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FF5050"/>
    <a:srgbClr val="E95DF8"/>
    <a:srgbClr val="75FAFE"/>
    <a:srgbClr val="0066FF"/>
    <a:srgbClr val="FFF84C"/>
    <a:srgbClr val="77F348"/>
    <a:srgbClr val="00FF00"/>
    <a:srgbClr val="66FF66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58" y="5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9F992-2BE5-4BC1-8AF7-D04BB1E3BC58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0A9C9-4436-4AE5-A7C6-554E11B7C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03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0A9C9-4436-4AE5-A7C6-554E11B7C3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2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CB799-3302-47CA-86AC-F6026B568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B1C43-8CA9-4727-A031-4240B6084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58860-8C2D-47AF-B6E9-2386AED62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75E-195E-44E9-B1C7-0163535A80E4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B94CA-D407-4F78-ADB7-5BDEDF80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853A5-1FD5-4736-9437-74454495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1EF1-6145-452F-BD06-F60200E7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06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84398-B90F-448F-AE86-FD74C536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37E7A-48A4-402B-A39A-6C1EDD76E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CDB41-EDFF-482F-B310-8F2D1DC9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75E-195E-44E9-B1C7-0163535A80E4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31D5-1658-49FB-B001-6F2F158F3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49609-AAA6-4659-B6BA-C25073BC4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1EF1-6145-452F-BD06-F60200E7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1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5AAF2E-AA4B-493B-8166-6C32BA050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330775-9AB8-460E-8303-7413AED5E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51E58-7BB6-47ED-9CCC-2285D52F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75E-195E-44E9-B1C7-0163535A80E4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1C9B2-D602-45B1-8EED-F647844C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E33AA-B09A-423D-B9D1-B2EEFB85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1EF1-6145-452F-BD06-F60200E7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2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C9436-D4FF-4F39-94C2-F25EAF8C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85EE-46CB-4938-98E8-FB0150398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1B067-EF6D-440F-8716-8D1919597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75E-195E-44E9-B1C7-0163535A80E4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9924E-6D83-4D06-80C6-8796BF71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8BB95-EA15-4D5D-92A8-DD85E59F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1EF1-6145-452F-BD06-F60200E7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6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9FE86-E557-4F3E-AE6D-4F7B4BDE4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C576B-55E3-4690-8983-6FAB5BB70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726BD-D08A-4CFE-9CF9-43EECF680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75E-195E-44E9-B1C7-0163535A80E4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1E771-CB79-4A59-A6F9-703E128C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74A74-7553-491C-B194-FF1653A19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1EF1-6145-452F-BD06-F60200E7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46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93B1E-A62F-4ECD-ACE1-A98B623F6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27C65-CB27-4CDA-B019-87F4BD305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AF3FD-67F0-41C7-9E5A-64F3EBAB3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F6CB3-3FE7-4E7D-A651-BCEC5F462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75E-195E-44E9-B1C7-0163535A80E4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976C0-168C-44E9-95BF-96F5374A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CAC12-0E2C-4A3E-BCFF-CDD7BE01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1EF1-6145-452F-BD06-F60200E7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5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1434E-B7E3-4CD3-ABAF-5F47B332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1DE33-BD26-457D-9ED2-8CCDD3845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F9EBD-77D6-4075-B29F-7EBAC5B91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39997-7ED5-4BCC-97E9-A43818D7AA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A6000C-80FF-4ABA-9E80-F1D02390E5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A4E2CD-BC9E-4D9C-BAA9-CA881CBC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75E-195E-44E9-B1C7-0163535A80E4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7928FC-8808-4858-AD81-287424640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FC6179-6AB0-4EEA-8BC6-E875D7666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1EF1-6145-452F-BD06-F60200E7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4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8A49-E32B-4DDC-A15D-7E2F1559E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D55B4A-DCAC-434B-92BE-965417F5B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75E-195E-44E9-B1C7-0163535A80E4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40C26-C8A7-4224-9714-B297C9BC8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68514A-25F2-47F9-B687-7CB824F2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1EF1-6145-452F-BD06-F60200E7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4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E6047D-33B9-46D9-80EE-6CEB58C34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75E-195E-44E9-B1C7-0163535A80E4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95B3F1-C3D3-440D-9646-C26F64BCA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70190-4F01-426B-82DB-BDAE34369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1EF1-6145-452F-BD06-F60200E7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1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8D27-0DFC-486E-B762-3F040734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CE5BF-0A4F-4EBA-8253-1E6E2C6C2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2CFD3-4581-447D-895F-B31B5318A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CE6C1-3FC7-4224-AD20-0A6FB9FBB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75E-195E-44E9-B1C7-0163535A80E4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D46B0-DFF5-4E54-A2F6-68242E4DB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41E2C-CF79-4785-BDEF-D9DD15D4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1EF1-6145-452F-BD06-F60200E7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3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67E4-83F9-4949-9CF9-4006346BA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48208-1B08-4660-9FE4-99309A465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FC527-6D97-4DA1-987F-D10243911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73B5C-C8C3-483C-9658-55660C5DB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75E-195E-44E9-B1C7-0163535A80E4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0EEAE-C447-4DBA-9176-7A183AA68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CF6C7-2396-4A79-8649-6CFF73D5C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1EF1-6145-452F-BD06-F60200E7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9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A6B823-B361-4D76-A811-CAC174C2D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166B0-BC5D-4807-9964-7784768E9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696D0-08AA-4781-9475-6DF7B05D2E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4075E-195E-44E9-B1C7-0163535A80E4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606A6-6EC3-4693-8E65-48A5B004E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80E57-719A-4B06-B79C-42B7B1F96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B1EF1-6145-452F-BD06-F60200E7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2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56CDA17-08A4-4D9B-9BA6-DB25E9D641CA}"/>
              </a:ext>
            </a:extLst>
          </p:cNvPr>
          <p:cNvSpPr/>
          <p:nvPr/>
        </p:nvSpPr>
        <p:spPr>
          <a:xfrm>
            <a:off x="5465170" y="3054763"/>
            <a:ext cx="1560443" cy="1560443"/>
          </a:xfrm>
          <a:prstGeom prst="ellipse">
            <a:avLst/>
          </a:prstGeom>
          <a:solidFill>
            <a:srgbClr val="FF3399">
              <a:alpha val="85000"/>
            </a:srgb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A363B6-FE08-4F6D-8BAE-EF0968E16415}"/>
              </a:ext>
            </a:extLst>
          </p:cNvPr>
          <p:cNvSpPr/>
          <p:nvPr/>
        </p:nvSpPr>
        <p:spPr>
          <a:xfrm>
            <a:off x="4840459" y="2122040"/>
            <a:ext cx="1560443" cy="1560443"/>
          </a:xfrm>
          <a:prstGeom prst="ellipse">
            <a:avLst/>
          </a:prstGeom>
          <a:solidFill>
            <a:srgbClr val="00B0F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Formal Methods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5B4F09-5E22-43F6-8E76-E78223C00D2E}"/>
              </a:ext>
            </a:extLst>
          </p:cNvPr>
          <p:cNvSpPr/>
          <p:nvPr/>
        </p:nvSpPr>
        <p:spPr>
          <a:xfrm>
            <a:off x="6139543" y="2122040"/>
            <a:ext cx="1560443" cy="1560443"/>
          </a:xfrm>
          <a:prstGeom prst="ellipse">
            <a:avLst/>
          </a:prstGeom>
          <a:solidFill>
            <a:srgbClr val="FFC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Theory</a:t>
            </a:r>
          </a:p>
        </p:txBody>
      </p:sp>
    </p:spTree>
    <p:extLst>
      <p:ext uri="{BB962C8B-B14F-4D97-AF65-F5344CB8AC3E}">
        <p14:creationId xmlns:p14="http://schemas.microsoft.com/office/powerpoint/2010/main" val="3922417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mage result for three circle">
            <a:extLst>
              <a:ext uri="{FF2B5EF4-FFF2-40B4-BE49-F238E27FC236}">
                <a16:creationId xmlns:a16="http://schemas.microsoft.com/office/drawing/2014/main" id="{DA81129D-01CA-4CFE-8CD4-8C927B454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857" y="2275236"/>
            <a:ext cx="2635342" cy="246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E3EF1B-3351-4D78-84AA-0088D2FCAD71}"/>
              </a:ext>
            </a:extLst>
          </p:cNvPr>
          <p:cNvSpPr txBox="1"/>
          <p:nvPr/>
        </p:nvSpPr>
        <p:spPr>
          <a:xfrm>
            <a:off x="5848903" y="3841086"/>
            <a:ext cx="1067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Machine </a:t>
            </a:r>
          </a:p>
          <a:p>
            <a:r>
              <a:rPr lang="en-US" b="1" dirty="0">
                <a:solidFill>
                  <a:schemeClr val="bg1"/>
                </a:solidFill>
              </a:rPr>
              <a:t>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03EB02-F01B-4EF2-AD43-075A3F20BE1E}"/>
              </a:ext>
            </a:extLst>
          </p:cNvPr>
          <p:cNvSpPr txBox="1"/>
          <p:nvPr/>
        </p:nvSpPr>
        <p:spPr>
          <a:xfrm>
            <a:off x="5201826" y="2667182"/>
            <a:ext cx="104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Formal</a:t>
            </a:r>
          </a:p>
          <a:p>
            <a:r>
              <a:rPr lang="en-US" b="1" dirty="0">
                <a:solidFill>
                  <a:schemeClr val="bg1"/>
                </a:solidFill>
              </a:rPr>
              <a:t>Methods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FD259E-18AF-4788-B67C-351629FFCA98}"/>
              </a:ext>
            </a:extLst>
          </p:cNvPr>
          <p:cNvSpPr txBox="1"/>
          <p:nvPr/>
        </p:nvSpPr>
        <p:spPr>
          <a:xfrm>
            <a:off x="6585956" y="2705278"/>
            <a:ext cx="889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Control</a:t>
            </a:r>
          </a:p>
          <a:p>
            <a:r>
              <a:rPr lang="en-US" b="1" dirty="0">
                <a:solidFill>
                  <a:schemeClr val="bg1"/>
                </a:solidFill>
              </a:rPr>
              <a:t>Theory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5C8FD6-A567-4DF6-BE13-24461AF5AA59}"/>
              </a:ext>
            </a:extLst>
          </p:cNvPr>
          <p:cNvSpPr txBox="1"/>
          <p:nvPr/>
        </p:nvSpPr>
        <p:spPr>
          <a:xfrm>
            <a:off x="1857757" y="285052"/>
            <a:ext cx="20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Formal Verification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7BE31B-1416-4022-BD70-6D6022C482F4}"/>
              </a:ext>
            </a:extLst>
          </p:cNvPr>
          <p:cNvSpPr txBox="1"/>
          <p:nvPr/>
        </p:nvSpPr>
        <p:spPr>
          <a:xfrm>
            <a:off x="1585482" y="6375285"/>
            <a:ext cx="325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High Level Knowledge Discovery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397E63-A160-44F5-846B-56FDB4B09B7D}"/>
              </a:ext>
            </a:extLst>
          </p:cNvPr>
          <p:cNvSpPr txBox="1"/>
          <p:nvPr/>
        </p:nvSpPr>
        <p:spPr>
          <a:xfrm>
            <a:off x="8002942" y="284380"/>
            <a:ext cx="317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Correct-by-Construction Design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8CC1F0-9333-4E25-B06F-99D7D8E171A4}"/>
              </a:ext>
            </a:extLst>
          </p:cNvPr>
          <p:cNvSpPr txBox="1"/>
          <p:nvPr/>
        </p:nvSpPr>
        <p:spPr>
          <a:xfrm>
            <a:off x="8584397" y="6375285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Machine Learning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8687E8-E6D1-44AA-93B9-DCA802AD2F1C}"/>
              </a:ext>
            </a:extLst>
          </p:cNvPr>
          <p:cNvSpPr/>
          <p:nvPr/>
        </p:nvSpPr>
        <p:spPr>
          <a:xfrm>
            <a:off x="9544735" y="5043179"/>
            <a:ext cx="2302698" cy="621438"/>
          </a:xfrm>
          <a:prstGeom prst="round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Cosine Similarity Feature Selection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07FE671-D4C8-4119-B6B1-7595AB1DD2E8}"/>
              </a:ext>
            </a:extLst>
          </p:cNvPr>
          <p:cNvSpPr/>
          <p:nvPr/>
        </p:nvSpPr>
        <p:spPr>
          <a:xfrm>
            <a:off x="449538" y="899899"/>
            <a:ext cx="2213691" cy="592619"/>
          </a:xfrm>
          <a:prstGeom prst="round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Active Learning-based Verification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874CBBD-F406-44EA-9CF7-B4660C4AAF02}"/>
              </a:ext>
            </a:extLst>
          </p:cNvPr>
          <p:cNvSpPr/>
          <p:nvPr/>
        </p:nvSpPr>
        <p:spPr>
          <a:xfrm>
            <a:off x="2857110" y="896731"/>
            <a:ext cx="2463800" cy="583230"/>
          </a:xfrm>
          <a:prstGeom prst="round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Data-Driven Approximate </a:t>
            </a:r>
            <a:r>
              <a:rPr lang="en-US" sz="1600" dirty="0">
                <a:solidFill>
                  <a:schemeClr val="tx1"/>
                </a:solidFill>
              </a:rPr>
              <a:t>Abstraction</a:t>
            </a:r>
            <a:r>
              <a:rPr lang="en-US" sz="1400" dirty="0">
                <a:solidFill>
                  <a:schemeClr val="tx1"/>
                </a:solidFill>
              </a:rPr>
              <a:t> Systems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B69DF7A-51C3-49CD-A5E6-33A0D04AC6DF}"/>
              </a:ext>
            </a:extLst>
          </p:cNvPr>
          <p:cNvSpPr/>
          <p:nvPr/>
        </p:nvSpPr>
        <p:spPr>
          <a:xfrm>
            <a:off x="445336" y="1698575"/>
            <a:ext cx="2463800" cy="537046"/>
          </a:xfrm>
          <a:prstGeom prst="round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Timed Failure Propagation Graph Inference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37AD570-5DBA-449D-BB07-35E81C425301}"/>
              </a:ext>
            </a:extLst>
          </p:cNvPr>
          <p:cNvSpPr/>
          <p:nvPr/>
        </p:nvSpPr>
        <p:spPr>
          <a:xfrm>
            <a:off x="323280" y="2498690"/>
            <a:ext cx="2270584" cy="613749"/>
          </a:xfrm>
          <a:prstGeom prst="round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Formal Interpretation of Cyber-physical system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A51953-7F3E-4DA3-B773-144B965C4308}"/>
              </a:ext>
            </a:extLst>
          </p:cNvPr>
          <p:cNvSpPr/>
          <p:nvPr/>
        </p:nvSpPr>
        <p:spPr>
          <a:xfrm>
            <a:off x="9883233" y="896763"/>
            <a:ext cx="2131142" cy="626656"/>
          </a:xfrm>
          <a:prstGeom prst="roundRect">
            <a:avLst/>
          </a:prstGeom>
          <a:solidFill>
            <a:srgbClr val="77F3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Fuzzy Logic Controller for LVDT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050CAE4-D1EC-4C9A-A2A7-A0A62C20F009}"/>
              </a:ext>
            </a:extLst>
          </p:cNvPr>
          <p:cNvSpPr/>
          <p:nvPr/>
        </p:nvSpPr>
        <p:spPr>
          <a:xfrm>
            <a:off x="6615074" y="894874"/>
            <a:ext cx="2664541" cy="626655"/>
          </a:xfrm>
          <a:prstGeom prst="roundRect">
            <a:avLst/>
          </a:prstGeom>
          <a:solidFill>
            <a:srgbClr val="77F3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Conditions for Lossless Negative Imaginary Systems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1F61C64-B7F5-48A3-9831-049FAB512C25}"/>
              </a:ext>
            </a:extLst>
          </p:cNvPr>
          <p:cNvSpPr/>
          <p:nvPr/>
        </p:nvSpPr>
        <p:spPr>
          <a:xfrm>
            <a:off x="6637000" y="1576724"/>
            <a:ext cx="2642615" cy="656646"/>
          </a:xfrm>
          <a:prstGeom prst="roundRect">
            <a:avLst/>
          </a:prstGeom>
          <a:solidFill>
            <a:srgbClr val="FFF8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Correct-by-Construction Approach for Self-Evolvable Robots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AC7242-49F4-4AF5-BE71-13358D4EC5A2}"/>
              </a:ext>
            </a:extLst>
          </p:cNvPr>
          <p:cNvCxnSpPr>
            <a:cxnSpLocks/>
          </p:cNvCxnSpPr>
          <p:nvPr/>
        </p:nvCxnSpPr>
        <p:spPr>
          <a:xfrm flipH="1">
            <a:off x="189524" y="2363976"/>
            <a:ext cx="6160428" cy="0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C4294C0-5035-4934-9BAB-FBE640B477BB}"/>
              </a:ext>
            </a:extLst>
          </p:cNvPr>
          <p:cNvCxnSpPr>
            <a:cxnSpLocks/>
          </p:cNvCxnSpPr>
          <p:nvPr/>
        </p:nvCxnSpPr>
        <p:spPr>
          <a:xfrm>
            <a:off x="6349952" y="4886530"/>
            <a:ext cx="5522845" cy="0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A59E87-B72B-472E-BE23-6D54C8E59A54}"/>
              </a:ext>
            </a:extLst>
          </p:cNvPr>
          <p:cNvCxnSpPr>
            <a:cxnSpLocks/>
          </p:cNvCxnSpPr>
          <p:nvPr/>
        </p:nvCxnSpPr>
        <p:spPr>
          <a:xfrm flipV="1">
            <a:off x="6349952" y="917132"/>
            <a:ext cx="0" cy="1556423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B27D2-AE0E-4B3F-96C3-DADC379FF09F}"/>
              </a:ext>
            </a:extLst>
          </p:cNvPr>
          <p:cNvCxnSpPr>
            <a:cxnSpLocks/>
          </p:cNvCxnSpPr>
          <p:nvPr/>
        </p:nvCxnSpPr>
        <p:spPr>
          <a:xfrm>
            <a:off x="6349952" y="4710609"/>
            <a:ext cx="0" cy="2034008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C7059BA-0F83-4618-A8ED-C8F7F35893E4}"/>
              </a:ext>
            </a:extLst>
          </p:cNvPr>
          <p:cNvSpPr/>
          <p:nvPr/>
        </p:nvSpPr>
        <p:spPr>
          <a:xfrm>
            <a:off x="9423187" y="1597059"/>
            <a:ext cx="2664543" cy="626656"/>
          </a:xfrm>
          <a:prstGeom prst="roundRect">
            <a:avLst/>
          </a:prstGeom>
          <a:solidFill>
            <a:srgbClr val="75FA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Co-design with Spectral Logic Specifications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F748F0C-6122-498E-ABD6-2C04FB210CE2}"/>
              </a:ext>
            </a:extLst>
          </p:cNvPr>
          <p:cNvSpPr/>
          <p:nvPr/>
        </p:nvSpPr>
        <p:spPr>
          <a:xfrm>
            <a:off x="3865689" y="1722201"/>
            <a:ext cx="1664684" cy="551683"/>
          </a:xfrm>
          <a:prstGeom prst="round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Spectral Logic 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60804EB-0917-44F1-A592-78DFBA237CAD}"/>
              </a:ext>
            </a:extLst>
          </p:cNvPr>
          <p:cNvSpPr/>
          <p:nvPr/>
        </p:nvSpPr>
        <p:spPr>
          <a:xfrm>
            <a:off x="9681029" y="2297355"/>
            <a:ext cx="2406701" cy="702388"/>
          </a:xfrm>
          <a:prstGeom prst="roundRect">
            <a:avLst/>
          </a:prstGeom>
          <a:solidFill>
            <a:srgbClr val="75FA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Synthesis for Negative Imaginary Systems with Spectral Logic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880C64C-CF5B-41E4-89AE-127768D01E76}"/>
              </a:ext>
            </a:extLst>
          </p:cNvPr>
          <p:cNvSpPr/>
          <p:nvPr/>
        </p:nvSpPr>
        <p:spPr>
          <a:xfrm>
            <a:off x="336998" y="3255833"/>
            <a:ext cx="2270584" cy="613749"/>
          </a:xfrm>
          <a:prstGeom prst="round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Semantic Parsing of Cyber-physical System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5245350-3F34-440D-A684-D3A7E5C8ED68}"/>
              </a:ext>
            </a:extLst>
          </p:cNvPr>
          <p:cNvSpPr/>
          <p:nvPr/>
        </p:nvSpPr>
        <p:spPr>
          <a:xfrm>
            <a:off x="337007" y="3983897"/>
            <a:ext cx="2333128" cy="613749"/>
          </a:xfrm>
          <a:prstGeom prst="round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Semantic Fault Diagnosis for Industrial  </a:t>
            </a:r>
            <a:r>
              <a:rPr lang="en-US" sz="1600" dirty="0" err="1">
                <a:solidFill>
                  <a:schemeClr val="tx1"/>
                </a:solidFill>
              </a:rPr>
              <a:t>IIoT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36C8B05-A350-45AF-81AF-985532788375}"/>
              </a:ext>
            </a:extLst>
          </p:cNvPr>
          <p:cNvSpPr/>
          <p:nvPr/>
        </p:nvSpPr>
        <p:spPr>
          <a:xfrm>
            <a:off x="2661044" y="3274330"/>
            <a:ext cx="2548614" cy="613749"/>
          </a:xfrm>
          <a:prstGeom prst="round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Shapelet</a:t>
            </a:r>
            <a:r>
              <a:rPr lang="en-US" sz="1600" dirty="0">
                <a:solidFill>
                  <a:schemeClr val="tx1"/>
                </a:solidFill>
              </a:rPr>
              <a:t> Temporal Logic for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 Series Analysis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EE5E55D-D469-422A-97C3-AAECC4AF15E5}"/>
              </a:ext>
            </a:extLst>
          </p:cNvPr>
          <p:cNvSpPr/>
          <p:nvPr/>
        </p:nvSpPr>
        <p:spPr>
          <a:xfrm>
            <a:off x="2670134" y="2495042"/>
            <a:ext cx="2496596" cy="613749"/>
          </a:xfrm>
          <a:prstGeom prst="round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Stochastic Temporal Logic Inference for Fault Analysis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A9ABDE5-EF47-44C1-B482-C7C88405E259}"/>
              </a:ext>
            </a:extLst>
          </p:cNvPr>
          <p:cNvSpPr/>
          <p:nvPr/>
        </p:nvSpPr>
        <p:spPr>
          <a:xfrm>
            <a:off x="7532194" y="2307184"/>
            <a:ext cx="1938428" cy="6831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Human-in-the-Loop Design of CPS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8B57BC7-F00F-408D-8B87-345A8FFDA599}"/>
              </a:ext>
            </a:extLst>
          </p:cNvPr>
          <p:cNvSpPr/>
          <p:nvPr/>
        </p:nvSpPr>
        <p:spPr>
          <a:xfrm>
            <a:off x="6511580" y="5040136"/>
            <a:ext cx="2871527" cy="624481"/>
          </a:xfrm>
          <a:prstGeom prst="round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 distribution pattern modelling with GP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75850C2-7D5E-48B3-840F-0AAB55563BB8}"/>
              </a:ext>
            </a:extLst>
          </p:cNvPr>
          <p:cNvSpPr/>
          <p:nvPr/>
        </p:nvSpPr>
        <p:spPr>
          <a:xfrm>
            <a:off x="2980667" y="3975768"/>
            <a:ext cx="2548614" cy="636834"/>
          </a:xfrm>
          <a:prstGeom prst="round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Gradient Descent for Temporal Logic Inference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09EBE9E-4653-4CA0-8E9B-5B17A98C6983}"/>
              </a:ext>
            </a:extLst>
          </p:cNvPr>
          <p:cNvSpPr/>
          <p:nvPr/>
        </p:nvSpPr>
        <p:spPr>
          <a:xfrm>
            <a:off x="319203" y="4789281"/>
            <a:ext cx="2548614" cy="613737"/>
          </a:xfrm>
          <a:prstGeom prst="round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Frequency Temporal Logic Inference with DNN</a:t>
            </a:r>
          </a:p>
        </p:txBody>
      </p:sp>
    </p:spTree>
    <p:extLst>
      <p:ext uri="{BB962C8B-B14F-4D97-AF65-F5344CB8AC3E}">
        <p14:creationId xmlns:p14="http://schemas.microsoft.com/office/powerpoint/2010/main" val="437262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122</Words>
  <Application>Microsoft Office PowerPoint</Application>
  <PresentationFormat>Widescreen</PresentationFormat>
  <Paragraphs>34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 Chen</dc:creator>
  <cp:lastModifiedBy>Robin Chen</cp:lastModifiedBy>
  <cp:revision>16</cp:revision>
  <dcterms:created xsi:type="dcterms:W3CDTF">2020-02-28T15:39:31Z</dcterms:created>
  <dcterms:modified xsi:type="dcterms:W3CDTF">2020-02-29T23:45:30Z</dcterms:modified>
</cp:coreProperties>
</file>