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95DF8"/>
    <a:srgbClr val="77F348"/>
    <a:srgbClr val="00FF00"/>
    <a:srgbClr val="FFF84C"/>
    <a:srgbClr val="75FAFE"/>
    <a:srgbClr val="EA3D1D"/>
    <a:srgbClr val="0047F7"/>
    <a:srgbClr val="FF505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95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F992-2BE5-4BC1-8AF7-D04BB1E3BC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0A9C9-4436-4AE5-A7C6-554E11B7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0A9C9-4436-4AE5-A7C6-554E11B7C3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0A9C9-4436-4AE5-A7C6-554E11B7C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99-3302-47CA-86AC-F6026B56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1C43-8CA9-4727-A031-4240B608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8860-8C2D-47AF-B6E9-2386AED6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94CA-D407-4F78-ADB7-5BDEDF80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53A5-1FD5-4736-9437-74454495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4398-B90F-448F-AE86-FD74C53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7E7A-48A4-402B-A39A-6C1EDD76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DB41-EDFF-482F-B310-8F2D1DC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31D5-1658-49FB-B001-6F2F158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9609-AAA6-4659-B6BA-C25073BC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AF2E-AA4B-493B-8166-6C32BA05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0775-9AB8-460E-8303-7413AED5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1E58-7BB6-47ED-9CCC-2285D52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C9B2-D602-45B1-8EED-F647844C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33AA-B09A-423D-B9D1-B2EEFB8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9436-D4FF-4F39-94C2-F25EAF8C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85EE-46CB-4938-98E8-FB015039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B067-EF6D-440F-8716-8D191959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924E-6D83-4D06-80C6-8796BF71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BB95-EA15-4D5D-92A8-DD85E59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FE86-E557-4F3E-AE6D-4F7B4BDE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576B-55E3-4690-8983-6FAB5BB7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26BD-D08A-4CFE-9CF9-43EECF68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E771-CB79-4A59-A6F9-703E128C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4A74-7553-491C-B194-FF1653A1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3B1E-A62F-4ECD-ACE1-A98B623F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7C65-CB27-4CDA-B019-87F4BD30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F3FD-67F0-41C7-9E5A-64F3EBAB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6CB3-3FE7-4E7D-A651-BCEC5F4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76C0-168C-44E9-95BF-96F5374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AC12-0E2C-4A3E-BCFF-CDD7BE01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434E-B7E3-4CD3-ABAF-5F47B332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DE33-BD26-457D-9ED2-8CCDD384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9EBD-77D6-4075-B29F-7EBAC5B9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39997-7ED5-4BCC-97E9-A43818D7A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6000C-80FF-4ABA-9E80-F1D02390E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4E2CD-BC9E-4D9C-BAA9-CA881CBC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928FC-8808-4858-AD81-28742464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C6179-6AB0-4EEA-8BC6-E875D766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4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A49-E32B-4DDC-A15D-7E2F1559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5B4A-DCAC-434B-92BE-965417F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40C26-C8A7-4224-9714-B297C9BC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8514A-25F2-47F9-B687-7CB824F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6047D-33B9-46D9-80EE-6CEB58C3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5B3F1-C3D3-440D-9646-C26F64BC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0190-4F01-426B-82DB-BDAE3436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8D27-0DFC-486E-B762-3F04073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E5BF-0A4F-4EBA-8253-1E6E2C6C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CFD3-4581-447D-895F-B31B5318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E6C1-3FC7-4224-AD20-0A6FB9FB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D46B0-DFF5-4E54-A2F6-68242E4D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41E2C-CF79-4785-BDEF-D9DD15D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67E4-83F9-4949-9CF9-4006346B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48208-1B08-4660-9FE4-99309A465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FC527-6D97-4DA1-987F-D1024391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3B5C-C8C3-483C-9658-55660C5D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EEAE-C447-4DBA-9176-7A183AA6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CF6C7-2396-4A79-8649-6CFF73D5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6B823-B361-4D76-A811-CAC174C2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66B0-BC5D-4807-9964-7784768E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96D0-08AA-4781-9475-6DF7B05D2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06A6-6EC3-4693-8E65-48A5B004E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E57-719A-4B06-B79C-42B7B1F9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59D53B6-F0A7-4BE2-948E-55CAEA667245}"/>
              </a:ext>
            </a:extLst>
          </p:cNvPr>
          <p:cNvGrpSpPr/>
          <p:nvPr/>
        </p:nvGrpSpPr>
        <p:grpSpPr>
          <a:xfrm>
            <a:off x="392539" y="91937"/>
            <a:ext cx="11799461" cy="6674126"/>
            <a:chOff x="392539" y="91937"/>
            <a:chExt cx="11799461" cy="66741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F0293A-9ECD-41AE-89CC-6864931AFABC}"/>
                </a:ext>
              </a:extLst>
            </p:cNvPr>
            <p:cNvGrpSpPr/>
            <p:nvPr/>
          </p:nvGrpSpPr>
          <p:grpSpPr>
            <a:xfrm>
              <a:off x="4349850" y="1673295"/>
              <a:ext cx="4044410" cy="3416988"/>
              <a:chOff x="4062382" y="1375744"/>
              <a:chExt cx="4067235" cy="3797145"/>
            </a:xfrm>
          </p:grpSpPr>
          <p:pic>
            <p:nvPicPr>
              <p:cNvPr id="19" name="Picture 6" descr="Image result for three circle">
                <a:extLst>
                  <a:ext uri="{FF2B5EF4-FFF2-40B4-BE49-F238E27FC236}">
                    <a16:creationId xmlns:a16="http://schemas.microsoft.com/office/drawing/2014/main" id="{53630DA2-DE62-4FEF-90C6-2FF1681F95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2382" y="1375744"/>
                <a:ext cx="4067235" cy="3797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78619B-8140-4698-A100-3FF9A57D5193}"/>
                  </a:ext>
                </a:extLst>
              </p:cNvPr>
              <p:cNvSpPr txBox="1"/>
              <p:nvPr/>
            </p:nvSpPr>
            <p:spPr>
              <a:xfrm>
                <a:off x="5562038" y="3935508"/>
                <a:ext cx="1067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Machine 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Learning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99B4AA-E09B-4C29-97BC-9A9D749AD482}"/>
                  </a:ext>
                </a:extLst>
              </p:cNvPr>
              <p:cNvSpPr txBox="1"/>
              <p:nvPr/>
            </p:nvSpPr>
            <p:spPr>
              <a:xfrm>
                <a:off x="4519765" y="2229860"/>
                <a:ext cx="1200075" cy="718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Signal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Processing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D11DD-EAC8-4014-A2FE-7D35336EA0DD}"/>
                  </a:ext>
                </a:extLst>
              </p:cNvPr>
              <p:cNvSpPr txBox="1"/>
              <p:nvPr/>
            </p:nvSpPr>
            <p:spPr>
              <a:xfrm>
                <a:off x="6702849" y="2229860"/>
                <a:ext cx="1048155" cy="718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Formal</a:t>
                </a:r>
              </a:p>
              <a:p>
                <a:r>
                  <a:rPr lang="en-US" b="1" dirty="0"/>
                  <a:t>Methods</a:t>
                </a: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BFE7700-F2E1-4808-82F8-33D082245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5301" y="91937"/>
              <a:ext cx="0" cy="2151822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7388D2-F16B-4A77-A131-E87FC52B7D6F}"/>
                </a:ext>
              </a:extLst>
            </p:cNvPr>
            <p:cNvCxnSpPr>
              <a:cxnSpLocks/>
            </p:cNvCxnSpPr>
            <p:nvPr/>
          </p:nvCxnSpPr>
          <p:spPr>
            <a:xfrm>
              <a:off x="6360453" y="4947797"/>
              <a:ext cx="0" cy="1818266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AC05ED-07FE-49D0-8809-1811365FEFD8}"/>
                </a:ext>
              </a:extLst>
            </p:cNvPr>
            <p:cNvCxnSpPr/>
            <p:nvPr/>
          </p:nvCxnSpPr>
          <p:spPr>
            <a:xfrm flipH="1">
              <a:off x="496366" y="1831758"/>
              <a:ext cx="5864087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0E245E-3627-4659-AD0A-46042F2C671A}"/>
                </a:ext>
              </a:extLst>
            </p:cNvPr>
            <p:cNvCxnSpPr>
              <a:cxnSpLocks/>
            </p:cNvCxnSpPr>
            <p:nvPr/>
          </p:nvCxnSpPr>
          <p:spPr>
            <a:xfrm>
              <a:off x="7373007" y="4267595"/>
              <a:ext cx="4818993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8991A5-1B60-4BDC-8C5E-C1B517BCEFDD}"/>
                </a:ext>
              </a:extLst>
            </p:cNvPr>
            <p:cNvSpPr txBox="1"/>
            <p:nvPr/>
          </p:nvSpPr>
          <p:spPr>
            <a:xfrm>
              <a:off x="1976436" y="237841"/>
              <a:ext cx="1813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altLang="zh-CN" b="1" dirty="0"/>
                <a:t>ignal Processing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52EB39-889A-4CD2-8C2B-C1919BBD7007}"/>
                </a:ext>
              </a:extLst>
            </p:cNvPr>
            <p:cNvSpPr txBox="1"/>
            <p:nvPr/>
          </p:nvSpPr>
          <p:spPr>
            <a:xfrm>
              <a:off x="1704161" y="6328074"/>
              <a:ext cx="3252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 Level Knowledge Discovery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FB5E2C-0D78-409A-9017-C65873E819D3}"/>
                </a:ext>
              </a:extLst>
            </p:cNvPr>
            <p:cNvSpPr txBox="1"/>
            <p:nvPr/>
          </p:nvSpPr>
          <p:spPr>
            <a:xfrm>
              <a:off x="8121621" y="237169"/>
              <a:ext cx="3456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 with Formal Specifications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CAF762-9210-411B-8517-913AED7B50EB}"/>
                </a:ext>
              </a:extLst>
            </p:cNvPr>
            <p:cNvSpPr txBox="1"/>
            <p:nvPr/>
          </p:nvSpPr>
          <p:spPr>
            <a:xfrm>
              <a:off x="8703076" y="6328074"/>
              <a:ext cx="1888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Machine Learning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30CB37-8EC1-42D5-A2C4-4C11D3FA417C}"/>
                </a:ext>
              </a:extLst>
            </p:cNvPr>
            <p:cNvSpPr/>
            <p:nvPr/>
          </p:nvSpPr>
          <p:spPr>
            <a:xfrm>
              <a:off x="392539" y="637834"/>
              <a:ext cx="1939595" cy="770268"/>
            </a:xfrm>
            <a:prstGeom prst="ellipse">
              <a:avLst/>
            </a:prstGeom>
            <a:solidFill>
              <a:srgbClr val="004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Denoise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193EB8-CAA8-438D-BDBE-3F2F84A97508}"/>
                </a:ext>
              </a:extLst>
            </p:cNvPr>
            <p:cNvSpPr/>
            <p:nvPr/>
          </p:nvSpPr>
          <p:spPr>
            <a:xfrm>
              <a:off x="3620295" y="430257"/>
              <a:ext cx="2614003" cy="770268"/>
            </a:xfrm>
            <a:prstGeom prst="ellipse">
              <a:avLst/>
            </a:prstGeom>
            <a:solidFill>
              <a:srgbClr val="004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Time-frequency Representation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EA293B8-124C-48F2-AC13-FE9700FF5F9A}"/>
                </a:ext>
              </a:extLst>
            </p:cNvPr>
            <p:cNvSpPr/>
            <p:nvPr/>
          </p:nvSpPr>
          <p:spPr>
            <a:xfrm>
              <a:off x="555167" y="2118645"/>
              <a:ext cx="1851305" cy="109793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TFPG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62DD0D-393C-4FC2-8FCB-5A14CD3E3FA7}"/>
                </a:ext>
              </a:extLst>
            </p:cNvPr>
            <p:cNvSpPr/>
            <p:nvPr/>
          </p:nvSpPr>
          <p:spPr>
            <a:xfrm>
              <a:off x="2606781" y="1973903"/>
              <a:ext cx="1966625" cy="99093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Specification Inference 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D4C97B-CCDA-4DDA-B4AA-D449BF81A39B}"/>
                </a:ext>
              </a:extLst>
            </p:cNvPr>
            <p:cNvSpPr/>
            <p:nvPr/>
          </p:nvSpPr>
          <p:spPr>
            <a:xfrm>
              <a:off x="635262" y="3309647"/>
              <a:ext cx="1845546" cy="105401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Learning Based Verification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A9DA56-2B16-4D13-B5A9-5CC5F290DDB5}"/>
                </a:ext>
              </a:extLst>
            </p:cNvPr>
            <p:cNvSpPr/>
            <p:nvPr/>
          </p:nvSpPr>
          <p:spPr>
            <a:xfrm>
              <a:off x="2768586" y="3061384"/>
              <a:ext cx="1845546" cy="99093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Language Guided Learning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C223C3-44B0-4925-B567-BA0F95FABB1E}"/>
                </a:ext>
              </a:extLst>
            </p:cNvPr>
            <p:cNvSpPr/>
            <p:nvPr/>
          </p:nvSpPr>
          <p:spPr>
            <a:xfrm>
              <a:off x="392539" y="4779457"/>
              <a:ext cx="1634985" cy="90658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Safe Learning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E4A3A2-DA01-4905-ACDC-83841CC2BCD9}"/>
                </a:ext>
              </a:extLst>
            </p:cNvPr>
            <p:cNvSpPr/>
            <p:nvPr/>
          </p:nvSpPr>
          <p:spPr>
            <a:xfrm>
              <a:off x="4103868" y="4689930"/>
              <a:ext cx="1851306" cy="10540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Monitoring with Formal  Language 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EC658A-A879-4224-9BB2-F131850A050C}"/>
                </a:ext>
              </a:extLst>
            </p:cNvPr>
            <p:cNvSpPr/>
            <p:nvPr/>
          </p:nvSpPr>
          <p:spPr>
            <a:xfrm>
              <a:off x="7193386" y="4529873"/>
              <a:ext cx="2257706" cy="971753"/>
            </a:xfrm>
            <a:prstGeom prst="ellipse">
              <a:avLst/>
            </a:prstGeom>
            <a:solidFill>
              <a:srgbClr val="EA3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Reinforcement Learning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2E37F3-1AE5-4922-887E-D6DBF29E9FE2}"/>
                </a:ext>
              </a:extLst>
            </p:cNvPr>
            <p:cNvSpPr/>
            <p:nvPr/>
          </p:nvSpPr>
          <p:spPr>
            <a:xfrm>
              <a:off x="2097576" y="4170512"/>
              <a:ext cx="2257706" cy="971753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Feature Selection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4DFD8E-E9DB-4BFD-82D7-745E136C8D53}"/>
                </a:ext>
              </a:extLst>
            </p:cNvPr>
            <p:cNvSpPr/>
            <p:nvPr/>
          </p:nvSpPr>
          <p:spPr>
            <a:xfrm>
              <a:off x="6899492" y="740199"/>
              <a:ext cx="2257706" cy="7806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 with STL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C37D24-F63B-4870-BCAE-AEFEE953D823}"/>
                </a:ext>
              </a:extLst>
            </p:cNvPr>
            <p:cNvSpPr/>
            <p:nvPr/>
          </p:nvSpPr>
          <p:spPr>
            <a:xfrm>
              <a:off x="9413176" y="748547"/>
              <a:ext cx="2257706" cy="829290"/>
            </a:xfrm>
            <a:prstGeom prst="ellipse">
              <a:avLst/>
            </a:prstGeom>
            <a:solidFill>
              <a:srgbClr val="77F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 with Spectral Logic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691AFB2-D94C-4F24-AFF6-6616F29D1CF6}"/>
                </a:ext>
              </a:extLst>
            </p:cNvPr>
            <p:cNvSpPr/>
            <p:nvPr/>
          </p:nvSpPr>
          <p:spPr>
            <a:xfrm>
              <a:off x="7824551" y="1648277"/>
              <a:ext cx="2257706" cy="7806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Planning with STL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7202C-5955-4260-839A-012A263F3F70}"/>
                </a:ext>
              </a:extLst>
            </p:cNvPr>
            <p:cNvSpPr/>
            <p:nvPr/>
          </p:nvSpPr>
          <p:spPr>
            <a:xfrm>
              <a:off x="10082257" y="1854131"/>
              <a:ext cx="2109743" cy="780660"/>
            </a:xfrm>
            <a:prstGeom prst="ellipse">
              <a:avLst/>
            </a:prstGeom>
            <a:solidFill>
              <a:srgbClr val="77F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Data-driven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Abstraction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183A24-E853-4038-80F3-D5E0DA0D2DEE}"/>
                </a:ext>
              </a:extLst>
            </p:cNvPr>
            <p:cNvSpPr/>
            <p:nvPr/>
          </p:nvSpPr>
          <p:spPr>
            <a:xfrm>
              <a:off x="8439938" y="2626575"/>
              <a:ext cx="2257706" cy="780660"/>
            </a:xfrm>
            <a:prstGeom prst="ellipse">
              <a:avLst/>
            </a:prstGeom>
            <a:solidFill>
              <a:srgbClr val="FFF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RL Control with STL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263D769-DC71-455B-A2CF-B2C638B46C83}"/>
                </a:ext>
              </a:extLst>
            </p:cNvPr>
            <p:cNvSpPr/>
            <p:nvPr/>
          </p:nvSpPr>
          <p:spPr>
            <a:xfrm>
              <a:off x="10280739" y="3259328"/>
              <a:ext cx="1814978" cy="780660"/>
            </a:xfrm>
            <a:prstGeom prst="ellipse">
              <a:avLst/>
            </a:prstGeom>
            <a:solidFill>
              <a:srgbClr val="FFF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MDP with STL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9240F6-C186-4D73-B9A6-78C8F6A638CB}"/>
                </a:ext>
              </a:extLst>
            </p:cNvPr>
            <p:cNvSpPr/>
            <p:nvPr/>
          </p:nvSpPr>
          <p:spPr>
            <a:xfrm>
              <a:off x="7511389" y="3436464"/>
              <a:ext cx="2257706" cy="780660"/>
            </a:xfrm>
            <a:prstGeom prst="ellipse">
              <a:avLst/>
            </a:prstGeom>
            <a:solidFill>
              <a:srgbClr val="FFF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Safety RL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A03D119-B281-4DE0-BBB8-61F5BDBDBE7A}"/>
                </a:ext>
              </a:extLst>
            </p:cNvPr>
            <p:cNvSpPr/>
            <p:nvPr/>
          </p:nvSpPr>
          <p:spPr>
            <a:xfrm>
              <a:off x="2283634" y="5232748"/>
              <a:ext cx="1634985" cy="9065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Provable Learning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36538B-E9BB-48A4-8747-93AC79B8F891}"/>
                </a:ext>
              </a:extLst>
            </p:cNvPr>
            <p:cNvSpPr/>
            <p:nvPr/>
          </p:nvSpPr>
          <p:spPr>
            <a:xfrm>
              <a:off x="6899492" y="5695281"/>
              <a:ext cx="2257706" cy="696526"/>
            </a:xfrm>
            <a:prstGeom prst="ellipse">
              <a:avLst/>
            </a:prstGeom>
            <a:solidFill>
              <a:srgbClr val="EA3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altLang="zh-CN" dirty="0">
                  <a:solidFill>
                    <a:schemeClr val="bg1"/>
                  </a:solidFill>
                </a:rPr>
                <a:t>eep Learning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76CAF1-3647-4A26-ABFF-F949AC6CB055}"/>
                </a:ext>
              </a:extLst>
            </p:cNvPr>
            <p:cNvSpPr/>
            <p:nvPr/>
          </p:nvSpPr>
          <p:spPr>
            <a:xfrm>
              <a:off x="9741460" y="4717564"/>
              <a:ext cx="2257706" cy="696526"/>
            </a:xfrm>
            <a:prstGeom prst="ellipse">
              <a:avLst/>
            </a:prstGeom>
            <a:solidFill>
              <a:srgbClr val="EA3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Adversarial Training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019C731-21DC-43F7-BA0B-EE370F836A8F}"/>
                </a:ext>
              </a:extLst>
            </p:cNvPr>
            <p:cNvSpPr/>
            <p:nvPr/>
          </p:nvSpPr>
          <p:spPr>
            <a:xfrm>
              <a:off x="2259252" y="1055053"/>
              <a:ext cx="1939595" cy="770268"/>
            </a:xfrm>
            <a:prstGeom prst="ellipse">
              <a:avLst/>
            </a:prstGeom>
            <a:solidFill>
              <a:srgbClr val="004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Dictionary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4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hree circle">
            <a:extLst>
              <a:ext uri="{FF2B5EF4-FFF2-40B4-BE49-F238E27FC236}">
                <a16:creationId xmlns:a16="http://schemas.microsoft.com/office/drawing/2014/main" id="{DA81129D-01CA-4CFE-8CD4-8C927B45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2275236"/>
            <a:ext cx="2635342" cy="246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3EF1B-3351-4D78-84AA-0088D2FCAD71}"/>
              </a:ext>
            </a:extLst>
          </p:cNvPr>
          <p:cNvSpPr txBox="1"/>
          <p:nvPr/>
        </p:nvSpPr>
        <p:spPr>
          <a:xfrm>
            <a:off x="5848903" y="3841086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</a:t>
            </a:r>
          </a:p>
          <a:p>
            <a:r>
              <a:rPr lang="en-US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3EB02-F01B-4EF2-AD43-075A3F20BE1E}"/>
              </a:ext>
            </a:extLst>
          </p:cNvPr>
          <p:cNvSpPr txBox="1"/>
          <p:nvPr/>
        </p:nvSpPr>
        <p:spPr>
          <a:xfrm>
            <a:off x="5201826" y="2667182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Formal</a:t>
            </a:r>
          </a:p>
          <a:p>
            <a:r>
              <a:rPr lang="en-US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59E-18AF-4788-B67C-351629FFCA98}"/>
              </a:ext>
            </a:extLst>
          </p:cNvPr>
          <p:cNvSpPr txBox="1"/>
          <p:nvPr/>
        </p:nvSpPr>
        <p:spPr>
          <a:xfrm>
            <a:off x="6585956" y="2705278"/>
            <a:ext cx="88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C8FD6-A567-4DF6-BE13-24461AF5AA59}"/>
              </a:ext>
            </a:extLst>
          </p:cNvPr>
          <p:cNvSpPr txBox="1"/>
          <p:nvPr/>
        </p:nvSpPr>
        <p:spPr>
          <a:xfrm>
            <a:off x="1857757" y="285052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Formal Verification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BE31B-1416-4022-BD70-6D6022C482F4}"/>
              </a:ext>
            </a:extLst>
          </p:cNvPr>
          <p:cNvSpPr txBox="1"/>
          <p:nvPr/>
        </p:nvSpPr>
        <p:spPr>
          <a:xfrm>
            <a:off x="1585482" y="6375285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Level Knowledge Discovery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97E63-A160-44F5-846B-56FDB4B09B7D}"/>
              </a:ext>
            </a:extLst>
          </p:cNvPr>
          <p:cNvSpPr txBox="1"/>
          <p:nvPr/>
        </p:nvSpPr>
        <p:spPr>
          <a:xfrm>
            <a:off x="8002942" y="284380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Correct-by-Construction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CC1F0-9333-4E25-B06F-99D7D8E171A4}"/>
              </a:ext>
            </a:extLst>
          </p:cNvPr>
          <p:cNvSpPr txBox="1"/>
          <p:nvPr/>
        </p:nvSpPr>
        <p:spPr>
          <a:xfrm>
            <a:off x="8584397" y="637528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687E8-E6D1-44AA-93B9-DCA802AD2F1C}"/>
              </a:ext>
            </a:extLst>
          </p:cNvPr>
          <p:cNvSpPr/>
          <p:nvPr/>
        </p:nvSpPr>
        <p:spPr>
          <a:xfrm>
            <a:off x="9544735" y="5043179"/>
            <a:ext cx="2302698" cy="621438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Cosine Similarity Feature Selection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7FE671-D4C8-4119-B6B1-7595AB1DD2E8}"/>
              </a:ext>
            </a:extLst>
          </p:cNvPr>
          <p:cNvSpPr/>
          <p:nvPr/>
        </p:nvSpPr>
        <p:spPr>
          <a:xfrm>
            <a:off x="449538" y="899899"/>
            <a:ext cx="2213691" cy="59261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Active Learning-based Verification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74CBBD-F406-44EA-9CF7-B4660C4AAF02}"/>
              </a:ext>
            </a:extLst>
          </p:cNvPr>
          <p:cNvSpPr/>
          <p:nvPr/>
        </p:nvSpPr>
        <p:spPr>
          <a:xfrm>
            <a:off x="2857110" y="896731"/>
            <a:ext cx="2463800" cy="583230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Data-Driven Approximate </a:t>
            </a:r>
            <a:r>
              <a:rPr lang="en-US" sz="1600" dirty="0">
                <a:solidFill>
                  <a:schemeClr val="tx1"/>
                </a:solidFill>
              </a:rPr>
              <a:t>Abstraction</a:t>
            </a:r>
            <a:r>
              <a:rPr lang="en-US" sz="1400" dirty="0">
                <a:solidFill>
                  <a:schemeClr val="tx1"/>
                </a:solidFill>
              </a:rPr>
              <a:t> Systems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69DF7A-51C3-49CD-A5E6-33A0D04AC6DF}"/>
              </a:ext>
            </a:extLst>
          </p:cNvPr>
          <p:cNvSpPr/>
          <p:nvPr/>
        </p:nvSpPr>
        <p:spPr>
          <a:xfrm>
            <a:off x="445336" y="1698575"/>
            <a:ext cx="2463800" cy="537046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Timed Failure Propagation Graph Inference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7AD570-5DBA-449D-BB07-35E81C425301}"/>
              </a:ext>
            </a:extLst>
          </p:cNvPr>
          <p:cNvSpPr/>
          <p:nvPr/>
        </p:nvSpPr>
        <p:spPr>
          <a:xfrm>
            <a:off x="323280" y="2498690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Formal Interpretation of Cyber-physical system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A51953-7F3E-4DA3-B773-144B965C4308}"/>
              </a:ext>
            </a:extLst>
          </p:cNvPr>
          <p:cNvSpPr/>
          <p:nvPr/>
        </p:nvSpPr>
        <p:spPr>
          <a:xfrm>
            <a:off x="9883233" y="896763"/>
            <a:ext cx="2131142" cy="626656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Fuzzy Logic Controller for LVDT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50CAE4-D1EC-4C9A-A2A7-A0A62C20F009}"/>
              </a:ext>
            </a:extLst>
          </p:cNvPr>
          <p:cNvSpPr/>
          <p:nvPr/>
        </p:nvSpPr>
        <p:spPr>
          <a:xfrm>
            <a:off x="6615074" y="894874"/>
            <a:ext cx="2664541" cy="626655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Conditions for Lossless Negative Imaginary Systems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F61C64-B7F5-48A3-9831-049FAB512C25}"/>
              </a:ext>
            </a:extLst>
          </p:cNvPr>
          <p:cNvSpPr/>
          <p:nvPr/>
        </p:nvSpPr>
        <p:spPr>
          <a:xfrm>
            <a:off x="6637000" y="1576724"/>
            <a:ext cx="2642615" cy="656646"/>
          </a:xfrm>
          <a:prstGeom prst="roundRect">
            <a:avLst/>
          </a:prstGeom>
          <a:solidFill>
            <a:srgbClr val="FFF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Correct-by-Construction Approach for Self-Evolvable Robots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C7242-49F4-4AF5-BE71-13358D4EC5A2}"/>
              </a:ext>
            </a:extLst>
          </p:cNvPr>
          <p:cNvCxnSpPr>
            <a:cxnSpLocks/>
          </p:cNvCxnSpPr>
          <p:nvPr/>
        </p:nvCxnSpPr>
        <p:spPr>
          <a:xfrm flipH="1">
            <a:off x="189524" y="2363976"/>
            <a:ext cx="6160428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4294C0-5035-4934-9BAB-FBE640B477BB}"/>
              </a:ext>
            </a:extLst>
          </p:cNvPr>
          <p:cNvCxnSpPr>
            <a:cxnSpLocks/>
          </p:cNvCxnSpPr>
          <p:nvPr/>
        </p:nvCxnSpPr>
        <p:spPr>
          <a:xfrm>
            <a:off x="6349952" y="4886530"/>
            <a:ext cx="5522845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A59E87-B72B-472E-BE23-6D54C8E59A54}"/>
              </a:ext>
            </a:extLst>
          </p:cNvPr>
          <p:cNvCxnSpPr>
            <a:cxnSpLocks/>
          </p:cNvCxnSpPr>
          <p:nvPr/>
        </p:nvCxnSpPr>
        <p:spPr>
          <a:xfrm flipV="1">
            <a:off x="6349952" y="917132"/>
            <a:ext cx="0" cy="155642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B27D2-AE0E-4B3F-96C3-DADC379FF09F}"/>
              </a:ext>
            </a:extLst>
          </p:cNvPr>
          <p:cNvCxnSpPr>
            <a:cxnSpLocks/>
          </p:cNvCxnSpPr>
          <p:nvPr/>
        </p:nvCxnSpPr>
        <p:spPr>
          <a:xfrm>
            <a:off x="6349952" y="4710609"/>
            <a:ext cx="0" cy="203400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7059BA-0F83-4618-A8ED-C8F7F35893E4}"/>
              </a:ext>
            </a:extLst>
          </p:cNvPr>
          <p:cNvSpPr/>
          <p:nvPr/>
        </p:nvSpPr>
        <p:spPr>
          <a:xfrm>
            <a:off x="9423187" y="1597059"/>
            <a:ext cx="2664543" cy="626656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Co-design with Spectral Logic Specifications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748F0C-6122-498E-ABD6-2C04FB210CE2}"/>
              </a:ext>
            </a:extLst>
          </p:cNvPr>
          <p:cNvSpPr/>
          <p:nvPr/>
        </p:nvSpPr>
        <p:spPr>
          <a:xfrm>
            <a:off x="3865689" y="1722201"/>
            <a:ext cx="1664684" cy="551683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Spectral Logic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0804EB-0917-44F1-A592-78DFBA237CAD}"/>
              </a:ext>
            </a:extLst>
          </p:cNvPr>
          <p:cNvSpPr/>
          <p:nvPr/>
        </p:nvSpPr>
        <p:spPr>
          <a:xfrm>
            <a:off x="9681029" y="2297355"/>
            <a:ext cx="2406701" cy="702388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Synthesis for Negative Imaginary Systems with Spectral Logic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80C64C-CF5B-41E4-89AE-127768D01E76}"/>
              </a:ext>
            </a:extLst>
          </p:cNvPr>
          <p:cNvSpPr/>
          <p:nvPr/>
        </p:nvSpPr>
        <p:spPr>
          <a:xfrm>
            <a:off x="336998" y="3255833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Parsing of Cyber-physical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245350-3F34-440D-A684-D3A7E5C8ED68}"/>
              </a:ext>
            </a:extLst>
          </p:cNvPr>
          <p:cNvSpPr/>
          <p:nvPr/>
        </p:nvSpPr>
        <p:spPr>
          <a:xfrm>
            <a:off x="337007" y="3983897"/>
            <a:ext cx="2333128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Fault Diagnosis for Industrial  </a:t>
            </a:r>
            <a:r>
              <a:rPr lang="en-US" sz="1600" dirty="0" err="1">
                <a:solidFill>
                  <a:schemeClr val="tx1"/>
                </a:solidFill>
              </a:rPr>
              <a:t>IIoT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36C8B05-A350-45AF-81AF-985532788375}"/>
              </a:ext>
            </a:extLst>
          </p:cNvPr>
          <p:cNvSpPr/>
          <p:nvPr/>
        </p:nvSpPr>
        <p:spPr>
          <a:xfrm>
            <a:off x="2661044" y="3274330"/>
            <a:ext cx="254861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Shapelet</a:t>
            </a:r>
            <a:r>
              <a:rPr lang="en-US" sz="1600" dirty="0">
                <a:solidFill>
                  <a:schemeClr val="tx1"/>
                </a:solidFill>
              </a:rPr>
              <a:t> Temporal Logic for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 Series Analysis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E5E55D-D469-422A-97C3-AAECC4AF15E5}"/>
              </a:ext>
            </a:extLst>
          </p:cNvPr>
          <p:cNvSpPr/>
          <p:nvPr/>
        </p:nvSpPr>
        <p:spPr>
          <a:xfrm>
            <a:off x="2670134" y="2495042"/>
            <a:ext cx="2496596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Stochastic Temporal Logic Inference for Fault Analysis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A9ABDE5-EF47-44C1-B482-C7C88405E259}"/>
              </a:ext>
            </a:extLst>
          </p:cNvPr>
          <p:cNvSpPr/>
          <p:nvPr/>
        </p:nvSpPr>
        <p:spPr>
          <a:xfrm>
            <a:off x="7532194" y="2307184"/>
            <a:ext cx="1938428" cy="6831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Human-in-the-Loop Design of CPS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8B57BC7-F00F-408D-8B87-345A8FFDA599}"/>
              </a:ext>
            </a:extLst>
          </p:cNvPr>
          <p:cNvSpPr/>
          <p:nvPr/>
        </p:nvSpPr>
        <p:spPr>
          <a:xfrm>
            <a:off x="6511580" y="5040136"/>
            <a:ext cx="2871527" cy="624481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 distribution pattern modelling with GP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5850C2-7D5E-48B3-840F-0AAB55563BB8}"/>
              </a:ext>
            </a:extLst>
          </p:cNvPr>
          <p:cNvSpPr/>
          <p:nvPr/>
        </p:nvSpPr>
        <p:spPr>
          <a:xfrm>
            <a:off x="2980667" y="3975768"/>
            <a:ext cx="2548614" cy="636834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Gradient Descent for Temporal Logic Inference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9EBE9E-4653-4CA0-8E9B-5B17A98C6983}"/>
              </a:ext>
            </a:extLst>
          </p:cNvPr>
          <p:cNvSpPr/>
          <p:nvPr/>
        </p:nvSpPr>
        <p:spPr>
          <a:xfrm>
            <a:off x="319203" y="4789281"/>
            <a:ext cx="2548614" cy="613737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 Temporal Logic Inference with DNN</a:t>
            </a:r>
          </a:p>
        </p:txBody>
      </p:sp>
    </p:spTree>
    <p:extLst>
      <p:ext uri="{BB962C8B-B14F-4D97-AF65-F5344CB8AC3E}">
        <p14:creationId xmlns:p14="http://schemas.microsoft.com/office/powerpoint/2010/main" val="43726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5F9416-2BDF-495B-BF30-9F9E3E12270D}"/>
              </a:ext>
            </a:extLst>
          </p:cNvPr>
          <p:cNvGrpSpPr/>
          <p:nvPr/>
        </p:nvGrpSpPr>
        <p:grpSpPr>
          <a:xfrm>
            <a:off x="4303682" y="1674194"/>
            <a:ext cx="3455543" cy="3226073"/>
            <a:chOff x="4062382" y="1375744"/>
            <a:chExt cx="4067235" cy="3797145"/>
          </a:xfrm>
        </p:grpSpPr>
        <p:pic>
          <p:nvPicPr>
            <p:cNvPr id="4" name="Picture 6" descr="Image result for three circle">
              <a:extLst>
                <a:ext uri="{FF2B5EF4-FFF2-40B4-BE49-F238E27FC236}">
                  <a16:creationId xmlns:a16="http://schemas.microsoft.com/office/drawing/2014/main" id="{8A946EAB-A18D-4BEC-A05A-D8626EF2C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382" y="1375744"/>
              <a:ext cx="4067235" cy="3797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6E62C-60B9-4E1D-B61D-1FDAA5EBCD5E}"/>
                </a:ext>
              </a:extLst>
            </p:cNvPr>
            <p:cNvSpPr txBox="1"/>
            <p:nvPr/>
          </p:nvSpPr>
          <p:spPr>
            <a:xfrm>
              <a:off x="5562038" y="3935508"/>
              <a:ext cx="106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Machine 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Learning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CE87CC-3BD3-49D6-B9B9-865AC6D413D0}"/>
                </a:ext>
              </a:extLst>
            </p:cNvPr>
            <p:cNvSpPr txBox="1"/>
            <p:nvPr/>
          </p:nvSpPr>
          <p:spPr>
            <a:xfrm>
              <a:off x="4519765" y="2229860"/>
              <a:ext cx="1042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Formal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Methods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0D8069-14C5-4C45-A1BB-206BB84C4028}"/>
                </a:ext>
              </a:extLst>
            </p:cNvPr>
            <p:cNvSpPr txBox="1"/>
            <p:nvPr/>
          </p:nvSpPr>
          <p:spPr>
            <a:xfrm>
              <a:off x="6702849" y="2229860"/>
              <a:ext cx="889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</a:t>
              </a:r>
            </a:p>
            <a:p>
              <a:r>
                <a:rPr lang="en-US" b="1" dirty="0"/>
                <a:t>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19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193</Words>
  <Application>Microsoft Office PowerPoint</Application>
  <PresentationFormat>Widescreen</PresentationFormat>
  <Paragraphs>71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Chen</dc:creator>
  <cp:lastModifiedBy>Gang Chen （陈刚）</cp:lastModifiedBy>
  <cp:revision>23</cp:revision>
  <dcterms:created xsi:type="dcterms:W3CDTF">2020-02-28T15:39:31Z</dcterms:created>
  <dcterms:modified xsi:type="dcterms:W3CDTF">2020-07-07T05:29:57Z</dcterms:modified>
</cp:coreProperties>
</file>