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5D95-D390-964C-908D-20EC2ED017A5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BFFA-9159-D74E-A087-17398BFAE9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2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0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7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3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4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9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6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1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8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2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1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2021. 3. 25.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0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bleau.com/ko-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ableau.com/ko-k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96B-FEA3-434A-A8F5-EEF17965F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시나리오 및 기존연구탐색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487BD-113F-4048-9413-D8F37D979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9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CD1BAC-D3C9-0949-B33A-AFEBA5D9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426"/>
            <a:ext cx="11029615" cy="2232561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 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별도 시각화 툴 없이 분석 단계에서 시각화 가능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시각화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flexible switch</a:t>
            </a: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Tableau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제공하는 그래프 종류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interactive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구현 가능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시각화 전용 툴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-&gt;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낮은 접근성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EAF051-1A49-794E-AB59-353744BA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0C3B1A3-7B9F-8E42-B115-93086E8E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24" y="3750210"/>
            <a:ext cx="3280211" cy="29516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CA4106-D20D-9546-B763-AD6E0CA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7" y="3429000"/>
            <a:ext cx="2259983" cy="1914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F94206D-042F-0449-A9A4-EE95E0E7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78513"/>
            <a:ext cx="2195833" cy="32838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85054F-E758-1940-86EB-86AF331ED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112" y="3260353"/>
            <a:ext cx="33191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CD1BAC-D3C9-0949-B33A-AFEBA5D9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6936"/>
            <a:ext cx="11029615" cy="1971304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TF-IDF</a:t>
            </a: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Term Frequency – Inverse Document Frequency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문서 내부 단어들 간 상대적 중요도 평가 지표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tf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(d, t):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문서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특정 단어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등장 횟수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df(t):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단어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등장한 문서의 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vl="1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idf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(d, t): df(t)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반비례하는 수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EAF051-1A49-794E-AB59-353744BA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Text to numeric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6A5490-AF3F-2D42-89EE-86D36727AF87}"/>
                  </a:ext>
                </a:extLst>
              </p:cNvPr>
              <p:cNvSpPr txBox="1"/>
              <p:nvPr/>
            </p:nvSpPr>
            <p:spPr>
              <a:xfrm>
                <a:off x="1258784" y="4229972"/>
                <a:ext cx="324196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400" dirty="0"/>
                  <a:t> 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6A5490-AF3F-2D42-89EE-86D36727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4229972"/>
                <a:ext cx="3241964" cy="541880"/>
              </a:xfrm>
              <a:prstGeom prst="rect">
                <a:avLst/>
              </a:prstGeom>
              <a:blipFill>
                <a:blip r:embed="rId2"/>
                <a:stretch>
                  <a:fillRect l="-4280" b="-18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09D9707-DEBC-9A42-8571-41FB12D27A28}"/>
              </a:ext>
            </a:extLst>
          </p:cNvPr>
          <p:cNvSpPr txBox="1">
            <a:spLocks/>
          </p:cNvSpPr>
          <p:nvPr/>
        </p:nvSpPr>
        <p:spPr>
          <a:xfrm>
            <a:off x="581192" y="5301915"/>
            <a:ext cx="11029615" cy="118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Concept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문서에서 자주 등장하는 단어는 중요도가 낮고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문서에서 자주 등장하는 단어는 중요도가 높다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8357863-51DA-A14E-8101-21DAF02B0BA4}"/>
              </a:ext>
            </a:extLst>
          </p:cNvPr>
          <p:cNvSpPr txBox="1">
            <a:spLocks/>
          </p:cNvSpPr>
          <p:nvPr/>
        </p:nvSpPr>
        <p:spPr>
          <a:xfrm>
            <a:off x="916381" y="4708596"/>
            <a:ext cx="11029615" cy="54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TF-IDF = </a:t>
            </a:r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tf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(d, t) * </a:t>
            </a:r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idf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(d, t)</a:t>
            </a:r>
          </a:p>
        </p:txBody>
      </p:sp>
    </p:spTree>
    <p:extLst>
      <p:ext uri="{BB962C8B-B14F-4D97-AF65-F5344CB8AC3E}">
        <p14:creationId xmlns:p14="http://schemas.microsoft.com/office/powerpoint/2010/main" val="246423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EAF051-1A49-794E-AB59-353744BA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Text to numeric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FD26E2-2176-8C43-8502-FF3E71C6FD1F}"/>
              </a:ext>
            </a:extLst>
          </p:cNvPr>
          <p:cNvSpPr txBox="1">
            <a:spLocks/>
          </p:cNvSpPr>
          <p:nvPr/>
        </p:nvSpPr>
        <p:spPr>
          <a:xfrm>
            <a:off x="581192" y="1960124"/>
            <a:ext cx="6840886" cy="458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Word Embedding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단어를 벡터로 표현하는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방법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(Dense representation)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벡터 크기 지정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공간적 낭비 감소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방법론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Word2Vec, 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FastText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…</a:t>
            </a:r>
          </a:p>
          <a:p>
            <a:pPr lvl="1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비슷한 위치에 등장하는 단어들은 비슷한 의미를 가진다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Word2Vec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주변에 있는 단어로 중간 단어 예측하기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중간 단어로 주변 단어 예측하기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Concept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단어 간 의미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유사도를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계산한다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94563-E9C8-0D48-9E18-066EF3F80B3B}"/>
              </a:ext>
            </a:extLst>
          </p:cNvPr>
          <p:cNvSpPr txBox="1"/>
          <p:nvPr/>
        </p:nvSpPr>
        <p:spPr>
          <a:xfrm>
            <a:off x="7422079" y="2588820"/>
            <a:ext cx="3821880" cy="69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Sparse Representation (One-Hot vector)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[ 0 0 0 0 1 0 …. 0 0 0 ] --- size=10,000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12625-DEBE-D342-979B-F4CAE0C0C18C}"/>
              </a:ext>
            </a:extLst>
          </p:cNvPr>
          <p:cNvSpPr txBox="1"/>
          <p:nvPr/>
        </p:nvSpPr>
        <p:spPr>
          <a:xfrm>
            <a:off x="7422079" y="3242592"/>
            <a:ext cx="4553491" cy="69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Dense Representation (Embedding vector)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[ 0.2 1.8 -1.3 4.2 … ] --- size=128 (user-defined)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A1834-D4C1-8740-8920-D21077B52FEB}"/>
              </a:ext>
            </a:extLst>
          </p:cNvPr>
          <p:cNvSpPr txBox="1"/>
          <p:nvPr/>
        </p:nvSpPr>
        <p:spPr>
          <a:xfrm>
            <a:off x="7163931" y="2096171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10,000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단어 중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‘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강아지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라는 단어를 벡터로 표현할 때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757AE7-2BE1-E143-A013-6085ADBD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30" y="3990728"/>
            <a:ext cx="4851925" cy="28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6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462E-A65B-2A48-BDD9-096DD3E4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wORD2VEC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B862B-503F-9A4F-88D9-19F8BD33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5545"/>
            <a:ext cx="11029615" cy="4477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Word2Vec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단어의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의미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다차원 공간에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분산화하는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방법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비슷한 위치에 등장하는 단어들은 비슷한 의미를 가진다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CBOW vs Skip-Gram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CBOW(Continuous Bag of Words)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주변에 있는 단어로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중간에 있는 단어를 예측하는 방법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Center word :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중간에 있는 단어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Context word :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주변에 있는 단어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 : center word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예측하기 위해 앞뒤로 몇 개의 단어를 볼지 정하는 범위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10EAE-F6BE-E249-B4EF-9E8AA77A8032}"/>
              </a:ext>
            </a:extLst>
          </p:cNvPr>
          <p:cNvSpPr txBox="1"/>
          <p:nvPr/>
        </p:nvSpPr>
        <p:spPr>
          <a:xfrm>
            <a:off x="6250378" y="2168621"/>
            <a:ext cx="2045753" cy="2980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9000"/>
              </a:lnSpc>
            </a:pP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fat cat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 on the 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fat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cat sat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the 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fat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cat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 on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fat cat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the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fat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cat sat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fat cat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 on</a:t>
            </a:r>
            <a:r>
              <a:rPr kumimoji="1" lang="en-US" altLang="ko-KR" sz="12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</a:t>
            </a:r>
          </a:p>
          <a:p>
            <a:pPr>
              <a:lnSpc>
                <a:spcPct val="229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fat cat sat </a:t>
            </a:r>
            <a:r>
              <a:rPr kumimoji="1" lang="en-US" altLang="ko-KR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the </a:t>
            </a:r>
            <a:r>
              <a:rPr kumimoji="1" lang="en-US" altLang="ko-KR" sz="12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149A2D4-C0C9-C847-819C-95FF55853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4022"/>
              </p:ext>
            </p:extLst>
          </p:nvPr>
        </p:nvGraphicFramePr>
        <p:xfrm>
          <a:off x="8439167" y="1973637"/>
          <a:ext cx="37275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1152344880"/>
                    </a:ext>
                  </a:extLst>
                </a:gridCol>
                <a:gridCol w="2446102">
                  <a:extLst>
                    <a:ext uri="{9D8B030D-6E8A-4147-A177-3AD203B41FA5}">
                      <a16:colId xmlns:a16="http://schemas.microsoft.com/office/drawing/2014/main" val="61066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Center Word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Context Word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[1, 0, 0, 0,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1, 0, 0, 0, 0, 0], [0, 0, 1, 0,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1, 0, 0,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[1, 0, 0, 0, 0, 0, 0], [0, 0, 1, 0, 0, 0, 0], [0, 0, 0, 1,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5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1, 0,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[1, 0, 0, 0, 0, 0, 0], [0, 1, 0, 0, 0, 0, 0], [0, 0, 0, 1, 0, 0, 0], [0, 0, 0, 0, 1,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8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1, 0,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1, 0, 0, 0, 0, 0], [0, 0, 1, 0, 0, 0, 0], [0, 0, 0, 0, 1, 0, 0], [0, 0, 0, 0, 0, 1,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4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0, 1, 0,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1, 0, 0, 0, 0], [0, 0, 0, 1, 0, 0, 0], [0, 0, 0, 0, 0, 1, 0], [0, 0, 0, 0, 0, 0, 1]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4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0, 0, 1,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0, 1, 0, 0], [0, 0, 0, 0, 1, 0, 0], [0, 0, 0, 0, 0, 0, 1]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1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0, 0, 0, 1]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[0, 0, 0, 0, 1, 0, 0], [0, 0, 0, 0, 0, 1, 0]</a:t>
                      </a:r>
                      <a:endParaRPr lang="ko-KR" altLang="en-US" sz="105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67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C4FF39-2D9F-AE45-ADAB-FC719F9E0B98}"/>
              </a:ext>
            </a:extLst>
          </p:cNvPr>
          <p:cNvSpPr txBox="1"/>
          <p:nvPr/>
        </p:nvSpPr>
        <p:spPr>
          <a:xfrm>
            <a:off x="8075865" y="5031455"/>
            <a:ext cx="3211135" cy="4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9000"/>
              </a:lnSpc>
            </a:pP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예문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The fat cat sat on the mat window=2</a:t>
            </a:r>
          </a:p>
        </p:txBody>
      </p:sp>
    </p:spTree>
    <p:extLst>
      <p:ext uri="{BB962C8B-B14F-4D97-AF65-F5344CB8AC3E}">
        <p14:creationId xmlns:p14="http://schemas.microsoft.com/office/powerpoint/2010/main" val="12332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FFFDA-FACC-E24A-89E0-FF20979D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cbow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A7987-4BD0-C743-B799-06249704D1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209279"/>
            <a:ext cx="4555093" cy="77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예문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The </a:t>
            </a:r>
            <a:r>
              <a:rPr kumimoji="1" lang="en-US" altLang="ko-KR" sz="1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fat cat </a:t>
            </a:r>
            <a:r>
              <a:rPr kumimoji="1" lang="en-US" altLang="ko-KR" sz="14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the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Center word : sat, Context word : {‘fat’, ‘cat’, ‘on’, ‘the}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B93149E-4F0A-804B-A370-AF7DFC129801}"/>
              </a:ext>
            </a:extLst>
          </p:cNvPr>
          <p:cNvSpPr txBox="1">
            <a:spLocks/>
          </p:cNvSpPr>
          <p:nvPr/>
        </p:nvSpPr>
        <p:spPr>
          <a:xfrm>
            <a:off x="1493333" y="3116335"/>
            <a:ext cx="979692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 layer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9FABD4-AE58-4A40-81E3-0A896DC201D3}"/>
              </a:ext>
            </a:extLst>
          </p:cNvPr>
          <p:cNvGrpSpPr/>
          <p:nvPr/>
        </p:nvGrpSpPr>
        <p:grpSpPr>
          <a:xfrm>
            <a:off x="581113" y="3586348"/>
            <a:ext cx="1508944" cy="538591"/>
            <a:chOff x="581113" y="3586348"/>
            <a:chExt cx="1508944" cy="5385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5E610D-9F78-314F-80C5-881D4AA8E75E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내용 개체 틀 3">
              <a:extLst>
                <a:ext uri="{FF2B5EF4-FFF2-40B4-BE49-F238E27FC236}">
                  <a16:creationId xmlns:a16="http://schemas.microsoft.com/office/drawing/2014/main" id="{8B5A0B50-FEF2-4040-B9AA-4FB43DDC3262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30814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fat (one-hot vector)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98DBC3-3743-4A4C-8E61-A40EAC01C27E}"/>
              </a:ext>
            </a:extLst>
          </p:cNvPr>
          <p:cNvGrpSpPr/>
          <p:nvPr/>
        </p:nvGrpSpPr>
        <p:grpSpPr>
          <a:xfrm>
            <a:off x="581113" y="4232298"/>
            <a:ext cx="1508944" cy="538591"/>
            <a:chOff x="581113" y="3586348"/>
            <a:chExt cx="1508944" cy="5385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80F5CA-DC15-624C-8301-9139CF07D49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내용 개체 틀 3">
              <a:extLst>
                <a:ext uri="{FF2B5EF4-FFF2-40B4-BE49-F238E27FC236}">
                  <a16:creationId xmlns:a16="http://schemas.microsoft.com/office/drawing/2014/main" id="{95B541F1-CF2A-9440-9F86-778694A06A10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51652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cat (one-hot vector)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8B8F5-0B0B-2A4B-ACB2-4504855CB98F}"/>
              </a:ext>
            </a:extLst>
          </p:cNvPr>
          <p:cNvGrpSpPr/>
          <p:nvPr/>
        </p:nvGrpSpPr>
        <p:grpSpPr>
          <a:xfrm>
            <a:off x="581113" y="4904987"/>
            <a:ext cx="1508944" cy="538591"/>
            <a:chOff x="581113" y="3586348"/>
            <a:chExt cx="1508944" cy="5385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8E6115-FA4A-2943-993C-55D6609AF472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내용 개체 틀 3">
              <a:extLst>
                <a:ext uri="{FF2B5EF4-FFF2-40B4-BE49-F238E27FC236}">
                  <a16:creationId xmlns:a16="http://schemas.microsoft.com/office/drawing/2014/main" id="{B12ACD76-9C45-2C48-8885-DD631FCA94AA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29210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on (one-hot vector)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556DF7-D9B4-7448-B1F0-1C5D24C3BDAA}"/>
              </a:ext>
            </a:extLst>
          </p:cNvPr>
          <p:cNvGrpSpPr/>
          <p:nvPr/>
        </p:nvGrpSpPr>
        <p:grpSpPr>
          <a:xfrm>
            <a:off x="581113" y="5557878"/>
            <a:ext cx="1508944" cy="538591"/>
            <a:chOff x="581113" y="3586348"/>
            <a:chExt cx="1508944" cy="5385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95704C-3AA7-374A-8B9B-A37E56BEE09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내용 개체 틀 3">
              <a:extLst>
                <a:ext uri="{FF2B5EF4-FFF2-40B4-BE49-F238E27FC236}">
                  <a16:creationId xmlns:a16="http://schemas.microsoft.com/office/drawing/2014/main" id="{B585FE27-3DCA-894D-9BBA-52C149AFA6CC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66080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the (one-hot vector)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EABC8D-8396-EF43-8F29-9F7B8FC59DAA}"/>
              </a:ext>
            </a:extLst>
          </p:cNvPr>
          <p:cNvSpPr/>
          <p:nvPr/>
        </p:nvSpPr>
        <p:spPr>
          <a:xfrm>
            <a:off x="4190589" y="4208179"/>
            <a:ext cx="178130" cy="795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65042173-B6EF-4549-ACC0-26492BD1932A}"/>
              </a:ext>
            </a:extLst>
          </p:cNvPr>
          <p:cNvSpPr txBox="1">
            <a:spLocks/>
          </p:cNvSpPr>
          <p:nvPr/>
        </p:nvSpPr>
        <p:spPr>
          <a:xfrm>
            <a:off x="3587928" y="3664716"/>
            <a:ext cx="1331262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Projection layer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F3A4BC77-107A-F845-9E64-BCC1B93799A8}"/>
              </a:ext>
            </a:extLst>
          </p:cNvPr>
          <p:cNvSpPr txBox="1">
            <a:spLocks/>
          </p:cNvSpPr>
          <p:nvPr/>
        </p:nvSpPr>
        <p:spPr>
          <a:xfrm>
            <a:off x="5807690" y="3896380"/>
            <a:ext cx="1111138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 layer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1B250-4F15-D246-8C2F-03792DFD1968}"/>
              </a:ext>
            </a:extLst>
          </p:cNvPr>
          <p:cNvGrpSpPr/>
          <p:nvPr/>
        </p:nvGrpSpPr>
        <p:grpSpPr>
          <a:xfrm>
            <a:off x="6273784" y="4330768"/>
            <a:ext cx="1631074" cy="538591"/>
            <a:chOff x="1911927" y="3586348"/>
            <a:chExt cx="1631074" cy="5385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A1A945-2849-5E40-B5CE-E3E44CEE978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내용 개체 틀 3">
              <a:extLst>
                <a:ext uri="{FF2B5EF4-FFF2-40B4-BE49-F238E27FC236}">
                  <a16:creationId xmlns:a16="http://schemas.microsoft.com/office/drawing/2014/main" id="{C9CE4C4B-2116-144C-82D7-D65F8C6C745F}"/>
                </a:ext>
              </a:extLst>
            </p:cNvPr>
            <p:cNvSpPr txBox="1">
              <a:spLocks/>
            </p:cNvSpPr>
            <p:nvPr/>
          </p:nvSpPr>
          <p:spPr>
            <a:xfrm>
              <a:off x="2196157" y="3669843"/>
              <a:ext cx="1346844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sat (one-hot vector)</a:t>
              </a:r>
            </a:p>
          </p:txBody>
        </p:sp>
      </p:grp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0DDE3ECC-E158-D542-A39E-C719D23480A7}"/>
              </a:ext>
            </a:extLst>
          </p:cNvPr>
          <p:cNvSpPr txBox="1">
            <a:spLocks/>
          </p:cNvSpPr>
          <p:nvPr/>
        </p:nvSpPr>
        <p:spPr>
          <a:xfrm>
            <a:off x="7055717" y="1943706"/>
            <a:ext cx="3309880" cy="150624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Context word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V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Projection layer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크기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M (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지정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가중치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matrix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W, W’ = V * M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CBOW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W, W’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학습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6BF45B2A-E4DC-B94C-A77B-E977228F16EF}"/>
              </a:ext>
            </a:extLst>
          </p:cNvPr>
          <p:cNvCxnSpPr>
            <a:stCxn id="5" idx="0"/>
            <a:endCxn id="22" idx="0"/>
          </p:cNvCxnSpPr>
          <p:nvPr/>
        </p:nvCxnSpPr>
        <p:spPr>
          <a:xfrm>
            <a:off x="2000992" y="3586348"/>
            <a:ext cx="2278662" cy="6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3B27F24-A40F-B34F-9FC8-A60C6020D9CA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>
            <a:off x="2000992" y="4124939"/>
            <a:ext cx="2278662" cy="87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0E394ED-94DF-3041-AD0E-9FBFC6763318}"/>
              </a:ext>
            </a:extLst>
          </p:cNvPr>
          <p:cNvCxnSpPr>
            <a:cxnSpLocks/>
            <a:stCxn id="13" idx="0"/>
            <a:endCxn id="22" idx="0"/>
          </p:cNvCxnSpPr>
          <p:nvPr/>
        </p:nvCxnSpPr>
        <p:spPr>
          <a:xfrm flipV="1">
            <a:off x="2000992" y="4208179"/>
            <a:ext cx="2278662" cy="2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17CC6B92-8A42-514D-99F5-2284953BBFC8}"/>
              </a:ext>
            </a:extLst>
          </p:cNvPr>
          <p:cNvCxnSpPr>
            <a:cxnSpLocks/>
            <a:stCxn id="13" idx="2"/>
            <a:endCxn id="22" idx="2"/>
          </p:cNvCxnSpPr>
          <p:nvPr/>
        </p:nvCxnSpPr>
        <p:spPr>
          <a:xfrm>
            <a:off x="2000992" y="4770889"/>
            <a:ext cx="2278662" cy="23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F252B99-1A3E-DB49-8A1D-99EC342A6E97}"/>
              </a:ext>
            </a:extLst>
          </p:cNvPr>
          <p:cNvCxnSpPr>
            <a:cxnSpLocks/>
            <a:stCxn id="16" idx="0"/>
            <a:endCxn id="22" idx="0"/>
          </p:cNvCxnSpPr>
          <p:nvPr/>
        </p:nvCxnSpPr>
        <p:spPr>
          <a:xfrm flipV="1">
            <a:off x="2000992" y="4208179"/>
            <a:ext cx="2278662" cy="69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8360245-4F05-2C42-9463-926E7F06F51D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 flipV="1">
            <a:off x="2000992" y="5003457"/>
            <a:ext cx="2278662" cy="44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CFA1EDF-49F4-0D43-8EA5-45F67165905C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flipV="1">
            <a:off x="2000992" y="4208179"/>
            <a:ext cx="2278662" cy="1349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9386530E-9EFB-CB4F-AFCC-4384C36C61DD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V="1">
            <a:off x="2000992" y="5003457"/>
            <a:ext cx="2278662" cy="109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5CA881F-B381-1145-BAE7-57E5A0FD454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>
          <a:xfrm>
            <a:off x="4279654" y="4208179"/>
            <a:ext cx="2083195" cy="12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837CA8B3-AA1B-D847-A153-28199C5A0AC6}"/>
              </a:ext>
            </a:extLst>
          </p:cNvPr>
          <p:cNvCxnSpPr>
            <a:cxnSpLocks/>
            <a:stCxn id="22" idx="2"/>
            <a:endCxn id="27" idx="2"/>
          </p:cNvCxnSpPr>
          <p:nvPr/>
        </p:nvCxnSpPr>
        <p:spPr>
          <a:xfrm flipV="1">
            <a:off x="4279654" y="4869359"/>
            <a:ext cx="2083195" cy="13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3">
            <a:extLst>
              <a:ext uri="{FF2B5EF4-FFF2-40B4-BE49-F238E27FC236}">
                <a16:creationId xmlns:a16="http://schemas.microsoft.com/office/drawing/2014/main" id="{F7142770-568A-B240-A075-C0E895AF87E8}"/>
              </a:ext>
            </a:extLst>
          </p:cNvPr>
          <p:cNvSpPr txBox="1">
            <a:spLocks/>
          </p:cNvSpPr>
          <p:nvPr/>
        </p:nvSpPr>
        <p:spPr>
          <a:xfrm>
            <a:off x="2913338" y="3378056"/>
            <a:ext cx="365806" cy="37388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</a:p>
        </p:txBody>
      </p:sp>
      <p:sp>
        <p:nvSpPr>
          <p:cNvPr id="70" name="내용 개체 틀 3">
            <a:extLst>
              <a:ext uri="{FF2B5EF4-FFF2-40B4-BE49-F238E27FC236}">
                <a16:creationId xmlns:a16="http://schemas.microsoft.com/office/drawing/2014/main" id="{38F844A5-B53E-7C4F-ABB1-D19152DC1951}"/>
              </a:ext>
            </a:extLst>
          </p:cNvPr>
          <p:cNvSpPr txBox="1">
            <a:spLocks/>
          </p:cNvSpPr>
          <p:nvPr/>
        </p:nvSpPr>
        <p:spPr>
          <a:xfrm>
            <a:off x="5138348" y="3842857"/>
            <a:ext cx="417102" cy="37388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W’</a:t>
            </a:r>
          </a:p>
        </p:txBody>
      </p:sp>
      <p:sp>
        <p:nvSpPr>
          <p:cNvPr id="71" name="내용 개체 틀 3">
            <a:extLst>
              <a:ext uri="{FF2B5EF4-FFF2-40B4-BE49-F238E27FC236}">
                <a16:creationId xmlns:a16="http://schemas.microsoft.com/office/drawing/2014/main" id="{570049B8-A04A-3F48-A797-1AFF4BF9D6F9}"/>
              </a:ext>
            </a:extLst>
          </p:cNvPr>
          <p:cNvSpPr txBox="1">
            <a:spLocks/>
          </p:cNvSpPr>
          <p:nvPr/>
        </p:nvSpPr>
        <p:spPr>
          <a:xfrm>
            <a:off x="6054017" y="5419004"/>
            <a:ext cx="575799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X(cat)</a:t>
            </a:r>
          </a:p>
        </p:txBody>
      </p:sp>
      <p:graphicFrame>
        <p:nvGraphicFramePr>
          <p:cNvPr id="72" name="표 72">
            <a:extLst>
              <a:ext uri="{FF2B5EF4-FFF2-40B4-BE49-F238E27FC236}">
                <a16:creationId xmlns:a16="http://schemas.microsoft.com/office/drawing/2014/main" id="{688FBF35-1665-8E43-9C29-8659D637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90267"/>
              </p:ext>
            </p:extLst>
          </p:nvPr>
        </p:nvGraphicFramePr>
        <p:xfrm>
          <a:off x="5633987" y="5852629"/>
          <a:ext cx="145796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510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9618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076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7315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57703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9790654"/>
                    </a:ext>
                  </a:extLst>
                </a:gridCol>
              </a:tblGrid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</a:tbl>
          </a:graphicData>
        </a:graphic>
      </p:graphicFrame>
      <p:sp>
        <p:nvSpPr>
          <p:cNvPr id="73" name="내용 개체 틀 3">
            <a:extLst>
              <a:ext uri="{FF2B5EF4-FFF2-40B4-BE49-F238E27FC236}">
                <a16:creationId xmlns:a16="http://schemas.microsoft.com/office/drawing/2014/main" id="{728D7BCA-241B-2F43-9704-DFE8E86AEB8F}"/>
              </a:ext>
            </a:extLst>
          </p:cNvPr>
          <p:cNvSpPr txBox="1">
            <a:spLocks/>
          </p:cNvSpPr>
          <p:nvPr/>
        </p:nvSpPr>
        <p:spPr>
          <a:xfrm>
            <a:off x="8276791" y="4603731"/>
            <a:ext cx="700833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W(v*m)</a:t>
            </a:r>
          </a:p>
        </p:txBody>
      </p:sp>
      <p:graphicFrame>
        <p:nvGraphicFramePr>
          <p:cNvPr id="74" name="표 72">
            <a:extLst>
              <a:ext uri="{FF2B5EF4-FFF2-40B4-BE49-F238E27FC236}">
                <a16:creationId xmlns:a16="http://schemas.microsoft.com/office/drawing/2014/main" id="{B10F84C3-A0F2-C74B-AAD7-042635CC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98885"/>
              </p:ext>
            </p:extLst>
          </p:nvPr>
        </p:nvGraphicFramePr>
        <p:xfrm>
          <a:off x="7610330" y="5003457"/>
          <a:ext cx="197802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4265105382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58496182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1520076963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527315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1.9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0124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957233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00002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355010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48296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53036"/>
                  </a:ext>
                </a:extLst>
              </a:tr>
            </a:tbl>
          </a:graphicData>
        </a:graphic>
      </p:graphicFrame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6F150B19-056D-DA43-BD48-D35856760C6B}"/>
              </a:ext>
            </a:extLst>
          </p:cNvPr>
          <p:cNvSpPr txBox="1">
            <a:spLocks/>
          </p:cNvSpPr>
          <p:nvPr/>
        </p:nvSpPr>
        <p:spPr>
          <a:xfrm>
            <a:off x="10716773" y="5443578"/>
            <a:ext cx="580608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V(cat)</a:t>
            </a:r>
          </a:p>
        </p:txBody>
      </p:sp>
      <p:graphicFrame>
        <p:nvGraphicFramePr>
          <p:cNvPr id="78" name="표 72">
            <a:extLst>
              <a:ext uri="{FF2B5EF4-FFF2-40B4-BE49-F238E27FC236}">
                <a16:creationId xmlns:a16="http://schemas.microsoft.com/office/drawing/2014/main" id="{CF0F13CD-EFF9-4249-8F3F-AC0B1B64D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07442"/>
              </p:ext>
            </p:extLst>
          </p:nvPr>
        </p:nvGraphicFramePr>
        <p:xfrm>
          <a:off x="9895792" y="5857056"/>
          <a:ext cx="19780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4265105382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58496182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1520076963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527315603"/>
                    </a:ext>
                  </a:extLst>
                </a:gridCol>
              </a:tblGrid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FFFDA-FACC-E24A-89E0-FF20979D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cbow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A7987-4BD0-C743-B799-06249704D1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209279"/>
            <a:ext cx="4555093" cy="77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예문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The </a:t>
            </a:r>
            <a:r>
              <a:rPr kumimoji="1" lang="en-US" altLang="ko-KR" sz="1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fat cat </a:t>
            </a:r>
            <a:r>
              <a:rPr kumimoji="1" lang="en-US" altLang="ko-KR" sz="14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sat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the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Center word : sat, Context word : {‘fat’, ‘cat’, ‘on’, ‘the}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B93149E-4F0A-804B-A370-AF7DFC129801}"/>
              </a:ext>
            </a:extLst>
          </p:cNvPr>
          <p:cNvSpPr txBox="1">
            <a:spLocks/>
          </p:cNvSpPr>
          <p:nvPr/>
        </p:nvSpPr>
        <p:spPr>
          <a:xfrm>
            <a:off x="1493333" y="3116335"/>
            <a:ext cx="979692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 layer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9FABD4-AE58-4A40-81E3-0A896DC201D3}"/>
              </a:ext>
            </a:extLst>
          </p:cNvPr>
          <p:cNvGrpSpPr/>
          <p:nvPr/>
        </p:nvGrpSpPr>
        <p:grpSpPr>
          <a:xfrm>
            <a:off x="581113" y="3586348"/>
            <a:ext cx="1508944" cy="538591"/>
            <a:chOff x="581113" y="3586348"/>
            <a:chExt cx="1508944" cy="5385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5E610D-9F78-314F-80C5-881D4AA8E75E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내용 개체 틀 3">
              <a:extLst>
                <a:ext uri="{FF2B5EF4-FFF2-40B4-BE49-F238E27FC236}">
                  <a16:creationId xmlns:a16="http://schemas.microsoft.com/office/drawing/2014/main" id="{8B5A0B50-FEF2-4040-B9AA-4FB43DDC3262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30814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fat (one-hot vector)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98DBC3-3743-4A4C-8E61-A40EAC01C27E}"/>
              </a:ext>
            </a:extLst>
          </p:cNvPr>
          <p:cNvGrpSpPr/>
          <p:nvPr/>
        </p:nvGrpSpPr>
        <p:grpSpPr>
          <a:xfrm>
            <a:off x="581113" y="4232298"/>
            <a:ext cx="1508944" cy="538591"/>
            <a:chOff x="581113" y="3586348"/>
            <a:chExt cx="1508944" cy="5385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80F5CA-DC15-624C-8301-9139CF07D49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내용 개체 틀 3">
              <a:extLst>
                <a:ext uri="{FF2B5EF4-FFF2-40B4-BE49-F238E27FC236}">
                  <a16:creationId xmlns:a16="http://schemas.microsoft.com/office/drawing/2014/main" id="{95B541F1-CF2A-9440-9F86-778694A06A10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51652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cat (one-hot vector)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8B8F5-0B0B-2A4B-ACB2-4504855CB98F}"/>
              </a:ext>
            </a:extLst>
          </p:cNvPr>
          <p:cNvGrpSpPr/>
          <p:nvPr/>
        </p:nvGrpSpPr>
        <p:grpSpPr>
          <a:xfrm>
            <a:off x="581113" y="4904987"/>
            <a:ext cx="1508944" cy="538591"/>
            <a:chOff x="581113" y="3586348"/>
            <a:chExt cx="1508944" cy="5385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8E6115-FA4A-2943-993C-55D6609AF472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내용 개체 틀 3">
              <a:extLst>
                <a:ext uri="{FF2B5EF4-FFF2-40B4-BE49-F238E27FC236}">
                  <a16:creationId xmlns:a16="http://schemas.microsoft.com/office/drawing/2014/main" id="{B12ACD76-9C45-2C48-8885-DD631FCA94AA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29210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on (one-hot vector)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556DF7-D9B4-7448-B1F0-1C5D24C3BDAA}"/>
              </a:ext>
            </a:extLst>
          </p:cNvPr>
          <p:cNvGrpSpPr/>
          <p:nvPr/>
        </p:nvGrpSpPr>
        <p:grpSpPr>
          <a:xfrm>
            <a:off x="581113" y="5557878"/>
            <a:ext cx="1508944" cy="538591"/>
            <a:chOff x="581113" y="3586348"/>
            <a:chExt cx="1508944" cy="5385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95704C-3AA7-374A-8B9B-A37E56BEE09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내용 개체 틀 3">
              <a:extLst>
                <a:ext uri="{FF2B5EF4-FFF2-40B4-BE49-F238E27FC236}">
                  <a16:creationId xmlns:a16="http://schemas.microsoft.com/office/drawing/2014/main" id="{B585FE27-3DCA-894D-9BBA-52C149AFA6CC}"/>
                </a:ext>
              </a:extLst>
            </p:cNvPr>
            <p:cNvSpPr txBox="1">
              <a:spLocks/>
            </p:cNvSpPr>
            <p:nvPr/>
          </p:nvSpPr>
          <p:spPr>
            <a:xfrm>
              <a:off x="581113" y="3684818"/>
              <a:ext cx="1366080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the (one-hot vector)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EABC8D-8396-EF43-8F29-9F7B8FC59DAA}"/>
              </a:ext>
            </a:extLst>
          </p:cNvPr>
          <p:cNvSpPr/>
          <p:nvPr/>
        </p:nvSpPr>
        <p:spPr>
          <a:xfrm>
            <a:off x="4190589" y="4208179"/>
            <a:ext cx="178130" cy="795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65042173-B6EF-4549-ACC0-26492BD1932A}"/>
              </a:ext>
            </a:extLst>
          </p:cNvPr>
          <p:cNvSpPr txBox="1">
            <a:spLocks/>
          </p:cNvSpPr>
          <p:nvPr/>
        </p:nvSpPr>
        <p:spPr>
          <a:xfrm>
            <a:off x="3587928" y="3664716"/>
            <a:ext cx="1331262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Projection layer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F3A4BC77-107A-F845-9E64-BCC1B93799A8}"/>
              </a:ext>
            </a:extLst>
          </p:cNvPr>
          <p:cNvSpPr txBox="1">
            <a:spLocks/>
          </p:cNvSpPr>
          <p:nvPr/>
        </p:nvSpPr>
        <p:spPr>
          <a:xfrm>
            <a:off x="5807690" y="3896380"/>
            <a:ext cx="1111138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 layer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1B250-4F15-D246-8C2F-03792DFD1968}"/>
              </a:ext>
            </a:extLst>
          </p:cNvPr>
          <p:cNvGrpSpPr/>
          <p:nvPr/>
        </p:nvGrpSpPr>
        <p:grpSpPr>
          <a:xfrm>
            <a:off x="6273784" y="4330768"/>
            <a:ext cx="1631074" cy="538591"/>
            <a:chOff x="1911927" y="3586348"/>
            <a:chExt cx="1631074" cy="5385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A1A945-2849-5E40-B5CE-E3E44CEE978A}"/>
                </a:ext>
              </a:extLst>
            </p:cNvPr>
            <p:cNvSpPr/>
            <p:nvPr/>
          </p:nvSpPr>
          <p:spPr>
            <a:xfrm>
              <a:off x="1911927" y="3586348"/>
              <a:ext cx="178130" cy="538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내용 개체 틀 3">
              <a:extLst>
                <a:ext uri="{FF2B5EF4-FFF2-40B4-BE49-F238E27FC236}">
                  <a16:creationId xmlns:a16="http://schemas.microsoft.com/office/drawing/2014/main" id="{C9CE4C4B-2116-144C-82D7-D65F8C6C745F}"/>
                </a:ext>
              </a:extLst>
            </p:cNvPr>
            <p:cNvSpPr txBox="1">
              <a:spLocks/>
            </p:cNvSpPr>
            <p:nvPr/>
          </p:nvSpPr>
          <p:spPr>
            <a:xfrm>
              <a:off x="2196157" y="3669843"/>
              <a:ext cx="1346844" cy="293414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spAutoFit/>
            </a:bodyPr>
            <a:lstStyle>
              <a:lvl1pPr marL="306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sat (one-hot vector)</a:t>
              </a:r>
            </a:p>
          </p:txBody>
        </p:sp>
      </p:grp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0DDE3ECC-E158-D542-A39E-C719D23480A7}"/>
              </a:ext>
            </a:extLst>
          </p:cNvPr>
          <p:cNvSpPr txBox="1">
            <a:spLocks/>
          </p:cNvSpPr>
          <p:nvPr/>
        </p:nvSpPr>
        <p:spPr>
          <a:xfrm>
            <a:off x="7055717" y="1943706"/>
            <a:ext cx="3309880" cy="150624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Context word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V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Projection layer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크기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M (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지정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가중치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matrix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W, W’ = V * M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CBOW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W, W’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학습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6BF45B2A-E4DC-B94C-A77B-E977228F16EF}"/>
              </a:ext>
            </a:extLst>
          </p:cNvPr>
          <p:cNvCxnSpPr>
            <a:stCxn id="5" idx="0"/>
            <a:endCxn id="22" idx="0"/>
          </p:cNvCxnSpPr>
          <p:nvPr/>
        </p:nvCxnSpPr>
        <p:spPr>
          <a:xfrm>
            <a:off x="2000992" y="3586348"/>
            <a:ext cx="2278662" cy="6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3B27F24-A40F-B34F-9FC8-A60C6020D9CA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>
            <a:off x="2000992" y="4124939"/>
            <a:ext cx="2278662" cy="87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0E394ED-94DF-3041-AD0E-9FBFC6763318}"/>
              </a:ext>
            </a:extLst>
          </p:cNvPr>
          <p:cNvCxnSpPr>
            <a:cxnSpLocks/>
            <a:stCxn id="13" idx="0"/>
            <a:endCxn id="22" idx="0"/>
          </p:cNvCxnSpPr>
          <p:nvPr/>
        </p:nvCxnSpPr>
        <p:spPr>
          <a:xfrm flipV="1">
            <a:off x="2000992" y="4208179"/>
            <a:ext cx="2278662" cy="2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17CC6B92-8A42-514D-99F5-2284953BBFC8}"/>
              </a:ext>
            </a:extLst>
          </p:cNvPr>
          <p:cNvCxnSpPr>
            <a:cxnSpLocks/>
            <a:stCxn id="13" idx="2"/>
            <a:endCxn id="22" idx="2"/>
          </p:cNvCxnSpPr>
          <p:nvPr/>
        </p:nvCxnSpPr>
        <p:spPr>
          <a:xfrm>
            <a:off x="2000992" y="4770889"/>
            <a:ext cx="2278662" cy="23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F252B99-1A3E-DB49-8A1D-99EC342A6E97}"/>
              </a:ext>
            </a:extLst>
          </p:cNvPr>
          <p:cNvCxnSpPr>
            <a:cxnSpLocks/>
            <a:stCxn id="16" idx="0"/>
            <a:endCxn id="22" idx="0"/>
          </p:cNvCxnSpPr>
          <p:nvPr/>
        </p:nvCxnSpPr>
        <p:spPr>
          <a:xfrm flipV="1">
            <a:off x="2000992" y="4208179"/>
            <a:ext cx="2278662" cy="69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8360245-4F05-2C42-9463-926E7F06F51D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 flipV="1">
            <a:off x="2000992" y="5003457"/>
            <a:ext cx="2278662" cy="44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CFA1EDF-49F4-0D43-8EA5-45F67165905C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flipV="1">
            <a:off x="2000992" y="4208179"/>
            <a:ext cx="2278662" cy="1349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9386530E-9EFB-CB4F-AFCC-4384C36C61DD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V="1">
            <a:off x="2000992" y="5003457"/>
            <a:ext cx="2278662" cy="109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5CA881F-B381-1145-BAE7-57E5A0FD454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>
          <a:xfrm>
            <a:off x="4279654" y="4208179"/>
            <a:ext cx="2083195" cy="12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837CA8B3-AA1B-D847-A153-28199C5A0AC6}"/>
              </a:ext>
            </a:extLst>
          </p:cNvPr>
          <p:cNvCxnSpPr>
            <a:cxnSpLocks/>
            <a:stCxn id="22" idx="2"/>
            <a:endCxn id="27" idx="2"/>
          </p:cNvCxnSpPr>
          <p:nvPr/>
        </p:nvCxnSpPr>
        <p:spPr>
          <a:xfrm flipV="1">
            <a:off x="4279654" y="4869359"/>
            <a:ext cx="2083195" cy="13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3">
            <a:extLst>
              <a:ext uri="{FF2B5EF4-FFF2-40B4-BE49-F238E27FC236}">
                <a16:creationId xmlns:a16="http://schemas.microsoft.com/office/drawing/2014/main" id="{F7142770-568A-B240-A075-C0E895AF87E8}"/>
              </a:ext>
            </a:extLst>
          </p:cNvPr>
          <p:cNvSpPr txBox="1">
            <a:spLocks/>
          </p:cNvSpPr>
          <p:nvPr/>
        </p:nvSpPr>
        <p:spPr>
          <a:xfrm>
            <a:off x="2913338" y="3378056"/>
            <a:ext cx="365806" cy="37388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</a:p>
        </p:txBody>
      </p:sp>
      <p:sp>
        <p:nvSpPr>
          <p:cNvPr id="70" name="내용 개체 틀 3">
            <a:extLst>
              <a:ext uri="{FF2B5EF4-FFF2-40B4-BE49-F238E27FC236}">
                <a16:creationId xmlns:a16="http://schemas.microsoft.com/office/drawing/2014/main" id="{38F844A5-B53E-7C4F-ABB1-D19152DC1951}"/>
              </a:ext>
            </a:extLst>
          </p:cNvPr>
          <p:cNvSpPr txBox="1">
            <a:spLocks/>
          </p:cNvSpPr>
          <p:nvPr/>
        </p:nvSpPr>
        <p:spPr>
          <a:xfrm>
            <a:off x="5138348" y="3842857"/>
            <a:ext cx="417102" cy="37388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W’</a:t>
            </a:r>
          </a:p>
        </p:txBody>
      </p:sp>
      <p:sp>
        <p:nvSpPr>
          <p:cNvPr id="73" name="내용 개체 틀 3">
            <a:extLst>
              <a:ext uri="{FF2B5EF4-FFF2-40B4-BE49-F238E27FC236}">
                <a16:creationId xmlns:a16="http://schemas.microsoft.com/office/drawing/2014/main" id="{728D7BCA-241B-2F43-9704-DFE8E86AEB8F}"/>
              </a:ext>
            </a:extLst>
          </p:cNvPr>
          <p:cNvSpPr txBox="1">
            <a:spLocks/>
          </p:cNvSpPr>
          <p:nvPr/>
        </p:nvSpPr>
        <p:spPr>
          <a:xfrm>
            <a:off x="7821402" y="5462242"/>
            <a:ext cx="736099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W’(m*v)</a:t>
            </a:r>
          </a:p>
        </p:txBody>
      </p:sp>
      <p:graphicFrame>
        <p:nvGraphicFramePr>
          <p:cNvPr id="74" name="표 72">
            <a:extLst>
              <a:ext uri="{FF2B5EF4-FFF2-40B4-BE49-F238E27FC236}">
                <a16:creationId xmlns:a16="http://schemas.microsoft.com/office/drawing/2014/main" id="{B10F84C3-A0F2-C74B-AAD7-042635CC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9638"/>
              </p:ext>
            </p:extLst>
          </p:nvPr>
        </p:nvGraphicFramePr>
        <p:xfrm>
          <a:off x="9408313" y="5096322"/>
          <a:ext cx="4654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0.03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0.02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957233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680996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0.01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391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0.05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00002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0.09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355010"/>
                  </a:ext>
                </a:extLst>
              </a:tr>
            </a:tbl>
          </a:graphicData>
        </a:graphic>
      </p:graphicFrame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6F150B19-056D-DA43-BD48-D35856760C6B}"/>
              </a:ext>
            </a:extLst>
          </p:cNvPr>
          <p:cNvSpPr txBox="1">
            <a:spLocks/>
          </p:cNvSpPr>
          <p:nvPr/>
        </p:nvSpPr>
        <p:spPr>
          <a:xfrm>
            <a:off x="6389982" y="5443578"/>
            <a:ext cx="580608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V(cat)</a:t>
            </a:r>
          </a:p>
        </p:txBody>
      </p:sp>
      <p:graphicFrame>
        <p:nvGraphicFramePr>
          <p:cNvPr id="78" name="표 72">
            <a:extLst>
              <a:ext uri="{FF2B5EF4-FFF2-40B4-BE49-F238E27FC236}">
                <a16:creationId xmlns:a16="http://schemas.microsoft.com/office/drawing/2014/main" id="{CF0F13CD-EFF9-4249-8F3F-AC0B1B64D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35064"/>
              </p:ext>
            </p:extLst>
          </p:nvPr>
        </p:nvGraphicFramePr>
        <p:xfrm>
          <a:off x="5569001" y="5857056"/>
          <a:ext cx="19780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4265105382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58496182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1520076963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527315603"/>
                    </a:ext>
                  </a:extLst>
                </a:gridCol>
              </a:tblGrid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</a:tbl>
          </a:graphicData>
        </a:graphic>
      </p:graphicFrame>
      <p:sp>
        <p:nvSpPr>
          <p:cNvPr id="42" name="내용 개체 틀 3">
            <a:extLst>
              <a:ext uri="{FF2B5EF4-FFF2-40B4-BE49-F238E27FC236}">
                <a16:creationId xmlns:a16="http://schemas.microsoft.com/office/drawing/2014/main" id="{21EB1170-1080-9345-A838-5F524414760A}"/>
              </a:ext>
            </a:extLst>
          </p:cNvPr>
          <p:cNvSpPr txBox="1">
            <a:spLocks/>
          </p:cNvSpPr>
          <p:nvPr/>
        </p:nvSpPr>
        <p:spPr>
          <a:xfrm>
            <a:off x="9492249" y="4669840"/>
            <a:ext cx="297582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y’</a:t>
            </a:r>
          </a:p>
        </p:txBody>
      </p:sp>
      <p:graphicFrame>
        <p:nvGraphicFramePr>
          <p:cNvPr id="43" name="표 72">
            <a:extLst>
              <a:ext uri="{FF2B5EF4-FFF2-40B4-BE49-F238E27FC236}">
                <a16:creationId xmlns:a16="http://schemas.microsoft.com/office/drawing/2014/main" id="{286D5767-9170-7D47-9343-7CB850DE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7431"/>
              </p:ext>
            </p:extLst>
          </p:nvPr>
        </p:nvGraphicFramePr>
        <p:xfrm>
          <a:off x="10535964" y="5096322"/>
          <a:ext cx="2971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921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3654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0124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957233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680996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391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00002"/>
                  </a:ext>
                </a:extLst>
              </a:tr>
              <a:tr h="21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355010"/>
                  </a:ext>
                </a:extLst>
              </a:tr>
            </a:tbl>
          </a:graphicData>
        </a:graphic>
      </p:graphicFrame>
      <p:sp>
        <p:nvSpPr>
          <p:cNvPr id="45" name="내용 개체 틀 3">
            <a:extLst>
              <a:ext uri="{FF2B5EF4-FFF2-40B4-BE49-F238E27FC236}">
                <a16:creationId xmlns:a16="http://schemas.microsoft.com/office/drawing/2014/main" id="{86133289-EDF7-CD4A-A8CE-D1C00C85D6C8}"/>
              </a:ext>
            </a:extLst>
          </p:cNvPr>
          <p:cNvSpPr txBox="1">
            <a:spLocks/>
          </p:cNvSpPr>
          <p:nvPr/>
        </p:nvSpPr>
        <p:spPr>
          <a:xfrm>
            <a:off x="10566042" y="4669840"/>
            <a:ext cx="260008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y</a:t>
            </a:r>
          </a:p>
        </p:txBody>
      </p:sp>
      <p:sp>
        <p:nvSpPr>
          <p:cNvPr id="46" name="내용 개체 틀 3">
            <a:extLst>
              <a:ext uri="{FF2B5EF4-FFF2-40B4-BE49-F238E27FC236}">
                <a16:creationId xmlns:a16="http://schemas.microsoft.com/office/drawing/2014/main" id="{66436D1D-25CA-484D-83DE-03C25100248D}"/>
              </a:ext>
            </a:extLst>
          </p:cNvPr>
          <p:cNvSpPr txBox="1">
            <a:spLocks/>
          </p:cNvSpPr>
          <p:nvPr/>
        </p:nvSpPr>
        <p:spPr>
          <a:xfrm>
            <a:off x="8471968" y="5187965"/>
            <a:ext cx="776816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softmax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내용 개체 틀 3">
            <a:extLst>
              <a:ext uri="{FF2B5EF4-FFF2-40B4-BE49-F238E27FC236}">
                <a16:creationId xmlns:a16="http://schemas.microsoft.com/office/drawing/2014/main" id="{02521238-4EC8-CB47-A162-E3D5B9AE7AF4}"/>
              </a:ext>
            </a:extLst>
          </p:cNvPr>
          <p:cNvSpPr txBox="1">
            <a:spLocks/>
          </p:cNvSpPr>
          <p:nvPr/>
        </p:nvSpPr>
        <p:spPr>
          <a:xfrm>
            <a:off x="9502563" y="4330768"/>
            <a:ext cx="1477456" cy="3336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Back-propagation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780FD4-0A9A-BB42-AB10-021C1B124C4C}"/>
              </a:ext>
            </a:extLst>
          </p:cNvPr>
          <p:cNvCxnSpPr>
            <a:stCxn id="77" idx="3"/>
            <a:endCxn id="73" idx="1"/>
          </p:cNvCxnSpPr>
          <p:nvPr/>
        </p:nvCxnSpPr>
        <p:spPr>
          <a:xfrm>
            <a:off x="6970590" y="5610387"/>
            <a:ext cx="850812" cy="18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A166D02-D503-9D40-B6B9-B227E872103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557501" y="5629051"/>
            <a:ext cx="850812" cy="272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72CF16-65F5-774C-B6A8-25B457AD47FC}"/>
              </a:ext>
            </a:extLst>
          </p:cNvPr>
          <p:cNvCxnSpPr>
            <a:cxnSpLocks/>
          </p:cNvCxnSpPr>
          <p:nvPr/>
        </p:nvCxnSpPr>
        <p:spPr>
          <a:xfrm>
            <a:off x="9873769" y="5712455"/>
            <a:ext cx="66219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A5749-7D16-0340-8499-63E87DF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2514"/>
            <a:ext cx="11029616" cy="1013801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S. 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Ahn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S. Lee (2020).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기반 시민의견 모니터링 방안 연구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경기지역화폐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중심으로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Journal of digital convergence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기반 모니터링 연구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73D7F-3DEB-B84E-A3DC-00DB7228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4166394"/>
            <a:ext cx="4343811" cy="231194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0D0F8B-FDAA-1E45-AE01-15FB9B62E117}"/>
              </a:ext>
            </a:extLst>
          </p:cNvPr>
          <p:cNvSpPr txBox="1">
            <a:spLocks/>
          </p:cNvSpPr>
          <p:nvPr/>
        </p:nvSpPr>
        <p:spPr>
          <a:xfrm>
            <a:off x="664320" y="2724692"/>
            <a:ext cx="68171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본 연구에서는 비정형적인 대용량의 텍스트 자료로부터 유의미한 정보를 추출하는 빅데이터 분석방법 중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텍스트마이닝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시행 중인 정책과 제도에 대한 시민의견을 모니터링 할 수 있는지 확인하였다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경기지역화폐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관련된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5,108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건의 신문기사와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748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건의 온라인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카페글을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분석하여 빈도분석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TF-IDF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연관분석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워드트리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시각화 분석을 수행하였다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 결과로 기사에서는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지역화폐의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도입 목적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제공되는 혜택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사용방법에 관련된 내용이 많았고 카페글에서는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지역화폐의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실사용과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관련된 내용 위주로 작성이 되어있음을 확인하였다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 활성화를 위해서 뉴스는 정보전달자로서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지역화폐의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홍보에 관여하고 있었고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카페글은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 사용자인 시민들의 의견으로 이루어져 사용과 관련된 실제적인 정보 교환의 장으로 기능하고 있었다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지역화폐뿐만 아니라 다양한 정책과 제도에 관해서도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SNS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텍스트 </a:t>
            </a:r>
            <a:r>
              <a:rPr kumimoji="1"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마이닝을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통해 시민들의 의견을 수렴하여 효과적으로 활성화시킬 수 있을 것으로 보인다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/>
            <a:endParaRPr kumimoji="1"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A5749-7D16-0340-8499-63E87DF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086"/>
            <a:ext cx="11029615" cy="4931664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지역화폐 특성상 특정 지역의 인터넷 카페에서 많은 정보가 공유됨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네이버 지역 카페에서 데이터 수집</a:t>
            </a:r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2019.01.01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2020.2.28 ‘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경기지역화폐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언급된 신문 기사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카페글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크롤링</a:t>
            </a:r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748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신문 기사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5,108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</a:t>
            </a:r>
            <a:r>
              <a:rPr kumimoji="1"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카페글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수집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 글 삭제 후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971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</a:t>
            </a:r>
            <a:r>
              <a:rPr kumimoji="1"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카페글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분석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빈도분석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(TF-IDF)</a:t>
            </a:r>
          </a:p>
          <a:p>
            <a:pPr lvl="2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TF-IDF (Term Frequency – Inverse Document Frequency) :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문서 내부 단어들 간 상대적 중요도 평가 지표</a:t>
            </a:r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TF :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단어가 한 문서 내 출현한 빈도수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IDF : 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문서의 수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단어가 나타난 문서의 수</a:t>
            </a:r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연관분석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(Association Keyword Analysis)</a:t>
            </a:r>
          </a:p>
          <a:p>
            <a:pPr lvl="2"/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키워드 추출 후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correlation 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(Jaccard similarity)</a:t>
            </a:r>
          </a:p>
          <a:p>
            <a:pPr lvl="2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Heatmap</a:t>
            </a:r>
            <a:r>
              <a:rPr kumimoji="1"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시각화</a:t>
            </a:r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워드트리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시각화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기반 모니터링 연구</a:t>
            </a:r>
          </a:p>
        </p:txBody>
      </p:sp>
    </p:spTree>
    <p:extLst>
      <p:ext uri="{BB962C8B-B14F-4D97-AF65-F5344CB8AC3E}">
        <p14:creationId xmlns:p14="http://schemas.microsoft.com/office/powerpoint/2010/main" val="22009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기반 모니터링 연구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8B9999-9089-FE40-BDB6-022FB4B5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49" y="2480428"/>
            <a:ext cx="6832600" cy="5003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8EF16-8CC4-B34C-AFA0-C28D0825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58" t="-519" r="1958" b="50486"/>
          <a:stretch/>
        </p:blipFill>
        <p:spPr>
          <a:xfrm>
            <a:off x="4306022" y="1782793"/>
            <a:ext cx="3561789" cy="33592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C99716-A4C5-664C-B448-A0BDAF038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0"/>
          <a:stretch/>
        </p:blipFill>
        <p:spPr>
          <a:xfrm>
            <a:off x="616210" y="3087581"/>
            <a:ext cx="3886200" cy="4478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5D10E8-36F6-B64B-8FF6-97E98C435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70"/>
          <a:stretch/>
        </p:blipFill>
        <p:spPr>
          <a:xfrm>
            <a:off x="616210" y="1873275"/>
            <a:ext cx="3886200" cy="12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3B81-3E30-B143-9BE0-4FC312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70E7A-FB71-1146-A3BC-56F49D8C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426"/>
            <a:ext cx="11029615" cy="86689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Tableau (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https://www.tableau.com/ko-kr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강원도 지역사랑상품권 분석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(https://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data.gwd.go.kr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/bigdata/html/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intro.html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E2F4F-1AE2-2E46-9BEE-EF226875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1325"/>
            <a:ext cx="12192000" cy="40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3B81-3E30-B143-9BE0-4FC312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145E23-5794-0B48-8D1E-11D06E2C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940318"/>
            <a:ext cx="7585073" cy="47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8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CD1BAC-D3C9-0949-B33A-AFEBA5D9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425"/>
            <a:ext cx="11029615" cy="421565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Tableau (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https://www.tableau.com/ko-kr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Excel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비슷한 포맷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(pivotable, 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pivotchart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막대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라인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파이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히트맵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박스 등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24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 그래프 최적화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로컬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 웹 공유 가능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가격별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Interactive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분석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Time series analysis (prediction, regression)</a:t>
            </a: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Clustering</a:t>
            </a: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6EB91D-E59A-444E-A743-1170C9C78EA4}"/>
              </a:ext>
            </a:extLst>
          </p:cNvPr>
          <p:cNvGrpSpPr/>
          <p:nvPr/>
        </p:nvGrpSpPr>
        <p:grpSpPr>
          <a:xfrm>
            <a:off x="8127563" y="3829792"/>
            <a:ext cx="3858358" cy="2887521"/>
            <a:chOff x="8229600" y="3559390"/>
            <a:chExt cx="3858358" cy="2887521"/>
          </a:xfrm>
        </p:grpSpPr>
        <p:pic>
          <p:nvPicPr>
            <p:cNvPr id="1028" name="Picture 4" descr="Clustering">
              <a:extLst>
                <a:ext uri="{FF2B5EF4-FFF2-40B4-BE49-F238E27FC236}">
                  <a16:creationId xmlns:a16="http://schemas.microsoft.com/office/drawing/2014/main" id="{9E336C4C-B335-EC4B-ACD2-D29B3CB23066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89" t="26762" r="33601" b="15658"/>
            <a:stretch/>
          </p:blipFill>
          <p:spPr bwMode="auto">
            <a:xfrm>
              <a:off x="8229600" y="3559390"/>
              <a:ext cx="3858358" cy="288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576A73-552E-4748-9194-57902EC52DB1}"/>
                </a:ext>
              </a:extLst>
            </p:cNvPr>
            <p:cNvSpPr txBox="1"/>
            <p:nvPr/>
          </p:nvSpPr>
          <p:spPr>
            <a:xfrm>
              <a:off x="8712253" y="5943628"/>
              <a:ext cx="91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Group1</a:t>
              </a:r>
              <a:endParaRPr kumimoji="1"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1902E-3996-F04B-8C9B-59BC0B77418F}"/>
                </a:ext>
              </a:extLst>
            </p:cNvPr>
            <p:cNvSpPr txBox="1"/>
            <p:nvPr/>
          </p:nvSpPr>
          <p:spPr>
            <a:xfrm>
              <a:off x="10096045" y="5134803"/>
              <a:ext cx="91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Group2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9F2A56-088F-BC4E-A0B9-D9E26D2FB015}"/>
                </a:ext>
              </a:extLst>
            </p:cNvPr>
            <p:cNvSpPr txBox="1"/>
            <p:nvPr/>
          </p:nvSpPr>
          <p:spPr>
            <a:xfrm>
              <a:off x="11081013" y="4514480"/>
              <a:ext cx="91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Group3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1EEA2C-08F8-B248-959A-DF45BBCF3783}"/>
              </a:ext>
            </a:extLst>
          </p:cNvPr>
          <p:cNvGrpSpPr/>
          <p:nvPr/>
        </p:nvGrpSpPr>
        <p:grpSpPr>
          <a:xfrm>
            <a:off x="6402247" y="1875926"/>
            <a:ext cx="4141252" cy="2239684"/>
            <a:chOff x="6402247" y="2243328"/>
            <a:chExt cx="4141252" cy="2239684"/>
          </a:xfrm>
        </p:grpSpPr>
        <p:pic>
          <p:nvPicPr>
            <p:cNvPr id="1026" name="Picture 2" descr="Creating a Forecast - Tableau">
              <a:extLst>
                <a:ext uri="{FF2B5EF4-FFF2-40B4-BE49-F238E27FC236}">
                  <a16:creationId xmlns:a16="http://schemas.microsoft.com/office/drawing/2014/main" id="{44FD666D-2AC4-BE4B-9A63-105C383532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70"/>
            <a:stretch/>
          </p:blipFill>
          <p:spPr bwMode="auto">
            <a:xfrm>
              <a:off x="6402247" y="2243328"/>
              <a:ext cx="3739985" cy="2239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03BA12-4FAD-F14D-AAF3-9F780F677E18}"/>
                </a:ext>
              </a:extLst>
            </p:cNvPr>
            <p:cNvSpPr txBox="1"/>
            <p:nvPr/>
          </p:nvSpPr>
          <p:spPr>
            <a:xfrm>
              <a:off x="7357565" y="24987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Actual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7F185C-1E41-FD48-89AF-44DC327EDBEF}"/>
                </a:ext>
              </a:extLst>
            </p:cNvPr>
            <p:cNvSpPr txBox="1"/>
            <p:nvPr/>
          </p:nvSpPr>
          <p:spPr>
            <a:xfrm>
              <a:off x="9404854" y="2516179"/>
              <a:ext cx="113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Prediction</a:t>
              </a:r>
              <a:endParaRPr kumimoji="1" lang="ko-KR" altLang="en-US" dirty="0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E5EAF051-1A49-794E-AB59-353744BA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37260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3B81-3E30-B143-9BE0-4FC312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70E7A-FB71-1146-A3BC-56F49D8C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426"/>
            <a:ext cx="11029615" cy="86689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</a:t>
            </a:r>
          </a:p>
          <a:p>
            <a:pPr lvl="1"/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Matplotlib, Pandas Visualization, Seaborn, </a:t>
            </a:r>
            <a:r>
              <a:rPr kumimoji="1"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ggplot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1CFEE-C17F-EE4F-A444-97F7619C7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04"/>
          <a:stretch/>
        </p:blipFill>
        <p:spPr>
          <a:xfrm>
            <a:off x="581192" y="2992581"/>
            <a:ext cx="3877583" cy="28500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2AB76E-3B13-464D-AC68-364D141DA7CE}"/>
              </a:ext>
            </a:extLst>
          </p:cNvPr>
          <p:cNvSpPr/>
          <p:nvPr/>
        </p:nvSpPr>
        <p:spPr>
          <a:xfrm>
            <a:off x="4781798" y="32634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200" dirty="0">
                <a:latin typeface="Menlo" panose="020B0609030804020204" pitchFamily="49" charset="0"/>
              </a:rPr>
              <a:t>g = </a:t>
            </a:r>
            <a:r>
              <a:rPr lang="en" altLang="ko-KR" sz="1200" dirty="0" err="1">
                <a:latin typeface="Menlo" panose="020B0609030804020204" pitchFamily="49" charset="0"/>
              </a:rPr>
              <a:t>sns.barplot</a:t>
            </a:r>
            <a:r>
              <a:rPr lang="en" altLang="ko-KR" sz="1200" dirty="0">
                <a:latin typeface="Menlo" panose="020B0609030804020204" pitchFamily="49" charset="0"/>
              </a:rPr>
              <a:t>(data=(</a:t>
            </a:r>
            <a:r>
              <a:rPr lang="en" altLang="ko-KR" sz="1200" dirty="0" err="1">
                <a:latin typeface="Menlo" panose="020B0609030804020204" pitchFamily="49" charset="0"/>
              </a:rPr>
              <a:t>df_lcrcy_setle.groupby</a:t>
            </a:r>
            <a:r>
              <a:rPr lang="en" altLang="ko-KR" sz="1200" dirty="0">
                <a:latin typeface="Menlo" panose="020B0609030804020204" pitchFamily="49" charset="0"/>
              </a:rPr>
              <a:t>('</a:t>
            </a:r>
            <a:r>
              <a:rPr lang="ko-KR" altLang="en-US" sz="1200" dirty="0" err="1">
                <a:latin typeface="Menlo" panose="020B0609030804020204" pitchFamily="49" charset="0"/>
              </a:rPr>
              <a:t>시군구명</a:t>
            </a:r>
            <a:r>
              <a:rPr lang="en-US" altLang="ko-KR" sz="1200" dirty="0">
                <a:latin typeface="Menlo" panose="020B0609030804020204" pitchFamily="49" charset="0"/>
              </a:rPr>
              <a:t>').</a:t>
            </a:r>
            <a:r>
              <a:rPr lang="en" altLang="ko-KR" sz="1200" dirty="0">
                <a:latin typeface="Menlo" panose="020B0609030804020204" pitchFamily="49" charset="0"/>
              </a:rPr>
              <a:t>sum() / 100000000).</a:t>
            </a:r>
            <a:r>
              <a:rPr lang="en" altLang="ko-KR" sz="1200" dirty="0" err="1">
                <a:latin typeface="Menlo" panose="020B0609030804020204" pitchFamily="49" charset="0"/>
              </a:rPr>
              <a:t>sort_values</a:t>
            </a:r>
            <a:r>
              <a:rPr lang="en" altLang="ko-KR" sz="1200" dirty="0">
                <a:latin typeface="Menlo" panose="020B0609030804020204" pitchFamily="49" charset="0"/>
              </a:rPr>
              <a:t>(by='</a:t>
            </a:r>
            <a:r>
              <a:rPr lang="ko-KR" altLang="en-US" sz="1200" dirty="0">
                <a:latin typeface="Menlo" panose="020B0609030804020204" pitchFamily="49" charset="0"/>
              </a:rPr>
              <a:t>결제금액</a:t>
            </a:r>
            <a:r>
              <a:rPr lang="en-US" altLang="ko-KR" sz="1200" dirty="0">
                <a:latin typeface="Menlo" panose="020B0609030804020204" pitchFamily="49" charset="0"/>
              </a:rPr>
              <a:t>', </a:t>
            </a:r>
            <a:r>
              <a:rPr lang="en" altLang="ko-KR" sz="1200" dirty="0">
                <a:latin typeface="Menlo" panose="020B0609030804020204" pitchFamily="49" charset="0"/>
              </a:rPr>
              <a:t>ascending=False).</a:t>
            </a:r>
            <a:r>
              <a:rPr lang="en" altLang="ko-KR" sz="1200" dirty="0" err="1">
                <a:latin typeface="Menlo" panose="020B0609030804020204" pitchFamily="49" charset="0"/>
              </a:rPr>
              <a:t>reset_index</a:t>
            </a:r>
            <a:r>
              <a:rPr lang="en" altLang="ko-KR" sz="1200" dirty="0">
                <a:latin typeface="Menlo" panose="020B0609030804020204" pitchFamily="49" charset="0"/>
              </a:rPr>
              <a:t>().head(10), x='</a:t>
            </a:r>
            <a:r>
              <a:rPr lang="ko-KR" altLang="en-US" sz="1200" dirty="0" err="1">
                <a:latin typeface="Menlo" panose="020B0609030804020204" pitchFamily="49" charset="0"/>
              </a:rPr>
              <a:t>시군구명</a:t>
            </a:r>
            <a:r>
              <a:rPr lang="en-US" altLang="ko-KR" sz="1200" dirty="0">
                <a:latin typeface="Menlo" panose="020B0609030804020204" pitchFamily="49" charset="0"/>
              </a:rPr>
              <a:t>', </a:t>
            </a:r>
            <a:r>
              <a:rPr lang="en" altLang="ko-KR" sz="1200" dirty="0">
                <a:latin typeface="Menlo" panose="020B0609030804020204" pitchFamily="49" charset="0"/>
              </a:rPr>
              <a:t>y='</a:t>
            </a:r>
            <a:r>
              <a:rPr lang="ko-KR" altLang="en-US" sz="1200" dirty="0">
                <a:latin typeface="Menlo" panose="020B0609030804020204" pitchFamily="49" charset="0"/>
              </a:rPr>
              <a:t>결제금액</a:t>
            </a:r>
            <a:r>
              <a:rPr lang="en-US" altLang="ko-KR" sz="1200" dirty="0">
                <a:latin typeface="Menlo" panose="020B0609030804020204" pitchFamily="49" charset="0"/>
              </a:rPr>
              <a:t>')</a:t>
            </a:r>
          </a:p>
          <a:p>
            <a:r>
              <a:rPr lang="en" altLang="ko-KR" sz="1200" dirty="0" err="1">
                <a:latin typeface="Menlo" panose="020B0609030804020204" pitchFamily="49" charset="0"/>
              </a:rPr>
              <a:t>g.set_xticklabels</a:t>
            </a:r>
            <a:r>
              <a:rPr lang="en" altLang="ko-KR" sz="1200" dirty="0">
                <a:latin typeface="Menlo" panose="020B0609030804020204" pitchFamily="49" charset="0"/>
              </a:rPr>
              <a:t>(</a:t>
            </a:r>
            <a:r>
              <a:rPr lang="en" altLang="ko-KR" sz="1200" dirty="0" err="1">
                <a:latin typeface="Menlo" panose="020B0609030804020204" pitchFamily="49" charset="0"/>
              </a:rPr>
              <a:t>g.get_xticklabels</a:t>
            </a:r>
            <a:r>
              <a:rPr lang="en" altLang="ko-KR" sz="1200" dirty="0">
                <a:latin typeface="Menlo" panose="020B0609030804020204" pitchFamily="49" charset="0"/>
              </a:rPr>
              <a:t>(), rotation=45)</a:t>
            </a:r>
          </a:p>
          <a:p>
            <a:r>
              <a:rPr lang="en" altLang="ko-KR" sz="1200" dirty="0" err="1">
                <a:latin typeface="Menlo" panose="020B0609030804020204" pitchFamily="49" charset="0"/>
              </a:rPr>
              <a:t>g.set_title</a:t>
            </a:r>
            <a:r>
              <a:rPr lang="en" altLang="ko-KR" sz="1200" dirty="0">
                <a:latin typeface="Menlo" panose="020B0609030804020204" pitchFamily="49" charset="0"/>
              </a:rPr>
              <a:t>("</a:t>
            </a:r>
            <a:r>
              <a:rPr lang="ko-KR" altLang="en-US" sz="1200" dirty="0">
                <a:latin typeface="Menlo" panose="020B0609030804020204" pitchFamily="49" charset="0"/>
              </a:rPr>
              <a:t>지역별 결제금액 </a:t>
            </a:r>
            <a:r>
              <a:rPr lang="en-US" altLang="ko-KR" sz="1200" dirty="0">
                <a:latin typeface="Menlo" panose="020B0609030804020204" pitchFamily="49" charset="0"/>
              </a:rPr>
              <a:t>(</a:t>
            </a:r>
            <a:r>
              <a:rPr lang="ko-KR" altLang="en-US" sz="1200" dirty="0">
                <a:latin typeface="Menlo" panose="020B0609030804020204" pitchFamily="49" charset="0"/>
              </a:rPr>
              <a:t>단위</a:t>
            </a:r>
            <a:r>
              <a:rPr lang="en-US" altLang="ko-KR" sz="1200" dirty="0">
                <a:latin typeface="Menlo" panose="020B0609030804020204" pitchFamily="49" charset="0"/>
              </a:rPr>
              <a:t>:</a:t>
            </a:r>
            <a:r>
              <a:rPr lang="ko-KR" altLang="en-US" sz="1200" dirty="0">
                <a:latin typeface="Menlo" panose="020B0609030804020204" pitchFamily="49" charset="0"/>
              </a:rPr>
              <a:t>억 원</a:t>
            </a:r>
            <a:r>
              <a:rPr lang="en-US" altLang="ko-KR" sz="1200" dirty="0">
                <a:latin typeface="Menlo" panose="020B0609030804020204" pitchFamily="49" charset="0"/>
              </a:rPr>
              <a:t>)")</a:t>
            </a:r>
          </a:p>
          <a:p>
            <a:r>
              <a:rPr lang="en" altLang="ko-KR" sz="1200" dirty="0" err="1">
                <a:latin typeface="Menlo" panose="020B0609030804020204" pitchFamily="49" charset="0"/>
              </a:rPr>
              <a:t>g.set_xlabel</a:t>
            </a:r>
            <a:r>
              <a:rPr lang="en" altLang="ko-KR" sz="1200" dirty="0">
                <a:latin typeface="Menlo" panose="020B0609030804020204" pitchFamily="49" charset="0"/>
              </a:rPr>
              <a:t>("")</a:t>
            </a:r>
          </a:p>
          <a:p>
            <a:r>
              <a:rPr lang="en" altLang="ko-KR" sz="1200" dirty="0" err="1">
                <a:latin typeface="Menlo" panose="020B0609030804020204" pitchFamily="49" charset="0"/>
              </a:rPr>
              <a:t>g.set_ylabel</a:t>
            </a:r>
            <a:r>
              <a:rPr lang="en" altLang="ko-KR" sz="1200" dirty="0">
                <a:latin typeface="Menlo" panose="020B0609030804020204" pitchFamily="49" charset="0"/>
              </a:rPr>
              <a:t>("</a:t>
            </a:r>
            <a:r>
              <a:rPr lang="ko-KR" altLang="en-US" sz="1200" dirty="0">
                <a:latin typeface="Menlo" panose="020B0609030804020204" pitchFamily="49" charset="0"/>
              </a:rPr>
              <a:t>결제금액</a:t>
            </a:r>
            <a:r>
              <a:rPr lang="en-US" altLang="ko-KR" sz="1200" dirty="0">
                <a:latin typeface="Menlo" panose="020B0609030804020204" pitchFamily="49" charset="0"/>
              </a:rPr>
              <a:t>")</a:t>
            </a:r>
          </a:p>
          <a:p>
            <a:r>
              <a:rPr lang="en" altLang="ko-KR" sz="1200" dirty="0">
                <a:latin typeface="Menlo" panose="020B0609030804020204" pitchFamily="49" charset="0"/>
              </a:rPr>
              <a:t>for p in </a:t>
            </a:r>
            <a:r>
              <a:rPr lang="en" altLang="ko-KR" sz="1200" dirty="0" err="1">
                <a:latin typeface="Menlo" panose="020B0609030804020204" pitchFamily="49" charset="0"/>
              </a:rPr>
              <a:t>g.patches</a:t>
            </a:r>
            <a:r>
              <a:rPr lang="en" altLang="ko-KR" sz="1200" dirty="0">
                <a:latin typeface="Menlo" panose="020B0609030804020204" pitchFamily="49" charset="0"/>
              </a:rPr>
              <a:t>:</a:t>
            </a:r>
          </a:p>
          <a:p>
            <a:r>
              <a:rPr lang="en" altLang="ko-KR" sz="1200" dirty="0">
                <a:latin typeface="Menlo" panose="020B0609030804020204" pitchFamily="49" charset="0"/>
              </a:rPr>
              <a:t>    </a:t>
            </a:r>
            <a:r>
              <a:rPr lang="en" altLang="ko-KR" sz="1200" dirty="0" err="1">
                <a:latin typeface="Menlo" panose="020B0609030804020204" pitchFamily="49" charset="0"/>
              </a:rPr>
              <a:t>g.annotate</a:t>
            </a:r>
            <a:r>
              <a:rPr lang="en" altLang="ko-KR" sz="1200" dirty="0">
                <a:latin typeface="Menlo" panose="020B0609030804020204" pitchFamily="49" charset="0"/>
              </a:rPr>
              <a:t>("%.0f" % </a:t>
            </a:r>
            <a:r>
              <a:rPr lang="en" altLang="ko-KR" sz="1200" dirty="0" err="1">
                <a:latin typeface="Menlo" panose="020B0609030804020204" pitchFamily="49" charset="0"/>
              </a:rPr>
              <a:t>p.get_height</a:t>
            </a:r>
            <a:r>
              <a:rPr lang="en" altLang="ko-KR" sz="1200" dirty="0">
                <a:latin typeface="Menlo" panose="020B0609030804020204" pitchFamily="49" charset="0"/>
              </a:rPr>
              <a:t>(), (</a:t>
            </a:r>
            <a:r>
              <a:rPr lang="en" altLang="ko-KR" sz="1200" dirty="0" err="1">
                <a:latin typeface="Menlo" panose="020B0609030804020204" pitchFamily="49" charset="0"/>
              </a:rPr>
              <a:t>p.get_x</a:t>
            </a:r>
            <a:r>
              <a:rPr lang="en" altLang="ko-KR" sz="1200" dirty="0">
                <a:latin typeface="Menlo" panose="020B0609030804020204" pitchFamily="49" charset="0"/>
              </a:rPr>
              <a:t>() + </a:t>
            </a:r>
            <a:r>
              <a:rPr lang="en" altLang="ko-KR" sz="1200" dirty="0" err="1">
                <a:latin typeface="Menlo" panose="020B0609030804020204" pitchFamily="49" charset="0"/>
              </a:rPr>
              <a:t>p.get_width</a:t>
            </a:r>
            <a:r>
              <a:rPr lang="en" altLang="ko-KR" sz="1200" dirty="0">
                <a:latin typeface="Menlo" panose="020B0609030804020204" pitchFamily="49" charset="0"/>
              </a:rPr>
              <a:t>() / 2., </a:t>
            </a:r>
            <a:r>
              <a:rPr lang="en" altLang="ko-KR" sz="1200" dirty="0" err="1">
                <a:latin typeface="Menlo" panose="020B0609030804020204" pitchFamily="49" charset="0"/>
              </a:rPr>
              <a:t>p.get_height</a:t>
            </a:r>
            <a:r>
              <a:rPr lang="en" altLang="ko-KR" sz="1200" dirty="0">
                <a:latin typeface="Menlo" panose="020B0609030804020204" pitchFamily="49" charset="0"/>
              </a:rPr>
              <a:t>()),</a:t>
            </a:r>
          </a:p>
          <a:p>
            <a:r>
              <a:rPr lang="en" altLang="ko-KR" sz="1200" dirty="0">
                <a:latin typeface="Menlo" panose="020B0609030804020204" pitchFamily="49" charset="0"/>
              </a:rPr>
              <a:t>    ha='center', </a:t>
            </a:r>
            <a:r>
              <a:rPr lang="en" altLang="ko-KR" sz="1200" dirty="0" err="1">
                <a:latin typeface="Menlo" panose="020B0609030804020204" pitchFamily="49" charset="0"/>
              </a:rPr>
              <a:t>va</a:t>
            </a:r>
            <a:r>
              <a:rPr lang="en" altLang="ko-KR" sz="1200" dirty="0">
                <a:latin typeface="Menlo" panose="020B0609030804020204" pitchFamily="49" charset="0"/>
              </a:rPr>
              <a:t>='center', </a:t>
            </a:r>
            <a:r>
              <a:rPr lang="en" altLang="ko-KR" sz="1200" dirty="0" err="1">
                <a:latin typeface="Menlo" panose="020B0609030804020204" pitchFamily="49" charset="0"/>
              </a:rPr>
              <a:t>fontsize</a:t>
            </a:r>
            <a:r>
              <a:rPr lang="en" altLang="ko-KR" sz="1200" dirty="0">
                <a:latin typeface="Menlo" panose="020B0609030804020204" pitchFamily="49" charset="0"/>
              </a:rPr>
              <a:t>=8, color='black', </a:t>
            </a:r>
            <a:r>
              <a:rPr lang="en" altLang="ko-KR" sz="1200" dirty="0" err="1">
                <a:latin typeface="Menlo" panose="020B0609030804020204" pitchFamily="49" charset="0"/>
              </a:rPr>
              <a:t>xytext</a:t>
            </a:r>
            <a:r>
              <a:rPr lang="en" altLang="ko-KR" sz="1200" dirty="0">
                <a:latin typeface="Menlo" panose="020B0609030804020204" pitchFamily="49" charset="0"/>
              </a:rPr>
              <a:t>=(0, 5), </a:t>
            </a:r>
            <a:r>
              <a:rPr lang="en" altLang="ko-KR" sz="1200" dirty="0" err="1">
                <a:latin typeface="Menlo" panose="020B0609030804020204" pitchFamily="49" charset="0"/>
              </a:rPr>
              <a:t>textcoords</a:t>
            </a:r>
            <a:r>
              <a:rPr lang="en" altLang="ko-KR" sz="1200" dirty="0">
                <a:latin typeface="Menlo" panose="020B0609030804020204" pitchFamily="49" charset="0"/>
              </a:rPr>
              <a:t>='offset points')</a:t>
            </a:r>
            <a:endParaRPr lang="en" altLang="ko-KR" sz="12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3B81-3E30-B143-9BE0-4FC312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70E7A-FB71-1146-A3BC-56F49D8C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426"/>
            <a:ext cx="11029615" cy="86689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</a:t>
            </a:r>
          </a:p>
          <a:p>
            <a:pPr lvl="1"/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Matplotlib, Pandas Visualization, Seaborn, </a:t>
            </a:r>
            <a:r>
              <a:rPr kumimoji="1"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ggplot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AB76E-3B13-464D-AC68-364D141DA7CE}"/>
              </a:ext>
            </a:extLst>
          </p:cNvPr>
          <p:cNvSpPr/>
          <p:nvPr/>
        </p:nvSpPr>
        <p:spPr>
          <a:xfrm>
            <a:off x="4781797" y="3263457"/>
            <a:ext cx="682900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=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df_mwmn.loc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df_mwmn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lang="ko-KR" altLang="en-US" sz="1200" dirty="0" err="1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성별코드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 ==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 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F'].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groupby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가맹점업종명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').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sum().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sort_values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(by='</a:t>
            </a:r>
            <a:r>
              <a:rPr lang="ko-KR" altLang="en-US" sz="1200" dirty="0" err="1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총결제금액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 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ascending=False).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reset_index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().head(5)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wedges, texts,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autotexts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=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plt.pie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data=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x=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lang="ko-KR" altLang="en-US" sz="1200" dirty="0" err="1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총결제금액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</a:t>
            </a:r>
          </a:p>
          <a:p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autopct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='%1.2f%%',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shadow=True,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startangle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=90,</a:t>
            </a:r>
          </a:p>
          <a:p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textprops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={'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fontsize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 10, '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color':'w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 'weight': 'bold'})</a:t>
            </a:r>
          </a:p>
          <a:p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plt.title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가맹점업종별 지역화폐 결제금액 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여성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)')</a:t>
            </a:r>
          </a:p>
          <a:p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plt.legend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(wedges,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가맹점업종명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 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title='</a:t>
            </a:r>
            <a:r>
              <a:rPr lang="ko-KR" altLang="en-US" sz="1200" dirty="0">
                <a:latin typeface="Menlo" panose="020B0609030804020204" pitchFamily="49" charset="0"/>
                <a:ea typeface="Malgun Gothic" panose="020B0503020000020004" pitchFamily="34" charset="-127"/>
                <a:cs typeface="Menlo" panose="020B0609030804020204" pitchFamily="49" charset="0"/>
              </a:rPr>
              <a:t>가맹점업종명</a:t>
            </a:r>
            <a:r>
              <a:rPr lang="en-US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 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loc='center right', </a:t>
            </a:r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bbox_to_anchor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=(1, 0, 0.5, 1))</a:t>
            </a:r>
          </a:p>
          <a:p>
            <a:r>
              <a:rPr lang="en" altLang="ko-KR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plt.show</a:t>
            </a:r>
            <a:r>
              <a:rPr lang="en" altLang="ko-KR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6EA8E-A4C2-B940-99E2-7D965459E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06"/>
          <a:stretch/>
        </p:blipFill>
        <p:spPr>
          <a:xfrm>
            <a:off x="824977" y="3263457"/>
            <a:ext cx="3509517" cy="23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520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{B8C3BA3A-A292-E94E-813C-6643D049B1BF}tf10001123</Template>
  <TotalTime>2841</TotalTime>
  <Words>1816</Words>
  <Application>Microsoft Macintosh PowerPoint</Application>
  <PresentationFormat>와이드스크린</PresentationFormat>
  <Paragraphs>219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Malgun Gothic</vt:lpstr>
      <vt:lpstr>Malgun Gothic</vt:lpstr>
      <vt:lpstr>Arial</vt:lpstr>
      <vt:lpstr>Cambria Math</vt:lpstr>
      <vt:lpstr>Gill Sans MT</vt:lpstr>
      <vt:lpstr>Menlo</vt:lpstr>
      <vt:lpstr>Wingdings 2</vt:lpstr>
      <vt:lpstr>분할</vt:lpstr>
      <vt:lpstr>분석 시나리오 및 기존연구탐색</vt:lpstr>
      <vt:lpstr>빅데이터 기반 모니터링 연구</vt:lpstr>
      <vt:lpstr>빅데이터 기반 모니터링 연구</vt:lpstr>
      <vt:lpstr>빅데이터 기반 모니터링 연구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Text to numeric</vt:lpstr>
      <vt:lpstr>Text to numeric</vt:lpstr>
      <vt:lpstr>wORD2VEC</vt:lpstr>
      <vt:lpstr>cbow</vt:lpstr>
      <vt:lpstr>cbow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37</cp:revision>
  <dcterms:created xsi:type="dcterms:W3CDTF">2021-03-23T08:13:52Z</dcterms:created>
  <dcterms:modified xsi:type="dcterms:W3CDTF">2021-03-26T04:02:10Z</dcterms:modified>
</cp:coreProperties>
</file>