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66" r:id="rId14"/>
    <p:sldId id="271" r:id="rId15"/>
    <p:sldId id="267" r:id="rId16"/>
    <p:sldId id="272" r:id="rId17"/>
    <p:sldId id="274" r:id="rId18"/>
    <p:sldId id="277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7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3EE32-F188-3943-8013-96CA9AC07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80E49-8845-1D45-9EAE-4F046E76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FCB78-5AFE-704D-9668-43A4DB17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190D-88F9-6D43-8882-D0A7F4C7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97ED3-B88D-F247-8AAE-70891F98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10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7C64-A99C-0548-8C5F-EF84271A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4355A-CA5D-6549-B412-389AB654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6D2B1-2C16-9042-A520-2871465B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67BD6-C679-1F4E-876D-225D0D89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AA3BE-982F-9346-B8A5-6E3F7B9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51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8D2DB-8F1C-1746-937C-657CCAB9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1F44E-02DC-524D-A2F5-D943F2D30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3D666-D031-9347-A2DD-D9AF3C4A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4B4FB-F360-8842-AB33-518C9D19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B9A5D-900F-904E-B0AC-D305F7F6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264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6C7B1-C687-D54E-A389-0D40AEF0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A2150-8EDA-D44F-A4C4-40D06650C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077B9-C6C2-CE48-ADF4-D9F6FB79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7ABF-0BB2-6043-881C-3EF958F1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23FD5-559D-0146-BEBF-BC96D24D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9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0B54-FD10-8948-AC1B-B006165D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BEE2C-3D1E-844C-8280-CE4F33DA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00B87-48B0-2443-B5A4-D4757136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FECA5-5443-2C4A-B1F5-6DD4F2F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D0310-28AB-144D-BF10-F457DD7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50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D6BA2-1D5D-6A42-A7B7-E00FF28A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EA4A6-155B-1943-9C58-51BD22386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9BC371-A966-ED4F-AB49-1A3AC8023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D0B2E-EB36-784C-9C31-D80F2C09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C67F6D-468E-5440-87E1-6629753F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DE8E0-2118-8542-BCCF-A4F7AAA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8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71E17-8336-D84A-9B85-1DEAF102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F9388-DA26-764E-B769-0060767B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AFBE8-5610-4D46-9D88-6FDDDD1C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CA6C01-D48D-B44B-BD91-62D5B064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94CBD-29EF-1F49-9DEE-4651E9CD1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AE6DDF-5844-C943-A8F5-F1BA478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F29405-A5D9-8D4A-830C-9256273F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6729A9-3757-934D-9ADB-1FFA79A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35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E7517-7966-2A49-9110-BC66D50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9EF15D-1E3E-1D4A-A8B6-69957F4D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5D99B7-A745-8A43-B48D-246B0A4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AC97F-2933-5041-B9F3-4F877EAB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9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F307D-CEAA-FB44-B8C6-37C76B8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45227-4781-3048-8E4B-2B05A2FF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F3914-EF53-8145-B8A7-01441FB8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89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97BE-1ED6-AC48-91E8-B0BED43F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80AA0-2D11-4D4C-9EFA-3F97CE12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4E201-7F89-8F4F-8295-7129D88B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94D6E-0587-8446-A4ED-2958A246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83514-6361-CE4F-8981-7DA24B4E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1C03C-4D13-5F43-80F2-A06B3CD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28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E5FB-4532-1945-9AC2-6DE9A706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84682-8C8D-D64E-90D3-7F11EA34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2ABF5-C129-A64B-A56E-B061A5296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1F75D-5563-154D-BAAA-C0EBC84E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59300-E1D6-A84B-B143-5AE2F679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7600-70BD-E74F-A36A-A7565C02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0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0C63C-87B5-A64E-BA91-CC786E74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7A135-0D7D-DA4F-B855-A6476261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6C0AA-24F6-5A40-97D1-EC0E1416A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04620-079F-184D-86B9-BF5E77004188}" type="datetimeFigureOut">
              <a:rPr kumimoji="1" lang="ko-KR" altLang="en-US" smtClean="0"/>
              <a:t>2021. 7. 9.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CF97D-08D9-084A-A792-0BDEF4AEC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4E1A1-5CCC-CC4D-8E0B-262947F63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2394-8AC5-BE48-8AEC-6D0B92A721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67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252A-F52A-3844-BF20-335FC5A91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/>
              <a:t>텍스트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DD6073-A975-264C-B531-C55B37C72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20210709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1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Preprocessing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9985908" y="365125"/>
            <a:ext cx="1367892" cy="547304"/>
            <a:chOff x="9985908" y="365125"/>
            <a:chExt cx="1367892" cy="5473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9985908" y="666208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ii. Preprocessing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Text sanitization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Word tokenization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언어별로 </a:t>
            </a:r>
            <a:r>
              <a:rPr lang="en-US" altLang="ko-KR" sz="1800" dirty="0"/>
              <a:t>tokenizer</a:t>
            </a:r>
            <a:r>
              <a:rPr lang="ko-KR" altLang="en-US" sz="1800" dirty="0"/>
              <a:t> 따로 지정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한글의 경우</a:t>
            </a:r>
            <a:r>
              <a:rPr lang="en-US" altLang="ko-KR" sz="1800" dirty="0"/>
              <a:t> POS tagging</a:t>
            </a:r>
            <a:r>
              <a:rPr lang="ko-KR" altLang="en-US" sz="1800" dirty="0"/>
              <a:t>과 동시 진행</a:t>
            </a:r>
            <a:endParaRPr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Part-of-Speech tagging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형태소 분석</a:t>
            </a: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0C8939-4821-1942-80C7-5B2C26AFA37D}"/>
              </a:ext>
            </a:extLst>
          </p:cNvPr>
          <p:cNvGrpSpPr/>
          <p:nvPr/>
        </p:nvGrpSpPr>
        <p:grpSpPr>
          <a:xfrm>
            <a:off x="5772610" y="2035034"/>
            <a:ext cx="5982634" cy="2862322"/>
            <a:chOff x="5772610" y="2035034"/>
            <a:chExt cx="5982634" cy="28623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6342686-A070-DC4B-BFEF-D0B0159EACB5}"/>
                </a:ext>
              </a:extLst>
            </p:cNvPr>
            <p:cNvSpPr/>
            <p:nvPr/>
          </p:nvSpPr>
          <p:spPr>
            <a:xfrm>
              <a:off x="5772610" y="2404366"/>
              <a:ext cx="5982634" cy="24929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한국조폐공사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사장 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 국민과의 소통을 통해 국민이 원하는 제품과 서비스를 제공하기 위해 ‘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 1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Reload’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운영한다고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18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 밝혔다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‘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 1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Reload’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 ▲미래 경영방향 ▲화폐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·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ID·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카드 사업 ▲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특수압인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·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공공서비스 사업 ▲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ESG(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환경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‧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사회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‧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지배구조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 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경영활동 등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 분야에 대해 국민들의 의견을 직접 듣는 국민 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참여형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플랫폼으로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23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일까지 운영될 예정이다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대한민국 국민이면 누구나 조폐공사 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SNS(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페이스북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인스타그램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통해 온라인으로 참여 가능하다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 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조폐공사는 제시된 의견의 실행 가능성과 </a:t>
              </a:r>
              <a:r>
                <a:rPr lang="ko-KR" altLang="en-US" sz="1200" b="0" i="0" dirty="0" err="1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효과성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등을 검토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경영에 반영할 계획이다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 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또 추첨을 통해 기념품도 증정한다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br>
                <a:rPr lang="ko-KR" altLang="en-US" sz="1200" dirty="0"/>
              </a:br>
              <a:br>
                <a:rPr lang="ko-KR" altLang="en-US" sz="1200" dirty="0"/>
              </a:b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조폐공사는 지난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2019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년 ‘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 1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2.0’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운영한 바 있다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 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올해엔 경영환경 변화 등을 반영하고 국민과의 소통을 강화한 ‘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 1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</a:t>
              </a:r>
              <a:r>
                <a:rPr lang="en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Reload’</a:t>
              </a:r>
              <a:r>
                <a:rPr lang="ko-KR" altLang="en-US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 업그레이드했다</a:t>
              </a:r>
              <a:r>
                <a:rPr lang="en-US" altLang="ko-KR" sz="1200" b="0" i="0" dirty="0">
                  <a:solidFill>
                    <a:srgbClr val="1E1E1E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EACF74-A457-A749-B6FD-A9CC855B385F}"/>
                </a:ext>
              </a:extLst>
            </p:cNvPr>
            <p:cNvSpPr txBox="1"/>
            <p:nvPr/>
          </p:nvSpPr>
          <p:spPr>
            <a:xfrm>
              <a:off x="5772610" y="2035034"/>
              <a:ext cx="1086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Raw text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81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Preprocessing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9985908" y="365125"/>
            <a:ext cx="1367892" cy="547304"/>
            <a:chOff x="9985908" y="365125"/>
            <a:chExt cx="1367892" cy="5473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9985908" y="666208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ii. Preprocessing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Text sanitization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Word tokenization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언어별로 </a:t>
            </a:r>
            <a:r>
              <a:rPr lang="en-US" altLang="ko-KR" sz="1800" dirty="0"/>
              <a:t>tokenizer</a:t>
            </a:r>
            <a:r>
              <a:rPr lang="ko-KR" altLang="en-US" sz="1800" dirty="0"/>
              <a:t> 따로 지정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한글의 경우</a:t>
            </a:r>
            <a:r>
              <a:rPr lang="en-US" altLang="ko-KR" sz="1800" dirty="0"/>
              <a:t> POS tagging</a:t>
            </a:r>
            <a:r>
              <a:rPr lang="ko-KR" altLang="en-US" sz="1800" dirty="0"/>
              <a:t>과 동시 진행</a:t>
            </a:r>
            <a:endParaRPr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Part-of-Speech tagging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형태소 분석</a:t>
            </a:r>
            <a:endParaRPr lang="en-US" altLang="ko-KR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D888B5-3ECD-3144-BB1D-260A4BAFF1B8}"/>
              </a:ext>
            </a:extLst>
          </p:cNvPr>
          <p:cNvGrpSpPr/>
          <p:nvPr/>
        </p:nvGrpSpPr>
        <p:grpSpPr>
          <a:xfrm>
            <a:off x="5772610" y="2404366"/>
            <a:ext cx="6096000" cy="2258595"/>
            <a:chOff x="5371166" y="3999012"/>
            <a:chExt cx="6096000" cy="22585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55A2040-F935-C842-9285-EE1BC9A0A350}"/>
                </a:ext>
              </a:extLst>
            </p:cNvPr>
            <p:cNvSpPr/>
            <p:nvPr/>
          </p:nvSpPr>
          <p:spPr>
            <a:xfrm>
              <a:off x="5371166" y="4318615"/>
              <a:ext cx="609600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한국조폐공사 사장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는 국민과의 소통을 통해 국민이 원하는 제품과 서비스를 제공하기 위해 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운영한다고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18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 밝혔다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 미래 경영방향 화폐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id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카드 사업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특수압인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공공서비스 사업 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esg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환경 사회 지배구조 경영활동 등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 분야에 대해 국민들의 의견을 직접 듣는 국민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참여형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플랫폼으로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23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일까지 운영될 예정이다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대한민국 국민이면 누구나 조폐공사 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sns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페이스북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인스타그램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통해 온라인으로 참여 가능하다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조폐공사는 제시된 의견의 실행 가능성과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효과성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등을 검토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경영에 반영할 계획이다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또 추첨을 통해 기념품도 증정한다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조폐공사는 지난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2019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년 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2.0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운영한 바 있다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올해엔 경영환경 변화 등을 반영하고 국민과의 소통을 강화한 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로 업그레이드했다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  <a:endPara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79ABE9-A7A8-2846-B1E8-33072950C02A}"/>
                </a:ext>
              </a:extLst>
            </p:cNvPr>
            <p:cNvSpPr txBox="1"/>
            <p:nvPr/>
          </p:nvSpPr>
          <p:spPr>
            <a:xfrm>
              <a:off x="5371166" y="3999012"/>
              <a:ext cx="9069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After 1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90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Preprocessing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9985908" y="365125"/>
            <a:ext cx="1367892" cy="547304"/>
            <a:chOff x="9985908" y="365125"/>
            <a:chExt cx="1367892" cy="5473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9985908" y="666208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ii. Preprocessing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Text sanitization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Word tokenization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언어별로 </a:t>
            </a:r>
            <a:r>
              <a:rPr lang="en-US" altLang="ko-KR" sz="1800" dirty="0"/>
              <a:t>tokenizer</a:t>
            </a:r>
            <a:r>
              <a:rPr lang="ko-KR" altLang="en-US" sz="1800" dirty="0"/>
              <a:t> 따로 지정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한글의 경우</a:t>
            </a:r>
            <a:r>
              <a:rPr lang="en-US" altLang="ko-KR" sz="1800" dirty="0"/>
              <a:t> POS tagging</a:t>
            </a:r>
            <a:r>
              <a:rPr lang="ko-KR" altLang="en-US" sz="1800" dirty="0"/>
              <a:t>과 동시 진행</a:t>
            </a:r>
            <a:endParaRPr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Part-of-Speech tagging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형태소 분석</a:t>
            </a:r>
            <a:endParaRPr lang="en-US" altLang="ko-KR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D888B5-3ECD-3144-BB1D-260A4BAFF1B8}"/>
              </a:ext>
            </a:extLst>
          </p:cNvPr>
          <p:cNvGrpSpPr/>
          <p:nvPr/>
        </p:nvGrpSpPr>
        <p:grpSpPr>
          <a:xfrm>
            <a:off x="5772610" y="2404366"/>
            <a:ext cx="6096000" cy="2443261"/>
            <a:chOff x="5371166" y="3999012"/>
            <a:chExt cx="6096000" cy="24432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55A2040-F935-C842-9285-EE1BC9A0A350}"/>
                </a:ext>
              </a:extLst>
            </p:cNvPr>
            <p:cNvSpPr/>
            <p:nvPr/>
          </p:nvSpPr>
          <p:spPr>
            <a:xfrm>
              <a:off x="5371166" y="4318615"/>
              <a:ext cx="6096000" cy="212365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한국조폐공사 사장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는 국민과의 소통을 통해 국민이 원하는 제품과 서비스를 제공하기 위해 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운영한다고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18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 밝혔다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.</a:t>
              </a:r>
            </a:p>
            <a:p>
              <a:endPara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0,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2, 4)",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사장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7, 2)", "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10, 3)",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14,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16,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과의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18,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소통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21,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23,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통해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25,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28,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30,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원하는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Adjective(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원하다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32, 3)",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제품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36,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38,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서비스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40, 3)", "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43,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제공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45,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하기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47,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위해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50, 2)", "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(Alpha: 53, 6)", "1(Number: 60,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61, 2)", "reload(Alpha: 64, 6)", "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70,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운영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72,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한다고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74, 3)", "18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Number: 78, 3)",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밝혔다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밝히다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82, 3)", ".(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Punctuation: 85, 1)"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79ABE9-A7A8-2846-B1E8-33072950C02A}"/>
                </a:ext>
              </a:extLst>
            </p:cNvPr>
            <p:cNvSpPr txBox="1"/>
            <p:nvPr/>
          </p:nvSpPr>
          <p:spPr>
            <a:xfrm>
              <a:off x="5371166" y="3999012"/>
              <a:ext cx="12227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After 2&amp;3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07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10104859" y="365125"/>
            <a:ext cx="1264878" cy="559130"/>
            <a:chOff x="10104859" y="365125"/>
            <a:chExt cx="1264878" cy="5591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10394790" y="678034"/>
              <a:ext cx="974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Processing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Candidate Extraction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명사어구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N-gram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Candidate Clustering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Root form: Stem or lemma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Clustering: Hierarchical Clustering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16A887-AAF2-3B40-B338-F8B5B505BEB7}"/>
              </a:ext>
            </a:extLst>
          </p:cNvPr>
          <p:cNvGrpSpPr/>
          <p:nvPr/>
        </p:nvGrpSpPr>
        <p:grpSpPr>
          <a:xfrm>
            <a:off x="5772610" y="2404366"/>
            <a:ext cx="6096000" cy="2443261"/>
            <a:chOff x="5371166" y="3999012"/>
            <a:chExt cx="6096000" cy="244326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9D68E4-2CAA-2547-8617-66D105968398}"/>
                </a:ext>
              </a:extLst>
            </p:cNvPr>
            <p:cNvSpPr/>
            <p:nvPr/>
          </p:nvSpPr>
          <p:spPr>
            <a:xfrm>
              <a:off x="5371166" y="4318615"/>
              <a:ext cx="6096000" cy="2123658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0,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2, 4)",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사장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7, 2)", "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10, 3)",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14,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16,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과의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18,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소통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21,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23,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통해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25,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28,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30,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원하는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Adjective(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원하다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32, 3)",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제품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36,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38,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서비스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40, 3)", "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Josa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43,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제공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45,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하기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47,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위해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50, 2)", "</a:t>
              </a:r>
              <a:r>
                <a:rPr lang="en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(Alpha: 53, 6)", "1(Number: 60,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61, 2)", "reload(Alpha: 64, 6)", "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70, 1)",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운영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Noun: 72, 2)",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한다고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74, 3)", "18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Number: 78, 3)",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밝혔다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Verb(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밝히다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): 82, 3)", ".(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Punctuation: 85, 1)”</a:t>
              </a:r>
            </a:p>
            <a:p>
              <a:endPara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 조폐공사 사장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국민과의 소통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국민이 원하는 제품과 서비스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제공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운영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18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B1A42F-2B32-D543-87E6-555E96173951}"/>
                </a:ext>
              </a:extLst>
            </p:cNvPr>
            <p:cNvSpPr txBox="1"/>
            <p:nvPr/>
          </p:nvSpPr>
          <p:spPr>
            <a:xfrm>
              <a:off x="5371166" y="3999012"/>
              <a:ext cx="9069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After 1</a:t>
              </a:r>
              <a:endParaRPr kumimoji="1"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69548C-341A-D948-81A8-48AC0E301C7F}"/>
              </a:ext>
            </a:extLst>
          </p:cNvPr>
          <p:cNvSpPr/>
          <p:nvPr/>
        </p:nvSpPr>
        <p:spPr>
          <a:xfrm>
            <a:off x="3590693" y="6211669"/>
            <a:ext cx="8601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Adrien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Bougouin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, Florian Boudin, Beatrice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Daille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TopicRank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: Graph-Based Topic Ranking for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Keyphrase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 Extraction. International Joint Conference on Natural Language Processing (IJCNLP) Oct 2013, Nagoya, Japan. pp.543-551. hal-00917969</a:t>
            </a:r>
          </a:p>
        </p:txBody>
      </p:sp>
    </p:spTree>
    <p:extLst>
      <p:ext uri="{BB962C8B-B14F-4D97-AF65-F5344CB8AC3E}">
        <p14:creationId xmlns:p14="http://schemas.microsoft.com/office/powerpoint/2010/main" val="587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10104859" y="365125"/>
            <a:ext cx="1264878" cy="559130"/>
            <a:chOff x="10104859" y="365125"/>
            <a:chExt cx="1264878" cy="5591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10394790" y="678034"/>
              <a:ext cx="974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Processing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Candidate Extraction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명사어구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N-gram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Candidate Clustering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Root form: Stem or lemma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Clustering: Hierarchical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CF555-77F6-EE4F-BA05-48D876A375B6}"/>
              </a:ext>
            </a:extLst>
          </p:cNvPr>
          <p:cNvSpPr txBox="1"/>
          <p:nvPr/>
        </p:nvSpPr>
        <p:spPr>
          <a:xfrm>
            <a:off x="1460810" y="4852182"/>
            <a:ext cx="564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16A887-AAF2-3B40-B338-F8B5B505BEB7}"/>
              </a:ext>
            </a:extLst>
          </p:cNvPr>
          <p:cNvGrpSpPr/>
          <p:nvPr/>
        </p:nvGrpSpPr>
        <p:grpSpPr>
          <a:xfrm>
            <a:off x="5772610" y="2404366"/>
            <a:ext cx="6096000" cy="2627927"/>
            <a:chOff x="5371166" y="3999012"/>
            <a:chExt cx="6096000" cy="262792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A9D68E4-2CAA-2547-8617-66D105968398}"/>
                </a:ext>
              </a:extLst>
            </p:cNvPr>
            <p:cNvSpPr/>
            <p:nvPr/>
          </p:nvSpPr>
          <p:spPr>
            <a:xfrm>
              <a:off x="5371166" y="4318615"/>
              <a:ext cx="6096000" cy="230832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 조폐공사 사장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국민과의 소통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국민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제품과 서비스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제공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운영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18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reload;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미래 경영방향 화폐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id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카드 사업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특수압인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공공서비스 사업 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esg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환경 사회 지배구조 경영활동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 분야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국민들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의견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국민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참여형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플랫폼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23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운영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예정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대한민국 국민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조폐공사 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sns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 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페이스북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인스타그램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온라인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참여 가능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조폐공사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제시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의견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실행 가능성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효과성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검토 경영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;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계획</a:t>
              </a:r>
              <a:endPara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endPara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Cluster 1:</a:t>
              </a: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{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한국 조폐공사 사장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반장식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조폐공사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}</a:t>
              </a: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Cluster 2:</a:t>
              </a: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{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국민과의 소통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국민들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국민 </a:t>
              </a:r>
              <a:r>
                <a:rPr lang="ko-KR" altLang="en-US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참여형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플랫폼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대한민국 국민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”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}</a:t>
              </a: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Cluster 3:</a:t>
              </a:r>
            </a:p>
            <a:p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{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"</a:t>
              </a:r>
              <a:r>
                <a:rPr lang="en-US" altLang="ko-KR" sz="1200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komsco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1</a:t>
              </a:r>
              <a:r>
                <a:rPr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번가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reload</a:t>
              </a:r>
              <a:r>
                <a:rPr lang="en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” </a:t>
              </a:r>
              <a:r>
                <a:rPr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B1A42F-2B32-D543-87E6-555E96173951}"/>
                </a:ext>
              </a:extLst>
            </p:cNvPr>
            <p:cNvSpPr txBox="1"/>
            <p:nvPr/>
          </p:nvSpPr>
          <p:spPr>
            <a:xfrm>
              <a:off x="5371166" y="3999012"/>
              <a:ext cx="9069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After 2</a:t>
              </a:r>
              <a:endParaRPr kumimoji="1"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3BD94-829C-CA4C-A5B1-554E5241B680}"/>
              </a:ext>
            </a:extLst>
          </p:cNvPr>
          <p:cNvSpPr/>
          <p:nvPr/>
        </p:nvSpPr>
        <p:spPr>
          <a:xfrm>
            <a:off x="3590693" y="6211669"/>
            <a:ext cx="8601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Adrien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Bougouin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, Florian Boudin, Beatrice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Daille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TopicRank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: Graph-Based Topic Ranking for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Keyphrase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 Extraction. International Joint Conference on Natural Language Processing (IJCNLP) Oct 2013, Nagoya, Japan. pp.543-551. hal-00917969</a:t>
            </a:r>
          </a:p>
        </p:txBody>
      </p:sp>
    </p:spTree>
    <p:extLst>
      <p:ext uri="{BB962C8B-B14F-4D97-AF65-F5344CB8AC3E}">
        <p14:creationId xmlns:p14="http://schemas.microsoft.com/office/powerpoint/2010/main" val="174605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/>
              <a:t>Graph-Based Ranking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Vertex: Topic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Edge(weight): Semantic relation (distance)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Topic ranking: voting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 err="1"/>
              <a:t>Keyphrase</a:t>
            </a:r>
            <a:r>
              <a:rPr lang="en-US" altLang="ko-KR" sz="2400" dirty="0"/>
              <a:t> Selection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Most representative </a:t>
            </a:r>
            <a:r>
              <a:rPr lang="en-US" altLang="ko-KR" sz="2000" dirty="0" err="1"/>
              <a:t>keyphrase</a:t>
            </a:r>
            <a:r>
              <a:rPr lang="en-US" altLang="ko-KR" sz="2000" dirty="0"/>
              <a:t> candidate: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Appear first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Most frequently used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Centroid of cluster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6283AE-EE23-1E46-85A9-DDEC5CC9A9E1}"/>
              </a:ext>
            </a:extLst>
          </p:cNvPr>
          <p:cNvGrpSpPr/>
          <p:nvPr/>
        </p:nvGrpSpPr>
        <p:grpSpPr>
          <a:xfrm>
            <a:off x="7317318" y="1180714"/>
            <a:ext cx="4611110" cy="5400606"/>
            <a:chOff x="7283865" y="1381433"/>
            <a:chExt cx="4611110" cy="54006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610356-FFEB-AA4D-8309-442DE320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3865" y="2963336"/>
              <a:ext cx="4508500" cy="1625600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E3377BF-4C68-C045-A318-289982F3F9AA}"/>
                </a:ext>
              </a:extLst>
            </p:cNvPr>
            <p:cNvGrpSpPr/>
            <p:nvPr/>
          </p:nvGrpSpPr>
          <p:grpSpPr>
            <a:xfrm>
              <a:off x="8015003" y="4654672"/>
              <a:ext cx="3879972" cy="872698"/>
              <a:chOff x="7975590" y="5159647"/>
              <a:chExt cx="3879972" cy="872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A99E05E-292E-F446-AF80-0A6F6B1C1C22}"/>
                      </a:ext>
                    </a:extLst>
                  </p:cNvPr>
                  <p:cNvSpPr txBox="1"/>
                  <p:nvPr/>
                </p:nvSpPr>
                <p:spPr>
                  <a:xfrm>
                    <a:off x="7975590" y="5159647"/>
                    <a:ext cx="2448939" cy="2993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b="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A99E05E-292E-F446-AF80-0A6F6B1C1C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5590" y="5159647"/>
                    <a:ext cx="2448939" cy="2993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000" r="-515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DE591A8-392D-3845-8CCD-8F92F8EEE5D5}"/>
                      </a:ext>
                    </a:extLst>
                  </p:cNvPr>
                  <p:cNvSpPr txBox="1"/>
                  <p:nvPr/>
                </p:nvSpPr>
                <p:spPr>
                  <a:xfrm>
                    <a:off x="7975590" y="5481910"/>
                    <a:ext cx="25429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𝑐𝑎𝑛𝑑𝑖𝑑𝑎𝑡𝑒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𝑘𝑒𝑦𝑝h𝑟𝑎𝑠𝑒</m:t>
                          </m:r>
                        </m:oMath>
                      </m:oMathPara>
                    </a14:m>
                    <a:endParaRPr kumimoji="1" lang="en-US" altLang="ko-KR" b="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DE591A8-392D-3845-8CCD-8F92F8EEE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5590" y="5481910"/>
                    <a:ext cx="254294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545" r="-2488" b="-454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5EAE23-CAE6-F744-8517-7BD9D6CB8E56}"/>
                      </a:ext>
                    </a:extLst>
                  </p:cNvPr>
                  <p:cNvSpPr txBox="1"/>
                  <p:nvPr/>
                </p:nvSpPr>
                <p:spPr>
                  <a:xfrm>
                    <a:off x="7975590" y="5755346"/>
                    <a:ext cx="38799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):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𝑝𝑜𝑠𝑖𝑡𝑖𝑜𝑛𝑠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ko-KR" b="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5EAE23-CAE6-F744-8517-7BD9D6CB8E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5590" y="5755346"/>
                    <a:ext cx="387997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1" t="-434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5E993F-8BFE-4E45-80BB-ECCA72358A11}"/>
                </a:ext>
              </a:extLst>
            </p:cNvPr>
            <p:cNvGrpSpPr/>
            <p:nvPr/>
          </p:nvGrpSpPr>
          <p:grpSpPr>
            <a:xfrm>
              <a:off x="8478648" y="1381433"/>
              <a:ext cx="2410516" cy="1365133"/>
              <a:chOff x="7839308" y="1569147"/>
              <a:chExt cx="2410516" cy="136513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276AC1A-7892-B143-88FA-8FD3F09E6C51}"/>
                  </a:ext>
                </a:extLst>
              </p:cNvPr>
              <p:cNvSpPr/>
              <p:nvPr/>
            </p:nvSpPr>
            <p:spPr>
              <a:xfrm>
                <a:off x="7839308" y="2007221"/>
                <a:ext cx="561809" cy="51295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00" dirty="0"/>
                  <a:t>V1</a:t>
                </a:r>
                <a:endParaRPr kumimoji="1" lang="ko-KR" altLang="en-US" sz="1000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1C89526-439A-6343-8A06-8CC663545087}"/>
                  </a:ext>
                </a:extLst>
              </p:cNvPr>
              <p:cNvSpPr/>
              <p:nvPr/>
            </p:nvSpPr>
            <p:spPr>
              <a:xfrm>
                <a:off x="9034745" y="1569147"/>
                <a:ext cx="561809" cy="51295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00" dirty="0"/>
                  <a:t>V2</a:t>
                </a:r>
                <a:endParaRPr kumimoji="1" lang="ko-KR" altLang="en-US" sz="1000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68C4C49-3BEB-8F4A-86C9-E5EB4326F4EE}"/>
                  </a:ext>
                </a:extLst>
              </p:cNvPr>
              <p:cNvSpPr/>
              <p:nvPr/>
            </p:nvSpPr>
            <p:spPr>
              <a:xfrm>
                <a:off x="9688015" y="2421324"/>
                <a:ext cx="561809" cy="51295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00" dirty="0"/>
                  <a:t>V3</a:t>
                </a:r>
                <a:endParaRPr kumimoji="1" lang="ko-KR" altLang="en-US" sz="1000" dirty="0"/>
              </a:p>
            </p:txBody>
          </p:sp>
          <p:cxnSp>
            <p:nvCxnSpPr>
              <p:cNvPr id="23" name="직선 연결선[R] 22">
                <a:extLst>
                  <a:ext uri="{FF2B5EF4-FFF2-40B4-BE49-F238E27FC236}">
                    <a16:creationId xmlns:a16="http://schemas.microsoft.com/office/drawing/2014/main" id="{F5171716-0228-D84E-8146-4EAD9F382C66}"/>
                  </a:ext>
                </a:extLst>
              </p:cNvPr>
              <p:cNvCxnSpPr>
                <a:stCxn id="17" idx="7"/>
                <a:endCxn id="20" idx="2"/>
              </p:cNvCxnSpPr>
              <p:nvPr/>
            </p:nvCxnSpPr>
            <p:spPr>
              <a:xfrm flipV="1">
                <a:off x="8318842" y="1825625"/>
                <a:ext cx="715903" cy="2567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2A0916DB-96C0-644D-A719-FC579454653E}"/>
                  </a:ext>
                </a:extLst>
              </p:cNvPr>
              <p:cNvCxnSpPr>
                <a:cxnSpLocks/>
                <a:stCxn id="17" idx="5"/>
                <a:endCxn id="21" idx="2"/>
              </p:cNvCxnSpPr>
              <p:nvPr/>
            </p:nvCxnSpPr>
            <p:spPr>
              <a:xfrm>
                <a:off x="8318842" y="2445056"/>
                <a:ext cx="1369173" cy="2327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[R] 27">
                <a:extLst>
                  <a:ext uri="{FF2B5EF4-FFF2-40B4-BE49-F238E27FC236}">
                    <a16:creationId xmlns:a16="http://schemas.microsoft.com/office/drawing/2014/main" id="{00F6A758-D028-434A-B370-1A67E68500AC}"/>
                  </a:ext>
                </a:extLst>
              </p:cNvPr>
              <p:cNvCxnSpPr>
                <a:cxnSpLocks/>
                <a:stCxn id="20" idx="5"/>
                <a:endCxn id="21" idx="1"/>
              </p:cNvCxnSpPr>
              <p:nvPr/>
            </p:nvCxnSpPr>
            <p:spPr>
              <a:xfrm>
                <a:off x="9514279" y="2006982"/>
                <a:ext cx="256011" cy="489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827A773C-CEB6-2342-8102-783E49FA517B}"/>
                      </a:ext>
                    </a:extLst>
                  </p:cNvPr>
                  <p:cNvSpPr/>
                  <p:nvPr/>
                </p:nvSpPr>
                <p:spPr>
                  <a:xfrm>
                    <a:off x="8394214" y="1648213"/>
                    <a:ext cx="504561" cy="2852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827A773C-CEB6-2342-8102-783E49FA51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4214" y="1648213"/>
                    <a:ext cx="504561" cy="28520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92CB9E7A-7BC4-CA45-9FDD-FEBBA126BA04}"/>
                      </a:ext>
                    </a:extLst>
                  </p:cNvPr>
                  <p:cNvSpPr/>
                  <p:nvPr/>
                </p:nvSpPr>
                <p:spPr>
                  <a:xfrm>
                    <a:off x="9642284" y="2001181"/>
                    <a:ext cx="508152" cy="2852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92CB9E7A-7BC4-CA45-9FDD-FEBBA126BA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84" y="2001181"/>
                    <a:ext cx="508152" cy="28520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E74D2B54-73DF-6A42-AE08-4ECE89D6D938}"/>
                      </a:ext>
                    </a:extLst>
                  </p:cNvPr>
                  <p:cNvSpPr/>
                  <p:nvPr/>
                </p:nvSpPr>
                <p:spPr>
                  <a:xfrm>
                    <a:off x="8744296" y="2574961"/>
                    <a:ext cx="504562" cy="2852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E74D2B54-73DF-6A42-AE08-4ECE89D6D9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4296" y="2574961"/>
                    <a:ext cx="504562" cy="2852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C7A7967-EF93-6549-A955-6352C595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9115" y="5639039"/>
              <a:ext cx="4318000" cy="114300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E5A537-B66C-CE4F-8EBF-03BF10BE2ABA}"/>
              </a:ext>
            </a:extLst>
          </p:cNvPr>
          <p:cNvGrpSpPr/>
          <p:nvPr/>
        </p:nvGrpSpPr>
        <p:grpSpPr>
          <a:xfrm>
            <a:off x="10104859" y="365125"/>
            <a:ext cx="1264878" cy="559130"/>
            <a:chOff x="10104859" y="365125"/>
            <a:chExt cx="1264878" cy="55913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EAB8AD-6E5F-2246-B5FE-9613348E294A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D03549-9DED-1347-9977-D0936A53AFDC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E40A12-15F2-B348-BA95-80DBA5BFBB6F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9D20A6B-5CF4-FF44-8EC6-2BE03B275004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694C6D-E1FD-0B44-AC02-0552FE7AFF1A}"/>
                </a:ext>
              </a:extLst>
            </p:cNvPr>
            <p:cNvSpPr txBox="1"/>
            <p:nvPr/>
          </p:nvSpPr>
          <p:spPr>
            <a:xfrm>
              <a:off x="10394790" y="678034"/>
              <a:ext cx="974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Processing</a:t>
              </a:r>
              <a:endParaRPr kumimoji="1"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7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/>
              <a:t>Graph-Based Ranking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Vertex: Topic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Edge(weight): Semantic relation (distance)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Topic ranking: voting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 err="1"/>
              <a:t>Keyphrase</a:t>
            </a:r>
            <a:r>
              <a:rPr lang="en-US" altLang="ko-KR" sz="2400" dirty="0"/>
              <a:t> Selection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Most representative </a:t>
            </a:r>
            <a:r>
              <a:rPr lang="en-US" altLang="ko-KR" sz="2000" dirty="0" err="1"/>
              <a:t>keyphrase</a:t>
            </a:r>
            <a:r>
              <a:rPr lang="en-US" altLang="ko-KR" sz="2000" dirty="0"/>
              <a:t> candidate: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Appear first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Most frequently used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Centroid of cluster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10356-FFEB-AA4D-8309-442DE320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21" y="120114"/>
            <a:ext cx="3898899" cy="1405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C7A7967-EF93-6549-A955-6352C595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5" y="7686606"/>
            <a:ext cx="4318000" cy="1143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E5A537-B66C-CE4F-8EBF-03BF10BE2ABA}"/>
              </a:ext>
            </a:extLst>
          </p:cNvPr>
          <p:cNvGrpSpPr/>
          <p:nvPr/>
        </p:nvGrpSpPr>
        <p:grpSpPr>
          <a:xfrm>
            <a:off x="10104859" y="365125"/>
            <a:ext cx="1264878" cy="559130"/>
            <a:chOff x="10104859" y="365125"/>
            <a:chExt cx="1264878" cy="55913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EAB8AD-6E5F-2246-B5FE-9613348E294A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D03549-9DED-1347-9977-D0936A53AFDC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E40A12-15F2-B348-BA95-80DBA5BFBB6F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9D20A6B-5CF4-FF44-8EC6-2BE03B275004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694C6D-E1FD-0B44-AC02-0552FE7AFF1A}"/>
                </a:ext>
              </a:extLst>
            </p:cNvPr>
            <p:cNvSpPr txBox="1"/>
            <p:nvPr/>
          </p:nvSpPr>
          <p:spPr>
            <a:xfrm>
              <a:off x="10394790" y="678034"/>
              <a:ext cx="974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Processing</a:t>
              </a:r>
              <a:endParaRPr kumimoji="1" lang="ko-KR" altLang="en-US" sz="1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2E902-1284-6F44-BB1B-69570A27F416}"/>
              </a:ext>
            </a:extLst>
          </p:cNvPr>
          <p:cNvSpPr/>
          <p:nvPr/>
        </p:nvSpPr>
        <p:spPr>
          <a:xfrm>
            <a:off x="6550433" y="1633781"/>
            <a:ext cx="3348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1: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 조폐공사 사장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</a:t>
            </a: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3: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AE119A-76FC-4D49-B213-C7B9ACB4DDC9}"/>
              </a:ext>
            </a:extLst>
          </p:cNvPr>
          <p:cNvSpPr/>
          <p:nvPr/>
        </p:nvSpPr>
        <p:spPr>
          <a:xfrm>
            <a:off x="6532763" y="2095446"/>
            <a:ext cx="5619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한국조폐공사 사장 </a:t>
            </a:r>
            <a:r>
              <a:rPr lang="ko-KR" altLang="en-US" sz="1200" dirty="0" err="1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</a:t>
            </a:r>
            <a:r>
              <a:rPr lang="ko-KR" altLang="en-US" sz="1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국민과의 소통을 통해 국민이 원하는 제품과 서비스를 제공하기 위해 </a:t>
            </a:r>
            <a:r>
              <a:rPr lang="en" altLang="ko-KR" sz="1200" dirty="0" err="1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" altLang="ko-KR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" altLang="ko-KR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운영한다고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18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밝혔다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en" altLang="ko-KR" sz="1200" dirty="0" err="1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" altLang="ko-KR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" altLang="ko-KR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미래 경영방향 화폐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id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카드 사업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특수압인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공공서비스 사업 </a:t>
            </a:r>
            <a:r>
              <a:rPr lang="en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esg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환경 사회 지배구조 경영활동 등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분야에 대해 국민들의 의견을 직접 듣는 국민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참여형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플랫폼으로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23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일까지 운영될 예정이다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대한민국 국민이면 누구나 </a:t>
            </a:r>
            <a:r>
              <a:rPr lang="ko-KR" altLang="en-US" sz="1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sns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페이스북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인스타그램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온라인으로 참여 가능하다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제시된 의견의 실행 가능성과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효과성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등을 검토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경영에 반영할 계획이다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 추첨을 통해 기념품도 증정한다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200" dirty="0">
                <a:highlight>
                  <a:srgbClr val="FFFF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지난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2019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lang="en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2.0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운영한 바 있다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올해엔 경영환경 변화 등을 반영하고 국민과의 소통을 강화한 </a:t>
            </a:r>
            <a:r>
              <a:rPr lang="en" altLang="ko-KR" sz="1200" dirty="0" err="1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" altLang="ko-KR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" altLang="ko-KR" sz="1200" dirty="0">
                <a:highlight>
                  <a:srgbClr val="00FFFF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업그레이드했다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C7FE0A-AA65-D347-B016-141D4A19B8F9}"/>
              </a:ext>
            </a:extLst>
          </p:cNvPr>
          <p:cNvSpPr/>
          <p:nvPr/>
        </p:nvSpPr>
        <p:spPr>
          <a:xfrm>
            <a:off x="6550433" y="4403770"/>
            <a:ext cx="504943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offset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1: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 조폐공사 사장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[0, ],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[510, 605, 768] }</a:t>
            </a: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3: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[134, 192, 926] }</a:t>
            </a:r>
          </a:p>
          <a:p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distance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 조폐공사 사장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reload) = 0.0137509335074</a:t>
            </a: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reload) =  0.0255103013655</a:t>
            </a:r>
          </a:p>
          <a:p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weight</a:t>
            </a: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0.0392612348729</a:t>
            </a:r>
          </a:p>
          <a:p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6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/>
              <a:t>Graph-Based Ranking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Vertex: Topic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Edge(weight): Semantic relation (distance)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Topic ranking: voting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400" dirty="0" err="1"/>
              <a:t>Keyphrase</a:t>
            </a:r>
            <a:r>
              <a:rPr lang="en-US" altLang="ko-KR" sz="2400" dirty="0"/>
              <a:t> Selection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Most representative </a:t>
            </a:r>
            <a:r>
              <a:rPr lang="en-US" altLang="ko-KR" sz="2000" dirty="0" err="1"/>
              <a:t>keyphrase</a:t>
            </a:r>
            <a:r>
              <a:rPr lang="en-US" altLang="ko-KR" sz="2000" dirty="0"/>
              <a:t> candidate: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Appear first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Most frequently used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Centroid of cluster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C7A7967-EF93-6549-A955-6352C595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5" y="7686606"/>
            <a:ext cx="4318000" cy="1143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E5A537-B66C-CE4F-8EBF-03BF10BE2ABA}"/>
              </a:ext>
            </a:extLst>
          </p:cNvPr>
          <p:cNvGrpSpPr/>
          <p:nvPr/>
        </p:nvGrpSpPr>
        <p:grpSpPr>
          <a:xfrm>
            <a:off x="10104859" y="365125"/>
            <a:ext cx="1264878" cy="559130"/>
            <a:chOff x="10104859" y="365125"/>
            <a:chExt cx="1264878" cy="55913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EAB8AD-6E5F-2246-B5FE-9613348E294A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9D03549-9DED-1347-9977-D0936A53AFDC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E40A12-15F2-B348-BA95-80DBA5BFBB6F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9D20A6B-5CF4-FF44-8EC6-2BE03B275004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694C6D-E1FD-0B44-AC02-0552FE7AFF1A}"/>
                </a:ext>
              </a:extLst>
            </p:cNvPr>
            <p:cNvSpPr txBox="1"/>
            <p:nvPr/>
          </p:nvSpPr>
          <p:spPr>
            <a:xfrm>
              <a:off x="10394790" y="678034"/>
              <a:ext cx="9749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iii. Processing</a:t>
              </a:r>
              <a:endParaRPr kumimoji="1" lang="ko-KR" altLang="en-US" sz="10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AE119A-76FC-4D49-B213-C7B9ACB4DDC9}"/>
              </a:ext>
            </a:extLst>
          </p:cNvPr>
          <p:cNvSpPr/>
          <p:nvPr/>
        </p:nvSpPr>
        <p:spPr>
          <a:xfrm>
            <a:off x="6572138" y="1237164"/>
            <a:ext cx="5619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사장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반장식는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국민과의 소통을 통해 국민이 원하는 제품과 서비스를 제공하기 위해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운영한다고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18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밝혔다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미래 경영방향 화폐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id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카드 사업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특수압인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공공서비스 사업 </a:t>
            </a:r>
            <a:r>
              <a:rPr lang="en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esg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환경 사회 지배구조 경영활동 등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분야에 대해 국민들의 의견을 직접 듣는 국민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참여형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플랫폼으로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23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일까지 운영될 예정이다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대한민국 국민이면 누구나 조폐공사 </a:t>
            </a:r>
            <a:r>
              <a:rPr lang="en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sns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페이스북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인스타그램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온라인으로 참여 가능하다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조폐공사는 제시된 의견의 실행 가능성과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효과성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등을 검토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경영에 반영할 계획이다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 추첨을 통해 기념품도 증정한다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조폐공사는 지난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2019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lang="en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2.0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운영한 바 있다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올해엔 경영환경 변화 등을 반영하고 국민과의 소통을 강화한 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업그레이드했다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046CC7-812B-204B-9FE0-3607515FB0A3}"/>
              </a:ext>
            </a:extLst>
          </p:cNvPr>
          <p:cNvSpPr/>
          <p:nvPr/>
        </p:nvSpPr>
        <p:spPr>
          <a:xfrm>
            <a:off x="6572138" y="3680425"/>
            <a:ext cx="526986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1: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 조폐공사 사장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</a:t>
            </a: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2: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국민과의 소통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국민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국민들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국민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참여형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플랫폼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대한민국 국민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</a:t>
            </a:r>
          </a:p>
          <a:p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Cluster 3: {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"</a:t>
            </a:r>
            <a:r>
              <a:rPr lang="en-US" altLang="ko-KR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komsco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번가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reload</a:t>
            </a:r>
            <a:r>
              <a:rPr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</a:t>
            </a:r>
          </a:p>
          <a:p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Appear first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 조폐공사 사장 </a:t>
            </a:r>
            <a:r>
              <a:rPr lang="ko-KR" altLang="en-US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반장식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국민과의 소통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Most frequently used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국민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Centroid of cluster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조폐공사 </a:t>
            </a:r>
            <a:r>
              <a:rPr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국민</a:t>
            </a:r>
            <a:endParaRPr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99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Visualization</a:t>
            </a:r>
            <a:endParaRPr kumimoji="1"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C7A7967-EF93-6549-A955-6352C595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5" y="7686606"/>
            <a:ext cx="4318000" cy="1143000"/>
          </a:xfrm>
          <a:prstGeom prst="rect">
            <a:avLst/>
          </a:prstGeom>
        </p:spPr>
      </p:pic>
      <p:sp>
        <p:nvSpPr>
          <p:cNvPr id="16" name="내용 개체 틀 12">
            <a:extLst>
              <a:ext uri="{FF2B5EF4-FFF2-40B4-BE49-F238E27FC236}">
                <a16:creationId xmlns:a16="http://schemas.microsoft.com/office/drawing/2014/main" id="{A1A13C42-BC31-6C4B-9349-FF3C0F2F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/>
              <a:t>WordCloud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Wordcloud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/>
              <a:t>Graph (Network)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Networkx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nxviz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190D33-9BC0-5A4E-A171-C009D50DC862}"/>
              </a:ext>
            </a:extLst>
          </p:cNvPr>
          <p:cNvGrpSpPr/>
          <p:nvPr/>
        </p:nvGrpSpPr>
        <p:grpSpPr>
          <a:xfrm>
            <a:off x="4899620" y="1662948"/>
            <a:ext cx="5495170" cy="2045870"/>
            <a:chOff x="6162305" y="1690688"/>
            <a:chExt cx="5495170" cy="20458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E0A455E-6DF3-BC4E-BF92-638C2C3E9FF0}"/>
                </a:ext>
              </a:extLst>
            </p:cNvPr>
            <p:cNvGrpSpPr/>
            <p:nvPr/>
          </p:nvGrpSpPr>
          <p:grpSpPr>
            <a:xfrm>
              <a:off x="6162305" y="1690688"/>
              <a:ext cx="4719958" cy="703734"/>
              <a:chOff x="5293837" y="2048271"/>
              <a:chExt cx="5608073" cy="83615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166C63D-4605-204D-B1AB-FB4FC4DBB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93837" y="2048271"/>
                <a:ext cx="3158787" cy="8361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8DD807DC-E2D2-BF4C-861A-A797C4A95BC2}"/>
                      </a:ext>
                    </a:extLst>
                  </p:cNvPr>
                  <p:cNvSpPr txBox="1"/>
                  <p:nvPr/>
                </p:nvSpPr>
                <p:spPr>
                  <a:xfrm>
                    <a:off x="8653346" y="2155188"/>
                    <a:ext cx="10059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𝑡𝑜𝑝𝑖𝑐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ko-KR" b="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8DD807DC-E2D2-BF4C-861A-A797C4A95B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3346" y="2155188"/>
                    <a:ext cx="100598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55" t="-5263" r="-1791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2F82019-9CFE-DB48-8486-4F2B81731B7D}"/>
                      </a:ext>
                    </a:extLst>
                  </p:cNvPr>
                  <p:cNvSpPr txBox="1"/>
                  <p:nvPr/>
                </p:nvSpPr>
                <p:spPr>
                  <a:xfrm>
                    <a:off x="8653346" y="2428624"/>
                    <a:ext cx="22485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):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𝑡𝑜𝑝𝑖𝑐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en-US" altLang="ko-KR" b="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2F82019-9CFE-DB48-8486-4F2B81731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3346" y="2428624"/>
                    <a:ext cx="224856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t="-5263" r="-16667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0B4575-3EDB-4046-84BD-F8E108615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098"/>
            <a:stretch/>
          </p:blipFill>
          <p:spPr>
            <a:xfrm>
              <a:off x="6323619" y="2546287"/>
              <a:ext cx="1916492" cy="1112001"/>
            </a:xfrm>
            <a:prstGeom prst="rect">
              <a:avLst/>
            </a:prstGeom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81DA7D0-6AD6-F24F-9AB9-E892A36D4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3708" y="2479533"/>
              <a:ext cx="2423767" cy="125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1DE6FCBA-F8D1-3544-AB32-7B58BD4CCA29}"/>
                </a:ext>
              </a:extLst>
            </p:cNvPr>
            <p:cNvSpPr/>
            <p:nvPr/>
          </p:nvSpPr>
          <p:spPr>
            <a:xfrm>
              <a:off x="8462751" y="2859725"/>
              <a:ext cx="548317" cy="496639"/>
            </a:xfrm>
            <a:prstGeom prst="rightArrow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3078" name="Picture 6" descr="networkx">
            <a:extLst>
              <a:ext uri="{FF2B5EF4-FFF2-40B4-BE49-F238E27FC236}">
                <a16:creationId xmlns:a16="http://schemas.microsoft.com/office/drawing/2014/main" id="{0B142F5E-DDA9-2246-8285-BD633C97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3" y="3643451"/>
            <a:ext cx="3298877" cy="2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A19088-DA45-764F-A06D-19E17024419E}"/>
              </a:ext>
            </a:extLst>
          </p:cNvPr>
          <p:cNvGrpSpPr/>
          <p:nvPr/>
        </p:nvGrpSpPr>
        <p:grpSpPr>
          <a:xfrm>
            <a:off x="10104859" y="365125"/>
            <a:ext cx="1645149" cy="544964"/>
            <a:chOff x="10104859" y="365125"/>
            <a:chExt cx="1645149" cy="54496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5DB5FD-7DC0-0547-8F0E-7CC7E650EFA2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34DBD41-3C2A-2D41-A26B-1B7F3E55B0FB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DC50AD-EB34-5A46-9428-8E477644BB4E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45469EF-F48A-5645-85BE-69605D86015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3EF8DE-C139-7A4C-BDBD-0BD18FD67BFE}"/>
                </a:ext>
              </a:extLst>
            </p:cNvPr>
            <p:cNvSpPr txBox="1"/>
            <p:nvPr/>
          </p:nvSpPr>
          <p:spPr>
            <a:xfrm>
              <a:off x="10667660" y="663868"/>
              <a:ext cx="1082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iv. Visualization</a:t>
              </a:r>
              <a:endParaRPr kumimoji="1"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51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BDA8-ED87-664B-83A4-E4A9E316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Current State</a:t>
            </a:r>
            <a:endParaRPr kumimoji="1" lang="ko-KR" altLang="en-US" b="1" u="sng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FD756E-2EAB-774C-9EC1-8FC2D4285186}"/>
              </a:ext>
            </a:extLst>
          </p:cNvPr>
          <p:cNvGrpSpPr/>
          <p:nvPr/>
        </p:nvGrpSpPr>
        <p:grpSpPr>
          <a:xfrm>
            <a:off x="537117" y="2463654"/>
            <a:ext cx="11117765" cy="4029221"/>
            <a:chOff x="591015" y="1490633"/>
            <a:chExt cx="11117765" cy="40292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EFCA8D-7F86-0440-8E4A-9F262311ED03}"/>
                </a:ext>
              </a:extLst>
            </p:cNvPr>
            <p:cNvSpPr/>
            <p:nvPr/>
          </p:nvSpPr>
          <p:spPr>
            <a:xfrm>
              <a:off x="6096000" y="1862254"/>
              <a:ext cx="561278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왼쪽으로 구부러진 화살표[C] 9">
              <a:extLst>
                <a:ext uri="{FF2B5EF4-FFF2-40B4-BE49-F238E27FC236}">
                  <a16:creationId xmlns:a16="http://schemas.microsoft.com/office/drawing/2014/main" id="{910DF66E-297A-FB41-845F-BBF9EBD59921}"/>
                </a:ext>
              </a:extLst>
            </p:cNvPr>
            <p:cNvSpPr/>
            <p:nvPr/>
          </p:nvSpPr>
          <p:spPr>
            <a:xfrm>
              <a:off x="591015" y="2520176"/>
              <a:ext cx="10292575" cy="2743200"/>
            </a:xfrm>
            <a:prstGeom prst="curvedLeftArrow">
              <a:avLst/>
            </a:prstGeom>
            <a:solidFill>
              <a:srgbClr val="4472C4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F42EE99A-9013-CA49-8AEF-3EC1FBCC6EF1}"/>
                </a:ext>
              </a:extLst>
            </p:cNvPr>
            <p:cNvSpPr/>
            <p:nvPr/>
          </p:nvSpPr>
          <p:spPr>
            <a:xfrm>
              <a:off x="838200" y="2297150"/>
              <a:ext cx="1416205" cy="76943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 Load</a:t>
              </a:r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48B87FB-51B1-E643-B5E4-36A0DC5C9650}"/>
                </a:ext>
              </a:extLst>
            </p:cNvPr>
            <p:cNvSpPr/>
            <p:nvPr/>
          </p:nvSpPr>
          <p:spPr>
            <a:xfrm>
              <a:off x="3363951" y="2297150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Preprocessing</a:t>
              </a:r>
              <a:endParaRPr kumimoji="1" lang="ko-KR" altLang="en-US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97AD185D-C6B5-274C-B346-BBCF33C57943}"/>
                </a:ext>
              </a:extLst>
            </p:cNvPr>
            <p:cNvSpPr/>
            <p:nvPr/>
          </p:nvSpPr>
          <p:spPr>
            <a:xfrm>
              <a:off x="6384072" y="2297149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Candidate Extraction</a:t>
              </a:r>
              <a:endParaRPr kumimoji="1" lang="ko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93CA2F2-8BC1-C94C-9EE7-9D2E19EF21AC}"/>
                </a:ext>
              </a:extLst>
            </p:cNvPr>
            <p:cNvSpPr/>
            <p:nvPr/>
          </p:nvSpPr>
          <p:spPr>
            <a:xfrm>
              <a:off x="9404193" y="2297148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Candidate Clustering</a:t>
              </a:r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155AEE2D-068D-5142-97D4-BDDDF4A2CF7E}"/>
                </a:ext>
              </a:extLst>
            </p:cNvPr>
            <p:cNvSpPr/>
            <p:nvPr/>
          </p:nvSpPr>
          <p:spPr>
            <a:xfrm>
              <a:off x="9443225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Graph-Based Ranking</a:t>
              </a:r>
              <a:endParaRPr kumimoji="1" lang="ko-KR" altLang="en-US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78DDEC6D-1510-7D44-94E0-A1C8B7570A4C}"/>
                </a:ext>
              </a:extLst>
            </p:cNvPr>
            <p:cNvSpPr/>
            <p:nvPr/>
          </p:nvSpPr>
          <p:spPr>
            <a:xfrm>
              <a:off x="6384072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Keyphrase</a:t>
              </a:r>
              <a:r>
                <a:rPr kumimoji="1" lang="en-US" altLang="ko-KR" dirty="0"/>
                <a:t> Selection</a:t>
              </a:r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A3337BE-126B-5644-928F-A6672B2BB3F4}"/>
                </a:ext>
              </a:extLst>
            </p:cNvPr>
            <p:cNvSpPr/>
            <p:nvPr/>
          </p:nvSpPr>
          <p:spPr>
            <a:xfrm>
              <a:off x="3363951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Visualization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CE8C43-CEF5-294A-8278-4418132AD670}"/>
                </a:ext>
              </a:extLst>
            </p:cNvPr>
            <p:cNvSpPr txBox="1"/>
            <p:nvPr/>
          </p:nvSpPr>
          <p:spPr>
            <a:xfrm>
              <a:off x="6096000" y="1490633"/>
              <a:ext cx="142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err="1"/>
                <a:t>TopicRank</a:t>
              </a:r>
              <a:endParaRPr kumimoji="1" lang="ko-KR" altLang="en-US" sz="2000" b="1" dirty="0"/>
            </a:p>
          </p:txBody>
        </p:sp>
      </p:grp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701183CE-119B-C64C-B3D7-86B51F877D7F}"/>
              </a:ext>
            </a:extLst>
          </p:cNvPr>
          <p:cNvSpPr/>
          <p:nvPr/>
        </p:nvSpPr>
        <p:spPr>
          <a:xfrm>
            <a:off x="9874405" y="2029188"/>
            <a:ext cx="940417" cy="1125508"/>
          </a:xfrm>
          <a:prstGeom prst="down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설명선 2(강조선)[L] 4">
            <a:extLst>
              <a:ext uri="{FF2B5EF4-FFF2-40B4-BE49-F238E27FC236}">
                <a16:creationId xmlns:a16="http://schemas.microsoft.com/office/drawing/2014/main" id="{4EEC3071-D189-EE4B-9B57-FBF633285CD8}"/>
              </a:ext>
            </a:extLst>
          </p:cNvPr>
          <p:cNvSpPr/>
          <p:nvPr/>
        </p:nvSpPr>
        <p:spPr>
          <a:xfrm>
            <a:off x="5874833" y="1664201"/>
            <a:ext cx="2581509" cy="497704"/>
          </a:xfrm>
          <a:prstGeom prst="accentCallout2">
            <a:avLst>
              <a:gd name="adj1" fmla="val 18750"/>
              <a:gd name="adj2" fmla="val -8333"/>
              <a:gd name="adj3" fmla="val 20991"/>
              <a:gd name="adj4" fmla="val -40425"/>
              <a:gd name="adj5" fmla="val 320869"/>
              <a:gd name="adj6" fmla="val -63946"/>
            </a:avLst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ko-KR" sz="1600" dirty="0"/>
              <a:t>1) Multilingual problem</a:t>
            </a:r>
            <a:endParaRPr kumimoji="1" lang="ko-KR" altLang="en-US" sz="1600" dirty="0"/>
          </a:p>
        </p:txBody>
      </p:sp>
      <p:sp>
        <p:nvSpPr>
          <p:cNvPr id="16" name="설명선 2(강조선)[L] 15">
            <a:extLst>
              <a:ext uri="{FF2B5EF4-FFF2-40B4-BE49-F238E27FC236}">
                <a16:creationId xmlns:a16="http://schemas.microsoft.com/office/drawing/2014/main" id="{8CF9F657-3E6A-F847-8BA0-8BEB45E5CE19}"/>
              </a:ext>
            </a:extLst>
          </p:cNvPr>
          <p:cNvSpPr/>
          <p:nvPr/>
        </p:nvSpPr>
        <p:spPr>
          <a:xfrm>
            <a:off x="5761463" y="4534401"/>
            <a:ext cx="2581509" cy="497704"/>
          </a:xfrm>
          <a:prstGeom prst="accentCallout2">
            <a:avLst>
              <a:gd name="adj1" fmla="val 18750"/>
              <a:gd name="adj2" fmla="val -8333"/>
              <a:gd name="adj3" fmla="val 20991"/>
              <a:gd name="adj4" fmla="val -40425"/>
              <a:gd name="adj5" fmla="val 139386"/>
              <a:gd name="adj6" fmla="val -60058"/>
            </a:avLst>
          </a:prstGeom>
          <a:ln w="285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1" lang="en-US" altLang="ko-KR" sz="1600" dirty="0"/>
              <a:t>2) Visualization problem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38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D8C7E-7571-1A44-94CB-3C2AA39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Requirement</a:t>
            </a:r>
            <a:endParaRPr kumimoji="1"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1B167-7E00-1349-A9B1-E571CEAA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/>
              <a:t>구글 뉴스 검색 기능</a:t>
            </a:r>
            <a:endParaRPr kumimoji="1" lang="en-US" altLang="ko-KR" sz="24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유지 보수 최소화</a:t>
            </a:r>
            <a:endParaRPr kumimoji="1"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/>
              <a:t>텍스트 분석 기능</a:t>
            </a:r>
            <a:endParaRPr kumimoji="1" lang="en-US" altLang="ko-KR" sz="24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/>
              <a:t>분석 시각화 기능</a:t>
            </a:r>
            <a:endParaRPr kumimoji="1" lang="en-US" altLang="ko-KR" sz="2400" b="1" dirty="0"/>
          </a:p>
          <a:p>
            <a:pPr lvl="1">
              <a:lnSpc>
                <a:spcPct val="150000"/>
              </a:lnSpc>
            </a:pPr>
            <a:r>
              <a:rPr kumimoji="1" lang="en-US" altLang="ko-KR" sz="1800" dirty="0" err="1"/>
              <a:t>WordCloud</a:t>
            </a:r>
            <a:r>
              <a:rPr kumimoji="1" lang="en-US" altLang="ko-KR" sz="1800" dirty="0"/>
              <a:t>, Graph…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dirty="0"/>
              <a:t>Interactive</a:t>
            </a:r>
            <a:endParaRPr kumimoji="1" lang="ko-KR" altLang="en-US" sz="18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CF2DFD1-EBEF-B04D-AD39-BD6A490772BE}"/>
              </a:ext>
            </a:extLst>
          </p:cNvPr>
          <p:cNvGrpSpPr/>
          <p:nvPr/>
        </p:nvGrpSpPr>
        <p:grpSpPr>
          <a:xfrm>
            <a:off x="6096000" y="1827465"/>
            <a:ext cx="4912158" cy="3647974"/>
            <a:chOff x="4438187" y="1721643"/>
            <a:chExt cx="4912158" cy="36479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0D6887-DEE7-0B46-B9BE-CBF4E437BCD4}"/>
                </a:ext>
              </a:extLst>
            </p:cNvPr>
            <p:cNvGrpSpPr/>
            <p:nvPr/>
          </p:nvGrpSpPr>
          <p:grpSpPr>
            <a:xfrm>
              <a:off x="4438187" y="1721643"/>
              <a:ext cx="988169" cy="1158254"/>
              <a:chOff x="5352587" y="1605776"/>
              <a:chExt cx="1243941" cy="1458049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967AFE72-F7B8-3F46-98AE-58485222D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71" r="84713" b="74427"/>
              <a:stretch/>
            </p:blipFill>
            <p:spPr bwMode="auto">
              <a:xfrm>
                <a:off x="5352587" y="1605776"/>
                <a:ext cx="1243941" cy="1070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BC20F-C19C-4348-B698-04D9E87DD5D3}"/>
                  </a:ext>
                </a:extLst>
              </p:cNvPr>
              <p:cNvSpPr txBox="1"/>
              <p:nvPr/>
            </p:nvSpPr>
            <p:spPr>
              <a:xfrm>
                <a:off x="5519315" y="2676385"/>
                <a:ext cx="910483" cy="38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/>
                  <a:t>사용자</a:t>
                </a:r>
              </a:p>
            </p:txBody>
          </p:sp>
        </p:grpSp>
        <p:sp>
          <p:nvSpPr>
            <p:cNvPr id="8" name="대체 처리 7">
              <a:extLst>
                <a:ext uri="{FF2B5EF4-FFF2-40B4-BE49-F238E27FC236}">
                  <a16:creationId xmlns:a16="http://schemas.microsoft.com/office/drawing/2014/main" id="{30B7683B-33BE-384E-B736-3B10431EDE43}"/>
                </a:ext>
              </a:extLst>
            </p:cNvPr>
            <p:cNvSpPr/>
            <p:nvPr/>
          </p:nvSpPr>
          <p:spPr>
            <a:xfrm>
              <a:off x="7844930" y="1907130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뉴스 </a:t>
              </a:r>
              <a:r>
                <a:rPr kumimoji="1" lang="ko-KR" altLang="en-US" sz="1400" dirty="0" err="1">
                  <a:solidFill>
                    <a:schemeClr val="tx1"/>
                  </a:solidFill>
                </a:rPr>
                <a:t>크롤링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대체 처리 8">
              <a:extLst>
                <a:ext uri="{FF2B5EF4-FFF2-40B4-BE49-F238E27FC236}">
                  <a16:creationId xmlns:a16="http://schemas.microsoft.com/office/drawing/2014/main" id="{CEFB5EC1-1D73-4946-B751-09EE962490AB}"/>
                </a:ext>
              </a:extLst>
            </p:cNvPr>
            <p:cNvSpPr/>
            <p:nvPr/>
          </p:nvSpPr>
          <p:spPr>
            <a:xfrm>
              <a:off x="7844930" y="3354019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텍스트 분석</a:t>
              </a:r>
            </a:p>
          </p:txBody>
        </p:sp>
        <p:sp>
          <p:nvSpPr>
            <p:cNvPr id="10" name="대체 처리 9">
              <a:extLst>
                <a:ext uri="{FF2B5EF4-FFF2-40B4-BE49-F238E27FC236}">
                  <a16:creationId xmlns:a16="http://schemas.microsoft.com/office/drawing/2014/main" id="{6A7AE243-D0A1-F846-9C24-11BCDEC44717}"/>
                </a:ext>
              </a:extLst>
            </p:cNvPr>
            <p:cNvSpPr/>
            <p:nvPr/>
          </p:nvSpPr>
          <p:spPr>
            <a:xfrm>
              <a:off x="7844929" y="4890115"/>
              <a:ext cx="1505415" cy="479502"/>
            </a:xfrm>
            <a:prstGeom prst="flowChartAlternateProcess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결과 시각화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0959120-9D5B-C04E-A280-AB81FB22DF39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426356" y="2146881"/>
              <a:ext cx="2418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대체 처리 3">
              <a:extLst>
                <a:ext uri="{FF2B5EF4-FFF2-40B4-BE49-F238E27FC236}">
                  <a16:creationId xmlns:a16="http://schemas.microsoft.com/office/drawing/2014/main" id="{679CFD23-2E84-5244-891B-4BFEE918FC98}"/>
                </a:ext>
              </a:extLst>
            </p:cNvPr>
            <p:cNvSpPr/>
            <p:nvPr/>
          </p:nvSpPr>
          <p:spPr>
            <a:xfrm>
              <a:off x="5882935" y="1907130"/>
              <a:ext cx="1505415" cy="479502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chemeClr val="tx1"/>
                  </a:solidFill>
                </a:rPr>
                <a:t>키워드 입력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ED5188F-9DFB-5F4C-B630-E6EC75ECA654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597638" y="2386632"/>
              <a:ext cx="0" cy="9673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4B0DEF7-1593-AB4E-9A88-B920B8D4E88E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8597637" y="3833521"/>
              <a:ext cx="1" cy="10565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347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60D4-F270-3C44-9C63-64D689AF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Previously</a:t>
            </a:r>
            <a:endParaRPr kumimoji="1" lang="ko-KR" altLang="en-US" b="1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5F115-B3B6-2F4E-829A-7D12AFFC4B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23" r="60068"/>
          <a:stretch/>
        </p:blipFill>
        <p:spPr>
          <a:xfrm>
            <a:off x="492512" y="2132875"/>
            <a:ext cx="2903192" cy="349596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44C60DA-133F-1E4D-8369-F363FAB6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50" y="1978661"/>
            <a:ext cx="8064965" cy="19021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8A98A40-298B-3143-9FA6-B2656758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50" y="4005629"/>
            <a:ext cx="7269821" cy="24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BDA8-ED87-664B-83A4-E4A9E316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Issue</a:t>
            </a:r>
            <a:endParaRPr kumimoji="1" lang="ko-KR" altLang="en-US" b="1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D22320-AE1E-7A4D-B8F3-0CC7C48E9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23" r="60068" b="31648"/>
          <a:stretch/>
        </p:blipFill>
        <p:spPr>
          <a:xfrm>
            <a:off x="492512" y="2132875"/>
            <a:ext cx="2903192" cy="1325563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964BEEF-2672-B740-BB31-73E1F6F563B3}"/>
              </a:ext>
            </a:extLst>
          </p:cNvPr>
          <p:cNvSpPr/>
          <p:nvPr/>
        </p:nvSpPr>
        <p:spPr>
          <a:xfrm>
            <a:off x="631903" y="2149602"/>
            <a:ext cx="895815" cy="129612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설명선 2(강조선)[L] 7">
            <a:extLst>
              <a:ext uri="{FF2B5EF4-FFF2-40B4-BE49-F238E27FC236}">
                <a16:creationId xmlns:a16="http://schemas.microsoft.com/office/drawing/2014/main" id="{B0EB4017-AD76-FA40-B252-A7883760A9FB}"/>
              </a:ext>
            </a:extLst>
          </p:cNvPr>
          <p:cNvSpPr/>
          <p:nvPr/>
        </p:nvSpPr>
        <p:spPr>
          <a:xfrm>
            <a:off x="4315521" y="1181159"/>
            <a:ext cx="6311591" cy="1019058"/>
          </a:xfrm>
          <a:prstGeom prst="accentCallout2">
            <a:avLst>
              <a:gd name="adj1" fmla="val 45395"/>
              <a:gd name="adj2" fmla="val -6909"/>
              <a:gd name="adj3" fmla="val 45398"/>
              <a:gd name="adj4" fmla="val -25487"/>
              <a:gd name="adj5" fmla="val 94420"/>
              <a:gd name="adj6" fmla="val -47411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kumimoji="1" lang="ko-KR" altLang="en-US" sz="1600" dirty="0">
                <a:solidFill>
                  <a:schemeClr val="tx1"/>
                </a:solidFill>
              </a:rPr>
              <a:t>키워드</a:t>
            </a:r>
            <a:r>
              <a:rPr kumimoji="1" lang="en-US" altLang="ko-KR" sz="1600" dirty="0">
                <a:solidFill>
                  <a:schemeClr val="tx1"/>
                </a:solidFill>
              </a:rPr>
              <a:t>:</a:t>
            </a:r>
            <a:r>
              <a:rPr kumimoji="1" lang="ko-KR" altLang="en-US" sz="1600" dirty="0">
                <a:solidFill>
                  <a:schemeClr val="tx1"/>
                </a:solidFill>
              </a:rPr>
              <a:t> 대표성 부족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</a:rPr>
              <a:t>개선 방향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</a:rPr>
              <a:t>	</a:t>
            </a:r>
            <a:r>
              <a:rPr kumimoji="1" lang="ko-KR" altLang="en-US" sz="1400" dirty="0">
                <a:solidFill>
                  <a:schemeClr val="tx1"/>
                </a:solidFill>
              </a:rPr>
              <a:t>예시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</a:rPr>
              <a:t> 케이스 </a:t>
            </a:r>
            <a:r>
              <a:rPr kumimoji="1" lang="en-US" altLang="ko-KR" sz="1400" dirty="0">
                <a:solidFill>
                  <a:schemeClr val="tx1"/>
                </a:solidFill>
              </a:rPr>
              <a:t>-&gt;</a:t>
            </a:r>
            <a:r>
              <a:rPr kumimoji="1" lang="ko-KR" altLang="en-US" sz="1400" dirty="0">
                <a:solidFill>
                  <a:schemeClr val="tx1"/>
                </a:solidFill>
              </a:rPr>
              <a:t> 케이스 상태 불량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</a:rPr>
              <a:t> 포장 </a:t>
            </a:r>
            <a:r>
              <a:rPr kumimoji="1" lang="en-US" altLang="ko-KR" sz="1400" dirty="0">
                <a:solidFill>
                  <a:schemeClr val="tx1"/>
                </a:solidFill>
              </a:rPr>
              <a:t>-&gt;</a:t>
            </a:r>
            <a:r>
              <a:rPr kumimoji="1" lang="ko-KR" altLang="en-US" sz="1400" dirty="0">
                <a:solidFill>
                  <a:schemeClr val="tx1"/>
                </a:solidFill>
              </a:rPr>
              <a:t> 포장 품질 저하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0C3F1A-BD01-1E48-A0F6-388892E0B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82" b="41111"/>
          <a:stretch/>
        </p:blipFill>
        <p:spPr>
          <a:xfrm>
            <a:off x="269487" y="3774403"/>
            <a:ext cx="7269821" cy="835907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8E9A780-B424-9B48-A0C1-8A48D262F646}"/>
              </a:ext>
            </a:extLst>
          </p:cNvPr>
          <p:cNvSpPr/>
          <p:nvPr/>
        </p:nvSpPr>
        <p:spPr>
          <a:xfrm>
            <a:off x="492512" y="3785554"/>
            <a:ext cx="6956503" cy="39615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설명선 2(강조선)[L] 10">
            <a:extLst>
              <a:ext uri="{FF2B5EF4-FFF2-40B4-BE49-F238E27FC236}">
                <a16:creationId xmlns:a16="http://schemas.microsoft.com/office/drawing/2014/main" id="{27A00689-00F5-1342-9E64-50C2A0BDD495}"/>
              </a:ext>
            </a:extLst>
          </p:cNvPr>
          <p:cNvSpPr/>
          <p:nvPr/>
        </p:nvSpPr>
        <p:spPr>
          <a:xfrm>
            <a:off x="4315521" y="2517437"/>
            <a:ext cx="6311591" cy="1019058"/>
          </a:xfrm>
          <a:prstGeom prst="accentCallout2">
            <a:avLst>
              <a:gd name="adj1" fmla="val 45395"/>
              <a:gd name="adj2" fmla="val -6909"/>
              <a:gd name="adj3" fmla="val 46492"/>
              <a:gd name="adj4" fmla="val -13650"/>
              <a:gd name="adj5" fmla="val 125059"/>
              <a:gd name="adj6" fmla="val -24796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sz="1600" dirty="0">
                <a:solidFill>
                  <a:schemeClr val="tx1"/>
                </a:solidFill>
              </a:rPr>
              <a:t>문장</a:t>
            </a:r>
            <a:r>
              <a:rPr kumimoji="1" lang="en-US" altLang="ko-KR" sz="1600" dirty="0">
                <a:solidFill>
                  <a:schemeClr val="tx1"/>
                </a:solidFill>
              </a:rPr>
              <a:t>:</a:t>
            </a:r>
            <a:r>
              <a:rPr kumimoji="1" lang="ko-KR" altLang="en-US" sz="1600" dirty="0">
                <a:solidFill>
                  <a:schemeClr val="tx1"/>
                </a:solidFill>
              </a:rPr>
              <a:t> 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전달성</a:t>
            </a:r>
            <a:r>
              <a:rPr kumimoji="1" lang="ko-KR" altLang="en-US" sz="1600" dirty="0">
                <a:solidFill>
                  <a:schemeClr val="tx1"/>
                </a:solidFill>
              </a:rPr>
              <a:t> 부족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</a:rPr>
              <a:t>개선 방향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</a:rPr>
              <a:t>	1)</a:t>
            </a:r>
            <a:r>
              <a:rPr kumimoji="1" lang="ko-KR" altLang="en-US" sz="1400" dirty="0">
                <a:solidFill>
                  <a:schemeClr val="tx1"/>
                </a:solidFill>
              </a:rPr>
              <a:t> 과 동일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B6ACA3-738C-AB42-A2E8-EE80C256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55" r="60068"/>
          <a:stretch/>
        </p:blipFill>
        <p:spPr>
          <a:xfrm>
            <a:off x="631903" y="4795276"/>
            <a:ext cx="2903192" cy="1532376"/>
          </a:xfrm>
          <a:prstGeom prst="rect">
            <a:avLst/>
          </a:prstGeom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8B480A7C-262F-AB40-8BB8-9096CD784582}"/>
              </a:ext>
            </a:extLst>
          </p:cNvPr>
          <p:cNvSpPr/>
          <p:nvPr/>
        </p:nvSpPr>
        <p:spPr>
          <a:xfrm>
            <a:off x="1341864" y="4976870"/>
            <a:ext cx="1668965" cy="117860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설명선 2(강조선)[L] 15">
            <a:extLst>
              <a:ext uri="{FF2B5EF4-FFF2-40B4-BE49-F238E27FC236}">
                <a16:creationId xmlns:a16="http://schemas.microsoft.com/office/drawing/2014/main" id="{91D40350-5C7E-6B44-A3D5-820A05535C60}"/>
              </a:ext>
            </a:extLst>
          </p:cNvPr>
          <p:cNvSpPr/>
          <p:nvPr/>
        </p:nvSpPr>
        <p:spPr>
          <a:xfrm>
            <a:off x="4315521" y="5136415"/>
            <a:ext cx="6311591" cy="1019058"/>
          </a:xfrm>
          <a:prstGeom prst="accentCallout2">
            <a:avLst>
              <a:gd name="adj1" fmla="val 45395"/>
              <a:gd name="adj2" fmla="val -6556"/>
              <a:gd name="adj3" fmla="val 46492"/>
              <a:gd name="adj4" fmla="val -13650"/>
              <a:gd name="adj5" fmla="val 47366"/>
              <a:gd name="adj6" fmla="val -20202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arenR" startAt="3"/>
            </a:pPr>
            <a:r>
              <a:rPr kumimoji="1" lang="ko-KR" altLang="en-US" sz="1600" dirty="0">
                <a:solidFill>
                  <a:schemeClr val="tx1"/>
                </a:solidFill>
              </a:rPr>
              <a:t>점수</a:t>
            </a:r>
            <a:r>
              <a:rPr kumimoji="1" lang="en-US" altLang="ko-KR" sz="1600" dirty="0">
                <a:solidFill>
                  <a:schemeClr val="tx1"/>
                </a:solidFill>
              </a:rPr>
              <a:t>:</a:t>
            </a:r>
            <a:r>
              <a:rPr kumimoji="1" lang="ko-KR" altLang="en-US" sz="1600" dirty="0">
                <a:solidFill>
                  <a:schemeClr val="tx1"/>
                </a:solidFill>
              </a:rPr>
              <a:t> 관계성 부족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</a:rPr>
              <a:t>개선 방향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</a:rPr>
              <a:t>	</a:t>
            </a:r>
            <a:r>
              <a:rPr kumimoji="1" lang="ko-KR" altLang="en-US" sz="1400" dirty="0">
                <a:solidFill>
                  <a:schemeClr val="tx1"/>
                </a:solidFill>
              </a:rPr>
              <a:t>예시</a:t>
            </a:r>
            <a:r>
              <a:rPr kumimoji="1" lang="en-US" altLang="ko-KR" sz="1400" dirty="0">
                <a:solidFill>
                  <a:schemeClr val="tx1"/>
                </a:solidFill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</a:rPr>
              <a:t> 포장 </a:t>
            </a:r>
            <a:r>
              <a:rPr kumimoji="1" lang="en-US" altLang="ko-KR" sz="1400" dirty="0">
                <a:solidFill>
                  <a:schemeClr val="tx1"/>
                </a:solidFill>
              </a:rPr>
              <a:t>&lt;-&gt;</a:t>
            </a:r>
            <a:r>
              <a:rPr kumimoji="1" lang="ko-KR" altLang="en-US" sz="1400" dirty="0">
                <a:solidFill>
                  <a:schemeClr val="tx1"/>
                </a:solidFill>
              </a:rPr>
              <a:t> 불만</a:t>
            </a:r>
            <a:r>
              <a:rPr kumimoji="1" lang="en-US" altLang="ko-KR" sz="1400" dirty="0">
                <a:solidFill>
                  <a:schemeClr val="tx1"/>
                </a:solidFill>
              </a:rPr>
              <a:t>: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1.28392374,</a:t>
            </a:r>
            <a:r>
              <a:rPr kumimoji="1" lang="ko-KR" altLang="en-US" sz="1400" dirty="0">
                <a:solidFill>
                  <a:schemeClr val="tx1"/>
                </a:solidFill>
              </a:rPr>
              <a:t> 배송 </a:t>
            </a:r>
            <a:r>
              <a:rPr kumimoji="1" lang="en-US" altLang="ko-KR" sz="1400" dirty="0">
                <a:solidFill>
                  <a:schemeClr val="tx1"/>
                </a:solidFill>
              </a:rPr>
              <a:t>&lt;-&gt;</a:t>
            </a:r>
            <a:r>
              <a:rPr kumimoji="1" lang="ko-KR" altLang="en-US" sz="1400" dirty="0">
                <a:solidFill>
                  <a:schemeClr val="tx1"/>
                </a:solidFill>
              </a:rPr>
              <a:t> 반품</a:t>
            </a:r>
            <a:r>
              <a:rPr kumimoji="1" lang="en-US" altLang="ko-KR" sz="1400" dirty="0">
                <a:solidFill>
                  <a:schemeClr val="tx1"/>
                </a:solidFill>
              </a:rPr>
              <a:t>: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0.123873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AF5BB-9B3C-DA43-8B9E-63FF84CC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AF696-1FFD-7D48-B3EC-30F6E174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lnSpc>
                <a:spcPct val="150000"/>
              </a:lnSpc>
            </a:pPr>
            <a:r>
              <a:rPr kumimoji="1" lang="en-US" altLang="ko-KR" dirty="0"/>
              <a:t>Graph-based </a:t>
            </a:r>
            <a:r>
              <a:rPr kumimoji="1" lang="en-US" altLang="ko-KR" dirty="0" err="1"/>
              <a:t>keyphrase</a:t>
            </a:r>
            <a:r>
              <a:rPr kumimoji="1" lang="en-US" altLang="ko-KR" dirty="0"/>
              <a:t> extraction method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Unsupervised method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Topic: Clusters of similar </a:t>
            </a:r>
            <a:r>
              <a:rPr kumimoji="1" lang="en-US" altLang="ko-KR" dirty="0" err="1"/>
              <a:t>keyphrase</a:t>
            </a:r>
            <a:r>
              <a:rPr kumimoji="1" lang="en-US" altLang="ko-KR" dirty="0"/>
              <a:t> candidate</a:t>
            </a:r>
          </a:p>
          <a:p>
            <a:pPr lvl="1">
              <a:lnSpc>
                <a:spcPct val="150000"/>
              </a:lnSpc>
            </a:pPr>
            <a:endParaRPr kumimoji="1" lang="en-US" altLang="ko-KR" dirty="0"/>
          </a:p>
          <a:p>
            <a:pPr lvl="1">
              <a:lnSpc>
                <a:spcPct val="150000"/>
              </a:lnSpc>
            </a:pP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21F90E-EF66-4342-ABEF-2E4AB42947DD}"/>
              </a:ext>
            </a:extLst>
          </p:cNvPr>
          <p:cNvSpPr/>
          <p:nvPr/>
        </p:nvSpPr>
        <p:spPr>
          <a:xfrm>
            <a:off x="3590693" y="6211669"/>
            <a:ext cx="8601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Adrien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Bougouin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, Florian Boudin, Beatrice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Daille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TopicRank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: Graph-Based Topic Ranking for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Keyphrase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 Extraction. International Joint Conference on Natural Language Processing (IJCNLP) Oct 2013, Nagoya, Japan. pp.543-551. hal-00917969</a:t>
            </a:r>
          </a:p>
        </p:txBody>
      </p:sp>
    </p:spTree>
    <p:extLst>
      <p:ext uri="{BB962C8B-B14F-4D97-AF65-F5344CB8AC3E}">
        <p14:creationId xmlns:p14="http://schemas.microsoft.com/office/powerpoint/2010/main" val="191862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32AE-926E-E948-9A8D-40A21368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 err="1"/>
              <a:t>TopicRank</a:t>
            </a:r>
            <a:endParaRPr kumimoji="1" lang="ko-KR" altLang="en-US" b="1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B14C4-D941-2145-A033-F702C5D4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90688"/>
            <a:ext cx="10553700" cy="4165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4AB53B-46FB-144B-8059-A093C0BFA429}"/>
              </a:ext>
            </a:extLst>
          </p:cNvPr>
          <p:cNvSpPr/>
          <p:nvPr/>
        </p:nvSpPr>
        <p:spPr>
          <a:xfrm>
            <a:off x="3590693" y="6211669"/>
            <a:ext cx="8601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Adrien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Bougouin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, Florian Boudin, Beatrice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Daille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TopicRank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: Graph-Based Topic Ranking for </a:t>
            </a:r>
            <a:r>
              <a:rPr kumimoji="1" lang="en-US" altLang="ko-KR" sz="1200" dirty="0" err="1">
                <a:solidFill>
                  <a:schemeClr val="bg2">
                    <a:lumMod val="75000"/>
                  </a:schemeClr>
                </a:solidFill>
              </a:rPr>
              <a:t>Keyphrase</a:t>
            </a:r>
            <a:r>
              <a:rPr kumimoji="1" lang="en-US" altLang="ko-KR" sz="1200" dirty="0">
                <a:solidFill>
                  <a:schemeClr val="bg2">
                    <a:lumMod val="75000"/>
                  </a:schemeClr>
                </a:solidFill>
              </a:rPr>
              <a:t> Extraction. International Joint Conference on Natural Language Processing (IJCNLP) Oct 2013, Nagoya, Japan. pp.543-551. hal-00917969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3EE9D4-6D16-5146-B819-C2659484DD88}"/>
              </a:ext>
            </a:extLst>
          </p:cNvPr>
          <p:cNvSpPr/>
          <p:nvPr/>
        </p:nvSpPr>
        <p:spPr>
          <a:xfrm>
            <a:off x="1516566" y="2642840"/>
            <a:ext cx="3601844" cy="324690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설명선 2(강조선)[L] 6">
            <a:extLst>
              <a:ext uri="{FF2B5EF4-FFF2-40B4-BE49-F238E27FC236}">
                <a16:creationId xmlns:a16="http://schemas.microsoft.com/office/drawing/2014/main" id="{1AF5E296-F445-F247-8AA0-3BF02FED1E1B}"/>
              </a:ext>
            </a:extLst>
          </p:cNvPr>
          <p:cNvSpPr/>
          <p:nvPr/>
        </p:nvSpPr>
        <p:spPr>
          <a:xfrm>
            <a:off x="5475248" y="2877014"/>
            <a:ext cx="1405054" cy="446049"/>
          </a:xfrm>
          <a:prstGeom prst="accent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b="1" dirty="0">
                <a:solidFill>
                  <a:schemeClr val="accent1"/>
                </a:solidFill>
              </a:rPr>
              <a:t>Graph</a:t>
            </a:r>
            <a:endParaRPr kumimoji="1"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E8ED4B0-48DC-EC4A-8B64-2F8E7045CB9F}"/>
              </a:ext>
            </a:extLst>
          </p:cNvPr>
          <p:cNvSpPr/>
          <p:nvPr/>
        </p:nvSpPr>
        <p:spPr>
          <a:xfrm>
            <a:off x="888381" y="5059646"/>
            <a:ext cx="2546195" cy="24833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설명선 2(강조선)[L] 8">
            <a:extLst>
              <a:ext uri="{FF2B5EF4-FFF2-40B4-BE49-F238E27FC236}">
                <a16:creationId xmlns:a16="http://schemas.microsoft.com/office/drawing/2014/main" id="{BA0994B8-87EF-6943-A2E4-1FE24180E91F}"/>
              </a:ext>
            </a:extLst>
          </p:cNvPr>
          <p:cNvSpPr/>
          <p:nvPr/>
        </p:nvSpPr>
        <p:spPr>
          <a:xfrm>
            <a:off x="1516566" y="5684393"/>
            <a:ext cx="1405054" cy="44604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2500"/>
              <a:gd name="adj6" fmla="val -3952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b="1" dirty="0">
                <a:solidFill>
                  <a:schemeClr val="accent2"/>
                </a:solidFill>
              </a:rPr>
              <a:t>Topic</a:t>
            </a:r>
            <a:endParaRPr kumimoji="1"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9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8BDA8-ED87-664B-83A4-E4A9E316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Workflow</a:t>
            </a:r>
            <a:endParaRPr kumimoji="1" lang="ko-KR" altLang="en-US" b="1" u="sng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FD756E-2EAB-774C-9EC1-8FC2D4285186}"/>
              </a:ext>
            </a:extLst>
          </p:cNvPr>
          <p:cNvGrpSpPr/>
          <p:nvPr/>
        </p:nvGrpSpPr>
        <p:grpSpPr>
          <a:xfrm>
            <a:off x="591015" y="1490633"/>
            <a:ext cx="11117765" cy="4029221"/>
            <a:chOff x="591015" y="1490633"/>
            <a:chExt cx="11117765" cy="40292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EFCA8D-7F86-0440-8E4A-9F262311ED03}"/>
                </a:ext>
              </a:extLst>
            </p:cNvPr>
            <p:cNvSpPr/>
            <p:nvPr/>
          </p:nvSpPr>
          <p:spPr>
            <a:xfrm>
              <a:off x="6096000" y="1862254"/>
              <a:ext cx="561278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왼쪽으로 구부러진 화살표[C] 9">
              <a:extLst>
                <a:ext uri="{FF2B5EF4-FFF2-40B4-BE49-F238E27FC236}">
                  <a16:creationId xmlns:a16="http://schemas.microsoft.com/office/drawing/2014/main" id="{910DF66E-297A-FB41-845F-BBF9EBD59921}"/>
                </a:ext>
              </a:extLst>
            </p:cNvPr>
            <p:cNvSpPr/>
            <p:nvPr/>
          </p:nvSpPr>
          <p:spPr>
            <a:xfrm>
              <a:off x="591015" y="2520176"/>
              <a:ext cx="10292575" cy="2743200"/>
            </a:xfrm>
            <a:prstGeom prst="curvedLeftArrow">
              <a:avLst/>
            </a:prstGeom>
            <a:solidFill>
              <a:srgbClr val="4472C4">
                <a:alpha val="541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F42EE99A-9013-CA49-8AEF-3EC1FBCC6EF1}"/>
                </a:ext>
              </a:extLst>
            </p:cNvPr>
            <p:cNvSpPr/>
            <p:nvPr/>
          </p:nvSpPr>
          <p:spPr>
            <a:xfrm>
              <a:off x="838200" y="2297150"/>
              <a:ext cx="1416205" cy="769434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 Load</a:t>
              </a:r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948B87FB-51B1-E643-B5E4-36A0DC5C9650}"/>
                </a:ext>
              </a:extLst>
            </p:cNvPr>
            <p:cNvSpPr/>
            <p:nvPr/>
          </p:nvSpPr>
          <p:spPr>
            <a:xfrm>
              <a:off x="3363951" y="2297150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Preprocessing</a:t>
              </a:r>
              <a:endParaRPr kumimoji="1" lang="ko-KR" altLang="en-US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97AD185D-C6B5-274C-B346-BBCF33C57943}"/>
                </a:ext>
              </a:extLst>
            </p:cNvPr>
            <p:cNvSpPr/>
            <p:nvPr/>
          </p:nvSpPr>
          <p:spPr>
            <a:xfrm>
              <a:off x="6384072" y="2297149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Candidate Extraction</a:t>
              </a:r>
              <a:endParaRPr kumimoji="1" lang="ko-KR" altLang="en-US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93CA2F2-8BC1-C94C-9EE7-9D2E19EF21AC}"/>
                </a:ext>
              </a:extLst>
            </p:cNvPr>
            <p:cNvSpPr/>
            <p:nvPr/>
          </p:nvSpPr>
          <p:spPr>
            <a:xfrm>
              <a:off x="9404193" y="2297148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Candidate Clustering</a:t>
              </a:r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155AEE2D-068D-5142-97D4-BDDDF4A2CF7E}"/>
                </a:ext>
              </a:extLst>
            </p:cNvPr>
            <p:cNvSpPr/>
            <p:nvPr/>
          </p:nvSpPr>
          <p:spPr>
            <a:xfrm>
              <a:off x="9443225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Graph-Based Ranking</a:t>
              </a:r>
              <a:endParaRPr kumimoji="1" lang="ko-KR" altLang="en-US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78DDEC6D-1510-7D44-94E0-A1C8B7570A4C}"/>
                </a:ext>
              </a:extLst>
            </p:cNvPr>
            <p:cNvSpPr/>
            <p:nvPr/>
          </p:nvSpPr>
          <p:spPr>
            <a:xfrm>
              <a:off x="6384072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/>
                <a:t>Keyphrase</a:t>
              </a:r>
              <a:r>
                <a:rPr kumimoji="1" lang="en-US" altLang="ko-KR" dirty="0"/>
                <a:t> Selection</a:t>
              </a:r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A3337BE-126B-5644-928F-A6672B2BB3F4}"/>
                </a:ext>
              </a:extLst>
            </p:cNvPr>
            <p:cNvSpPr/>
            <p:nvPr/>
          </p:nvSpPr>
          <p:spPr>
            <a:xfrm>
              <a:off x="3363951" y="4244894"/>
              <a:ext cx="1910575" cy="76943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Visualization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CE8C43-CEF5-294A-8278-4418132AD670}"/>
                </a:ext>
              </a:extLst>
            </p:cNvPr>
            <p:cNvSpPr txBox="1"/>
            <p:nvPr/>
          </p:nvSpPr>
          <p:spPr>
            <a:xfrm>
              <a:off x="6096000" y="1490633"/>
              <a:ext cx="142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 err="1"/>
                <a:t>TopicRank</a:t>
              </a:r>
              <a:endParaRPr kumimoji="1"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24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Data Load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9785189" y="365125"/>
            <a:ext cx="1568611" cy="547304"/>
            <a:chOff x="9785189" y="365125"/>
            <a:chExt cx="1568611" cy="5473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9785189" y="666208"/>
              <a:ext cx="888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 err="1"/>
                <a:t>i</a:t>
              </a:r>
              <a:r>
                <a:rPr kumimoji="1" lang="en-US" altLang="ko-KR" sz="1000" dirty="0"/>
                <a:t>. Data Load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데이터가 존재할 경우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파일 로드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사용자 설정 </a:t>
            </a:r>
            <a:r>
              <a:rPr lang="en-US" altLang="ko-KR" sz="2000" dirty="0"/>
              <a:t>parameter: </a:t>
            </a:r>
            <a:r>
              <a:rPr lang="ko-KR" altLang="en-US" sz="2000" dirty="0"/>
              <a:t>입력 파일 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데이터가 존재하지 않을 경우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키워드로 구글 뉴스 검색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사용자 설정 </a:t>
            </a:r>
            <a:r>
              <a:rPr lang="en-US" altLang="ko-KR" sz="2000" dirty="0"/>
              <a:t>parameter: </a:t>
            </a:r>
            <a:r>
              <a:rPr lang="ko-KR" altLang="en-US" sz="2000" dirty="0"/>
              <a:t>키워드</a:t>
            </a:r>
            <a:r>
              <a:rPr lang="en-US" altLang="ko-KR" sz="2000" dirty="0"/>
              <a:t>,</a:t>
            </a:r>
            <a:r>
              <a:rPr lang="ko-KR" altLang="en-US" sz="2000" dirty="0"/>
              <a:t> 기간</a:t>
            </a:r>
            <a:r>
              <a:rPr lang="en-US" altLang="ko-KR" sz="2000" dirty="0"/>
              <a:t>,</a:t>
            </a:r>
            <a:r>
              <a:rPr lang="ko-KR" altLang="en-US" sz="2000" dirty="0"/>
              <a:t> 최대치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검색 결과</a:t>
            </a:r>
            <a:r>
              <a:rPr lang="en-US" altLang="ko-KR" sz="2000" dirty="0"/>
              <a:t>:</a:t>
            </a:r>
            <a:r>
              <a:rPr lang="ko-KR" altLang="en-US" sz="2000" dirty="0"/>
              <a:t> 뉴스 제목</a:t>
            </a:r>
            <a:r>
              <a:rPr lang="en-US" altLang="ko-KR" sz="2000" dirty="0"/>
              <a:t>,</a:t>
            </a:r>
            <a:r>
              <a:rPr lang="ko-KR" altLang="en-US" sz="2000" dirty="0"/>
              <a:t> 본문</a:t>
            </a:r>
            <a:r>
              <a:rPr lang="en-US" altLang="ko-KR" sz="2000" dirty="0"/>
              <a:t>,</a:t>
            </a:r>
            <a:r>
              <a:rPr lang="ko-KR" altLang="en-US" sz="2000" dirty="0"/>
              <a:t> 날짜</a:t>
            </a:r>
            <a:r>
              <a:rPr lang="en-US" altLang="ko-KR" sz="2000" dirty="0"/>
              <a:t>,</a:t>
            </a:r>
            <a:r>
              <a:rPr lang="ko-KR" altLang="en-US" sz="2000" dirty="0"/>
              <a:t> 언어</a:t>
            </a:r>
            <a:r>
              <a:rPr lang="en-US" altLang="ko-KR" sz="2000" dirty="0"/>
              <a:t>,</a:t>
            </a:r>
            <a:r>
              <a:rPr lang="ko-KR" altLang="en-US" sz="2000" dirty="0"/>
              <a:t> 링크</a:t>
            </a:r>
            <a:r>
              <a:rPr lang="en-US" altLang="ko-KR" sz="2000" dirty="0"/>
              <a:t>,</a:t>
            </a:r>
            <a:r>
              <a:rPr lang="ko-KR" altLang="en-US" sz="2000" dirty="0"/>
              <a:t> 상태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구글 검색 </a:t>
            </a:r>
            <a:r>
              <a:rPr lang="en-US" altLang="ko-KR" sz="2000" dirty="0"/>
              <a:t>-&gt;</a:t>
            </a:r>
            <a:r>
              <a:rPr lang="ko-KR" altLang="en-US" sz="2000" dirty="0"/>
              <a:t> 링크 추출 </a:t>
            </a:r>
            <a:r>
              <a:rPr lang="en-US" altLang="ko-KR" sz="2000" dirty="0"/>
              <a:t>-&gt;</a:t>
            </a:r>
            <a:r>
              <a:rPr lang="ko-KR" altLang="en-US" sz="2000" dirty="0"/>
              <a:t> 정보 추출</a:t>
            </a:r>
            <a:r>
              <a:rPr lang="en-US" altLang="ko-KR" sz="2000" dirty="0"/>
              <a:t>(newspaper3k)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37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2FB6-AB73-0048-AB96-65365D23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Preprocessing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A1A421-5B6C-E64B-9C52-A584B44986B1}"/>
              </a:ext>
            </a:extLst>
          </p:cNvPr>
          <p:cNvGrpSpPr/>
          <p:nvPr/>
        </p:nvGrpSpPr>
        <p:grpSpPr>
          <a:xfrm>
            <a:off x="9985908" y="365125"/>
            <a:ext cx="1367892" cy="547304"/>
            <a:chOff x="9985908" y="365125"/>
            <a:chExt cx="1367892" cy="5473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55C07E-DF9E-4B47-8774-AC0812D38761}"/>
                </a:ext>
              </a:extLst>
            </p:cNvPr>
            <p:cNvSpPr/>
            <p:nvPr/>
          </p:nvSpPr>
          <p:spPr>
            <a:xfrm>
              <a:off x="10104859" y="365127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D646B4-EA5B-B247-8501-88F46FFE9E89}"/>
                </a:ext>
              </a:extLst>
            </p:cNvPr>
            <p:cNvSpPr/>
            <p:nvPr/>
          </p:nvSpPr>
          <p:spPr>
            <a:xfrm>
              <a:off x="10424529" y="365127"/>
              <a:ext cx="289931" cy="3010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95F46A-850D-7849-B431-406B507BB8EA}"/>
                </a:ext>
              </a:extLst>
            </p:cNvPr>
            <p:cNvSpPr/>
            <p:nvPr/>
          </p:nvSpPr>
          <p:spPr>
            <a:xfrm>
              <a:off x="10744199" y="365126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76B792-AFF1-0F4C-A93F-BA66E58D46C3}"/>
                </a:ext>
              </a:extLst>
            </p:cNvPr>
            <p:cNvSpPr/>
            <p:nvPr/>
          </p:nvSpPr>
          <p:spPr>
            <a:xfrm>
              <a:off x="11063869" y="365125"/>
              <a:ext cx="289931" cy="301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5AE63-A537-A645-8FC5-BB7B2F93635C}"/>
                </a:ext>
              </a:extLst>
            </p:cNvPr>
            <p:cNvSpPr txBox="1"/>
            <p:nvPr/>
          </p:nvSpPr>
          <p:spPr>
            <a:xfrm>
              <a:off x="9985908" y="666208"/>
              <a:ext cx="1133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ii. Preprocessing</a:t>
              </a:r>
              <a:endParaRPr kumimoji="1" lang="ko-KR" altLang="en-US" sz="1000" dirty="0"/>
            </a:p>
          </p:txBody>
        </p:sp>
      </p:grp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645D3E4-4E33-7547-BD8F-27E12F88F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Text sanitization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한글</a:t>
            </a:r>
            <a:r>
              <a:rPr lang="en-US" altLang="ko-KR" sz="2000" dirty="0"/>
              <a:t>,</a:t>
            </a:r>
            <a:r>
              <a:rPr lang="ko-KR" altLang="en-US" sz="2000" dirty="0"/>
              <a:t> 영어</a:t>
            </a:r>
            <a:r>
              <a:rPr lang="en-US" altLang="ko-KR" sz="2000" dirty="0"/>
              <a:t>,</a:t>
            </a:r>
            <a:r>
              <a:rPr lang="ko-KR" altLang="en-US" sz="2000" dirty="0"/>
              <a:t> 숫자 등 필요한 글자 외 제거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Sentence segmentation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Word tokenization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언어별로 </a:t>
            </a:r>
            <a:r>
              <a:rPr lang="en-US" altLang="ko-KR" sz="2000" dirty="0"/>
              <a:t>tokenizer</a:t>
            </a:r>
            <a:r>
              <a:rPr lang="ko-KR" altLang="en-US" sz="2000" dirty="0"/>
              <a:t> 따로 지정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한글의 경우</a:t>
            </a:r>
            <a:r>
              <a:rPr lang="en-US" altLang="ko-KR" sz="2000" dirty="0"/>
              <a:t> POS tagging</a:t>
            </a:r>
            <a:r>
              <a:rPr lang="ko-KR" altLang="en-US" sz="2000" dirty="0"/>
              <a:t>과 동시 진행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Part-of-Speech tagging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형태소 분석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1202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2145</Words>
  <Application>Microsoft Macintosh PowerPoint</Application>
  <PresentationFormat>와이드스크린</PresentationFormat>
  <Paragraphs>226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Apple SD Gothic Neo</vt:lpstr>
      <vt:lpstr>Arial</vt:lpstr>
      <vt:lpstr>Cambria Math</vt:lpstr>
      <vt:lpstr>Office 테마</vt:lpstr>
      <vt:lpstr>텍스트 분석</vt:lpstr>
      <vt:lpstr>Requirement</vt:lpstr>
      <vt:lpstr>Previously</vt:lpstr>
      <vt:lpstr>Issue</vt:lpstr>
      <vt:lpstr>TopicRank</vt:lpstr>
      <vt:lpstr>TopicRank</vt:lpstr>
      <vt:lpstr>Workflow</vt:lpstr>
      <vt:lpstr>Data Load</vt:lpstr>
      <vt:lpstr>Preprocessing</vt:lpstr>
      <vt:lpstr>Preprocessing</vt:lpstr>
      <vt:lpstr>Preprocessing</vt:lpstr>
      <vt:lpstr>Preprocessing</vt:lpstr>
      <vt:lpstr>TopicRank</vt:lpstr>
      <vt:lpstr>TopicRank</vt:lpstr>
      <vt:lpstr>TopicRank</vt:lpstr>
      <vt:lpstr>TopicRank</vt:lpstr>
      <vt:lpstr>TopicRank</vt:lpstr>
      <vt:lpstr>Visualization</vt:lpstr>
      <vt:lpstr>Current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33</cp:revision>
  <dcterms:created xsi:type="dcterms:W3CDTF">2021-07-07T23:37:33Z</dcterms:created>
  <dcterms:modified xsi:type="dcterms:W3CDTF">2021-07-09T00:38:41Z</dcterms:modified>
</cp:coreProperties>
</file>