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16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18830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4" y="2"/>
            <a:ext cx="2918830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C51B9-D00D-4C01-B407-27E1B128DD61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0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0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25DBD-D271-4453-9FB4-7D8FA6C1E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717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84A57-2F66-43E9-9ECB-215F6513BE2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F838-4051-4B0C-ABE1-873209C348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67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84A57-2F66-43E9-9ECB-215F6513BE2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F838-4051-4B0C-ABE1-873209C3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84A57-2F66-43E9-9ECB-215F6513BE2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F838-4051-4B0C-ABE1-873209C3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36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84A57-2F66-43E9-9ECB-215F6513BE2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F838-4051-4B0C-ABE1-873209C3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3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84A57-2F66-43E9-9ECB-215F6513BE2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F838-4051-4B0C-ABE1-873209C348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534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84A57-2F66-43E9-9ECB-215F6513BE2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F838-4051-4B0C-ABE1-873209C3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7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84A57-2F66-43E9-9ECB-215F6513BE2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F838-4051-4B0C-ABE1-873209C3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7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84A57-2F66-43E9-9ECB-215F6513BE2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F838-4051-4B0C-ABE1-873209C3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45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84A57-2F66-43E9-9ECB-215F6513BE2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F838-4051-4B0C-ABE1-873209C3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45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E84A57-2F66-43E9-9ECB-215F6513BE2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6FF838-4051-4B0C-ABE1-873209C3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73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84A57-2F66-43E9-9ECB-215F6513BE2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F838-4051-4B0C-ABE1-873209C3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17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BE84A57-2F66-43E9-9ECB-215F6513BE2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06FF838-4051-4B0C-ABE1-873209C348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7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public-datasets?hl=ko" TargetMode="External"/><Relationship Id="rId2" Type="http://schemas.openxmlformats.org/officeDocument/2006/relationships/hyperlink" Target="https://trends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data.go.kr/index.d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atalab.naver.com" TargetMode="External"/><Relationship Id="rId2" Type="http://schemas.openxmlformats.org/officeDocument/2006/relationships/hyperlink" Target="https://mdis.kostat.go.k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trend.kakao.com/" TargetMode="External"/><Relationship Id="rId4" Type="http://schemas.openxmlformats.org/officeDocument/2006/relationships/hyperlink" Target="https://developers.nave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41356" y="2290194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빅데이터 수집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81055" y="2874969"/>
            <a:ext cx="306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공공데이터</a:t>
            </a:r>
            <a:r>
              <a:rPr lang="ko-KR" altLang="en-US" dirty="0"/>
              <a:t> 탐색과 수집방법</a:t>
            </a:r>
          </a:p>
        </p:txBody>
      </p:sp>
    </p:spTree>
    <p:extLst>
      <p:ext uri="{BB962C8B-B14F-4D97-AF65-F5344CB8AC3E}">
        <p14:creationId xmlns:p14="http://schemas.microsoft.com/office/powerpoint/2010/main" val="1356409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23348" y="1073791"/>
            <a:ext cx="2329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해외 데이터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70869" y="2023331"/>
            <a:ext cx="8528808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구글 트렌드 </a:t>
            </a:r>
            <a:r>
              <a:rPr lang="en-US" altLang="ko-KR" dirty="0"/>
              <a:t>(</a:t>
            </a:r>
            <a:r>
              <a:rPr lang="ko-KR" altLang="en-US" dirty="0" err="1"/>
              <a:t>검색어</a:t>
            </a:r>
            <a:r>
              <a:rPr lang="ko-KR" altLang="en-US" dirty="0"/>
              <a:t> 트렌드</a:t>
            </a:r>
            <a:r>
              <a:rPr lang="en-US" altLang="ko-KR" dirty="0"/>
              <a:t>)</a:t>
            </a:r>
          </a:p>
          <a:p>
            <a:r>
              <a:rPr lang="en-US" altLang="ko-KR" sz="1050" dirty="0"/>
              <a:t>	(</a:t>
            </a:r>
            <a:r>
              <a:rPr lang="en-US" altLang="ko-KR" sz="1050" u="sng" dirty="0">
                <a:hlinkClick r:id="rId2"/>
              </a:rPr>
              <a:t>https://trends.google.com</a:t>
            </a:r>
            <a:r>
              <a:rPr lang="en-US" altLang="ko-KR" sz="1050" u="sng" dirty="0"/>
              <a:t>)</a:t>
            </a:r>
          </a:p>
          <a:p>
            <a:r>
              <a:rPr lang="en-US" altLang="ko-KR" sz="1050" dirty="0"/>
              <a:t>	</a:t>
            </a:r>
            <a:r>
              <a:rPr lang="ko-KR" altLang="en-US" sz="1200" dirty="0"/>
              <a:t>다운로드 </a:t>
            </a:r>
            <a:r>
              <a:rPr lang="en-US" altLang="ko-KR" sz="1200" dirty="0"/>
              <a:t>/ html tag </a:t>
            </a:r>
            <a:r>
              <a:rPr lang="ko-KR" altLang="en-US" sz="1200" dirty="0"/>
              <a:t>삽입 형태</a:t>
            </a:r>
            <a:endParaRPr lang="en-US" altLang="ko-KR" sz="12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구글 </a:t>
            </a:r>
            <a:r>
              <a:rPr lang="ko-KR" altLang="en-US" dirty="0" err="1"/>
              <a:t>클라우드</a:t>
            </a:r>
            <a:r>
              <a:rPr lang="ko-KR" altLang="en-US" dirty="0"/>
              <a:t> 플랫폼</a:t>
            </a:r>
            <a:endParaRPr lang="en-US" altLang="ko-KR" dirty="0"/>
          </a:p>
          <a:p>
            <a:r>
              <a:rPr lang="en-US" altLang="ko-KR" sz="1050" dirty="0">
                <a:hlinkClick r:id="rId3"/>
              </a:rPr>
              <a:t>	(</a:t>
            </a:r>
            <a:r>
              <a:rPr lang="en-US" altLang="ko-KR" sz="1050" u="sng" dirty="0">
                <a:hlinkClick r:id="rId3"/>
              </a:rPr>
              <a:t>https://cloud.google.com/public-datasets?hl=ko)</a:t>
            </a:r>
            <a:endParaRPr lang="en-US" altLang="ko-KR" sz="1050" u="sng" dirty="0"/>
          </a:p>
          <a:p>
            <a:r>
              <a:rPr lang="en-US" altLang="ko-KR" sz="1200" dirty="0"/>
              <a:t>	 ※ </a:t>
            </a:r>
            <a:r>
              <a:rPr lang="en-US" altLang="ko-KR" sz="1200" dirty="0" err="1"/>
              <a:t>BigQuery</a:t>
            </a:r>
            <a:r>
              <a:rPr lang="en-US" altLang="ko-KR" sz="1200" dirty="0"/>
              <a:t> </a:t>
            </a:r>
            <a:r>
              <a:rPr lang="ko-KR" altLang="en-US" sz="1200" dirty="0"/>
              <a:t>및 </a:t>
            </a:r>
            <a:r>
              <a:rPr lang="en-US" altLang="ko-KR" sz="1200" dirty="0"/>
              <a:t>Cloud Storage </a:t>
            </a:r>
            <a:r>
              <a:rPr lang="ko-KR" altLang="en-US" sz="1200" dirty="0"/>
              <a:t>요구</a:t>
            </a:r>
            <a:endParaRPr lang="en-US" altLang="ko-KR" sz="12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구글 리서치 </a:t>
            </a:r>
            <a:r>
              <a:rPr lang="ko-KR" altLang="en-US" dirty="0" err="1"/>
              <a:t>데이터셋</a:t>
            </a:r>
            <a:r>
              <a:rPr lang="en-US" altLang="ko-KR" dirty="0"/>
              <a:t>(</a:t>
            </a:r>
            <a:r>
              <a:rPr lang="ko-KR" altLang="en-US" dirty="0"/>
              <a:t>연구 중점 데이터</a:t>
            </a:r>
            <a:r>
              <a:rPr lang="en-US" altLang="ko-KR" dirty="0"/>
              <a:t>)</a:t>
            </a:r>
          </a:p>
          <a:p>
            <a:r>
              <a:rPr lang="en-US" altLang="ko-KR" sz="1050" dirty="0"/>
              <a:t>	(https://research.google/tools/datasets/)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kaggle</a:t>
            </a:r>
            <a:endParaRPr lang="en-US" altLang="ko-KR" dirty="0"/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 </a:t>
            </a:r>
            <a:r>
              <a:rPr lang="en-US" altLang="ko-KR" sz="1050" dirty="0"/>
              <a:t>(</a:t>
            </a:r>
            <a:r>
              <a:rPr lang="en-US" altLang="ko-KR" sz="1050" dirty="0">
                <a:hlinkClick r:id="rId4"/>
              </a:rPr>
              <a:t>https://www.kaggle.com/datasets</a:t>
            </a:r>
            <a:r>
              <a:rPr lang="en-US" altLang="ko-KR" sz="1050" dirty="0"/>
              <a:t>)</a:t>
            </a:r>
          </a:p>
          <a:p>
            <a:endParaRPr lang="en-US" altLang="ko-KR" sz="105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Youtube</a:t>
            </a:r>
            <a:r>
              <a:rPr lang="en-US" altLang="ko-KR" dirty="0"/>
              <a:t>, </a:t>
            </a:r>
            <a:r>
              <a:rPr lang="en-US" altLang="ko-KR" dirty="0" err="1"/>
              <a:t>facebook</a:t>
            </a:r>
            <a:r>
              <a:rPr lang="en-US" altLang="ko-KR" dirty="0"/>
              <a:t>, twitter </a:t>
            </a:r>
            <a:r>
              <a:rPr lang="ko-KR" altLang="en-US" dirty="0"/>
              <a:t>등의 기업에서도 자체 수집한 데이터 공유</a:t>
            </a:r>
            <a:r>
              <a:rPr lang="en-US" altLang="ko-KR" dirty="0"/>
              <a:t>(API)</a:t>
            </a:r>
          </a:p>
        </p:txBody>
      </p:sp>
    </p:spTree>
    <p:extLst>
      <p:ext uri="{BB962C8B-B14F-4D97-AF65-F5344CB8AC3E}">
        <p14:creationId xmlns:p14="http://schemas.microsoft.com/office/powerpoint/2010/main" val="480291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95835" y="109022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/>
              <a:t>크롤링</a:t>
            </a:r>
            <a:endParaRPr lang="ko-KR" altLang="en-US" sz="3200" b="1" dirty="0"/>
          </a:p>
        </p:txBody>
      </p:sp>
      <p:sp>
        <p:nvSpPr>
          <p:cNvPr id="6" name="직사각형 5"/>
          <p:cNvSpPr/>
          <p:nvPr/>
        </p:nvSpPr>
        <p:spPr>
          <a:xfrm>
            <a:off x="2955721" y="213650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 latinLnBrk="1"/>
            <a:r>
              <a:rPr lang="ko-KR" altLang="en-US" dirty="0"/>
              <a:t>웹사이트에 직접 방문하여 </a:t>
            </a:r>
            <a:r>
              <a:rPr lang="en-US" altLang="ko-KR" dirty="0"/>
              <a:t>HTML </a:t>
            </a:r>
            <a:r>
              <a:rPr lang="ko-KR" altLang="en-US" dirty="0"/>
              <a:t>파일을 읽어오는 방식</a:t>
            </a:r>
          </a:p>
        </p:txBody>
      </p:sp>
      <p:sp>
        <p:nvSpPr>
          <p:cNvPr id="10" name="도넛 9"/>
          <p:cNvSpPr/>
          <p:nvPr/>
        </p:nvSpPr>
        <p:spPr>
          <a:xfrm>
            <a:off x="1845577" y="3056816"/>
            <a:ext cx="2203081" cy="2203081"/>
          </a:xfrm>
          <a:prstGeom prst="donut">
            <a:avLst>
              <a:gd name="adj" fmla="val 175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78774" y="3966905"/>
            <a:ext cx="2753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https://www.naver.com</a:t>
            </a:r>
            <a:endParaRPr lang="ko-KR" alt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089136" y="5643420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단순</a:t>
            </a:r>
            <a:r>
              <a:rPr lang="en-US" altLang="ko-KR" sz="1400" dirty="0"/>
              <a:t>, </a:t>
            </a:r>
            <a:r>
              <a:rPr lang="ko-KR" altLang="en-US" sz="1400" dirty="0"/>
              <a:t>직접 링크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l="19298" t="14783" r="39695" b="5548"/>
          <a:stretch/>
        </p:blipFill>
        <p:spPr>
          <a:xfrm>
            <a:off x="7215686" y="2603849"/>
            <a:ext cx="2865952" cy="3131958"/>
          </a:xfrm>
          <a:prstGeom prst="rect">
            <a:avLst/>
          </a:prstGeom>
        </p:spPr>
      </p:pic>
      <p:sp>
        <p:nvSpPr>
          <p:cNvPr id="11" name="&quot;없음&quot; 기호 10"/>
          <p:cNvSpPr/>
          <p:nvPr/>
        </p:nvSpPr>
        <p:spPr>
          <a:xfrm>
            <a:off x="7478398" y="3055596"/>
            <a:ext cx="2204301" cy="2204301"/>
          </a:xfrm>
          <a:prstGeom prst="noSmoking">
            <a:avLst>
              <a:gd name="adj" fmla="val 14030"/>
            </a:avLst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85898" y="5704975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프레임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임베디드</a:t>
            </a:r>
            <a:r>
              <a:rPr lang="ko-KR" altLang="en-US" sz="1400" dirty="0"/>
              <a:t> 링크</a:t>
            </a:r>
          </a:p>
        </p:txBody>
      </p:sp>
    </p:spTree>
    <p:extLst>
      <p:ext uri="{BB962C8B-B14F-4D97-AF65-F5344CB8AC3E}">
        <p14:creationId xmlns:p14="http://schemas.microsoft.com/office/powerpoint/2010/main" val="489002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54558" y="1123782"/>
            <a:ext cx="1949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Robots.txt</a:t>
            </a:r>
            <a:endParaRPr lang="ko-KR" altLang="en-US" sz="3200" b="1" dirty="0"/>
          </a:p>
        </p:txBody>
      </p:sp>
      <p:sp>
        <p:nvSpPr>
          <p:cNvPr id="6" name="직사각형 5"/>
          <p:cNvSpPr/>
          <p:nvPr/>
        </p:nvSpPr>
        <p:spPr>
          <a:xfrm>
            <a:off x="2567073" y="2008458"/>
            <a:ext cx="7524925" cy="171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1600" kern="0" dirty="0">
                <a:solidFill>
                  <a:srgbClr val="000000"/>
                </a:solidFill>
                <a:latin typeface="+mn-ea"/>
              </a:rPr>
              <a:t>웹 사이트에 로봇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 kern="0" dirty="0" err="1">
                <a:solidFill>
                  <a:srgbClr val="000000"/>
                </a:solidFill>
                <a:latin typeface="+mn-ea"/>
              </a:rPr>
              <a:t>크롤러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+mn-ea"/>
              </a:rPr>
              <a:t>이 접근하는 것을 방지하기 위한 규약을 저장한 파일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pPr algn="ctr" fontAlgn="base" latinLnBrk="1">
              <a:lnSpc>
                <a:spcPct val="160000"/>
              </a:lnSpc>
            </a:pPr>
            <a:r>
              <a:rPr lang="ko-KR" altLang="en-US" sz="1600" dirty="0"/>
              <a:t>주로 웹 페이지 루트</a:t>
            </a:r>
            <a:r>
              <a:rPr lang="en-US" altLang="ko-KR" sz="1600" dirty="0"/>
              <a:t>(root) </a:t>
            </a:r>
            <a:r>
              <a:rPr lang="en-US" altLang="ko-KR" b="1" dirty="0">
                <a:solidFill>
                  <a:schemeClr val="accent2"/>
                </a:solidFill>
              </a:rPr>
              <a:t>‘robots.txt’ </a:t>
            </a:r>
            <a:r>
              <a:rPr lang="ko-KR" altLang="en-US" sz="1600" dirty="0"/>
              <a:t>파일에 저장</a:t>
            </a:r>
          </a:p>
          <a:p>
            <a:pPr algn="just" fontAlgn="base" latinLnBrk="1">
              <a:lnSpc>
                <a:spcPct val="160000"/>
              </a:lnSpc>
            </a:pP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pPr algn="just" fontAlgn="base" latinLnBrk="1">
              <a:lnSpc>
                <a:spcPct val="160000"/>
              </a:lnSpc>
            </a:pPr>
            <a:endParaRPr lang="ko-KR" altLang="en-US" sz="1600" kern="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562" y="3026278"/>
            <a:ext cx="7389946" cy="223912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191371" y="5383527"/>
            <a:ext cx="6311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HelveticaNeue-Light"/>
              </a:rPr>
              <a:t>구글 </a:t>
            </a:r>
            <a:r>
              <a:rPr lang="ko-KR" altLang="en-US" dirty="0" err="1">
                <a:latin typeface="HelveticaNeue-Light"/>
              </a:rPr>
              <a:t>크롤러의</a:t>
            </a:r>
            <a:r>
              <a:rPr lang="ko-KR" altLang="en-US" dirty="0">
                <a:latin typeface="HelveticaNeue-Light"/>
              </a:rPr>
              <a:t> 권고사항 </a:t>
            </a:r>
            <a:r>
              <a:rPr lang="en-US" altLang="ko-KR" dirty="0">
                <a:latin typeface="HelveticaNeue-Light"/>
              </a:rPr>
              <a:t>-&gt; </a:t>
            </a:r>
            <a:r>
              <a:rPr lang="ko-KR" altLang="en-US" dirty="0">
                <a:latin typeface="HelveticaNeue-Light"/>
              </a:rPr>
              <a:t>서비스 제공자의 의무 사항 </a:t>
            </a:r>
            <a:r>
              <a:rPr lang="en-US" altLang="ko-KR" dirty="0">
                <a:latin typeface="HelveticaNeue-Light"/>
              </a:rPr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839252" y="5972928"/>
            <a:ext cx="53527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정보통신망법 제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48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조 제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1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항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algn="r"/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 ‘정당한 접근권한 없이 또는 허용된 접근권한을 넘어 정보통신망에 </a:t>
            </a: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침입’하는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행위를 금지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8315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73420" y="1115393"/>
            <a:ext cx="62023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333333"/>
                </a:solidFill>
                <a:latin typeface="HelveticaNeue-Light"/>
              </a:rPr>
              <a:t>데이터베이스제작자의 권리 침해</a:t>
            </a:r>
            <a:endParaRPr lang="ko-KR" altLang="en-US" sz="3200" b="1" dirty="0"/>
          </a:p>
          <a:p>
            <a:endParaRPr lang="ko-KR" altLang="en-US" sz="32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07" y="2102806"/>
            <a:ext cx="4450901" cy="14814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26" y="3578194"/>
            <a:ext cx="5657633" cy="243028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126470" y="4138064"/>
            <a:ext cx="1527709" cy="239282"/>
          </a:xfrm>
          <a:prstGeom prst="rect">
            <a:avLst/>
          </a:prstGeom>
          <a:solidFill>
            <a:srgbClr val="FFFF00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629714" y="5910665"/>
            <a:ext cx="15119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000" dirty="0">
                <a:solidFill>
                  <a:srgbClr val="333333"/>
                </a:solidFill>
                <a:latin typeface="+mn-ea"/>
              </a:rPr>
              <a:t>저작권법 제</a:t>
            </a:r>
            <a:r>
              <a:rPr lang="en-US" altLang="ko-KR" sz="1000" dirty="0">
                <a:solidFill>
                  <a:srgbClr val="333333"/>
                </a:solidFill>
                <a:latin typeface="+mn-ea"/>
              </a:rPr>
              <a:t>93</a:t>
            </a:r>
            <a:r>
              <a:rPr lang="ko-KR" altLang="en-US" sz="1000" dirty="0">
                <a:solidFill>
                  <a:srgbClr val="333333"/>
                </a:solidFill>
                <a:latin typeface="+mn-ea"/>
              </a:rPr>
              <a:t>조 제</a:t>
            </a:r>
            <a:r>
              <a:rPr lang="en-US" altLang="ko-KR" sz="1000" dirty="0">
                <a:solidFill>
                  <a:srgbClr val="333333"/>
                </a:solidFill>
                <a:latin typeface="+mn-ea"/>
              </a:rPr>
              <a:t>1</a:t>
            </a:r>
            <a:r>
              <a:rPr lang="ko-KR" altLang="en-US" sz="1000" dirty="0">
                <a:solidFill>
                  <a:srgbClr val="333333"/>
                </a:solidFill>
                <a:latin typeface="+mn-ea"/>
              </a:rPr>
              <a:t>항</a:t>
            </a:r>
            <a:endParaRPr lang="en-US" altLang="ko-KR" sz="1000" dirty="0">
              <a:solidFill>
                <a:srgbClr val="333333"/>
              </a:solidFill>
              <a:latin typeface="+mn-ea"/>
            </a:endParaRPr>
          </a:p>
          <a:p>
            <a:pPr algn="r"/>
            <a:r>
              <a:rPr lang="ko-KR" altLang="en-US" sz="1000" dirty="0">
                <a:solidFill>
                  <a:srgbClr val="333333"/>
                </a:solidFill>
                <a:latin typeface="+mn-ea"/>
              </a:rPr>
              <a:t>부정경제방지법 제</a:t>
            </a:r>
            <a:r>
              <a:rPr lang="en-US" altLang="ko-KR" sz="1000" dirty="0">
                <a:solidFill>
                  <a:srgbClr val="333333"/>
                </a:solidFill>
                <a:latin typeface="+mn-ea"/>
              </a:rPr>
              <a:t>2</a:t>
            </a:r>
            <a:r>
              <a:rPr lang="ko-KR" altLang="en-US" sz="1000" dirty="0">
                <a:solidFill>
                  <a:srgbClr val="333333"/>
                </a:solidFill>
                <a:latin typeface="+mn-ea"/>
              </a:rPr>
              <a:t>조</a:t>
            </a:r>
            <a:endParaRPr lang="ko-KR" altLang="en-US" sz="1000" dirty="0"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334" y="2102806"/>
            <a:ext cx="5018136" cy="119769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589" y="3578194"/>
            <a:ext cx="5190619" cy="154128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045528" y="3855130"/>
            <a:ext cx="771302" cy="171586"/>
          </a:xfrm>
          <a:prstGeom prst="rect">
            <a:avLst/>
          </a:prstGeom>
          <a:solidFill>
            <a:srgbClr val="FFFF00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873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7211" y="1090226"/>
            <a:ext cx="3150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err="1"/>
              <a:t>크롤링</a:t>
            </a:r>
            <a:r>
              <a:rPr lang="ko-KR" altLang="en-US" sz="3200" b="1" dirty="0"/>
              <a:t> 고려사항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6048" y="223986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74321" y="240774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fontAlgn="base" latinLnBrk="1">
              <a:lnSpc>
                <a:spcPct val="20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스크랩하는 컨텐츠에 </a:t>
            </a:r>
            <a:r>
              <a:rPr lang="ko-KR" altLang="en-US" b="1" u="sng" dirty="0"/>
              <a:t>지적재산권</a:t>
            </a:r>
            <a:r>
              <a:rPr lang="ko-KR" altLang="en-US" dirty="0"/>
              <a:t>이 있는지</a:t>
            </a:r>
          </a:p>
          <a:p>
            <a:pPr lvl="0" algn="ctr" fontAlgn="base" latinLnBrk="1">
              <a:lnSpc>
                <a:spcPct val="20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크롤링하는 행동이 사이트에 </a:t>
            </a:r>
            <a:r>
              <a:rPr lang="ko-KR" altLang="en-US" b="1" u="sng" dirty="0"/>
              <a:t>큰 부담</a:t>
            </a:r>
            <a:r>
              <a:rPr lang="ko-KR" altLang="en-US" dirty="0"/>
              <a:t>을 주지 않는지</a:t>
            </a:r>
          </a:p>
          <a:p>
            <a:pPr lvl="0" algn="ctr" fontAlgn="base" latinLnBrk="1">
              <a:lnSpc>
                <a:spcPct val="200000"/>
              </a:lnSpc>
            </a:pPr>
            <a:r>
              <a:rPr lang="en-US" altLang="ko-KR" dirty="0"/>
              <a:t>3. </a:t>
            </a:r>
            <a:r>
              <a:rPr lang="ko-KR" altLang="en-US" dirty="0" err="1"/>
              <a:t>크롤러가</a:t>
            </a:r>
            <a:r>
              <a:rPr lang="ko-KR" altLang="en-US" dirty="0"/>
              <a:t> </a:t>
            </a:r>
            <a:r>
              <a:rPr lang="ko-KR" altLang="en-US" b="1" u="sng" dirty="0"/>
              <a:t>사이트의 이용 방침을 </a:t>
            </a:r>
            <a:r>
              <a:rPr lang="ko-KR" altLang="en-US" dirty="0"/>
              <a:t>위반하지 않는지</a:t>
            </a:r>
          </a:p>
          <a:p>
            <a:pPr lvl="0" algn="ctr" fontAlgn="base" latinLnBrk="1">
              <a:lnSpc>
                <a:spcPct val="200000"/>
              </a:lnSpc>
            </a:pPr>
            <a:r>
              <a:rPr lang="en-US" altLang="ko-KR" dirty="0"/>
              <a:t>4. </a:t>
            </a:r>
            <a:r>
              <a:rPr lang="ko-KR" altLang="en-US" dirty="0" err="1"/>
              <a:t>크롤러가</a:t>
            </a:r>
            <a:r>
              <a:rPr lang="ko-KR" altLang="en-US" dirty="0"/>
              <a:t> 사용자의 </a:t>
            </a:r>
            <a:r>
              <a:rPr lang="ko-KR" altLang="en-US" b="1" u="sng" dirty="0"/>
              <a:t>민감한 정보</a:t>
            </a:r>
            <a:r>
              <a:rPr lang="ko-KR" altLang="en-US" dirty="0"/>
              <a:t>를 가져오지 않는지</a:t>
            </a:r>
          </a:p>
          <a:p>
            <a:pPr lvl="0" algn="ctr" fontAlgn="base" latinLnBrk="1">
              <a:lnSpc>
                <a:spcPct val="200000"/>
              </a:lnSpc>
            </a:pPr>
            <a:r>
              <a:rPr lang="en-US" altLang="ko-KR" dirty="0"/>
              <a:t>5. </a:t>
            </a:r>
            <a:r>
              <a:rPr lang="ko-KR" altLang="en-US" dirty="0"/>
              <a:t>가져온 콘텐츠를 </a:t>
            </a:r>
            <a:r>
              <a:rPr lang="ko-KR" altLang="en-US" b="1" u="sng" dirty="0"/>
              <a:t>적합한 사용 표준 </a:t>
            </a:r>
            <a:r>
              <a:rPr lang="ko-KR" altLang="en-US" dirty="0"/>
              <a:t>하에 사용하는지</a:t>
            </a:r>
          </a:p>
        </p:txBody>
      </p:sp>
    </p:spTree>
    <p:extLst>
      <p:ext uri="{BB962C8B-B14F-4D97-AF65-F5344CB8AC3E}">
        <p14:creationId xmlns:p14="http://schemas.microsoft.com/office/powerpoint/2010/main" val="124413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79722" y="1073791"/>
            <a:ext cx="3560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공공데이터의 이점</a:t>
            </a:r>
          </a:p>
        </p:txBody>
      </p:sp>
      <p:sp>
        <p:nvSpPr>
          <p:cNvPr id="5" name="타원 4"/>
          <p:cNvSpPr/>
          <p:nvPr/>
        </p:nvSpPr>
        <p:spPr>
          <a:xfrm>
            <a:off x="2046913" y="2155970"/>
            <a:ext cx="1518407" cy="15184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정부</a:t>
            </a:r>
          </a:p>
        </p:txBody>
      </p:sp>
      <p:sp>
        <p:nvSpPr>
          <p:cNvPr id="6" name="타원 5"/>
          <p:cNvSpPr/>
          <p:nvPr/>
        </p:nvSpPr>
        <p:spPr>
          <a:xfrm>
            <a:off x="7534711" y="2155970"/>
            <a:ext cx="1518407" cy="15184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민간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85579" y="4003457"/>
            <a:ext cx="3327633" cy="1120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02124"/>
                </a:solidFill>
                <a:latin typeface="Apple SD Gothic Neo"/>
              </a:rPr>
              <a:t>정부운영 투명성 확보</a:t>
            </a:r>
            <a:endParaRPr lang="en-US" altLang="ko-KR" dirty="0">
              <a:solidFill>
                <a:srgbClr val="202124"/>
              </a:solidFill>
              <a:latin typeface="Apple SD Gothic Neo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부가가치 극대화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534711" y="4003457"/>
            <a:ext cx="22790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02124"/>
                </a:solidFill>
                <a:latin typeface="Apple SD Gothic Neo"/>
              </a:rPr>
              <a:t>접근성</a:t>
            </a:r>
            <a:endParaRPr lang="en-US" altLang="ko-KR" dirty="0">
              <a:solidFill>
                <a:srgbClr val="202124"/>
              </a:solidFill>
              <a:latin typeface="Apple SD Gothic Neo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02124"/>
                </a:solidFill>
                <a:latin typeface="Apple SD Gothic Neo"/>
              </a:rPr>
              <a:t>품질과 양</a:t>
            </a:r>
            <a:endParaRPr lang="en-US" altLang="ko-KR" dirty="0">
              <a:solidFill>
                <a:srgbClr val="202124"/>
              </a:solidFill>
              <a:latin typeface="Apple SD Gothic Neo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02124"/>
              </a:solidFill>
              <a:latin typeface="Apple SD Gothic Ne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46913" y="5619158"/>
            <a:ext cx="8331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latin typeface="+mn-ea"/>
              </a:rPr>
              <a:t>공공데이터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: </a:t>
            </a:r>
            <a:r>
              <a:rPr lang="ko-KR" altLang="en-US" sz="2000" b="1" dirty="0">
                <a:latin typeface="+mn-ea"/>
              </a:rPr>
              <a:t>민간이 쉽게 얻을 수 있으며 품질과 양이 보증된 빅데이터</a:t>
            </a:r>
          </a:p>
        </p:txBody>
      </p:sp>
    </p:spTree>
    <p:extLst>
      <p:ext uri="{BB962C8B-B14F-4D97-AF65-F5344CB8AC3E}">
        <p14:creationId xmlns:p14="http://schemas.microsoft.com/office/powerpoint/2010/main" val="361315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28052" y="1082180"/>
            <a:ext cx="4063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데이터 분석 시나리오</a:t>
            </a:r>
            <a:endParaRPr lang="ko-KR" altLang="en-US" sz="3200" b="1" dirty="0"/>
          </a:p>
        </p:txBody>
      </p:sp>
      <p:sp>
        <p:nvSpPr>
          <p:cNvPr id="5" name="직사각형 4"/>
          <p:cNvSpPr/>
          <p:nvPr/>
        </p:nvSpPr>
        <p:spPr>
          <a:xfrm>
            <a:off x="1526796" y="2609772"/>
            <a:ext cx="917379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b="1" u="sng" kern="0" dirty="0">
                <a:solidFill>
                  <a:srgbClr val="000000"/>
                </a:solidFill>
                <a:latin typeface="+mn-ea"/>
              </a:rPr>
              <a:t>무슨 데이터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를 </a:t>
            </a:r>
            <a:r>
              <a:rPr lang="ko-KR" altLang="en-US" b="1" u="sng" kern="0" dirty="0">
                <a:solidFill>
                  <a:srgbClr val="000000"/>
                </a:solidFill>
                <a:latin typeface="+mn-ea"/>
              </a:rPr>
              <a:t>어디서 수집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하고 </a:t>
            </a:r>
            <a:r>
              <a:rPr lang="ko-KR" altLang="en-US" b="1" u="sng" kern="0" dirty="0">
                <a:solidFill>
                  <a:srgbClr val="000000"/>
                </a:solidFill>
                <a:latin typeface="+mn-ea"/>
              </a:rPr>
              <a:t>어떤 방법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으로 분석하여 </a:t>
            </a:r>
            <a:r>
              <a:rPr lang="ko-KR" altLang="en-US" b="1" u="sng" kern="0" dirty="0">
                <a:solidFill>
                  <a:srgbClr val="000000"/>
                </a:solidFill>
                <a:latin typeface="+mn-ea"/>
              </a:rPr>
              <a:t>어떠한 가치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를 제공할 것인가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?</a:t>
            </a:r>
            <a:endParaRPr lang="ko-KR" altLang="en-US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86923" y="3388481"/>
            <a:ext cx="746189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or</a:t>
            </a:r>
            <a:endParaRPr lang="ko-KR" altLang="en-US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73120" y="4501386"/>
            <a:ext cx="888114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접근 가능한 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dataset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을 대략적으로 살펴보니 새로운 가치를 만들 수 있을 것 같다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6796" y="2148107"/>
            <a:ext cx="200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Top to Bottom</a:t>
            </a:r>
            <a:endParaRPr lang="ko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6796" y="3924012"/>
            <a:ext cx="200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Bottom to Top</a:t>
            </a:r>
            <a:endParaRPr lang="ko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47276" y="5614291"/>
            <a:ext cx="7532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다양한 종류의 데이터를 한 눈에 볼 수 있는 플랫폼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경로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의 필요성</a:t>
            </a:r>
          </a:p>
        </p:txBody>
      </p:sp>
    </p:spTree>
    <p:extLst>
      <p:ext uri="{BB962C8B-B14F-4D97-AF65-F5344CB8AC3E}">
        <p14:creationId xmlns:p14="http://schemas.microsoft.com/office/powerpoint/2010/main" val="335920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6000" y="5924374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sz="1000" dirty="0">
                <a:solidFill>
                  <a:srgbClr val="555555"/>
                </a:solidFill>
                <a:latin typeface="+mn-ea"/>
              </a:rPr>
              <a:t>이현정 </a:t>
            </a:r>
            <a:r>
              <a:rPr lang="en-US" altLang="ko-KR" sz="1000" dirty="0">
                <a:solidFill>
                  <a:srgbClr val="555555"/>
                </a:solidFill>
                <a:latin typeface="+mn-ea"/>
              </a:rPr>
              <a:t>&amp; </a:t>
            </a:r>
            <a:r>
              <a:rPr lang="ko-KR" altLang="en-US" sz="1000" dirty="0" err="1">
                <a:solidFill>
                  <a:srgbClr val="555555"/>
                </a:solidFill>
                <a:latin typeface="+mn-ea"/>
              </a:rPr>
              <a:t>남영준</a:t>
            </a:r>
            <a:r>
              <a:rPr lang="ko-KR" altLang="en-US" sz="1000" dirty="0">
                <a:solidFill>
                  <a:srgbClr val="555555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555555"/>
                </a:solidFill>
                <a:latin typeface="+mn-ea"/>
              </a:rPr>
              <a:t>(2014). </a:t>
            </a:r>
            <a:r>
              <a:rPr lang="ko-KR" altLang="en-US" sz="1000" dirty="0">
                <a:solidFill>
                  <a:srgbClr val="555555"/>
                </a:solidFill>
                <a:latin typeface="+mn-ea"/>
              </a:rPr>
              <a:t>우리나라 공공데이터의 이용활성화 방안에 관한 연구</a:t>
            </a:r>
            <a:r>
              <a:rPr lang="en-US" altLang="ko-KR" sz="1000" dirty="0">
                <a:solidFill>
                  <a:srgbClr val="555555"/>
                </a:solidFill>
                <a:latin typeface="+mn-ea"/>
              </a:rPr>
              <a:t>: </a:t>
            </a:r>
            <a:r>
              <a:rPr lang="ko-KR" altLang="en-US" sz="1000" dirty="0" err="1">
                <a:solidFill>
                  <a:srgbClr val="555555"/>
                </a:solidFill>
                <a:latin typeface="+mn-ea"/>
              </a:rPr>
              <a:t>링크드</a:t>
            </a:r>
            <a:r>
              <a:rPr lang="ko-KR" altLang="en-US" sz="1000" dirty="0">
                <a:solidFill>
                  <a:srgbClr val="555555"/>
                </a:solidFill>
                <a:latin typeface="+mn-ea"/>
              </a:rPr>
              <a:t> 오픈 데이터화 전략을 중심으로</a:t>
            </a:r>
            <a:r>
              <a:rPr lang="en-US" altLang="ko-KR" sz="1000" dirty="0">
                <a:solidFill>
                  <a:srgbClr val="555555"/>
                </a:solidFill>
                <a:latin typeface="+mn-ea"/>
              </a:rPr>
              <a:t>. </a:t>
            </a:r>
            <a:r>
              <a:rPr lang="ko-KR" altLang="en-US" sz="1000" i="1" dirty="0">
                <a:solidFill>
                  <a:srgbClr val="555555"/>
                </a:solidFill>
                <a:latin typeface="+mn-ea"/>
              </a:rPr>
              <a:t>정보관리학회지</a:t>
            </a:r>
            <a:r>
              <a:rPr lang="en-US" altLang="ko-KR" sz="1000" dirty="0">
                <a:solidFill>
                  <a:srgbClr val="555555"/>
                </a:solidFill>
                <a:latin typeface="+mn-ea"/>
              </a:rPr>
              <a:t>, </a:t>
            </a:r>
            <a:r>
              <a:rPr lang="en-US" altLang="ko-KR" sz="1000" i="1" dirty="0">
                <a:solidFill>
                  <a:srgbClr val="555555"/>
                </a:solidFill>
                <a:latin typeface="+mn-ea"/>
              </a:rPr>
              <a:t>31</a:t>
            </a:r>
            <a:r>
              <a:rPr lang="en-US" altLang="ko-KR" sz="1000" dirty="0">
                <a:solidFill>
                  <a:srgbClr val="555555"/>
                </a:solidFill>
                <a:latin typeface="+mn-ea"/>
              </a:rPr>
              <a:t>(4), 249-266. https://doi.org/10.3743/KOSIM.2014.31.4.249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9776" y="2090029"/>
            <a:ext cx="941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국가기관</a:t>
            </a:r>
            <a:r>
              <a:rPr lang="en-US" altLang="ko-KR" dirty="0"/>
              <a:t>, </a:t>
            </a:r>
            <a:r>
              <a:rPr lang="ko-KR" altLang="en-US" dirty="0"/>
              <a:t>지방자치단체</a:t>
            </a:r>
            <a:r>
              <a:rPr lang="en-US" altLang="ko-KR" dirty="0"/>
              <a:t>, </a:t>
            </a:r>
            <a:r>
              <a:rPr lang="ko-KR" altLang="en-US" dirty="0"/>
              <a:t>공공기관</a:t>
            </a:r>
            <a:r>
              <a:rPr lang="en-US" altLang="ko-KR" dirty="0"/>
              <a:t>*</a:t>
            </a:r>
            <a:r>
              <a:rPr lang="ko-KR" altLang="en-US" dirty="0"/>
              <a:t>에서 수집</a:t>
            </a:r>
            <a:r>
              <a:rPr lang="en-US" altLang="ko-KR" dirty="0"/>
              <a:t>, </a:t>
            </a:r>
            <a:r>
              <a:rPr lang="ko-KR" altLang="en-US" dirty="0"/>
              <a:t>제공하는 데이터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4479722" y="1073791"/>
            <a:ext cx="3560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/>
              <a:t>공공데이터</a:t>
            </a:r>
            <a:r>
              <a:rPr lang="ko-KR" altLang="en-US" sz="3200" b="1" dirty="0"/>
              <a:t> 플랫폼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89776" y="2452374"/>
            <a:ext cx="6096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『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공공데이터의 제공 및 이용 활성화에 관한 법률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』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조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&amp;『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국가정보화기본법 제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조 제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호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』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44310" y="2895084"/>
            <a:ext cx="87935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공공데이터포털 </a:t>
            </a:r>
            <a:r>
              <a:rPr lang="en-US" altLang="ko-KR" dirty="0"/>
              <a:t>(https://www.data.go.kr/)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서울열린데이터광장</a:t>
            </a:r>
            <a:r>
              <a:rPr lang="ko-KR" altLang="en-US" dirty="0"/>
              <a:t> </a:t>
            </a:r>
            <a:r>
              <a:rPr lang="en-US" altLang="ko-KR" dirty="0"/>
              <a:t>(https://data.seoul.go.kr/)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경기도데이터드림 </a:t>
            </a:r>
            <a:r>
              <a:rPr lang="en-US" altLang="ko-KR" dirty="0"/>
              <a:t>(https://data.gg.go.kr/portal/mainPage.do)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지방행정 인허가 </a:t>
            </a:r>
            <a:r>
              <a:rPr lang="ko-KR" altLang="en-US" dirty="0" err="1"/>
              <a:t>데이터개방</a:t>
            </a:r>
            <a:r>
              <a:rPr lang="en-US" altLang="ko-KR" dirty="0"/>
              <a:t>(</a:t>
            </a:r>
            <a:r>
              <a:rPr lang="ko-KR" altLang="en-US" dirty="0"/>
              <a:t>구 지방행정데이터개방</a:t>
            </a:r>
            <a:r>
              <a:rPr lang="en-US" altLang="ko-KR" dirty="0"/>
              <a:t>) (https://www.localdata.go.kr/)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388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79722" y="1073791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공공데이터포털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392574" y="1915440"/>
            <a:ext cx="9865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공공기관이 생성 또는 취득하여 관리하고 있는 공공데이터를 한 곳에서 제공하는 통합 창구</a:t>
            </a:r>
            <a:endParaRPr lang="ko-KR" altLang="en-US" dirty="0"/>
          </a:p>
        </p:txBody>
      </p:sp>
      <p:pic>
        <p:nvPicPr>
          <p:cNvPr id="6" name="그림 5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l="14299" t="10227" r="17007" b="7937"/>
          <a:stretch/>
        </p:blipFill>
        <p:spPr>
          <a:xfrm>
            <a:off x="3516758" y="2474752"/>
            <a:ext cx="4983173" cy="333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76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79722" y="1073791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공공데이터포털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6853" y="2265028"/>
            <a:ext cx="550573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설립 목적이 통합 창구인 만큼 다량의 </a:t>
            </a:r>
            <a:r>
              <a:rPr lang="en-US" altLang="ko-KR" dirty="0"/>
              <a:t>dataset </a:t>
            </a:r>
            <a:r>
              <a:rPr lang="ko-KR" altLang="en-US" dirty="0"/>
              <a:t>확보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User </a:t>
            </a:r>
            <a:r>
              <a:rPr lang="ko-KR" altLang="en-US" dirty="0"/>
              <a:t>친화적 인터페이스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카테고리별</a:t>
            </a:r>
            <a:r>
              <a:rPr lang="en-US" altLang="ko-KR" dirty="0"/>
              <a:t>/</a:t>
            </a:r>
            <a:r>
              <a:rPr lang="ko-KR" altLang="en-US" dirty="0"/>
              <a:t>서비스 유형별로 </a:t>
            </a:r>
            <a:r>
              <a:rPr lang="ko-KR" altLang="en-US" dirty="0" err="1"/>
              <a:t>세부검색</a:t>
            </a:r>
            <a:r>
              <a:rPr lang="ko-KR" altLang="en-US" dirty="0"/>
              <a:t> 가능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file </a:t>
            </a:r>
            <a:r>
              <a:rPr lang="ko-KR" altLang="en-US" dirty="0"/>
              <a:t>다운로드 및 </a:t>
            </a:r>
            <a:r>
              <a:rPr lang="en-US" altLang="ko-KR" dirty="0"/>
              <a:t>API key </a:t>
            </a:r>
            <a:r>
              <a:rPr lang="ko-KR" altLang="en-US" dirty="0"/>
              <a:t>받는 과정이 빠르고 간편함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4581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64033" y="1073791"/>
            <a:ext cx="4063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지역별 데이터 플랫폼</a:t>
            </a:r>
            <a:endParaRPr lang="ko-KR" altLang="en-US" sz="3200" b="1" dirty="0"/>
          </a:p>
        </p:txBody>
      </p:sp>
      <p:sp>
        <p:nvSpPr>
          <p:cNvPr id="6" name="직사각형 5"/>
          <p:cNvSpPr/>
          <p:nvPr/>
        </p:nvSpPr>
        <p:spPr>
          <a:xfrm>
            <a:off x="1133911" y="2107221"/>
            <a:ext cx="7659149" cy="1674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서울열린데이터광장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경기도공공데이터공개포털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기타 지역데이터사이트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060" y="2734104"/>
            <a:ext cx="4008037" cy="44335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21844" t="13910" r="21034" b="30567"/>
          <a:stretch/>
        </p:blipFill>
        <p:spPr>
          <a:xfrm>
            <a:off x="3170492" y="3843371"/>
            <a:ext cx="5392396" cy="29482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l="17063" t="9402" r="16418" b="24242"/>
          <a:stretch/>
        </p:blipFill>
        <p:spPr>
          <a:xfrm>
            <a:off x="4657457" y="1866705"/>
            <a:ext cx="4934463" cy="276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15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071" y="1854297"/>
            <a:ext cx="5474698" cy="43322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06277" y="1073791"/>
            <a:ext cx="4730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서비스</a:t>
            </a:r>
            <a:r>
              <a:rPr lang="en-US" altLang="ko-KR" sz="3200" b="1" dirty="0"/>
              <a:t>(</a:t>
            </a:r>
            <a:r>
              <a:rPr lang="ko-KR" altLang="en-US" sz="3200" b="1" dirty="0"/>
              <a:t>데이터 포맷</a:t>
            </a:r>
            <a:r>
              <a:rPr lang="en-US" altLang="ko-KR" sz="3200" b="1" dirty="0"/>
              <a:t>) </a:t>
            </a:r>
            <a:r>
              <a:rPr lang="ko-KR" altLang="en-US" sz="3200" b="1" dirty="0"/>
              <a:t>유형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26121" y="3486057"/>
            <a:ext cx="487159" cy="239282"/>
          </a:xfrm>
          <a:prstGeom prst="rect">
            <a:avLst/>
          </a:prstGeom>
          <a:solidFill>
            <a:srgbClr val="FFFF00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09029" y="3969140"/>
            <a:ext cx="504251" cy="239282"/>
          </a:xfrm>
          <a:prstGeom prst="rect">
            <a:avLst/>
          </a:prstGeom>
          <a:solidFill>
            <a:srgbClr val="FFFF00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702803" y="2358661"/>
            <a:ext cx="504178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중복 데이터인지 아닌지 일일이 조사해야 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-&gt; </a:t>
            </a:r>
            <a:r>
              <a:rPr lang="ko-KR" altLang="en-US" dirty="0"/>
              <a:t>복수의 플랫폼을 봐야하는 문제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동일한 데이터 내용이더라도 플랫폼마다 데이터 포맷이나 변수가 다름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-&gt; </a:t>
            </a:r>
            <a:r>
              <a:rPr lang="ko-KR" altLang="en-US" dirty="0"/>
              <a:t>데이터가 달라질 때마다 </a:t>
            </a:r>
            <a:r>
              <a:rPr lang="en-US" altLang="ko-KR" dirty="0"/>
              <a:t>program </a:t>
            </a:r>
            <a:r>
              <a:rPr lang="ko-KR" altLang="en-US" dirty="0"/>
              <a:t>수정해야 하는 문제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0974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23348" y="1073791"/>
            <a:ext cx="2422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그 외 플랫폼</a:t>
            </a:r>
            <a:endParaRPr lang="ko-KR" altLang="en-US" sz="3200" b="1" dirty="0"/>
          </a:p>
        </p:txBody>
      </p:sp>
      <p:sp>
        <p:nvSpPr>
          <p:cNvPr id="5" name="직사각형 4"/>
          <p:cNvSpPr/>
          <p:nvPr/>
        </p:nvSpPr>
        <p:spPr>
          <a:xfrm>
            <a:off x="1470869" y="2023331"/>
            <a:ext cx="852880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마이크로데이터 </a:t>
            </a:r>
            <a:r>
              <a:rPr lang="en-US" altLang="ko-KR" dirty="0"/>
              <a:t>(</a:t>
            </a:r>
            <a:r>
              <a:rPr lang="ko-KR" altLang="en-US" dirty="0"/>
              <a:t>통계청 자체 수집 데이터 </a:t>
            </a:r>
            <a:r>
              <a:rPr lang="en-US" altLang="ko-KR" dirty="0"/>
              <a:t>+ </a:t>
            </a:r>
            <a:r>
              <a:rPr lang="ko-KR" altLang="en-US" dirty="0"/>
              <a:t>기타 공공기관 데이터</a:t>
            </a:r>
            <a:r>
              <a:rPr lang="en-US" altLang="ko-KR" dirty="0"/>
              <a:t>)</a:t>
            </a:r>
          </a:p>
          <a:p>
            <a:r>
              <a:rPr lang="en-US" altLang="ko-KR" sz="1050" dirty="0"/>
              <a:t>	(</a:t>
            </a:r>
            <a:r>
              <a:rPr lang="en-US" altLang="ko-KR" sz="1050" u="sng" dirty="0">
                <a:hlinkClick r:id="rId2"/>
              </a:rPr>
              <a:t>https://mdis.kostat.go.kr</a:t>
            </a:r>
            <a:r>
              <a:rPr lang="en-US" altLang="ko-KR" sz="1050" u="sng" dirty="0"/>
              <a:t>)</a:t>
            </a:r>
          </a:p>
          <a:p>
            <a:r>
              <a:rPr lang="en-US" altLang="ko-KR" sz="1050" dirty="0"/>
              <a:t>	</a:t>
            </a:r>
            <a:r>
              <a:rPr lang="ko-KR" altLang="en-US" sz="1200" dirty="0"/>
              <a:t>다운로드 형태</a:t>
            </a:r>
            <a:endParaRPr lang="en-US" altLang="ko-KR" sz="12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네이버 </a:t>
            </a:r>
            <a:r>
              <a:rPr lang="ko-KR" altLang="en-US" dirty="0" err="1"/>
              <a:t>데이터랩</a:t>
            </a:r>
            <a:r>
              <a:rPr lang="en-US" altLang="ko-KR" dirty="0"/>
              <a:t> (</a:t>
            </a:r>
            <a:r>
              <a:rPr lang="ko-KR" altLang="en-US" dirty="0" err="1"/>
              <a:t>검색어</a:t>
            </a:r>
            <a:r>
              <a:rPr lang="ko-KR" altLang="en-US" dirty="0"/>
              <a:t> 트렌드</a:t>
            </a:r>
            <a:r>
              <a:rPr lang="en-US" altLang="ko-KR" dirty="0"/>
              <a:t>, </a:t>
            </a:r>
            <a:r>
              <a:rPr lang="ko-KR" altLang="en-US" dirty="0"/>
              <a:t>쇼핑인사이트</a:t>
            </a:r>
            <a:r>
              <a:rPr lang="en-US" altLang="ko-KR" dirty="0"/>
              <a:t>, </a:t>
            </a:r>
            <a:r>
              <a:rPr lang="ko-KR" altLang="en-US" dirty="0"/>
              <a:t>지역 통계</a:t>
            </a:r>
            <a:r>
              <a:rPr lang="en-US" altLang="ko-KR" dirty="0"/>
              <a:t>, </a:t>
            </a:r>
            <a:r>
              <a:rPr lang="ko-KR" altLang="en-US" dirty="0"/>
              <a:t>댓글 통계</a:t>
            </a:r>
            <a:r>
              <a:rPr lang="en-US" altLang="ko-KR" dirty="0"/>
              <a:t>)</a:t>
            </a:r>
          </a:p>
          <a:p>
            <a:r>
              <a:rPr lang="en-US" altLang="ko-KR" sz="1050" dirty="0"/>
              <a:t>	</a:t>
            </a:r>
            <a:r>
              <a:rPr lang="en-US" altLang="ko-KR" sz="1050" dirty="0">
                <a:hlinkClick r:id="rId3" action="ppaction://hlinkfile"/>
              </a:rPr>
              <a:t>(</a:t>
            </a:r>
            <a:r>
              <a:rPr lang="en-US" altLang="ko-KR" sz="1050" u="sng" dirty="0">
                <a:hlinkClick r:id="rId3" action="ppaction://hlinkfile"/>
              </a:rPr>
              <a:t>https://datalab.naver.com/)</a:t>
            </a:r>
            <a:endParaRPr lang="en-US" altLang="ko-KR" sz="1050" dirty="0"/>
          </a:p>
          <a:p>
            <a:pPr lvl="1"/>
            <a:r>
              <a:rPr lang="en-US" altLang="ko-KR" sz="1200" dirty="0"/>
              <a:t>※ </a:t>
            </a:r>
            <a:r>
              <a:rPr lang="ko-KR" altLang="en-US" sz="1200" dirty="0"/>
              <a:t>데이터 수집보다는 </a:t>
            </a:r>
            <a:r>
              <a:rPr lang="ko-KR" altLang="en-US" sz="1200" dirty="0" err="1"/>
              <a:t>인사이트</a:t>
            </a:r>
            <a:r>
              <a:rPr lang="ko-KR" altLang="en-US" sz="1200" dirty="0"/>
              <a:t> 도출 용으로 적합</a:t>
            </a:r>
            <a:endParaRPr lang="en-US" altLang="ko-KR" sz="12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네이버 개발자 센터 </a:t>
            </a:r>
            <a:r>
              <a:rPr lang="en-US" altLang="ko-KR" dirty="0"/>
              <a:t>(</a:t>
            </a:r>
            <a:r>
              <a:rPr lang="ko-KR" altLang="en-US" dirty="0" err="1"/>
              <a:t>검색어</a:t>
            </a:r>
            <a:r>
              <a:rPr lang="ko-KR" altLang="en-US" dirty="0"/>
              <a:t> 트렌드</a:t>
            </a:r>
            <a:r>
              <a:rPr lang="en-US" altLang="ko-KR" dirty="0"/>
              <a:t>, </a:t>
            </a:r>
            <a:r>
              <a:rPr lang="ko-KR" altLang="en-US" dirty="0"/>
              <a:t>쇼핑인사이트</a:t>
            </a:r>
            <a:r>
              <a:rPr lang="en-US" altLang="ko-KR" dirty="0"/>
              <a:t>)</a:t>
            </a:r>
          </a:p>
          <a:p>
            <a:r>
              <a:rPr lang="en-US" altLang="ko-KR" sz="1050" dirty="0"/>
              <a:t>	(</a:t>
            </a:r>
            <a:r>
              <a:rPr lang="en-US" altLang="ko-KR" sz="1050" dirty="0">
                <a:hlinkClick r:id="rId4"/>
              </a:rPr>
              <a:t>https://developers.naver.com</a:t>
            </a:r>
            <a:r>
              <a:rPr lang="en-US" altLang="ko-KR" sz="1050" dirty="0"/>
              <a:t>)</a:t>
            </a:r>
          </a:p>
          <a:p>
            <a:pPr lvl="1"/>
            <a:r>
              <a:rPr lang="ko-KR" altLang="en-US" sz="1200" dirty="0"/>
              <a:t>서비스 </a:t>
            </a:r>
            <a:r>
              <a:rPr lang="en-US" altLang="ko-KR" sz="1200" dirty="0"/>
              <a:t>API </a:t>
            </a:r>
            <a:r>
              <a:rPr lang="ko-KR" altLang="en-US" sz="1200" dirty="0"/>
              <a:t>키 제공</a:t>
            </a:r>
            <a:endParaRPr lang="en-US" altLang="ko-KR" sz="12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카카오 데이터 트렌드</a:t>
            </a:r>
            <a:r>
              <a:rPr lang="en-US" altLang="ko-KR" dirty="0"/>
              <a:t>(</a:t>
            </a:r>
            <a:r>
              <a:rPr lang="ko-KR" altLang="en-US" dirty="0" err="1"/>
              <a:t>검색어</a:t>
            </a:r>
            <a:r>
              <a:rPr lang="ko-KR" altLang="en-US" dirty="0"/>
              <a:t> 트렌드</a:t>
            </a:r>
            <a:r>
              <a:rPr lang="en-US" altLang="ko-KR" dirty="0"/>
              <a:t>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 </a:t>
            </a:r>
            <a:r>
              <a:rPr lang="en-US" altLang="ko-KR" sz="1050" dirty="0"/>
              <a:t>(</a:t>
            </a:r>
            <a:r>
              <a:rPr lang="en-US" altLang="ko-KR" sz="1050" dirty="0">
                <a:hlinkClick r:id="rId5"/>
              </a:rPr>
              <a:t>https://datatrend.kakao.com</a:t>
            </a:r>
            <a:r>
              <a:rPr lang="en-US" altLang="ko-KR" sz="1050" dirty="0"/>
              <a:t>)</a:t>
            </a:r>
          </a:p>
          <a:p>
            <a:pPr lvl="1"/>
            <a:r>
              <a:rPr lang="ko-KR" altLang="en-US" sz="1200" dirty="0"/>
              <a:t>다운로드 형태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2511512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4367</TotalTime>
  <Words>635</Words>
  <Application>Microsoft Office PowerPoint</Application>
  <PresentationFormat>와이드스크린</PresentationFormat>
  <Paragraphs>88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Apple SD Gothic Neo</vt:lpstr>
      <vt:lpstr>HelveticaNeue-Light</vt:lpstr>
      <vt:lpstr>맑은 고딕</vt:lpstr>
      <vt:lpstr>맑은 고딕</vt:lpstr>
      <vt:lpstr>Arial</vt:lpstr>
      <vt:lpstr>Calibri</vt:lpstr>
      <vt:lpstr>Calibri Light</vt:lpstr>
      <vt:lpstr>추억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류 희경</cp:lastModifiedBy>
  <cp:revision>31</cp:revision>
  <cp:lastPrinted>2021-03-05T05:21:02Z</cp:lastPrinted>
  <dcterms:created xsi:type="dcterms:W3CDTF">2021-03-04T00:17:26Z</dcterms:created>
  <dcterms:modified xsi:type="dcterms:W3CDTF">2021-06-15T05:14:42Z</dcterms:modified>
</cp:coreProperties>
</file>