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73" r:id="rId4"/>
    <p:sldId id="278" r:id="rId5"/>
    <p:sldId id="27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90B8"/>
    <a:srgbClr val="C00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5FD7E-4A5A-4730-998E-75611CF2E15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6246-6A96-4E46-BBD3-49BC91B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5D95-D390-964C-908D-20EC2ED017A5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BFFA-9159-D74E-A087-17398BFAE9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2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4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93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72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19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8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24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19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0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04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45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9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5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7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3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4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9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6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1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8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2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1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2021-04-22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0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gilpress/2016/03/23/data-preparation-most-time-consuming-least-enjoyable-data-science-task-survey-says/?sh=6fd01a266f6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#module-pand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96B-FEA3-434A-A8F5-EEF17965F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318569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B6D6-839B-6D4F-9989-C61001103BC7}"/>
              </a:ext>
            </a:extLst>
          </p:cNvPr>
          <p:cNvSpPr txBox="1"/>
          <p:nvPr/>
        </p:nvSpPr>
        <p:spPr>
          <a:xfrm>
            <a:off x="2117028" y="52704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FAC16-F468-3342-A360-89FCC3BB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95" y="3613151"/>
            <a:ext cx="1968500" cy="1003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D5F0B8-EFBB-9C45-BBFB-312DAB642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13" y="3613151"/>
            <a:ext cx="1993900" cy="1003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FECD05-5A22-4946-A2CC-9B61C2F906B0}"/>
              </a:ext>
            </a:extLst>
          </p:cNvPr>
          <p:cNvSpPr txBox="1"/>
          <p:nvPr/>
        </p:nvSpPr>
        <p:spPr>
          <a:xfrm>
            <a:off x="8020714" y="5270477"/>
            <a:ext cx="269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interpolate(method=‘time’)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E9D4-FEA3-CD49-A139-05A879EF2F1A}"/>
              </a:ext>
            </a:extLst>
          </p:cNvPr>
          <p:cNvSpPr txBox="1"/>
          <p:nvPr/>
        </p:nvSpPr>
        <p:spPr>
          <a:xfrm>
            <a:off x="4171287" y="5270477"/>
            <a:ext cx="2855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interpolate(method=‘values’)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B69CD3-FA5C-564F-B9A6-139366C4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512" y="3613151"/>
            <a:ext cx="1943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에러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오타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텍스트 처리 함수 활용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replace())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FFFC8-6B89-F348-ACF0-4FECFEBF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64" y="3162465"/>
            <a:ext cx="20701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0FA5FD-37EA-7141-B14C-24991BF82F1D}"/>
              </a:ext>
            </a:extLst>
          </p:cNvPr>
          <p:cNvSpPr txBox="1"/>
          <p:nvPr/>
        </p:nvSpPr>
        <p:spPr>
          <a:xfrm>
            <a:off x="2047096" y="52706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D86B-9D2D-A74D-84DD-C7AE440B74D6}"/>
              </a:ext>
            </a:extLst>
          </p:cNvPr>
          <p:cNvSpPr/>
          <p:nvPr/>
        </p:nvSpPr>
        <p:spPr>
          <a:xfrm>
            <a:off x="4330553" y="3287539"/>
            <a:ext cx="35190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ext_dic</a:t>
            </a:r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= {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'DOCX': 'DOC',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'XLSX': 'XLS',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'PPTX': 'PPT',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'PPS': 'PPT',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'ODT': 'TXT'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E41A41-4106-9040-9D9F-1B06C81E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80" y="3111665"/>
            <a:ext cx="1955800" cy="1955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08ED6-6AEC-6F47-9FC1-A05C89B7D394}"/>
              </a:ext>
            </a:extLst>
          </p:cNvPr>
          <p:cNvSpPr/>
          <p:nvPr/>
        </p:nvSpPr>
        <p:spPr>
          <a:xfrm>
            <a:off x="7849607" y="5197602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df['</a:t>
            </a:r>
            <a:r>
              <a:rPr lang="en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'].replace(</a:t>
            </a:r>
            <a:r>
              <a:rPr lang="en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ext_dic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Z-score, IQR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5031859" cy="2770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IQR(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InterQuartile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Range)</a:t>
            </a:r>
          </a:p>
          <a:p>
            <a:pPr lvl="1"/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사분위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범위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Q1 : 25%</a:t>
            </a: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Q3 : 75%</a:t>
            </a: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IQR : Q3 – Q1</a:t>
            </a:r>
          </a:p>
          <a:p>
            <a:pPr lvl="1"/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 범위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Q1 – 1.5 * IQR ~ Q3 + 1.5 * IQR</a:t>
            </a:r>
          </a:p>
          <a:p>
            <a:pPr lvl="2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threshold=1.5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49B328-82EA-1A4D-A16D-06BADFF1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59" y="2522312"/>
            <a:ext cx="5586268" cy="39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2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Z-score, IQR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789154"/>
            <a:ext cx="5031859" cy="2563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</a:t>
            </a: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 범위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z=-3 ~ z=3</a:t>
            </a:r>
          </a:p>
          <a:p>
            <a:pPr lvl="1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threshold=3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 descr="데이터전처리] Outlier(이상치/이상값/특이값/특이치 등) 탐지 방법(detection method) : 2. Z-score 방식  with">
            <a:extLst>
              <a:ext uri="{FF2B5EF4-FFF2-40B4-BE49-F238E27FC236}">
                <a16:creationId xmlns:a16="http://schemas.microsoft.com/office/drawing/2014/main" id="{94361EBC-C0AB-E14B-8A61-E8EE44CDE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4"/>
          <a:stretch/>
        </p:blipFill>
        <p:spPr bwMode="auto">
          <a:xfrm>
            <a:off x="5653077" y="3356600"/>
            <a:ext cx="6236396" cy="33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CA2B-C801-1346-871A-37E5E2F558A8}"/>
                  </a:ext>
                </a:extLst>
              </p:cNvPr>
              <p:cNvSpPr txBox="1"/>
              <p:nvPr/>
            </p:nvSpPr>
            <p:spPr>
              <a:xfrm>
                <a:off x="1001399" y="3377486"/>
                <a:ext cx="12245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CA2B-C801-1346-871A-37E5E2F5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9" y="3377486"/>
                <a:ext cx="1224566" cy="518604"/>
              </a:xfrm>
              <a:prstGeom prst="rect">
                <a:avLst/>
              </a:prstGeom>
              <a:blipFill>
                <a:blip r:embed="rId4"/>
                <a:stretch>
                  <a:fillRect l="-3061" t="-9524" r="-3061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6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39"/>
            <a:ext cx="6625343" cy="3257505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(Regression)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변수들 사이의 관계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모형 분석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선형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(linear regression)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(logistic regression)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다항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(polynomial regression)</a:t>
            </a:r>
          </a:p>
          <a:p>
            <a:pPr lvl="1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Scatterplot that displays multivariate outliers.">
            <a:extLst>
              <a:ext uri="{FF2B5EF4-FFF2-40B4-BE49-F238E27FC236}">
                <a16:creationId xmlns:a16="http://schemas.microsoft.com/office/drawing/2014/main" id="{AADEABED-4FDD-5D4E-B1D4-77575ED7C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6"/>
          <a:stretch/>
        </p:blipFill>
        <p:spPr bwMode="auto">
          <a:xfrm>
            <a:off x="6493480" y="2240514"/>
            <a:ext cx="4404272" cy="36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8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1544460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변수가 많은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불필요한 변수 제거하거나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PCA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차원 축소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PCA(Principal Component Analysis)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변수 간 존재하는 상관관계를 이용해 이를 대표하는 주성분을 추출해 차원을 축소하는 기법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9D8EFBF-5799-7143-9DE7-929BE2E62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1" r="29383"/>
          <a:stretch/>
        </p:blipFill>
        <p:spPr bwMode="auto">
          <a:xfrm>
            <a:off x="4120738" y="3279253"/>
            <a:ext cx="3503221" cy="35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9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5647397" cy="2443620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변수가 많은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불필요한 변수 제거하거나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PCA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차원 축소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PCA(Principal Component Analysis)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변수 간 존재하는 상관관계를 이용해 이를 대표하는 주성분을 추출해 차원을 축소하는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3CB1-D443-E84C-9DC7-4DFAB16E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3" y="4013928"/>
            <a:ext cx="4859606" cy="13172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20552D-F378-9B47-B939-FC8D222DBC0F}"/>
              </a:ext>
            </a:extLst>
          </p:cNvPr>
          <p:cNvSpPr/>
          <p:nvPr/>
        </p:nvSpPr>
        <p:spPr>
          <a:xfrm>
            <a:off x="575273" y="3736929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iris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8B768-10F4-1944-A9C8-2C65582E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3" y="5426638"/>
            <a:ext cx="3669792" cy="1257584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0E6940C-E9ED-9B45-B574-8618AAE6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56" y="3106350"/>
            <a:ext cx="5000752" cy="33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95236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편향된 분포일 경우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log, sqrt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분포 변환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84F046E-D91D-D44C-B29C-6FE3EA68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" y="2948359"/>
            <a:ext cx="48544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E867702-4298-2743-8086-DD82309B7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02" y="2948358"/>
            <a:ext cx="479462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323A7A21-4AEE-4545-9559-85EE539FAF1F}"/>
              </a:ext>
            </a:extLst>
          </p:cNvPr>
          <p:cNvSpPr/>
          <p:nvPr/>
        </p:nvSpPr>
        <p:spPr>
          <a:xfrm>
            <a:off x="5605153" y="4078225"/>
            <a:ext cx="1092530" cy="5846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F3FCC-17CE-7348-B02E-DB1CD4539C6B}"/>
              </a:ext>
            </a:extLst>
          </p:cNvPr>
          <p:cNvSpPr txBox="1"/>
          <p:nvPr/>
        </p:nvSpPr>
        <p:spPr>
          <a:xfrm>
            <a:off x="5831034" y="3800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95236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Scale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차이가 클 경우</a:t>
            </a: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RobustScaler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CB40F-E43D-CD47-9702-72CCCF5A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32" y="3339561"/>
            <a:ext cx="2349500" cy="1358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1C2067-1285-A64A-8867-7F8A548EF16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69632" y="4512493"/>
            <a:ext cx="1338468" cy="5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5F70B7-76CE-4B45-BDFB-69136A80D199}"/>
              </a:ext>
            </a:extLst>
          </p:cNvPr>
          <p:cNvSpPr txBox="1"/>
          <p:nvPr/>
        </p:nvSpPr>
        <p:spPr>
          <a:xfrm>
            <a:off x="5147160" y="425657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R" altLang="en-US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AE0F9-FF49-B544-A498-92BEECC930E1}"/>
              </a:ext>
            </a:extLst>
          </p:cNvPr>
          <p:cNvSpPr txBox="1"/>
          <p:nvPr/>
        </p:nvSpPr>
        <p:spPr>
          <a:xfrm>
            <a:off x="6243135" y="3339561"/>
            <a:ext cx="5129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(height + weight)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 : 208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 : 258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 : 238</a:t>
            </a: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결론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가깝기 때문에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size=L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D5E54-1FB7-EC4C-876E-80BE1D5EF103}"/>
              </a:ext>
            </a:extLst>
          </p:cNvPr>
          <p:cNvSpPr txBox="1"/>
          <p:nvPr/>
        </p:nvSpPr>
        <p:spPr>
          <a:xfrm>
            <a:off x="3372060" y="5786512"/>
            <a:ext cx="54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Feature(column)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 정규화 필수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scaling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필요성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55E2B66-1D3F-8F4D-8C30-817FF060BB2D}"/>
              </a:ext>
            </a:extLst>
          </p:cNvPr>
          <p:cNvSpPr/>
          <p:nvPr/>
        </p:nvSpPr>
        <p:spPr>
          <a:xfrm>
            <a:off x="3123210" y="4327827"/>
            <a:ext cx="5464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00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39"/>
            <a:ext cx="3015017" cy="1023228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Scale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차이가 클 경우</a:t>
            </a: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1577E1-8148-A64F-86AD-488881915920}"/>
                  </a:ext>
                </a:extLst>
              </p:cNvPr>
              <p:cNvSpPr txBox="1"/>
              <p:nvPr/>
            </p:nvSpPr>
            <p:spPr>
              <a:xfrm>
                <a:off x="997527" y="2907767"/>
                <a:ext cx="2418291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1577E1-8148-A64F-86AD-48888191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2907767"/>
                <a:ext cx="2418291" cy="521233"/>
              </a:xfrm>
              <a:prstGeom prst="rect">
                <a:avLst/>
              </a:prstGeom>
              <a:blipFill>
                <a:blip r:embed="rId3"/>
                <a:stretch>
                  <a:fillRect l="-524" t="-16279" r="-524"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2D6F1C-A6E5-1146-BEA8-A4FE1F20F4E4}"/>
                  </a:ext>
                </a:extLst>
              </p:cNvPr>
              <p:cNvSpPr txBox="1"/>
              <p:nvPr/>
            </p:nvSpPr>
            <p:spPr>
              <a:xfrm>
                <a:off x="5078990" y="2835889"/>
                <a:ext cx="1722586" cy="51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2D6F1C-A6E5-1146-BEA8-A4FE1F20F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0" y="2835889"/>
                <a:ext cx="1722586" cy="511615"/>
              </a:xfrm>
              <a:prstGeom prst="rect">
                <a:avLst/>
              </a:prstGeom>
              <a:blipFill>
                <a:blip r:embed="rId4"/>
                <a:stretch>
                  <a:fillRect l="-730" t="-12195" r="-730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82F8075-55A9-8B4E-9DD3-81B79F49D2EC}"/>
              </a:ext>
            </a:extLst>
          </p:cNvPr>
          <p:cNvGrpSpPr/>
          <p:nvPr/>
        </p:nvGrpSpPr>
        <p:grpSpPr>
          <a:xfrm>
            <a:off x="1128156" y="3629473"/>
            <a:ext cx="9935688" cy="3025143"/>
            <a:chOff x="575273" y="3618155"/>
            <a:chExt cx="9935688" cy="3025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586442-4EDF-8447-A211-A6FAB8B90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799"/>
            <a:stretch/>
          </p:blipFill>
          <p:spPr>
            <a:xfrm>
              <a:off x="575273" y="3640791"/>
              <a:ext cx="5023262" cy="300250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35F3187-1A12-0946-B587-64C978913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708"/>
            <a:stretch/>
          </p:blipFill>
          <p:spPr>
            <a:xfrm>
              <a:off x="5598535" y="3618155"/>
              <a:ext cx="4912426" cy="3002507"/>
            </a:xfrm>
            <a:prstGeom prst="rect">
              <a:avLst/>
            </a:prstGeom>
          </p:spPr>
        </p:pic>
      </p:grp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7266F245-8F5B-494E-829D-FC3495A16817}"/>
              </a:ext>
            </a:extLst>
          </p:cNvPr>
          <p:cNvSpPr txBox="1">
            <a:spLocks/>
          </p:cNvSpPr>
          <p:nvPr/>
        </p:nvSpPr>
        <p:spPr>
          <a:xfrm>
            <a:off x="4290271" y="1883320"/>
            <a:ext cx="3015017" cy="102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StandardScaler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5F03A400-00A7-4542-BAB3-059CAA8E1EBD}"/>
              </a:ext>
            </a:extLst>
          </p:cNvPr>
          <p:cNvSpPr txBox="1">
            <a:spLocks/>
          </p:cNvSpPr>
          <p:nvPr/>
        </p:nvSpPr>
        <p:spPr>
          <a:xfrm>
            <a:off x="8290276" y="1883320"/>
            <a:ext cx="3015017" cy="102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RobustScaler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7FB4C-4947-EA45-82FA-64C7E00B6F52}"/>
                  </a:ext>
                </a:extLst>
              </p:cNvPr>
              <p:cNvSpPr txBox="1"/>
              <p:nvPr/>
            </p:nvSpPr>
            <p:spPr>
              <a:xfrm>
                <a:off x="8005269" y="2799029"/>
                <a:ext cx="3083088" cy="54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𝐼𝑄𝑅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 75%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𝐼𝑄𝑅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 25%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7FB4C-4947-EA45-82FA-64C7E00B6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9" y="2799029"/>
                <a:ext cx="3083088" cy="549766"/>
              </a:xfrm>
              <a:prstGeom prst="rect">
                <a:avLst/>
              </a:prstGeom>
              <a:blipFill>
                <a:blip r:embed="rId6"/>
                <a:stretch>
                  <a:fillRect l="-410" t="-15909" r="-410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pic>
        <p:nvPicPr>
          <p:cNvPr id="5" name="Picture 2" descr="Time">
            <a:extLst>
              <a:ext uri="{FF2B5EF4-FFF2-40B4-BE49-F238E27FC236}">
                <a16:creationId xmlns:a16="http://schemas.microsoft.com/office/drawing/2014/main" id="{E44A81DF-AA52-2749-A997-841652E4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79" y="2457000"/>
            <a:ext cx="7969042" cy="33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0F4C5-9FAB-ED47-A261-FD889220CD62}"/>
              </a:ext>
            </a:extLst>
          </p:cNvPr>
          <p:cNvSpPr/>
          <p:nvPr/>
        </p:nvSpPr>
        <p:spPr>
          <a:xfrm>
            <a:off x="11151330" y="6611779"/>
            <a:ext cx="1040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0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Source: </a:t>
            </a:r>
            <a:r>
              <a:rPr lang="en" altLang="ko-KR" sz="10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Forbes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60790"/>
            <a:ext cx="11029615" cy="67896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 요약 가이드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B6F03A3-BFE8-C441-838D-ED315439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984"/>
              </p:ext>
            </p:extLst>
          </p:nvPr>
        </p:nvGraphicFramePr>
        <p:xfrm>
          <a:off x="1731497" y="2684591"/>
          <a:ext cx="871716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583">
                  <a:extLst>
                    <a:ext uri="{9D8B030D-6E8A-4147-A177-3AD203B41FA5}">
                      <a16:colId xmlns:a16="http://schemas.microsoft.com/office/drawing/2014/main" val="3332213960"/>
                    </a:ext>
                  </a:extLst>
                </a:gridCol>
                <a:gridCol w="4358583">
                  <a:extLst>
                    <a:ext uri="{9D8B030D-6E8A-4147-A177-3AD203B41FA5}">
                      <a16:colId xmlns:a16="http://schemas.microsoft.com/office/drawing/2014/main" val="421341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해결방법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type, label 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등이 일정하지 않은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함수로 일괄적으로 변경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Python: </a:t>
                      </a:r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astype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수치형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Mean, median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 대푯값으로 대체하거나 예측 모델링 활용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Linear regression)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카테고리형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Mode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대체하거나 분류 예측 모델링 활용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Logistic Regression)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Error, typo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텍스트 처리 함수 활용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Python: replace())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이상치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Z-score, IQR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등으로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6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변수가 많은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불필요한 변수 제거하거나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PCA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차원 축소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편향된 분포일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Log, sqrt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등으로 분포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2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Scale 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차이가 클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MinMaxScaler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나 </a:t>
                      </a:r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RobustScaler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scaling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59B8C8E-9A07-5441-B494-EDD48F92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513" y="3137416"/>
            <a:ext cx="6607134" cy="35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ACEF0FDF-C461-344A-9818-D7DD3701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60790"/>
            <a:ext cx="11029615" cy="1131792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Pandas</a:t>
            </a: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3" tooltip="pandas"/>
              </a:rPr>
              <a:t>pandas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is an open source, BSD-licensed library providing high-performance, easy-to-use data structures and data analysis tools for the 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Python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programming language.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BACB3-3723-A84D-86D2-00C15875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729"/>
            <a:ext cx="12192000" cy="24865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91B3B-D5FE-E341-906F-1385205F52CA}"/>
              </a:ext>
            </a:extLst>
          </p:cNvPr>
          <p:cNvSpPr/>
          <p:nvPr/>
        </p:nvSpPr>
        <p:spPr>
          <a:xfrm>
            <a:off x="9334665" y="3186852"/>
            <a:ext cx="723735" cy="2299548"/>
          </a:xfrm>
          <a:prstGeom prst="rect">
            <a:avLst/>
          </a:prstGeom>
          <a:solidFill>
            <a:srgbClr val="FFFF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4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029E34-BF6F-D742-ABF4-E28DFAC7FF0A}"/>
              </a:ext>
            </a:extLst>
          </p:cNvPr>
          <p:cNvGrpSpPr/>
          <p:nvPr/>
        </p:nvGrpSpPr>
        <p:grpSpPr>
          <a:xfrm>
            <a:off x="808872" y="3660517"/>
            <a:ext cx="2235200" cy="1993900"/>
            <a:chOff x="7840353" y="1929072"/>
            <a:chExt cx="2235200" cy="1993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F28233B-B16D-1C4D-9047-282D43BE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353" y="1929072"/>
              <a:ext cx="2235200" cy="19939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6E705B-B501-D949-8580-E1FC7C6343AE}"/>
                </a:ext>
              </a:extLst>
            </p:cNvPr>
            <p:cNvSpPr/>
            <p:nvPr/>
          </p:nvSpPr>
          <p:spPr>
            <a:xfrm>
              <a:off x="7840353" y="2947409"/>
              <a:ext cx="2099294" cy="163925"/>
            </a:xfrm>
            <a:prstGeom prst="rect">
              <a:avLst/>
            </a:prstGeom>
            <a:solidFill>
              <a:srgbClr val="FFFF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90C2D0-FAE8-9748-A746-CA83DFC0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87" y="3070032"/>
            <a:ext cx="6818910" cy="2637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55AB-D395-D84D-8389-3EE972CFC22A}"/>
              </a:ext>
            </a:extLst>
          </p:cNvPr>
          <p:cNvSpPr txBox="1"/>
          <p:nvPr/>
        </p:nvSpPr>
        <p:spPr>
          <a:xfrm>
            <a:off x="663145" y="3291185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{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MyDataFrame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}.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dtypes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44FEFE-118B-5A47-BF52-55019A5F6E48}"/>
              </a:ext>
            </a:extLst>
          </p:cNvPr>
          <p:cNvSpPr/>
          <p:nvPr/>
        </p:nvSpPr>
        <p:spPr>
          <a:xfrm>
            <a:off x="848405" y="3252372"/>
            <a:ext cx="7119937" cy="10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’]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’].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(int)</a:t>
            </a:r>
          </a:p>
          <a:p>
            <a:pPr latinLnBrk="1">
              <a:lnSpc>
                <a:spcPct val="150000"/>
              </a:lnSpc>
            </a:pPr>
            <a:r>
              <a:rPr lang="en" altLang="ko-KR" sz="12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ValueError</a:t>
            </a:r>
            <a:r>
              <a:rPr lang="en" altLang="ko-KR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Cannot convert non-finite values (NA or inf) to integer</a:t>
            </a:r>
          </a:p>
          <a:p>
            <a:pPr latinLnBrk="1">
              <a:lnSpc>
                <a:spcPct val="150000"/>
              </a:lnSpc>
            </a:pPr>
            <a:r>
              <a:rPr lang="en" altLang="ko-KR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Target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결측치가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있으면 사용불가</a:t>
            </a:r>
            <a:endParaRPr lang="en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24571-9A86-A847-B7BB-2AB47A30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0" y="4292977"/>
            <a:ext cx="12192000" cy="16981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9F7A8-2BF5-634C-AAEB-0CF58619ECDC}"/>
              </a:ext>
            </a:extLst>
          </p:cNvPr>
          <p:cNvSpPr/>
          <p:nvPr/>
        </p:nvSpPr>
        <p:spPr>
          <a:xfrm>
            <a:off x="9049657" y="4292976"/>
            <a:ext cx="581231" cy="1698136"/>
          </a:xfrm>
          <a:prstGeom prst="rect">
            <a:avLst/>
          </a:prstGeom>
          <a:solidFill>
            <a:srgbClr val="FFFF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94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4480634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isnull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결측치이면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True,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아니면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False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notnull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정상치이면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True,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결측치이면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False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dropna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(axis=0, how=‘any’)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있는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row/column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기본값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row)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(value=None, method=None, axis=None)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특정값으로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ffill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bfill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}.interpolate(method=‘linear’, axis=0, limit=None)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보간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}.mean()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평균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}.median()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중앙값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}.mode()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최빈값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5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78F007-2E57-664C-871D-3E7CFB07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3" y="3124200"/>
            <a:ext cx="1663700" cy="1981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DC057C-487A-274E-9C0F-F778FCE3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098" y="3790950"/>
            <a:ext cx="1663700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A2B6D6-839B-6D4F-9989-C61001103BC7}"/>
              </a:ext>
            </a:extLst>
          </p:cNvPr>
          <p:cNvSpPr txBox="1"/>
          <p:nvPr/>
        </p:nvSpPr>
        <p:spPr>
          <a:xfrm>
            <a:off x="1440135" y="52704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FF67B-95C5-6744-B265-17861315E9FA}"/>
              </a:ext>
            </a:extLst>
          </p:cNvPr>
          <p:cNvSpPr txBox="1"/>
          <p:nvPr/>
        </p:nvSpPr>
        <p:spPr>
          <a:xfrm>
            <a:off x="3708314" y="5270476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DD63061-4FAE-E249-BE9F-E3C4FC804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93" y="3155950"/>
            <a:ext cx="1943100" cy="191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DFDA96-4D19-1646-8F0E-DA415E1CE542}"/>
              </a:ext>
            </a:extLst>
          </p:cNvPr>
          <p:cNvSpPr txBox="1"/>
          <p:nvPr/>
        </p:nvSpPr>
        <p:spPr>
          <a:xfrm>
            <a:off x="6420610" y="52801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(-1)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D50016-AD91-3C4C-9CDB-B914DA28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088" y="3124200"/>
            <a:ext cx="1689100" cy="193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FD6402-34B6-2D4B-A882-8563A70DF2A3}"/>
              </a:ext>
            </a:extLst>
          </p:cNvPr>
          <p:cNvSpPr txBox="1"/>
          <p:nvPr/>
        </p:nvSpPr>
        <p:spPr>
          <a:xfrm>
            <a:off x="8400196" y="527047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(method=‘</a:t>
            </a:r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ffill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18217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{B8C3BA3A-A292-E94E-813C-6643D049B1BF}tf10001123</Template>
  <TotalTime>4388</TotalTime>
  <Words>924</Words>
  <Application>Microsoft Office PowerPoint</Application>
  <PresentationFormat>와이드스크린</PresentationFormat>
  <Paragraphs>160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Menlo</vt:lpstr>
      <vt:lpstr>맑은 고딕</vt:lpstr>
      <vt:lpstr>맑은 고딕</vt:lpstr>
      <vt:lpstr>휴먼매직체</vt:lpstr>
      <vt:lpstr>Cambria Math</vt:lpstr>
      <vt:lpstr>Gill Sans MT</vt:lpstr>
      <vt:lpstr>Wingdings 2</vt:lpstr>
      <vt:lpstr>분할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Windows User</cp:lastModifiedBy>
  <cp:revision>100</cp:revision>
  <cp:lastPrinted>2021-03-26T03:50:19Z</cp:lastPrinted>
  <dcterms:created xsi:type="dcterms:W3CDTF">2021-03-23T08:13:52Z</dcterms:created>
  <dcterms:modified xsi:type="dcterms:W3CDTF">2021-04-21T23:59:43Z</dcterms:modified>
</cp:coreProperties>
</file>