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3" r:id="rId3"/>
    <p:sldId id="265" r:id="rId4"/>
    <p:sldId id="266" r:id="rId5"/>
    <p:sldId id="269" r:id="rId6"/>
    <p:sldId id="268" r:id="rId7"/>
    <p:sldId id="271" r:id="rId8"/>
    <p:sldId id="270" r:id="rId9"/>
    <p:sldId id="275" r:id="rId10"/>
    <p:sldId id="264" r:id="rId11"/>
    <p:sldId id="261" r:id="rId12"/>
    <p:sldId id="262" r:id="rId13"/>
    <p:sldId id="267" r:id="rId14"/>
    <p:sldId id="273" r:id="rId15"/>
    <p:sldId id="272" r:id="rId16"/>
    <p:sldId id="274" r:id="rId17"/>
  </p:sldIdLst>
  <p:sldSz cx="12192000" cy="6858000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1403"/>
  </p:normalViewPr>
  <p:slideViewPr>
    <p:cSldViewPr snapToGrid="0" snapToObjects="1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A56653-0B6B-E34E-BBAF-A9D85DD05846}" type="doc">
      <dgm:prSet loTypeId="urn:microsoft.com/office/officeart/2005/8/layout/process1" loCatId="" qsTypeId="urn:microsoft.com/office/officeart/2005/8/quickstyle/simple1" qsCatId="simple" csTypeId="urn:microsoft.com/office/officeart/2005/8/colors/accent1_1" csCatId="accent1" phldr="1"/>
      <dgm:spPr/>
    </dgm:pt>
    <dgm:pt modelId="{956F6761-47B1-7540-84D7-CC80249EE0ED}">
      <dgm:prSet phldrT="[텍스트]" custT="1"/>
      <dgm:spPr/>
      <dgm:t>
        <a:bodyPr/>
        <a:lstStyle/>
        <a:p>
          <a:pPr latinLnBrk="1"/>
          <a:r>
            <a:rPr lang="ko-KR" altLang="en-US" sz="1800" b="1" i="0" dirty="0">
              <a:latin typeface="맑은 고딕" panose="020B0503020000020004" pitchFamily="50" charset="-127"/>
              <a:ea typeface="맑은 고딕" panose="020B0503020000020004" pitchFamily="50" charset="-127"/>
            </a:rPr>
            <a:t>요구사항</a:t>
          </a:r>
          <a:endParaRPr lang="en-US" altLang="ko-KR" sz="1800" b="1" i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latinLnBrk="1"/>
          <a:r>
            <a:rPr lang="ko-KR" altLang="en-US" sz="1800" b="1" i="0" dirty="0">
              <a:latin typeface="맑은 고딕" panose="020B0503020000020004" pitchFamily="50" charset="-127"/>
              <a:ea typeface="맑은 고딕" panose="020B0503020000020004" pitchFamily="50" charset="-127"/>
            </a:rPr>
            <a:t>분석 및 수집</a:t>
          </a:r>
          <a:endParaRPr lang="ko-KR" altLang="en-US" sz="18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B724870-7191-3F45-8A3F-74E140AE536F}" type="parTrans" cxnId="{F4BC94D0-0C9D-1546-BF73-2717B462F5A8}">
      <dgm:prSet/>
      <dgm:spPr/>
      <dgm:t>
        <a:bodyPr/>
        <a:lstStyle/>
        <a:p>
          <a:pPr latinLnBrk="1"/>
          <a:endParaRPr lang="ko-KR" altLang="en-US"/>
        </a:p>
      </dgm:t>
    </dgm:pt>
    <dgm:pt modelId="{8AA9578B-D90E-3840-A755-0469B0A9658B}" type="sibTrans" cxnId="{F4BC94D0-0C9D-1546-BF73-2717B462F5A8}">
      <dgm:prSet/>
      <dgm:spPr/>
      <dgm:t>
        <a:bodyPr/>
        <a:lstStyle/>
        <a:p>
          <a:pPr latinLnBrk="1"/>
          <a:endParaRPr lang="ko-KR" altLang="en-US"/>
        </a:p>
      </dgm:t>
    </dgm:pt>
    <dgm:pt modelId="{F345C3F6-731F-9246-924B-675FC158FE61}">
      <dgm:prSet phldrT="[텍스트]" custT="1"/>
      <dgm:spPr/>
      <dgm:t>
        <a:bodyPr/>
        <a:lstStyle/>
        <a:p>
          <a:pPr latinLnBrk="1"/>
          <a:r>
            <a:rPr lang="ko-KR" altLang="en-US" sz="1800" b="1" i="0" dirty="0">
              <a:latin typeface="맑은 고딕" panose="020B0503020000020004" pitchFamily="50" charset="-127"/>
              <a:ea typeface="맑은 고딕" panose="020B0503020000020004" pitchFamily="50" charset="-127"/>
            </a:rPr>
            <a:t>개념적 설계</a:t>
          </a:r>
          <a:endParaRPr lang="ko-KR" altLang="en-US" sz="18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168839B-4E88-6D44-8AA5-30156F740112}" type="parTrans" cxnId="{BFE1AE92-E16E-7546-8A9A-10D8400ECD33}">
      <dgm:prSet/>
      <dgm:spPr/>
      <dgm:t>
        <a:bodyPr/>
        <a:lstStyle/>
        <a:p>
          <a:pPr latinLnBrk="1"/>
          <a:endParaRPr lang="ko-KR" altLang="en-US"/>
        </a:p>
      </dgm:t>
    </dgm:pt>
    <dgm:pt modelId="{F0B1E8F8-814E-7C42-B326-F850A4A19537}" type="sibTrans" cxnId="{BFE1AE92-E16E-7546-8A9A-10D8400ECD33}">
      <dgm:prSet/>
      <dgm:spPr/>
      <dgm:t>
        <a:bodyPr/>
        <a:lstStyle/>
        <a:p>
          <a:pPr latinLnBrk="1"/>
          <a:endParaRPr lang="ko-KR" altLang="en-US"/>
        </a:p>
      </dgm:t>
    </dgm:pt>
    <dgm:pt modelId="{F3F40F59-217A-F04B-9F99-BA982CFFC78B}">
      <dgm:prSet phldrT="[텍스트]" custT="1"/>
      <dgm:spPr/>
      <dgm:t>
        <a:bodyPr/>
        <a:lstStyle/>
        <a:p>
          <a:pPr latinLnBrk="1"/>
          <a:r>
            <a:rPr lang="ko-KR" altLang="en-US" sz="1800" b="1" i="0" dirty="0">
              <a:latin typeface="맑은 고딕" panose="020B0503020000020004" pitchFamily="50" charset="-127"/>
              <a:ea typeface="맑은 고딕" panose="020B0503020000020004" pitchFamily="50" charset="-127"/>
            </a:rPr>
            <a:t>논리적 설계</a:t>
          </a:r>
          <a:endParaRPr lang="ko-KR" altLang="en-US" sz="18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A1A353E-6907-6046-8CEE-3DBA9935E9BD}" type="parTrans" cxnId="{07395C33-484C-2E43-AB69-9C2FEBFF0A07}">
      <dgm:prSet/>
      <dgm:spPr/>
      <dgm:t>
        <a:bodyPr/>
        <a:lstStyle/>
        <a:p>
          <a:pPr latinLnBrk="1"/>
          <a:endParaRPr lang="ko-KR" altLang="en-US"/>
        </a:p>
      </dgm:t>
    </dgm:pt>
    <dgm:pt modelId="{0690F4BE-C579-2E48-B96B-76FD87CCDD76}" type="sibTrans" cxnId="{07395C33-484C-2E43-AB69-9C2FEBFF0A07}">
      <dgm:prSet/>
      <dgm:spPr/>
      <dgm:t>
        <a:bodyPr/>
        <a:lstStyle/>
        <a:p>
          <a:pPr latinLnBrk="1"/>
          <a:endParaRPr lang="ko-KR" altLang="en-US"/>
        </a:p>
      </dgm:t>
    </dgm:pt>
    <dgm:pt modelId="{F0546469-30A6-FE4A-9DD3-E298710C3A43}">
      <dgm:prSet custT="1"/>
      <dgm:spPr/>
      <dgm:t>
        <a:bodyPr/>
        <a:lstStyle/>
        <a:p>
          <a:pPr latinLnBrk="1"/>
          <a:r>
            <a:rPr lang="ko-KR" altLang="en-US" sz="1800" b="1" i="0" dirty="0">
              <a:latin typeface="맑은 고딕" panose="020B0503020000020004" pitchFamily="50" charset="-127"/>
              <a:ea typeface="맑은 고딕" panose="020B0503020000020004" pitchFamily="50" charset="-127"/>
            </a:rPr>
            <a:t>물리적 설계</a:t>
          </a:r>
          <a:endParaRPr lang="ko-KR" altLang="en-US" sz="18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92A745F-646F-C84B-A1EB-91E567909F98}" type="parTrans" cxnId="{B220C650-07D8-A64A-A109-0264FD888F0D}">
      <dgm:prSet/>
      <dgm:spPr/>
      <dgm:t>
        <a:bodyPr/>
        <a:lstStyle/>
        <a:p>
          <a:pPr latinLnBrk="1"/>
          <a:endParaRPr lang="ko-KR" altLang="en-US"/>
        </a:p>
      </dgm:t>
    </dgm:pt>
    <dgm:pt modelId="{31CA6893-6667-D546-AFFB-C1ED613293FA}" type="sibTrans" cxnId="{B220C650-07D8-A64A-A109-0264FD888F0D}">
      <dgm:prSet/>
      <dgm:spPr/>
      <dgm:t>
        <a:bodyPr/>
        <a:lstStyle/>
        <a:p>
          <a:pPr latinLnBrk="1"/>
          <a:endParaRPr lang="ko-KR" altLang="en-US"/>
        </a:p>
      </dgm:t>
    </dgm:pt>
    <dgm:pt modelId="{5BF02BF5-B01A-BA4C-939E-588511607264}" type="pres">
      <dgm:prSet presAssocID="{76A56653-0B6B-E34E-BBAF-A9D85DD05846}" presName="Name0" presStyleCnt="0">
        <dgm:presLayoutVars>
          <dgm:dir/>
          <dgm:resizeHandles val="exact"/>
        </dgm:presLayoutVars>
      </dgm:prSet>
      <dgm:spPr/>
    </dgm:pt>
    <dgm:pt modelId="{B1E89C36-8268-6F45-9FB9-D22E660306BE}" type="pres">
      <dgm:prSet presAssocID="{956F6761-47B1-7540-84D7-CC80249EE0E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4CA07F0-D7D2-D846-9ECD-CB7AC77BC65E}" type="pres">
      <dgm:prSet presAssocID="{8AA9578B-D90E-3840-A755-0469B0A9658B}" presName="sibTrans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1D4C932D-0880-204D-94A2-C9E5292ADDD3}" type="pres">
      <dgm:prSet presAssocID="{8AA9578B-D90E-3840-A755-0469B0A9658B}" presName="connectorText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3DCE900F-2E38-B14D-B11A-7DD871DC9BC3}" type="pres">
      <dgm:prSet presAssocID="{F345C3F6-731F-9246-924B-675FC158FE6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13CFD3-286E-4B4D-871F-B0A20D024181}" type="pres">
      <dgm:prSet presAssocID="{F0B1E8F8-814E-7C42-B326-F850A4A19537}" presName="sibTrans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C49F3F29-EE3B-D643-90CC-B09A2112873A}" type="pres">
      <dgm:prSet presAssocID="{F0B1E8F8-814E-7C42-B326-F850A4A19537}" presName="connectorText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89E2D41A-43F9-FD46-9EF2-36E3809A890E}" type="pres">
      <dgm:prSet presAssocID="{F3F40F59-217A-F04B-9F99-BA982CFFC78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F1EB899-10C2-AB46-B376-8B120362B119}" type="pres">
      <dgm:prSet presAssocID="{0690F4BE-C579-2E48-B96B-76FD87CCDD76}" presName="sibTrans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18E2FA15-39D8-004A-8E96-C3CEF4D153EC}" type="pres">
      <dgm:prSet presAssocID="{0690F4BE-C579-2E48-B96B-76FD87CCDD76}" presName="connectorText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F6A165E9-3DB5-DB4C-81AD-4A7996E227EC}" type="pres">
      <dgm:prSet presAssocID="{F0546469-30A6-FE4A-9DD3-E298710C3A4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E2740A9-9FAC-6245-A710-3957388FC717}" type="presOf" srcId="{0690F4BE-C579-2E48-B96B-76FD87CCDD76}" destId="{18E2FA15-39D8-004A-8E96-C3CEF4D153EC}" srcOrd="1" destOrd="0" presId="urn:microsoft.com/office/officeart/2005/8/layout/process1"/>
    <dgm:cxn modelId="{F4BC94D0-0C9D-1546-BF73-2717B462F5A8}" srcId="{76A56653-0B6B-E34E-BBAF-A9D85DD05846}" destId="{956F6761-47B1-7540-84D7-CC80249EE0ED}" srcOrd="0" destOrd="0" parTransId="{6B724870-7191-3F45-8A3F-74E140AE536F}" sibTransId="{8AA9578B-D90E-3840-A755-0469B0A9658B}"/>
    <dgm:cxn modelId="{29C33502-CFC9-DB41-9E98-0FC0CBDD829C}" type="presOf" srcId="{8AA9578B-D90E-3840-A755-0469B0A9658B}" destId="{1D4C932D-0880-204D-94A2-C9E5292ADDD3}" srcOrd="1" destOrd="0" presId="urn:microsoft.com/office/officeart/2005/8/layout/process1"/>
    <dgm:cxn modelId="{C8B87A31-3A7D-9846-82B2-1B353B79D2E3}" type="presOf" srcId="{956F6761-47B1-7540-84D7-CC80249EE0ED}" destId="{B1E89C36-8268-6F45-9FB9-D22E660306BE}" srcOrd="0" destOrd="0" presId="urn:microsoft.com/office/officeart/2005/8/layout/process1"/>
    <dgm:cxn modelId="{20FC3F27-699B-5443-92F2-AD89C639CA09}" type="presOf" srcId="{0690F4BE-C579-2E48-B96B-76FD87CCDD76}" destId="{1F1EB899-10C2-AB46-B376-8B120362B119}" srcOrd="0" destOrd="0" presId="urn:microsoft.com/office/officeart/2005/8/layout/process1"/>
    <dgm:cxn modelId="{51F1858F-A6B5-0140-969D-02E6A4E53AB4}" type="presOf" srcId="{76A56653-0B6B-E34E-BBAF-A9D85DD05846}" destId="{5BF02BF5-B01A-BA4C-939E-588511607264}" srcOrd="0" destOrd="0" presId="urn:microsoft.com/office/officeart/2005/8/layout/process1"/>
    <dgm:cxn modelId="{B220C650-07D8-A64A-A109-0264FD888F0D}" srcId="{76A56653-0B6B-E34E-BBAF-A9D85DD05846}" destId="{F0546469-30A6-FE4A-9DD3-E298710C3A43}" srcOrd="3" destOrd="0" parTransId="{892A745F-646F-C84B-A1EB-91E567909F98}" sibTransId="{31CA6893-6667-D546-AFFB-C1ED613293FA}"/>
    <dgm:cxn modelId="{14F9A9D9-538C-7043-8614-4DF247E1ECB7}" type="presOf" srcId="{8AA9578B-D90E-3840-A755-0469B0A9658B}" destId="{54CA07F0-D7D2-D846-9ECD-CB7AC77BC65E}" srcOrd="0" destOrd="0" presId="urn:microsoft.com/office/officeart/2005/8/layout/process1"/>
    <dgm:cxn modelId="{BFE1AE92-E16E-7546-8A9A-10D8400ECD33}" srcId="{76A56653-0B6B-E34E-BBAF-A9D85DD05846}" destId="{F345C3F6-731F-9246-924B-675FC158FE61}" srcOrd="1" destOrd="0" parTransId="{8168839B-4E88-6D44-8AA5-30156F740112}" sibTransId="{F0B1E8F8-814E-7C42-B326-F850A4A19537}"/>
    <dgm:cxn modelId="{6322BFD0-4AA2-F44C-A858-CDE6A690F683}" type="presOf" srcId="{F3F40F59-217A-F04B-9F99-BA982CFFC78B}" destId="{89E2D41A-43F9-FD46-9EF2-36E3809A890E}" srcOrd="0" destOrd="0" presId="urn:microsoft.com/office/officeart/2005/8/layout/process1"/>
    <dgm:cxn modelId="{50FD3342-D5D4-B948-AA2B-06C6EE4CE7A0}" type="presOf" srcId="{F0B1E8F8-814E-7C42-B326-F850A4A19537}" destId="{3E13CFD3-286E-4B4D-871F-B0A20D024181}" srcOrd="0" destOrd="0" presId="urn:microsoft.com/office/officeart/2005/8/layout/process1"/>
    <dgm:cxn modelId="{D5928CBE-FF9F-A54D-A66B-AE532C290448}" type="presOf" srcId="{F0546469-30A6-FE4A-9DD3-E298710C3A43}" destId="{F6A165E9-3DB5-DB4C-81AD-4A7996E227EC}" srcOrd="0" destOrd="0" presId="urn:microsoft.com/office/officeart/2005/8/layout/process1"/>
    <dgm:cxn modelId="{4BCFBC3A-911C-094C-ACC5-0C2CD699A560}" type="presOf" srcId="{F345C3F6-731F-9246-924B-675FC158FE61}" destId="{3DCE900F-2E38-B14D-B11A-7DD871DC9BC3}" srcOrd="0" destOrd="0" presId="urn:microsoft.com/office/officeart/2005/8/layout/process1"/>
    <dgm:cxn modelId="{07395C33-484C-2E43-AB69-9C2FEBFF0A07}" srcId="{76A56653-0B6B-E34E-BBAF-A9D85DD05846}" destId="{F3F40F59-217A-F04B-9F99-BA982CFFC78B}" srcOrd="2" destOrd="0" parTransId="{BA1A353E-6907-6046-8CEE-3DBA9935E9BD}" sibTransId="{0690F4BE-C579-2E48-B96B-76FD87CCDD76}"/>
    <dgm:cxn modelId="{6B649A9F-E2A2-D74B-852C-C77094638176}" type="presOf" srcId="{F0B1E8F8-814E-7C42-B326-F850A4A19537}" destId="{C49F3F29-EE3B-D643-90CC-B09A2112873A}" srcOrd="1" destOrd="0" presId="urn:microsoft.com/office/officeart/2005/8/layout/process1"/>
    <dgm:cxn modelId="{D8E550FE-56A3-E943-BFDE-8D40CC97331F}" type="presParOf" srcId="{5BF02BF5-B01A-BA4C-939E-588511607264}" destId="{B1E89C36-8268-6F45-9FB9-D22E660306BE}" srcOrd="0" destOrd="0" presId="urn:microsoft.com/office/officeart/2005/8/layout/process1"/>
    <dgm:cxn modelId="{4BA57CC6-E616-B344-84B3-64DB44D2A3B8}" type="presParOf" srcId="{5BF02BF5-B01A-BA4C-939E-588511607264}" destId="{54CA07F0-D7D2-D846-9ECD-CB7AC77BC65E}" srcOrd="1" destOrd="0" presId="urn:microsoft.com/office/officeart/2005/8/layout/process1"/>
    <dgm:cxn modelId="{A5B81BBB-41D7-3744-8AC2-76D16A11F5F9}" type="presParOf" srcId="{54CA07F0-D7D2-D846-9ECD-CB7AC77BC65E}" destId="{1D4C932D-0880-204D-94A2-C9E5292ADDD3}" srcOrd="0" destOrd="0" presId="urn:microsoft.com/office/officeart/2005/8/layout/process1"/>
    <dgm:cxn modelId="{BB6596A8-B1DD-944B-B31A-77541F348B66}" type="presParOf" srcId="{5BF02BF5-B01A-BA4C-939E-588511607264}" destId="{3DCE900F-2E38-B14D-B11A-7DD871DC9BC3}" srcOrd="2" destOrd="0" presId="urn:microsoft.com/office/officeart/2005/8/layout/process1"/>
    <dgm:cxn modelId="{859F1A8B-4287-704C-A8E8-B397A7E25132}" type="presParOf" srcId="{5BF02BF5-B01A-BA4C-939E-588511607264}" destId="{3E13CFD3-286E-4B4D-871F-B0A20D024181}" srcOrd="3" destOrd="0" presId="urn:microsoft.com/office/officeart/2005/8/layout/process1"/>
    <dgm:cxn modelId="{991611F2-64B3-374D-983B-9FC5C8F624C0}" type="presParOf" srcId="{3E13CFD3-286E-4B4D-871F-B0A20D024181}" destId="{C49F3F29-EE3B-D643-90CC-B09A2112873A}" srcOrd="0" destOrd="0" presId="urn:microsoft.com/office/officeart/2005/8/layout/process1"/>
    <dgm:cxn modelId="{9F4DA998-E120-754D-A799-7A91156808DD}" type="presParOf" srcId="{5BF02BF5-B01A-BA4C-939E-588511607264}" destId="{89E2D41A-43F9-FD46-9EF2-36E3809A890E}" srcOrd="4" destOrd="0" presId="urn:microsoft.com/office/officeart/2005/8/layout/process1"/>
    <dgm:cxn modelId="{DC519496-345F-8F4A-BDA0-2322C73493D7}" type="presParOf" srcId="{5BF02BF5-B01A-BA4C-939E-588511607264}" destId="{1F1EB899-10C2-AB46-B376-8B120362B119}" srcOrd="5" destOrd="0" presId="urn:microsoft.com/office/officeart/2005/8/layout/process1"/>
    <dgm:cxn modelId="{F255A494-91A9-1040-9DAE-03A994713936}" type="presParOf" srcId="{1F1EB899-10C2-AB46-B376-8B120362B119}" destId="{18E2FA15-39D8-004A-8E96-C3CEF4D153EC}" srcOrd="0" destOrd="0" presId="urn:microsoft.com/office/officeart/2005/8/layout/process1"/>
    <dgm:cxn modelId="{AFB9DF6C-0ED0-6B44-A97E-2A71E70A42E2}" type="presParOf" srcId="{5BF02BF5-B01A-BA4C-939E-588511607264}" destId="{F6A165E9-3DB5-DB4C-81AD-4A7996E227E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E89C36-8268-6F45-9FB9-D22E660306BE}">
      <dsp:nvSpPr>
        <dsp:cNvPr id="0" name=""/>
        <dsp:cNvSpPr/>
      </dsp:nvSpPr>
      <dsp:spPr>
        <a:xfrm>
          <a:off x="10228" y="0"/>
          <a:ext cx="2117210" cy="1013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i="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요구사항</a:t>
          </a:r>
          <a:endParaRPr lang="en-US" altLang="ko-KR" sz="1800" b="1" i="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i="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분석 및 수집</a:t>
          </a:r>
          <a:endParaRPr lang="ko-KR" altLang="en-US" sz="18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9921" y="29693"/>
        <a:ext cx="2057824" cy="954414"/>
      </dsp:txXfrm>
    </dsp:sp>
    <dsp:sp modelId="{54CA07F0-D7D2-D846-9ECD-CB7AC77BC65E}">
      <dsp:nvSpPr>
        <dsp:cNvPr id="0" name=""/>
        <dsp:cNvSpPr/>
      </dsp:nvSpPr>
      <dsp:spPr>
        <a:xfrm>
          <a:off x="2339159" y="244365"/>
          <a:ext cx="448848" cy="5250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300" kern="1200"/>
        </a:p>
      </dsp:txBody>
      <dsp:txXfrm>
        <a:off x="2339159" y="349379"/>
        <a:ext cx="314194" cy="315040"/>
      </dsp:txXfrm>
    </dsp:sp>
    <dsp:sp modelId="{3DCE900F-2E38-B14D-B11A-7DD871DC9BC3}">
      <dsp:nvSpPr>
        <dsp:cNvPr id="0" name=""/>
        <dsp:cNvSpPr/>
      </dsp:nvSpPr>
      <dsp:spPr>
        <a:xfrm>
          <a:off x="2974322" y="0"/>
          <a:ext cx="2117210" cy="1013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i="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개념적 설계</a:t>
          </a:r>
          <a:endParaRPr lang="ko-KR" altLang="en-US" sz="18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004015" y="29693"/>
        <a:ext cx="2057824" cy="954414"/>
      </dsp:txXfrm>
    </dsp:sp>
    <dsp:sp modelId="{3E13CFD3-286E-4B4D-871F-B0A20D024181}">
      <dsp:nvSpPr>
        <dsp:cNvPr id="0" name=""/>
        <dsp:cNvSpPr/>
      </dsp:nvSpPr>
      <dsp:spPr>
        <a:xfrm>
          <a:off x="5303253" y="244365"/>
          <a:ext cx="448848" cy="5250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300" kern="1200"/>
        </a:p>
      </dsp:txBody>
      <dsp:txXfrm>
        <a:off x="5303253" y="349379"/>
        <a:ext cx="314194" cy="315040"/>
      </dsp:txXfrm>
    </dsp:sp>
    <dsp:sp modelId="{89E2D41A-43F9-FD46-9EF2-36E3809A890E}">
      <dsp:nvSpPr>
        <dsp:cNvPr id="0" name=""/>
        <dsp:cNvSpPr/>
      </dsp:nvSpPr>
      <dsp:spPr>
        <a:xfrm>
          <a:off x="5938417" y="0"/>
          <a:ext cx="2117210" cy="1013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i="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논리적 설계</a:t>
          </a:r>
          <a:endParaRPr lang="ko-KR" altLang="en-US" sz="18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5968110" y="29693"/>
        <a:ext cx="2057824" cy="954414"/>
      </dsp:txXfrm>
    </dsp:sp>
    <dsp:sp modelId="{1F1EB899-10C2-AB46-B376-8B120362B119}">
      <dsp:nvSpPr>
        <dsp:cNvPr id="0" name=""/>
        <dsp:cNvSpPr/>
      </dsp:nvSpPr>
      <dsp:spPr>
        <a:xfrm>
          <a:off x="8267348" y="244365"/>
          <a:ext cx="448848" cy="5250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300" kern="1200"/>
        </a:p>
      </dsp:txBody>
      <dsp:txXfrm>
        <a:off x="8267348" y="349379"/>
        <a:ext cx="314194" cy="315040"/>
      </dsp:txXfrm>
    </dsp:sp>
    <dsp:sp modelId="{F6A165E9-3DB5-DB4C-81AD-4A7996E227EC}">
      <dsp:nvSpPr>
        <dsp:cNvPr id="0" name=""/>
        <dsp:cNvSpPr/>
      </dsp:nvSpPr>
      <dsp:spPr>
        <a:xfrm>
          <a:off x="8902511" y="0"/>
          <a:ext cx="2117210" cy="1013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i="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물리적 설계</a:t>
          </a:r>
          <a:endParaRPr lang="ko-KR" altLang="en-US" sz="18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8932204" y="29693"/>
        <a:ext cx="2057824" cy="954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F382039-0EEA-A84C-9ADD-0FC7498C50BD}" type="datetimeFigureOut">
              <a:rPr kumimoji="1" lang="ko-KR" altLang="en-US" smtClean="0"/>
              <a:t>2021-04-30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6D505F-1D8C-D545-916D-E0E7E26C17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546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2039-0EEA-A84C-9ADD-0FC7498C50BD}" type="datetimeFigureOut">
              <a:rPr kumimoji="1" lang="ko-KR" altLang="en-US" smtClean="0"/>
              <a:t>2021-04-30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05F-1D8C-D545-916D-E0E7E26C17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77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F382039-0EEA-A84C-9ADD-0FC7498C50BD}" type="datetimeFigureOut">
              <a:rPr kumimoji="1" lang="ko-KR" altLang="en-US" smtClean="0"/>
              <a:t>2021-04-30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6D505F-1D8C-D545-916D-E0E7E26C17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15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2039-0EEA-A84C-9ADD-0FC7498C50BD}" type="datetimeFigureOut">
              <a:rPr kumimoji="1" lang="ko-KR" altLang="en-US" smtClean="0"/>
              <a:t>2021-04-30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76D505F-1D8C-D545-916D-E0E7E26C17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900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F382039-0EEA-A84C-9ADD-0FC7498C50BD}" type="datetimeFigureOut">
              <a:rPr kumimoji="1" lang="ko-KR" altLang="en-US" smtClean="0"/>
              <a:t>2021-04-30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6D505F-1D8C-D545-916D-E0E7E26C17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715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2039-0EEA-A84C-9ADD-0FC7498C50BD}" type="datetimeFigureOut">
              <a:rPr kumimoji="1" lang="ko-KR" altLang="en-US" smtClean="0"/>
              <a:t>2021-04-30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05F-1D8C-D545-916D-E0E7E26C17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050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2039-0EEA-A84C-9ADD-0FC7498C50BD}" type="datetimeFigureOut">
              <a:rPr kumimoji="1" lang="ko-KR" altLang="en-US" smtClean="0"/>
              <a:t>2021-04-30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05F-1D8C-D545-916D-E0E7E26C17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8667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2039-0EEA-A84C-9ADD-0FC7498C50BD}" type="datetimeFigureOut">
              <a:rPr kumimoji="1" lang="ko-KR" altLang="en-US" smtClean="0"/>
              <a:t>2021-04-30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05F-1D8C-D545-916D-E0E7E26C1753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3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2039-0EEA-A84C-9ADD-0FC7498C50BD}" type="datetimeFigureOut">
              <a:rPr kumimoji="1" lang="ko-KR" altLang="en-US" smtClean="0"/>
              <a:t>2021-04-30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05F-1D8C-D545-916D-E0E7E26C17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518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F382039-0EEA-A84C-9ADD-0FC7498C50BD}" type="datetimeFigureOut">
              <a:rPr kumimoji="1" lang="ko-KR" altLang="en-US" smtClean="0"/>
              <a:t>2021-04-30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6D505F-1D8C-D545-916D-E0E7E26C17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688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2039-0EEA-A84C-9ADD-0FC7498C50BD}" type="datetimeFigureOut">
              <a:rPr kumimoji="1" lang="ko-KR" altLang="en-US" smtClean="0"/>
              <a:t>2021-04-30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05F-1D8C-D545-916D-E0E7E26C17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6013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F382039-0EEA-A84C-9ADD-0FC7498C50BD}" type="datetimeFigureOut">
              <a:rPr kumimoji="1" lang="ko-KR" altLang="en-US" smtClean="0"/>
              <a:t>2021-04-30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76D505F-1D8C-D545-916D-E0E7E26C1753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207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55994-B2EB-534B-AA34-1A6D6F623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0665B2-64EA-EC40-BBA7-DF85E1E005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992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4DEA5-678C-D847-A534-05316BFC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nRDBMS</a:t>
            </a:r>
            <a:endParaRPr kumimoji="1" lang="ko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70D9C8B-7A84-984C-AF64-219309CE8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10456"/>
          </a:xfrm>
        </p:spPr>
        <p:txBody>
          <a:bodyPr anchor="t">
            <a:normAutofit/>
          </a:bodyPr>
          <a:lstStyle/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NoSQL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을 통한 실시간 처리와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MapReduce</a:t>
            </a:r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통한 목적에 맞는 데이터 </a:t>
            </a:r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필터링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작업의 배치 처리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쇼핑몰에서 회원가입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결제 진행 등은 모두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ACID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와 무결성을 보장해야한다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회원이 관심있게 보는 물품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이동경로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머무르는 시간 등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배치성으로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저장되는 데이터에 적합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무결성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x,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수평적 확장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분산 환경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lvl="1"/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MapReduce :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처리 프로세스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/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Map :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비정형 데이터를 </a:t>
            </a:r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입력받아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정형화된 포맷의 키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값 쌍으로 매핑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/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Reduce : Map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에서 </a:t>
            </a:r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입력받은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정형화된 키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값 쌍을 실제 병렬 처리하는 모듈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857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8458C-FB69-534B-9C14-EB84C736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nRDBMS</a:t>
            </a:r>
            <a:endParaRPr kumimoji="1" lang="ko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A4E8DD-CAAA-2248-882F-48BE6B9C3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127" y="2043184"/>
            <a:ext cx="9729745" cy="460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57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ED9EE-464B-0A41-99E9-26AE9843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cap</a:t>
            </a:r>
            <a:endParaRPr kumimoji="1" lang="ko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55E769-829B-A74A-AEA8-8144FF448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CAP (Consistency &amp; Availability &amp; Partitions Tolerance)</a:t>
            </a:r>
          </a:p>
          <a:p>
            <a:pPr lvl="1"/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분산 시스템에서는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 속성을 모두 가지는 것이 불가능하다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Consistency :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모든 노드들은 같은 시간에 동일한 항목에 대하여 같은 내용의 데이터를 사용자에게 보여준다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Availability :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모든 사용자들이 읽기 및 쓰기가 가능해야 하며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몇몇 노드의 장애 시에도 다른 노드에 영향을 미치면 안된다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lvl="2"/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Fail/error</a:t>
            </a:r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뱉더라도 성공적인 리턴이다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Partitions Tolerance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메시지 전달이 실패하거나 시스템 일부가 망가져도 시스템이 계속 동작해야한다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lvl="2"/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/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20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601CF-C4D5-5E4B-B1B8-F789652F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cap</a:t>
            </a:r>
            <a:endParaRPr kumimoji="1" lang="ko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17B93BF-1BB1-DF46-8D43-268849ABF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196" y="2034395"/>
            <a:ext cx="7219607" cy="450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70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601CF-C4D5-5E4B-B1B8-F789652F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cap</a:t>
            </a:r>
            <a:endParaRPr kumimoji="1" lang="ko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1F8DE05-30EB-394C-A323-0BCA44316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38" y="1984755"/>
            <a:ext cx="7044724" cy="455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25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601CF-C4D5-5E4B-B1B8-F789652F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cap</a:t>
            </a:r>
            <a:endParaRPr kumimoji="1" lang="ko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F8323512-E232-014E-9700-BCC362B10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856" y="1987805"/>
            <a:ext cx="7266288" cy="452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26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601CF-C4D5-5E4B-B1B8-F789652F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cap</a:t>
            </a:r>
            <a:endParaRPr kumimoji="1" lang="ko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B8BA328-D163-894F-A712-2F0AB87C2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719" y="1977081"/>
            <a:ext cx="6392562" cy="479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92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BMS">
            <a:extLst>
              <a:ext uri="{FF2B5EF4-FFF2-40B4-BE49-F238E27FC236}">
                <a16:creationId xmlns:a16="http://schemas.microsoft.com/office/drawing/2014/main" id="{6656651E-0EAA-7B45-B10E-7A4450F5C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545" y="2477821"/>
            <a:ext cx="4758262" cy="356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3EDA90E-A0D8-B94C-A5A7-85F7C82E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Db &amp; </a:t>
            </a:r>
            <a:r>
              <a:rPr kumimoji="1" lang="en-US" altLang="ko-KR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dbms</a:t>
            </a:r>
            <a:endParaRPr kumimoji="1" lang="ko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8F699-0A3E-C244-A3DF-449FB6EBD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863579"/>
          </a:xfrm>
        </p:spPr>
        <p:txBody>
          <a:bodyPr/>
          <a:lstStyle/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DB (</a:t>
            </a:r>
            <a:r>
              <a:rPr kumimoji="1"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DataBase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lvl="1"/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데이터를 저장한 파일들의 집합체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DBMS (</a:t>
            </a:r>
            <a:r>
              <a:rPr kumimoji="1"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DataBase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Management System)</a:t>
            </a:r>
          </a:p>
          <a:p>
            <a:pPr lvl="1"/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데이터베이스를 관리하기 위한 소프트웨어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시스템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lvl="1"/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데이터베이스와 어플리케이션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사용자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을 중계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필수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기능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/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정의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(Define)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데이터베이스의 논리적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물리적 구조 정의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/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조작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(Manipulate)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데이터를 검색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삭제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갱신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삽입하는 기능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/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제어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(Control)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데이터베이스의 내용 정확성과 안전성을 유지하도록 제어하는 기능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/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예시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Oracle, MySQL, MongoDB …</a:t>
            </a:r>
          </a:p>
          <a:p>
            <a:pPr lvl="1"/>
            <a:endParaRPr kumimoji="1"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61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0F08D-9FE6-A445-8B16-1DFDC4DE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DB &amp; DBMS</a:t>
            </a:r>
            <a:endParaRPr kumimoji="1" lang="ko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6ED7749-5653-A748-BE8E-60E4A71ED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8056" y="2181225"/>
            <a:ext cx="7595887" cy="3678238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ABD04ED-9A50-1248-ABF3-5085DADDE97E}"/>
              </a:ext>
            </a:extLst>
          </p:cNvPr>
          <p:cNvSpPr/>
          <p:nvPr/>
        </p:nvSpPr>
        <p:spPr>
          <a:xfrm>
            <a:off x="10083731" y="6596390"/>
            <a:ext cx="210826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https</a:t>
            </a:r>
            <a:r>
              <a:rPr lang="ko-KR" altLang="en-US" sz="11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://</a:t>
            </a:r>
            <a:r>
              <a:rPr lang="ko-KR" altLang="en-US" sz="11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db-engines.com</a:t>
            </a:r>
            <a:r>
              <a:rPr lang="ko-KR" altLang="en-US" sz="11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/</a:t>
            </a:r>
            <a:r>
              <a:rPr lang="ko-KR" altLang="en-US" sz="11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en</a:t>
            </a:r>
            <a:r>
              <a:rPr lang="ko-KR" altLang="en-US" sz="11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/</a:t>
            </a:r>
            <a:r>
              <a:rPr lang="ko-KR" altLang="en-US" sz="11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ranking</a:t>
            </a:r>
            <a:endParaRPr lang="ko-KR" altLang="en-US" sz="11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19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0F08D-9FE6-A445-8B16-1DFDC4DE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SQL vs NoSQL</a:t>
            </a:r>
            <a:endParaRPr kumimoji="1" lang="ko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DA0C20-F679-854C-9001-57AECF855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RDBMS (Relational Database Management System)</a:t>
            </a:r>
          </a:p>
          <a:p>
            <a:pPr lvl="1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관계형 데이터베이스를 생성하고 관리하는 소프트웨어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SQL (Structured Query Language)</a:t>
            </a:r>
          </a:p>
          <a:p>
            <a:pPr lvl="1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RDBMS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에서 데이터를 검색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저장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수정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삭제 등을 하는 쿼리 언어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NRDBMS(Non Relational Database Management System) &amp; NoSQL (Not Only SQL)</a:t>
            </a:r>
          </a:p>
          <a:p>
            <a:pPr lvl="1"/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데이터간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관계를 정의하지 않는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1502761A-15EA-8443-ABFC-799FAA028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63928"/>
              </p:ext>
            </p:extLst>
          </p:nvPr>
        </p:nvGraphicFramePr>
        <p:xfrm>
          <a:off x="2539152" y="4514831"/>
          <a:ext cx="711369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3115458101"/>
                    </a:ext>
                  </a:extLst>
                </a:gridCol>
                <a:gridCol w="2951480">
                  <a:extLst>
                    <a:ext uri="{9D8B030D-6E8A-4147-A177-3AD203B41FA5}">
                      <a16:colId xmlns:a16="http://schemas.microsoft.com/office/drawing/2014/main" val="8277550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69463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RDBMS</a:t>
                      </a:r>
                      <a:endParaRPr lang="ko-KR" altLang="en-US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NRDBMS</a:t>
                      </a:r>
                      <a:endParaRPr lang="ko-KR" altLang="en-US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602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정형 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비정형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31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성능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대용량 처리 시 성능 저하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대용량 처리 지원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20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고가 </a:t>
                      </a:r>
                      <a:r>
                        <a:rPr lang="ko-KR" altLang="en-US" sz="140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스토리지와</a:t>
                      </a:r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서버 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PC</a:t>
                      </a:r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급 범용 하드웨어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1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스키마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비고정</a:t>
                      </a:r>
                      <a:endParaRPr lang="ko-KR" altLang="en-US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229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MySQL, Oracle</a:t>
                      </a:r>
                      <a:endParaRPr lang="ko-KR" altLang="en-US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MongoDB, Hadoop</a:t>
                      </a:r>
                      <a:endParaRPr lang="ko-KR" altLang="en-US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6924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8D8086-DF07-2E46-894B-D50E71DB45F2}"/>
              </a:ext>
            </a:extLst>
          </p:cNvPr>
          <p:cNvSpPr txBox="1"/>
          <p:nvPr/>
        </p:nvSpPr>
        <p:spPr>
          <a:xfrm>
            <a:off x="8266670" y="2372497"/>
            <a:ext cx="35365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사례</a:t>
            </a:r>
            <a:r>
              <a:rPr kumimoji="1"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11</a:t>
            </a:r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번가</a:t>
            </a:r>
            <a:endParaRPr kumimoji="1"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RDBMS :</a:t>
            </a:r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회원</a:t>
            </a:r>
            <a:r>
              <a:rPr kumimoji="1"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상품 정보</a:t>
            </a:r>
            <a:endParaRPr kumimoji="1"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NRDBMS : </a:t>
            </a:r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홈페이지 유입 경로</a:t>
            </a:r>
            <a:r>
              <a:rPr kumimoji="1"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로그</a:t>
            </a:r>
            <a:endParaRPr kumimoji="1"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838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0F08D-9FE6-A445-8B16-1DFDC4DE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RDBMS</a:t>
            </a:r>
            <a:endParaRPr kumimoji="1" lang="ko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0CFC6FF0-7982-E245-8C29-B200B995E4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956122"/>
              </p:ext>
            </p:extLst>
          </p:nvPr>
        </p:nvGraphicFramePr>
        <p:xfrm>
          <a:off x="581025" y="2181226"/>
          <a:ext cx="11029950" cy="101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32CBF814-6845-9842-941F-A58CC7B3696A}"/>
              </a:ext>
            </a:extLst>
          </p:cNvPr>
          <p:cNvSpPr/>
          <p:nvPr/>
        </p:nvSpPr>
        <p:spPr>
          <a:xfrm>
            <a:off x="581025" y="3482853"/>
            <a:ext cx="30219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대학교 학사 관리 시스템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en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구축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831FD0-78C7-D742-8BDA-DCC82EDD98EA}"/>
              </a:ext>
            </a:extLst>
          </p:cNvPr>
          <p:cNvSpPr/>
          <p:nvPr/>
        </p:nvSpPr>
        <p:spPr>
          <a:xfrm>
            <a:off x="581025" y="4428675"/>
            <a:ext cx="2421667" cy="1026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목록</a:t>
            </a:r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학생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학번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학년</a:t>
            </a:r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과목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과목코드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과목명</a:t>
            </a:r>
            <a:endParaRPr lang="en-US" altLang="ko-KR" sz="1400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760947F-28C0-D645-906B-AEB996E3832F}"/>
              </a:ext>
            </a:extLst>
          </p:cNvPr>
          <p:cNvGrpSpPr/>
          <p:nvPr/>
        </p:nvGrpSpPr>
        <p:grpSpPr>
          <a:xfrm>
            <a:off x="3180951" y="3535422"/>
            <a:ext cx="2763328" cy="3172114"/>
            <a:chOff x="3218020" y="3294111"/>
            <a:chExt cx="2763328" cy="3172114"/>
          </a:xfrm>
        </p:grpSpPr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87D76187-AF89-554E-BF76-BFF31FEAFE7F}"/>
                </a:ext>
              </a:extLst>
            </p:cNvPr>
            <p:cNvSpPr/>
            <p:nvPr/>
          </p:nvSpPr>
          <p:spPr>
            <a:xfrm>
              <a:off x="4185735" y="5084012"/>
              <a:ext cx="827903" cy="44524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student</a:t>
              </a:r>
              <a:endParaRPr kumimoji="1"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C1FAF308-49B0-DB40-98F0-60F3E09EC7F6}"/>
                </a:ext>
              </a:extLst>
            </p:cNvPr>
            <p:cNvSpPr/>
            <p:nvPr/>
          </p:nvSpPr>
          <p:spPr>
            <a:xfrm>
              <a:off x="4185734" y="3872168"/>
              <a:ext cx="827903" cy="44524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course</a:t>
              </a:r>
              <a:endParaRPr kumimoji="1"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5C9E35C-C8EC-5349-AE59-3C0EB077955E}"/>
                </a:ext>
              </a:extLst>
            </p:cNvPr>
            <p:cNvSpPr/>
            <p:nvPr/>
          </p:nvSpPr>
          <p:spPr>
            <a:xfrm>
              <a:off x="3218020" y="6018806"/>
              <a:ext cx="816460" cy="44524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no</a:t>
              </a:r>
              <a:endParaRPr kumimoji="1"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ABA4897-244F-374E-AF9E-BF639B48F0D1}"/>
                </a:ext>
              </a:extLst>
            </p:cNvPr>
            <p:cNvSpPr/>
            <p:nvPr/>
          </p:nvSpPr>
          <p:spPr>
            <a:xfrm>
              <a:off x="4191453" y="6018806"/>
              <a:ext cx="816461" cy="44524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name</a:t>
              </a:r>
              <a:endParaRPr kumimoji="1"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5DD17A9-6CAA-914D-B72D-F59F92BDB3C4}"/>
                </a:ext>
              </a:extLst>
            </p:cNvPr>
            <p:cNvSpPr/>
            <p:nvPr/>
          </p:nvSpPr>
          <p:spPr>
            <a:xfrm>
              <a:off x="5164887" y="6020984"/>
              <a:ext cx="816461" cy="44524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year</a:t>
              </a:r>
              <a:endParaRPr kumimoji="1"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8DB932E2-66D5-AF4A-85A9-CD7589EDD69D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 flipH="1">
              <a:off x="3626250" y="5529252"/>
              <a:ext cx="973437" cy="48955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DC16EF22-E41E-A14F-A6D1-92005544CF84}"/>
                </a:ext>
              </a:extLst>
            </p:cNvPr>
            <p:cNvCxnSpPr>
              <a:cxnSpLocks/>
              <a:stCxn id="12" idx="2"/>
              <a:endCxn id="19" idx="0"/>
            </p:cNvCxnSpPr>
            <p:nvPr/>
          </p:nvCxnSpPr>
          <p:spPr>
            <a:xfrm flipH="1">
              <a:off x="4599684" y="5529252"/>
              <a:ext cx="3" cy="48955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CA879B99-EDDF-3043-A226-D5B2D743731A}"/>
                </a:ext>
              </a:extLst>
            </p:cNvPr>
            <p:cNvCxnSpPr>
              <a:cxnSpLocks/>
              <a:stCxn id="12" idx="2"/>
              <a:endCxn id="20" idx="0"/>
            </p:cNvCxnSpPr>
            <p:nvPr/>
          </p:nvCxnSpPr>
          <p:spPr>
            <a:xfrm>
              <a:off x="4599687" y="5529252"/>
              <a:ext cx="973431" cy="4917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9C884BC3-FEEB-6548-8F39-B4F487E356CE}"/>
                </a:ext>
              </a:extLst>
            </p:cNvPr>
            <p:cNvSpPr/>
            <p:nvPr/>
          </p:nvSpPr>
          <p:spPr>
            <a:xfrm>
              <a:off x="3704738" y="3294112"/>
              <a:ext cx="816460" cy="44524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no</a:t>
              </a:r>
              <a:endParaRPr kumimoji="1"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37" name="직선 연결선[R] 36">
              <a:extLst>
                <a:ext uri="{FF2B5EF4-FFF2-40B4-BE49-F238E27FC236}">
                  <a16:creationId xmlns:a16="http://schemas.microsoft.com/office/drawing/2014/main" id="{E637A1CE-471F-4947-A977-87001DFBBFD8}"/>
                </a:ext>
              </a:extLst>
            </p:cNvPr>
            <p:cNvCxnSpPr>
              <a:stCxn id="12" idx="0"/>
              <a:endCxn id="17" idx="2"/>
            </p:cNvCxnSpPr>
            <p:nvPr/>
          </p:nvCxnSpPr>
          <p:spPr>
            <a:xfrm flipH="1" flipV="1">
              <a:off x="4599686" y="4317408"/>
              <a:ext cx="1" cy="76660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D3945ACF-03AA-C14C-AD61-9A0D453B1B76}"/>
                </a:ext>
              </a:extLst>
            </p:cNvPr>
            <p:cNvSpPr/>
            <p:nvPr/>
          </p:nvSpPr>
          <p:spPr>
            <a:xfrm>
              <a:off x="4678171" y="3294111"/>
              <a:ext cx="816461" cy="44524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name</a:t>
              </a:r>
              <a:endParaRPr kumimoji="1"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6" name="판단 25">
              <a:extLst>
                <a:ext uri="{FF2B5EF4-FFF2-40B4-BE49-F238E27FC236}">
                  <a16:creationId xmlns:a16="http://schemas.microsoft.com/office/drawing/2014/main" id="{1569415F-327D-C943-B082-9B40E4555803}"/>
                </a:ext>
              </a:extLst>
            </p:cNvPr>
            <p:cNvSpPr/>
            <p:nvPr/>
          </p:nvSpPr>
          <p:spPr>
            <a:xfrm>
              <a:off x="4001985" y="4496785"/>
              <a:ext cx="1195399" cy="445240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take</a:t>
              </a:r>
              <a:endParaRPr kumimoji="1"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6B113778-6F5B-E54C-B431-8BE46D054D93}"/>
                </a:ext>
              </a:extLst>
            </p:cNvPr>
            <p:cNvCxnSpPr>
              <a:stCxn id="17" idx="0"/>
              <a:endCxn id="38" idx="4"/>
            </p:cNvCxnSpPr>
            <p:nvPr/>
          </p:nvCxnSpPr>
          <p:spPr>
            <a:xfrm flipH="1" flipV="1">
              <a:off x="4112968" y="3739353"/>
              <a:ext cx="486718" cy="13281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[R] 42">
              <a:extLst>
                <a:ext uri="{FF2B5EF4-FFF2-40B4-BE49-F238E27FC236}">
                  <a16:creationId xmlns:a16="http://schemas.microsoft.com/office/drawing/2014/main" id="{A301F4D7-AB89-FB4D-AD3F-4B77C7A66C39}"/>
                </a:ext>
              </a:extLst>
            </p:cNvPr>
            <p:cNvCxnSpPr>
              <a:stCxn id="17" idx="0"/>
              <a:endCxn id="39" idx="4"/>
            </p:cNvCxnSpPr>
            <p:nvPr/>
          </p:nvCxnSpPr>
          <p:spPr>
            <a:xfrm flipV="1">
              <a:off x="4599686" y="3739352"/>
              <a:ext cx="486716" cy="13281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EA4F8D94-18A1-C64F-B815-143F701D0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14" y="3307948"/>
            <a:ext cx="2918718" cy="330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57E92F-5F0E-9442-80DA-0FE0DE884590}"/>
              </a:ext>
            </a:extLst>
          </p:cNvPr>
          <p:cNvSpPr/>
          <p:nvPr/>
        </p:nvSpPr>
        <p:spPr>
          <a:xfrm>
            <a:off x="8866872" y="4439703"/>
            <a:ext cx="33251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12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CREATE TABLE Student (</a:t>
            </a:r>
          </a:p>
          <a:p>
            <a:r>
              <a:rPr lang="en" altLang="ko-KR" sz="12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   </a:t>
            </a:r>
            <a:r>
              <a:rPr lang="en" altLang="ko-KR" sz="12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student_no</a:t>
            </a:r>
            <a:r>
              <a:rPr lang="en" altLang="ko-KR" sz="12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INT NOT NULL PRIMARY KEY,</a:t>
            </a:r>
          </a:p>
          <a:p>
            <a:r>
              <a:rPr lang="en" altLang="ko-KR" sz="12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   </a:t>
            </a:r>
            <a:r>
              <a:rPr lang="en" altLang="ko-KR" sz="12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student_name</a:t>
            </a:r>
            <a:r>
              <a:rPr lang="en" altLang="ko-KR" sz="12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VARCHAR(30) NOT NULL,</a:t>
            </a:r>
          </a:p>
          <a:p>
            <a:r>
              <a:rPr lang="en" altLang="ko-KR" sz="12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   year int NOT NULL</a:t>
            </a:r>
          </a:p>
          <a:p>
            <a:r>
              <a:rPr lang="en" altLang="ko-KR" sz="12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);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7262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5F828-C14B-FD48-AD47-17AADC63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rdbms</a:t>
            </a:r>
            <a:endParaRPr kumimoji="1" lang="ko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B90202-A6C9-B34B-A74E-9AAADD85D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5921"/>
            <a:ext cx="11029615" cy="4945487"/>
          </a:xfrm>
        </p:spPr>
        <p:txBody>
          <a:bodyPr>
            <a:normAutofit/>
          </a:bodyPr>
          <a:lstStyle/>
          <a:p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1. DDL ( Data Definition Language ) 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정의어</a:t>
            </a:r>
            <a:endParaRPr lang="ko-KR" altLang="en-US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" altLang="ko-KR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creat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테이블 생성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alter 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테이블 구조 변경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drop 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테이블 삭제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truncate 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테이블의 모든 내용 제거</a:t>
            </a:r>
            <a:b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endParaRPr lang="ko-KR" altLang="en-US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 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DML ( Data Manipulation Language ) 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조작어</a:t>
            </a:r>
            <a:endParaRPr lang="ko-KR" altLang="en-US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insert 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삽입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delete 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삭제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update 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수정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select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테이블에 저장 된 데이터를 조회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DCL( Data Control Language ) 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제어어</a:t>
            </a:r>
            <a:endParaRPr lang="ko-KR" altLang="en-US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grant 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사용자에게 특정 권한 부여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revoke 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사용자로부터 특정 권한 제거</a:t>
            </a:r>
          </a:p>
        </p:txBody>
      </p:sp>
    </p:spTree>
    <p:extLst>
      <p:ext uri="{BB962C8B-B14F-4D97-AF65-F5344CB8AC3E}">
        <p14:creationId xmlns:p14="http://schemas.microsoft.com/office/powerpoint/2010/main" val="207105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5F828-C14B-FD48-AD47-17AADC63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rdbms</a:t>
            </a:r>
            <a:endParaRPr kumimoji="1" lang="ko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86D50C4-793E-F14B-8698-F09D68148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44003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Oracle vs MySQL</a:t>
            </a:r>
          </a:p>
          <a:p>
            <a:pPr lvl="1" fontAlgn="base"/>
            <a:r>
              <a:rPr lang="en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Oracle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과 </a:t>
            </a:r>
            <a:r>
              <a:rPr lang="en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MySQL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은 서로 다른 시장을 구축하고 있기 때문에 “직접적인 비교는 옳지 않다”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 fontAlgn="base"/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Oracle 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충분한 큰 예산과 복잡한 비즈니스 요구와 기업 고객을 위해 설계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 fontAlgn="base"/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MySQL: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 기반 웹 사이트 및 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Non-Critical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애플리케이션에 사용되는 저가의 데이터베이스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8282CC-A7E7-5D41-9436-C539DD0FF276}"/>
              </a:ext>
            </a:extLst>
          </p:cNvPr>
          <p:cNvSpPr/>
          <p:nvPr/>
        </p:nvSpPr>
        <p:spPr>
          <a:xfrm>
            <a:off x="581192" y="3949654"/>
            <a:ext cx="584432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Oracle</a:t>
            </a:r>
          </a:p>
          <a:p>
            <a:pPr marL="285750" indent="-285750" fontAlgn="base">
              <a:buFontTx/>
              <a:buChar char="-"/>
            </a:pP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Administration monitoring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과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Multiple databases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튜닝이 가능하다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다른 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Admin User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들과 공유가 가능하다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285750" indent="-285750" fontAlgn="base">
              <a:buFontTx/>
              <a:buChar char="-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변경 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Plan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을 작성하고 변경 사항의 효과를 미리 볼 수 있다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285750" indent="-285750" fontAlgn="base">
              <a:buFontTx/>
              <a:buChar char="-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생산 시스템을 방해하지 않는다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285750" indent="-285750" fontAlgn="base">
              <a:buFontTx/>
              <a:buChar char="-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오류가 발생하면 이메일이나 기타 계정으로 연락을 줄 수 있다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285750" indent="-285750" fontAlgn="base">
              <a:buFontTx/>
              <a:buChar char="-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업그레이드 관련 사용 패턴을 추적할 수 있다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285750" indent="-285750" fontAlgn="base">
              <a:buFontTx/>
              <a:buChar char="-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병목 현상을 쉽게 파악 할 수 있다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285750" indent="-285750" fontAlgn="base">
              <a:buFontTx/>
              <a:buChar char="-"/>
            </a:pP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SQL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문을 실행하는 가장 효율적인 방법을 선택한다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2654AC-161C-8149-84C5-388D28A4CED9}"/>
              </a:ext>
            </a:extLst>
          </p:cNvPr>
          <p:cNvSpPr/>
          <p:nvPr/>
        </p:nvSpPr>
        <p:spPr>
          <a:xfrm>
            <a:off x="6425514" y="3949654"/>
            <a:ext cx="5185293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MySQL</a:t>
            </a:r>
          </a:p>
          <a:p>
            <a:pPr marL="285750" indent="-285750" fontAlgn="base">
              <a:buFontTx/>
              <a:buChar char="-"/>
            </a:pPr>
            <a:r>
              <a:rPr lang="ko-KR" altLang="en-US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타 </a:t>
            </a:r>
            <a:r>
              <a:rPr lang="en" altLang="ko-KR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DBMS</a:t>
            </a:r>
            <a:r>
              <a:rPr lang="ko-KR" altLang="en-US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보다 사용하기 쉽다</a:t>
            </a:r>
            <a:r>
              <a:rPr lang="en-US" altLang="ko-KR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285750" indent="-285750" fontAlgn="base">
              <a:buFontTx/>
              <a:buChar char="-"/>
            </a:pPr>
            <a:r>
              <a:rPr lang="en" altLang="ko-KR" sz="1400" dirty="0" err="1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PHPMyAdmin</a:t>
            </a:r>
            <a:r>
              <a:rPr lang="en" altLang="ko-KR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같은 비용이 무료인 </a:t>
            </a:r>
            <a:r>
              <a:rPr lang="en" altLang="ko-KR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GUI </a:t>
            </a:r>
            <a:r>
              <a:rPr lang="ko-KR" altLang="en-US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툴이 많다</a:t>
            </a:r>
            <a:r>
              <a:rPr lang="en-US" altLang="ko-KR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285750" indent="-285750" fontAlgn="base">
              <a:buFontTx/>
              <a:buChar char="-"/>
            </a:pPr>
            <a:r>
              <a:rPr lang="ko-KR" altLang="en-US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매우 적은 오버헤드를 사용한다</a:t>
            </a:r>
            <a:r>
              <a:rPr lang="en-US" altLang="ko-KR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altLang="ko-KR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MySQL</a:t>
            </a:r>
            <a:r>
              <a:rPr lang="en-US" altLang="ko-KR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 1</a:t>
            </a:r>
            <a:r>
              <a:rPr lang="en" altLang="ko-KR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Mb</a:t>
            </a:r>
            <a:r>
              <a:rPr lang="ko-KR" altLang="en-US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의 </a:t>
            </a:r>
            <a:r>
              <a:rPr lang="en" altLang="ko-KR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RAM</a:t>
            </a:r>
            <a:endParaRPr lang="en-US" altLang="ko-KR" sz="1400" dirty="0">
              <a:solidFill>
                <a:srgbClr val="343A4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Oracle</a:t>
            </a:r>
            <a:r>
              <a:rPr lang="ko-KR" altLang="en-US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 128</a:t>
            </a:r>
            <a:r>
              <a:rPr lang="en" altLang="ko-KR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Mb</a:t>
            </a:r>
            <a:r>
              <a:rPr lang="en-US" altLang="ko-KR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RAM</a:t>
            </a:r>
          </a:p>
          <a:p>
            <a:pPr fontAlgn="base"/>
            <a:r>
              <a:rPr lang="en-US" altLang="ko-KR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고급</a:t>
            </a:r>
            <a:r>
              <a:rPr lang="en-US" altLang="ko-KR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기능을 지원하기 시작했다</a:t>
            </a:r>
            <a:r>
              <a:rPr lang="en-US" altLang="ko-KR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altLang="ko-KR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Stored Procedures, Triggers, View, Sub-Queries, Transactional Table, Cascading Update &amp; Delete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타사 </a:t>
            </a:r>
            <a:r>
              <a:rPr lang="en" altLang="ko-KR" sz="1400" dirty="0" err="1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InnoDB</a:t>
            </a:r>
            <a:r>
              <a:rPr lang="en" altLang="ko-KR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Storage Engine</a:t>
            </a:r>
            <a:r>
              <a:rPr lang="ko-KR" altLang="en-US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을 사용할 수 있다</a:t>
            </a:r>
            <a:r>
              <a:rPr lang="en-US" altLang="ko-KR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altLang="ko-KR" sz="1400" b="0" i="0" dirty="0">
              <a:solidFill>
                <a:srgbClr val="343A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174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0F08D-9FE6-A445-8B16-1DFDC4DE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RDBMS</a:t>
            </a:r>
            <a:endParaRPr kumimoji="1" lang="ko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DA0C20-F679-854C-9001-57AECF855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164699" cy="3975348"/>
          </a:xfrm>
        </p:spPr>
        <p:txBody>
          <a:bodyPr anchor="t"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트랜잭션과 무결성을 보장한다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무결성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데이터베이스에 저장된 데이터 값과 그것이 표현하는 현실 세계의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실제값이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일치해야 한다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(Transaction)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추가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삭제 등을 처리하는 여러 단계들을 하나로 묶은 논리적인 작업 단위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ACID (Atomicity, Consistency, Isolation, Durability)</a:t>
            </a:r>
          </a:p>
          <a:p>
            <a:pPr lvl="2"/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원자성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(Atomicity)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트랜잭션이 온전하게 진행되어야 한다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일관성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(Consistency) :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트랜잭션이 완료되면 데이터베이스는 항상 일관성을 유지해야 한다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독립성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(Isolation)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다른 트랜잭션이 기존 트랜잭션 작업에 영향을 주어서는 안 된다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지속성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(Durability)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내용은 기존과 같이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유지되어야한다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BF8575-AAEB-D941-BF31-3AF0C0A5C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86433"/>
            <a:ext cx="5868401" cy="317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90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4DEA5-678C-D847-A534-05316BFC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RDBMS</a:t>
            </a:r>
            <a:endParaRPr kumimoji="1" lang="ko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4098" name="Picture 2" descr="그림 4">
            <a:extLst>
              <a:ext uri="{FF2B5EF4-FFF2-40B4-BE49-F238E27FC236}">
                <a16:creationId xmlns:a16="http://schemas.microsoft.com/office/drawing/2014/main" id="{680633D8-84C6-4C48-A671-31270A6CB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261" y="1846542"/>
            <a:ext cx="6939477" cy="501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0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분할">
  <a:themeElements>
    <a:clrScheme name="분할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분할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분할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{B8C3BA3A-A292-E94E-813C-6643D049B1BF}tf10001123</Template>
  <TotalTime>672</TotalTime>
  <Words>778</Words>
  <Application>Microsoft Office PowerPoint</Application>
  <PresentationFormat>와이드스크린</PresentationFormat>
  <Paragraphs>134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Malgun Gothic</vt:lpstr>
      <vt:lpstr>Malgun Gothic</vt:lpstr>
      <vt:lpstr>휴먼매직체</vt:lpstr>
      <vt:lpstr>Arial</vt:lpstr>
      <vt:lpstr>Gill Sans MT</vt:lpstr>
      <vt:lpstr>Wingdings 2</vt:lpstr>
      <vt:lpstr>분할</vt:lpstr>
      <vt:lpstr>데이터베이스</vt:lpstr>
      <vt:lpstr>Db &amp; dbms</vt:lpstr>
      <vt:lpstr>DB &amp; DBMS</vt:lpstr>
      <vt:lpstr>SQL vs NoSQL</vt:lpstr>
      <vt:lpstr>RDBMS</vt:lpstr>
      <vt:lpstr>rdbms</vt:lpstr>
      <vt:lpstr>rdbms</vt:lpstr>
      <vt:lpstr>RDBMS</vt:lpstr>
      <vt:lpstr>RDBMS</vt:lpstr>
      <vt:lpstr>nRDBMS</vt:lpstr>
      <vt:lpstr>nRDBMS</vt:lpstr>
      <vt:lpstr>cap</vt:lpstr>
      <vt:lpstr>cap</vt:lpstr>
      <vt:lpstr>cap</vt:lpstr>
      <vt:lpstr>cap</vt:lpstr>
      <vt:lpstr>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Windows User</cp:lastModifiedBy>
  <cp:revision>31</cp:revision>
  <cp:lastPrinted>2021-04-30T05:42:06Z</cp:lastPrinted>
  <dcterms:created xsi:type="dcterms:W3CDTF">2021-04-28T00:52:27Z</dcterms:created>
  <dcterms:modified xsi:type="dcterms:W3CDTF">2021-04-30T06:47:15Z</dcterms:modified>
</cp:coreProperties>
</file>