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85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6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류 희경" initials="류희" lastIdx="1" clrIdx="0">
    <p:extLst>
      <p:ext uri="{19B8F6BF-5375-455C-9EA6-DF929625EA0E}">
        <p15:presenceInfo xmlns:p15="http://schemas.microsoft.com/office/powerpoint/2012/main" userId="54dc5c6bba1d99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15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E96B21-7C36-40A6-879D-F77A823839C2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pPr latinLnBrk="1"/>
          <a:endParaRPr lang="ko-KR" altLang="en-US"/>
        </a:p>
      </dgm:t>
    </dgm:pt>
    <dgm:pt modelId="{2874EC0F-9BB0-4100-8B8C-84C7CFFEB98E}">
      <dgm:prSet phldrT="[텍스트]" custT="1"/>
      <dgm:spPr/>
      <dgm:t>
        <a:bodyPr/>
        <a:lstStyle/>
        <a:p>
          <a:pPr latinLnBrk="1"/>
          <a:r>
            <a:rPr lang="ko-KR" altLang="en-US" sz="2800" dirty="0">
              <a:latin typeface="나눔스퀘어 ExtraBold" panose="020B0600000101010101" pitchFamily="34" charset="-127"/>
              <a:ea typeface="나눔스퀘어 ExtraBold" panose="020B0600000101010101" pitchFamily="34" charset="-127"/>
            </a:rPr>
            <a:t>데이터베이스</a:t>
          </a:r>
        </a:p>
      </dgm:t>
    </dgm:pt>
    <dgm:pt modelId="{900ACDC4-F40A-41EF-87C0-F3F2A1156D81}" type="parTrans" cxnId="{9714716F-ABEA-4E30-8BCD-48A251BC5C51}">
      <dgm:prSet/>
      <dgm:spPr/>
      <dgm:t>
        <a:bodyPr/>
        <a:lstStyle/>
        <a:p>
          <a:pPr latinLnBrk="1"/>
          <a:endParaRPr lang="ko-KR" altLang="en-US"/>
        </a:p>
      </dgm:t>
    </dgm:pt>
    <dgm:pt modelId="{21AC1E9F-AD91-442F-AB58-8DB8A369BB6D}" type="sibTrans" cxnId="{9714716F-ABEA-4E30-8BCD-48A251BC5C51}">
      <dgm:prSet/>
      <dgm:spPr/>
      <dgm:t>
        <a:bodyPr/>
        <a:lstStyle/>
        <a:p>
          <a:pPr latinLnBrk="1"/>
          <a:endParaRPr lang="ko-KR" altLang="en-US"/>
        </a:p>
      </dgm:t>
    </dgm:pt>
    <dgm:pt modelId="{C905B311-951B-4C35-AA65-D6255E262E27}">
      <dgm:prSet phldrT="[텍스트]" custT="1"/>
      <dgm:spPr/>
      <dgm:t>
        <a:bodyPr/>
        <a:lstStyle/>
        <a:p>
          <a:pPr latinLnBrk="1"/>
          <a:r>
            <a:rPr lang="ko-KR" altLang="en-US" sz="2800" dirty="0">
              <a:latin typeface="나눔스퀘어 ExtraBold" panose="020B0600000101010101" pitchFamily="34" charset="-127"/>
              <a:ea typeface="나눔스퀘어 ExtraBold" panose="020B0600000101010101" pitchFamily="34" charset="-127"/>
            </a:rPr>
            <a:t>데이터 </a:t>
          </a:r>
          <a:r>
            <a:rPr lang="ko-KR" altLang="en-US" sz="2800" dirty="0" err="1">
              <a:latin typeface="나눔스퀘어 ExtraBold" panose="020B0600000101010101" pitchFamily="34" charset="-127"/>
              <a:ea typeface="나눔스퀘어 ExtraBold" panose="020B0600000101010101" pitchFamily="34" charset="-127"/>
            </a:rPr>
            <a:t>전처리</a:t>
          </a:r>
          <a:endParaRPr lang="ko-KR" altLang="en-US" sz="2800" dirty="0">
            <a:latin typeface="나눔스퀘어 ExtraBold" panose="020B0600000101010101" pitchFamily="34" charset="-127"/>
            <a:ea typeface="나눔스퀘어 ExtraBold" panose="020B0600000101010101" pitchFamily="34" charset="-127"/>
          </a:endParaRPr>
        </a:p>
      </dgm:t>
    </dgm:pt>
    <dgm:pt modelId="{283C9DD1-CE89-40E2-934D-EE650C7B5DCF}" type="parTrans" cxnId="{17D31535-A5B7-466E-82B8-C7DF0410C342}">
      <dgm:prSet/>
      <dgm:spPr/>
      <dgm:t>
        <a:bodyPr/>
        <a:lstStyle/>
        <a:p>
          <a:pPr latinLnBrk="1"/>
          <a:endParaRPr lang="ko-KR" altLang="en-US"/>
        </a:p>
      </dgm:t>
    </dgm:pt>
    <dgm:pt modelId="{DAC5B75C-1012-4BC0-A764-F012DD5420AB}" type="sibTrans" cxnId="{17D31535-A5B7-466E-82B8-C7DF0410C342}">
      <dgm:prSet/>
      <dgm:spPr/>
      <dgm:t>
        <a:bodyPr/>
        <a:lstStyle/>
        <a:p>
          <a:pPr latinLnBrk="1"/>
          <a:endParaRPr lang="ko-KR" altLang="en-US"/>
        </a:p>
      </dgm:t>
    </dgm:pt>
    <dgm:pt modelId="{44CD068D-5A5B-4459-9A36-B2E242AA9A33}">
      <dgm:prSet phldrT="[텍스트]" custT="1"/>
      <dgm:spPr/>
      <dgm:t>
        <a:bodyPr/>
        <a:lstStyle/>
        <a:p>
          <a:pPr latinLnBrk="1"/>
          <a:r>
            <a:rPr lang="ko-KR" altLang="en-US" sz="2800" dirty="0">
              <a:latin typeface="나눔스퀘어 ExtraBold" panose="020B0600000101010101" pitchFamily="34" charset="-127"/>
              <a:ea typeface="나눔스퀘어 ExtraBold" panose="020B0600000101010101" pitchFamily="34" charset="-127"/>
            </a:rPr>
            <a:t>데이터 시각화</a:t>
          </a:r>
        </a:p>
      </dgm:t>
    </dgm:pt>
    <dgm:pt modelId="{2A3D6F50-ED84-4A80-B538-D15E2839FAA9}" type="parTrans" cxnId="{0D2177E5-57EB-496E-8E7F-2AA33E307631}">
      <dgm:prSet/>
      <dgm:spPr/>
      <dgm:t>
        <a:bodyPr/>
        <a:lstStyle/>
        <a:p>
          <a:pPr latinLnBrk="1"/>
          <a:endParaRPr lang="ko-KR" altLang="en-US"/>
        </a:p>
      </dgm:t>
    </dgm:pt>
    <dgm:pt modelId="{1EB42864-6E3F-42F9-B615-5F7C777BE982}" type="sibTrans" cxnId="{0D2177E5-57EB-496E-8E7F-2AA33E307631}">
      <dgm:prSet/>
      <dgm:spPr/>
      <dgm:t>
        <a:bodyPr/>
        <a:lstStyle/>
        <a:p>
          <a:pPr latinLnBrk="1"/>
          <a:endParaRPr lang="ko-KR" altLang="en-US"/>
        </a:p>
      </dgm:t>
    </dgm:pt>
    <dgm:pt modelId="{9A26C8CD-D33C-4F1F-A56E-E97BDEFF17B4}" type="pres">
      <dgm:prSet presAssocID="{D0E96B21-7C36-40A6-879D-F77A823839C2}" presName="Name0" presStyleCnt="0">
        <dgm:presLayoutVars>
          <dgm:chMax val="7"/>
          <dgm:chPref val="7"/>
          <dgm:dir/>
        </dgm:presLayoutVars>
      </dgm:prSet>
      <dgm:spPr/>
    </dgm:pt>
    <dgm:pt modelId="{0287F019-CDE3-4FAA-B242-2A6811301BB4}" type="pres">
      <dgm:prSet presAssocID="{D0E96B21-7C36-40A6-879D-F77A823839C2}" presName="Name1" presStyleCnt="0"/>
      <dgm:spPr/>
    </dgm:pt>
    <dgm:pt modelId="{07A934B9-FCE1-4CB0-B9E8-5C2B2843E1CD}" type="pres">
      <dgm:prSet presAssocID="{D0E96B21-7C36-40A6-879D-F77A823839C2}" presName="cycle" presStyleCnt="0"/>
      <dgm:spPr/>
    </dgm:pt>
    <dgm:pt modelId="{5066C362-1A80-4897-886D-174A8233B36B}" type="pres">
      <dgm:prSet presAssocID="{D0E96B21-7C36-40A6-879D-F77A823839C2}" presName="srcNode" presStyleLbl="node1" presStyleIdx="0" presStyleCnt="3"/>
      <dgm:spPr/>
    </dgm:pt>
    <dgm:pt modelId="{31C43B33-4D5F-4A3F-911F-D451641E5DF6}" type="pres">
      <dgm:prSet presAssocID="{D0E96B21-7C36-40A6-879D-F77A823839C2}" presName="conn" presStyleLbl="parChTrans1D2" presStyleIdx="0" presStyleCnt="1"/>
      <dgm:spPr/>
    </dgm:pt>
    <dgm:pt modelId="{E3DEBDD5-D5BF-4A47-9037-B34B1E5D92D4}" type="pres">
      <dgm:prSet presAssocID="{D0E96B21-7C36-40A6-879D-F77A823839C2}" presName="extraNode" presStyleLbl="node1" presStyleIdx="0" presStyleCnt="3"/>
      <dgm:spPr/>
    </dgm:pt>
    <dgm:pt modelId="{AF014BD9-3411-4091-97FE-E229BA99DDF3}" type="pres">
      <dgm:prSet presAssocID="{D0E96B21-7C36-40A6-879D-F77A823839C2}" presName="dstNode" presStyleLbl="node1" presStyleIdx="0" presStyleCnt="3"/>
      <dgm:spPr/>
    </dgm:pt>
    <dgm:pt modelId="{E390F05E-DC36-4E12-BA4B-7A14AB8B3F2A}" type="pres">
      <dgm:prSet presAssocID="{2874EC0F-9BB0-4100-8B8C-84C7CFFEB98E}" presName="text_1" presStyleLbl="node1" presStyleIdx="0" presStyleCnt="3">
        <dgm:presLayoutVars>
          <dgm:bulletEnabled val="1"/>
        </dgm:presLayoutVars>
      </dgm:prSet>
      <dgm:spPr/>
    </dgm:pt>
    <dgm:pt modelId="{3357114C-38B9-4040-A3E6-D5A8D2100A9E}" type="pres">
      <dgm:prSet presAssocID="{2874EC0F-9BB0-4100-8B8C-84C7CFFEB98E}" presName="accent_1" presStyleCnt="0"/>
      <dgm:spPr/>
    </dgm:pt>
    <dgm:pt modelId="{2C267D8D-A87D-4FA8-9F68-7D5160760B29}" type="pres">
      <dgm:prSet presAssocID="{2874EC0F-9BB0-4100-8B8C-84C7CFFEB98E}" presName="accentRepeatNode" presStyleLbl="solidFgAcc1" presStyleIdx="0" presStyleCnt="3"/>
      <dgm:spPr/>
    </dgm:pt>
    <dgm:pt modelId="{2322A74E-6AEB-4482-8803-117CED237F1B}" type="pres">
      <dgm:prSet presAssocID="{C905B311-951B-4C35-AA65-D6255E262E27}" presName="text_2" presStyleLbl="node1" presStyleIdx="1" presStyleCnt="3">
        <dgm:presLayoutVars>
          <dgm:bulletEnabled val="1"/>
        </dgm:presLayoutVars>
      </dgm:prSet>
      <dgm:spPr/>
    </dgm:pt>
    <dgm:pt modelId="{3E841D75-AAA5-4571-A06A-5CA4BB267170}" type="pres">
      <dgm:prSet presAssocID="{C905B311-951B-4C35-AA65-D6255E262E27}" presName="accent_2" presStyleCnt="0"/>
      <dgm:spPr/>
    </dgm:pt>
    <dgm:pt modelId="{B3C04871-72DC-46C5-85D1-F3F73E0E4E54}" type="pres">
      <dgm:prSet presAssocID="{C905B311-951B-4C35-AA65-D6255E262E27}" presName="accentRepeatNode" presStyleLbl="solidFgAcc1" presStyleIdx="1" presStyleCnt="3"/>
      <dgm:spPr/>
    </dgm:pt>
    <dgm:pt modelId="{3A9B5681-B6A3-4768-993B-ADA5EE6430B2}" type="pres">
      <dgm:prSet presAssocID="{44CD068D-5A5B-4459-9A36-B2E242AA9A33}" presName="text_3" presStyleLbl="node1" presStyleIdx="2" presStyleCnt="3">
        <dgm:presLayoutVars>
          <dgm:bulletEnabled val="1"/>
        </dgm:presLayoutVars>
      </dgm:prSet>
      <dgm:spPr/>
    </dgm:pt>
    <dgm:pt modelId="{161A28DD-52D6-4A7A-821C-144D3CD29454}" type="pres">
      <dgm:prSet presAssocID="{44CD068D-5A5B-4459-9A36-B2E242AA9A33}" presName="accent_3" presStyleCnt="0"/>
      <dgm:spPr/>
    </dgm:pt>
    <dgm:pt modelId="{44E5B7E8-877A-4F63-AB3B-2F9754D1B081}" type="pres">
      <dgm:prSet presAssocID="{44CD068D-5A5B-4459-9A36-B2E242AA9A33}" presName="accentRepeatNode" presStyleLbl="solidFgAcc1" presStyleIdx="2" presStyleCnt="3"/>
      <dgm:spPr/>
    </dgm:pt>
  </dgm:ptLst>
  <dgm:cxnLst>
    <dgm:cxn modelId="{BA64391E-327B-4299-9F6A-DDA86275755A}" type="presOf" srcId="{21AC1E9F-AD91-442F-AB58-8DB8A369BB6D}" destId="{31C43B33-4D5F-4A3F-911F-D451641E5DF6}" srcOrd="0" destOrd="0" presId="urn:microsoft.com/office/officeart/2008/layout/VerticalCurvedList"/>
    <dgm:cxn modelId="{17D31535-A5B7-466E-82B8-C7DF0410C342}" srcId="{D0E96B21-7C36-40A6-879D-F77A823839C2}" destId="{C905B311-951B-4C35-AA65-D6255E262E27}" srcOrd="1" destOrd="0" parTransId="{283C9DD1-CE89-40E2-934D-EE650C7B5DCF}" sibTransId="{DAC5B75C-1012-4BC0-A764-F012DD5420AB}"/>
    <dgm:cxn modelId="{9714716F-ABEA-4E30-8BCD-48A251BC5C51}" srcId="{D0E96B21-7C36-40A6-879D-F77A823839C2}" destId="{2874EC0F-9BB0-4100-8B8C-84C7CFFEB98E}" srcOrd="0" destOrd="0" parTransId="{900ACDC4-F40A-41EF-87C0-F3F2A1156D81}" sibTransId="{21AC1E9F-AD91-442F-AB58-8DB8A369BB6D}"/>
    <dgm:cxn modelId="{94BBB898-76B6-474F-9520-19F145343DD3}" type="presOf" srcId="{C905B311-951B-4C35-AA65-D6255E262E27}" destId="{2322A74E-6AEB-4482-8803-117CED237F1B}" srcOrd="0" destOrd="0" presId="urn:microsoft.com/office/officeart/2008/layout/VerticalCurvedList"/>
    <dgm:cxn modelId="{1DB31AB5-7367-45E4-9B0D-B01CD6911C71}" type="presOf" srcId="{D0E96B21-7C36-40A6-879D-F77A823839C2}" destId="{9A26C8CD-D33C-4F1F-A56E-E97BDEFF17B4}" srcOrd="0" destOrd="0" presId="urn:microsoft.com/office/officeart/2008/layout/VerticalCurvedList"/>
    <dgm:cxn modelId="{7F738BBA-E68E-48EE-A80F-53981A1FFF99}" type="presOf" srcId="{44CD068D-5A5B-4459-9A36-B2E242AA9A33}" destId="{3A9B5681-B6A3-4768-993B-ADA5EE6430B2}" srcOrd="0" destOrd="0" presId="urn:microsoft.com/office/officeart/2008/layout/VerticalCurvedList"/>
    <dgm:cxn modelId="{0D2177E5-57EB-496E-8E7F-2AA33E307631}" srcId="{D0E96B21-7C36-40A6-879D-F77A823839C2}" destId="{44CD068D-5A5B-4459-9A36-B2E242AA9A33}" srcOrd="2" destOrd="0" parTransId="{2A3D6F50-ED84-4A80-B538-D15E2839FAA9}" sibTransId="{1EB42864-6E3F-42F9-B615-5F7C777BE982}"/>
    <dgm:cxn modelId="{F6CB63ED-57B2-4ED2-80FA-FD33772497D0}" type="presOf" srcId="{2874EC0F-9BB0-4100-8B8C-84C7CFFEB98E}" destId="{E390F05E-DC36-4E12-BA4B-7A14AB8B3F2A}" srcOrd="0" destOrd="0" presId="urn:microsoft.com/office/officeart/2008/layout/VerticalCurvedList"/>
    <dgm:cxn modelId="{2013A477-E1C9-4E29-B908-0E8E559C10E3}" type="presParOf" srcId="{9A26C8CD-D33C-4F1F-A56E-E97BDEFF17B4}" destId="{0287F019-CDE3-4FAA-B242-2A6811301BB4}" srcOrd="0" destOrd="0" presId="urn:microsoft.com/office/officeart/2008/layout/VerticalCurvedList"/>
    <dgm:cxn modelId="{3F142928-0E2C-49C8-A965-5A27BD0F53DA}" type="presParOf" srcId="{0287F019-CDE3-4FAA-B242-2A6811301BB4}" destId="{07A934B9-FCE1-4CB0-B9E8-5C2B2843E1CD}" srcOrd="0" destOrd="0" presId="urn:microsoft.com/office/officeart/2008/layout/VerticalCurvedList"/>
    <dgm:cxn modelId="{AB7BE9AB-78E3-42BC-A91F-3CA229178B0A}" type="presParOf" srcId="{07A934B9-FCE1-4CB0-B9E8-5C2B2843E1CD}" destId="{5066C362-1A80-4897-886D-174A8233B36B}" srcOrd="0" destOrd="0" presId="urn:microsoft.com/office/officeart/2008/layout/VerticalCurvedList"/>
    <dgm:cxn modelId="{20505BBB-9B02-4F31-885B-680392F85A6C}" type="presParOf" srcId="{07A934B9-FCE1-4CB0-B9E8-5C2B2843E1CD}" destId="{31C43B33-4D5F-4A3F-911F-D451641E5DF6}" srcOrd="1" destOrd="0" presId="urn:microsoft.com/office/officeart/2008/layout/VerticalCurvedList"/>
    <dgm:cxn modelId="{CCA31CF6-97CE-4125-B5D9-D3AA28105F89}" type="presParOf" srcId="{07A934B9-FCE1-4CB0-B9E8-5C2B2843E1CD}" destId="{E3DEBDD5-D5BF-4A47-9037-B34B1E5D92D4}" srcOrd="2" destOrd="0" presId="urn:microsoft.com/office/officeart/2008/layout/VerticalCurvedList"/>
    <dgm:cxn modelId="{39A76B64-918F-4237-A734-A47AFF08278E}" type="presParOf" srcId="{07A934B9-FCE1-4CB0-B9E8-5C2B2843E1CD}" destId="{AF014BD9-3411-4091-97FE-E229BA99DDF3}" srcOrd="3" destOrd="0" presId="urn:microsoft.com/office/officeart/2008/layout/VerticalCurvedList"/>
    <dgm:cxn modelId="{5715A2ED-149D-4B18-9371-EA5D8DBDB0FB}" type="presParOf" srcId="{0287F019-CDE3-4FAA-B242-2A6811301BB4}" destId="{E390F05E-DC36-4E12-BA4B-7A14AB8B3F2A}" srcOrd="1" destOrd="0" presId="urn:microsoft.com/office/officeart/2008/layout/VerticalCurvedList"/>
    <dgm:cxn modelId="{BBBEBBCC-9019-4DC0-97BB-5F625C442557}" type="presParOf" srcId="{0287F019-CDE3-4FAA-B242-2A6811301BB4}" destId="{3357114C-38B9-4040-A3E6-D5A8D2100A9E}" srcOrd="2" destOrd="0" presId="urn:microsoft.com/office/officeart/2008/layout/VerticalCurvedList"/>
    <dgm:cxn modelId="{8924C9D4-4BD2-4618-9CC2-6066A0CCA4D7}" type="presParOf" srcId="{3357114C-38B9-4040-A3E6-D5A8D2100A9E}" destId="{2C267D8D-A87D-4FA8-9F68-7D5160760B29}" srcOrd="0" destOrd="0" presId="urn:microsoft.com/office/officeart/2008/layout/VerticalCurvedList"/>
    <dgm:cxn modelId="{850C678F-27DF-4724-8425-4802255CE12B}" type="presParOf" srcId="{0287F019-CDE3-4FAA-B242-2A6811301BB4}" destId="{2322A74E-6AEB-4482-8803-117CED237F1B}" srcOrd="3" destOrd="0" presId="urn:microsoft.com/office/officeart/2008/layout/VerticalCurvedList"/>
    <dgm:cxn modelId="{F765A053-33C8-4652-BBB3-439F88642406}" type="presParOf" srcId="{0287F019-CDE3-4FAA-B242-2A6811301BB4}" destId="{3E841D75-AAA5-4571-A06A-5CA4BB267170}" srcOrd="4" destOrd="0" presId="urn:microsoft.com/office/officeart/2008/layout/VerticalCurvedList"/>
    <dgm:cxn modelId="{44BA4451-A0E0-4002-BA6B-7845297D1F09}" type="presParOf" srcId="{3E841D75-AAA5-4571-A06A-5CA4BB267170}" destId="{B3C04871-72DC-46C5-85D1-F3F73E0E4E54}" srcOrd="0" destOrd="0" presId="urn:microsoft.com/office/officeart/2008/layout/VerticalCurvedList"/>
    <dgm:cxn modelId="{C88DBCD4-A32C-4FAF-BA54-1828F9469BAE}" type="presParOf" srcId="{0287F019-CDE3-4FAA-B242-2A6811301BB4}" destId="{3A9B5681-B6A3-4768-993B-ADA5EE6430B2}" srcOrd="5" destOrd="0" presId="urn:microsoft.com/office/officeart/2008/layout/VerticalCurvedList"/>
    <dgm:cxn modelId="{E1D36E31-06FB-4C3E-8928-BB726D5180E0}" type="presParOf" srcId="{0287F019-CDE3-4FAA-B242-2A6811301BB4}" destId="{161A28DD-52D6-4A7A-821C-144D3CD29454}" srcOrd="6" destOrd="0" presId="urn:microsoft.com/office/officeart/2008/layout/VerticalCurvedList"/>
    <dgm:cxn modelId="{BB6334F8-17FF-41B2-96F0-308F91D5405E}" type="presParOf" srcId="{161A28DD-52D6-4A7A-821C-144D3CD29454}" destId="{44E5B7E8-877A-4F63-AB3B-2F9754D1B08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C43B33-4D5F-4A3F-911F-D451641E5DF6}">
      <dsp:nvSpPr>
        <dsp:cNvPr id="0" name=""/>
        <dsp:cNvSpPr/>
      </dsp:nvSpPr>
      <dsp:spPr>
        <a:xfrm>
          <a:off x="-4443683" y="-681504"/>
          <a:ext cx="5293851" cy="5293851"/>
        </a:xfrm>
        <a:prstGeom prst="blockArc">
          <a:avLst>
            <a:gd name="adj1" fmla="val 18900000"/>
            <a:gd name="adj2" fmla="val 2700000"/>
            <a:gd name="adj3" fmla="val 408"/>
          </a:avLst>
        </a:pr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90F05E-DC36-4E12-BA4B-7A14AB8B3F2A}">
      <dsp:nvSpPr>
        <dsp:cNvPr id="0" name=""/>
        <dsp:cNvSpPr/>
      </dsp:nvSpPr>
      <dsp:spPr>
        <a:xfrm>
          <a:off x="546763" y="393084"/>
          <a:ext cx="5764008" cy="7861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021" tIns="71120" rIns="71120" bIns="71120" numCol="1" spcCol="1270" anchor="ctr" anchorCtr="0">
          <a:noAutofit/>
        </a:bodyPr>
        <a:lstStyle/>
        <a:p>
          <a:pPr marL="0" lvl="0" indent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 ExtraBold" panose="020B0600000101010101" pitchFamily="34" charset="-127"/>
              <a:ea typeface="나눔스퀘어 ExtraBold" panose="020B0600000101010101" pitchFamily="34" charset="-127"/>
            </a:rPr>
            <a:t>데이터베이스</a:t>
          </a:r>
        </a:p>
      </dsp:txBody>
      <dsp:txXfrm>
        <a:off x="546763" y="393084"/>
        <a:ext cx="5764008" cy="786168"/>
      </dsp:txXfrm>
    </dsp:sp>
    <dsp:sp modelId="{2C267D8D-A87D-4FA8-9F68-7D5160760B29}">
      <dsp:nvSpPr>
        <dsp:cNvPr id="0" name=""/>
        <dsp:cNvSpPr/>
      </dsp:nvSpPr>
      <dsp:spPr>
        <a:xfrm>
          <a:off x="55407" y="294813"/>
          <a:ext cx="982710" cy="9827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2A74E-6AEB-4482-8803-117CED237F1B}">
      <dsp:nvSpPr>
        <dsp:cNvPr id="0" name=""/>
        <dsp:cNvSpPr/>
      </dsp:nvSpPr>
      <dsp:spPr>
        <a:xfrm>
          <a:off x="832535" y="1572336"/>
          <a:ext cx="5478236" cy="7861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021" tIns="71120" rIns="71120" bIns="71120" numCol="1" spcCol="1270" anchor="ctr" anchorCtr="0">
          <a:noAutofit/>
        </a:bodyPr>
        <a:lstStyle/>
        <a:p>
          <a:pPr marL="0" lvl="0" indent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 ExtraBold" panose="020B0600000101010101" pitchFamily="34" charset="-127"/>
              <a:ea typeface="나눔스퀘어 ExtraBold" panose="020B0600000101010101" pitchFamily="34" charset="-127"/>
            </a:rPr>
            <a:t>데이터 </a:t>
          </a:r>
          <a:r>
            <a:rPr lang="ko-KR" altLang="en-US" sz="2800" kern="1200" dirty="0" err="1">
              <a:latin typeface="나눔스퀘어 ExtraBold" panose="020B0600000101010101" pitchFamily="34" charset="-127"/>
              <a:ea typeface="나눔스퀘어 ExtraBold" panose="020B0600000101010101" pitchFamily="34" charset="-127"/>
            </a:rPr>
            <a:t>전처리</a:t>
          </a:r>
          <a:endParaRPr lang="ko-KR" altLang="en-US" sz="2800" kern="1200" dirty="0">
            <a:latin typeface="나눔스퀘어 ExtraBold" panose="020B0600000101010101" pitchFamily="34" charset="-127"/>
            <a:ea typeface="나눔스퀘어 ExtraBold" panose="020B0600000101010101" pitchFamily="34" charset="-127"/>
          </a:endParaRPr>
        </a:p>
      </dsp:txBody>
      <dsp:txXfrm>
        <a:off x="832535" y="1572336"/>
        <a:ext cx="5478236" cy="786168"/>
      </dsp:txXfrm>
    </dsp:sp>
    <dsp:sp modelId="{B3C04871-72DC-46C5-85D1-F3F73E0E4E54}">
      <dsp:nvSpPr>
        <dsp:cNvPr id="0" name=""/>
        <dsp:cNvSpPr/>
      </dsp:nvSpPr>
      <dsp:spPr>
        <a:xfrm>
          <a:off x="341179" y="1474065"/>
          <a:ext cx="982710" cy="9827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9B5681-B6A3-4768-993B-ADA5EE6430B2}">
      <dsp:nvSpPr>
        <dsp:cNvPr id="0" name=""/>
        <dsp:cNvSpPr/>
      </dsp:nvSpPr>
      <dsp:spPr>
        <a:xfrm>
          <a:off x="546763" y="2751589"/>
          <a:ext cx="5764008" cy="7861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021" tIns="71120" rIns="71120" bIns="71120" numCol="1" spcCol="1270" anchor="ctr" anchorCtr="0">
          <a:noAutofit/>
        </a:bodyPr>
        <a:lstStyle/>
        <a:p>
          <a:pPr marL="0" lvl="0" indent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 ExtraBold" panose="020B0600000101010101" pitchFamily="34" charset="-127"/>
              <a:ea typeface="나눔스퀘어 ExtraBold" panose="020B0600000101010101" pitchFamily="34" charset="-127"/>
            </a:rPr>
            <a:t>데이터 시각화</a:t>
          </a:r>
        </a:p>
      </dsp:txBody>
      <dsp:txXfrm>
        <a:off x="546763" y="2751589"/>
        <a:ext cx="5764008" cy="786168"/>
      </dsp:txXfrm>
    </dsp:sp>
    <dsp:sp modelId="{44E5B7E8-877A-4F63-AB3B-2F9754D1B081}">
      <dsp:nvSpPr>
        <dsp:cNvPr id="0" name=""/>
        <dsp:cNvSpPr/>
      </dsp:nvSpPr>
      <dsp:spPr>
        <a:xfrm>
          <a:off x="55407" y="2653318"/>
          <a:ext cx="982710" cy="9827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958B-9026-4101-A6DE-94DAF8C9662E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F41B-4A0E-4EE0-AB58-6A64D0EFD18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06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958B-9026-4101-A6DE-94DAF8C9662E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F41B-4A0E-4EE0-AB58-6A64D0EFD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4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958B-9026-4101-A6DE-94DAF8C9662E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F41B-4A0E-4EE0-AB58-6A64D0EFD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7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958B-9026-4101-A6DE-94DAF8C9662E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F41B-4A0E-4EE0-AB58-6A64D0EFD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1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958B-9026-4101-A6DE-94DAF8C9662E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F41B-4A0E-4EE0-AB58-6A64D0EFD18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8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958B-9026-4101-A6DE-94DAF8C9662E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F41B-4A0E-4EE0-AB58-6A64D0EFD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27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958B-9026-4101-A6DE-94DAF8C9662E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F41B-4A0E-4EE0-AB58-6A64D0EFD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5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958B-9026-4101-A6DE-94DAF8C9662E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F41B-4A0E-4EE0-AB58-6A64D0EFD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67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958B-9026-4101-A6DE-94DAF8C9662E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F41B-4A0E-4EE0-AB58-6A64D0EFD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08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90958B-9026-4101-A6DE-94DAF8C9662E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8CF41B-4A0E-4EE0-AB58-6A64D0EFD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388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958B-9026-4101-A6DE-94DAF8C9662E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F41B-4A0E-4EE0-AB58-6A64D0EFD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91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90958B-9026-4101-A6DE-94DAF8C9662E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88CF41B-4A0E-4EE0-AB58-6A64D0EFD18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82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142FE-84F0-4FCA-ADBC-61B85FF7C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데이터 시각화 </a:t>
            </a:r>
            <a:r>
              <a:rPr lang="en-US" altLang="ko-KR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workflow</a:t>
            </a:r>
            <a:endParaRPr lang="ko-KR" altLang="en-US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6AFAE5-1B42-4DAE-8B69-13E1A635D0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871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4276E-2160-4615-94F0-765A0E79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데이터베이스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3C1EC8F-B4E8-4E9D-8E61-629644AAD0FD}"/>
              </a:ext>
            </a:extLst>
          </p:cNvPr>
          <p:cNvSpPr txBox="1">
            <a:spLocks/>
          </p:cNvSpPr>
          <p:nvPr/>
        </p:nvSpPr>
        <p:spPr>
          <a:xfrm>
            <a:off x="581192" y="2203587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E2B6969-330A-4279-A9EC-C74380F482BF}"/>
              </a:ext>
            </a:extLst>
          </p:cNvPr>
          <p:cNvSpPr txBox="1">
            <a:spLocks/>
          </p:cNvSpPr>
          <p:nvPr/>
        </p:nvSpPr>
        <p:spPr>
          <a:xfrm>
            <a:off x="581192" y="2000387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테이블에 데이터 추가하기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lvl="1"/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3. Python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에서 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DB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를 연결하여 삽입하는 방법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lvl="2"/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Python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에서 전처리한 데이터를 바로 적재할 때 사용함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lvl="2"/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예시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. ‘</a:t>
            </a:r>
            <a:r>
              <a:rPr lang="en-US" altLang="ko-KR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df_concat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’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데이터프레임을 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‘sales’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테이블에 데이터로 추가할 때  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4B7C41-1CBF-448B-8E94-9C2679E26948}"/>
              </a:ext>
            </a:extLst>
          </p:cNvPr>
          <p:cNvSpPr txBox="1"/>
          <p:nvPr/>
        </p:nvSpPr>
        <p:spPr>
          <a:xfrm>
            <a:off x="1097280" y="3620646"/>
            <a:ext cx="10956175" cy="2629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from </a:t>
            </a:r>
            <a:r>
              <a:rPr lang="en-US" altLang="ko-KR" sz="16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sqlalchemy</a:t>
            </a:r>
            <a:r>
              <a:rPr lang="en-US" altLang="ko-KR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import </a:t>
            </a:r>
            <a:r>
              <a:rPr lang="en-US" altLang="ko-KR" sz="16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create_engine</a:t>
            </a:r>
            <a:r>
              <a:rPr lang="en-US" altLang="ko-KR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	</a:t>
            </a:r>
            <a:r>
              <a:rPr lang="en-US" altLang="ko-KR" sz="1600" dirty="0">
                <a:solidFill>
                  <a:schemeClr val="accent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# Python</a:t>
            </a:r>
            <a:r>
              <a:rPr lang="ko-KR" altLang="en-US" sz="1600" dirty="0">
                <a:solidFill>
                  <a:schemeClr val="accent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과 관계형 데이터베이스를 연동하는 </a:t>
            </a:r>
            <a:r>
              <a:rPr lang="en-US" altLang="ko-KR" sz="1600" dirty="0">
                <a:solidFill>
                  <a:schemeClr val="accent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toolkit</a:t>
            </a:r>
          </a:p>
          <a:p>
            <a:pPr>
              <a:lnSpc>
                <a:spcPct val="130000"/>
              </a:lnSpc>
            </a:pPr>
            <a:endParaRPr lang="en-US" altLang="ko-KR" sz="1600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connstr</a:t>
            </a:r>
            <a:r>
              <a:rPr lang="ko-KR" altLang="en-US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ko-KR" altLang="en-US" sz="1600" dirty="0">
                <a:solidFill>
                  <a:srgbClr val="C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= </a:t>
            </a:r>
            <a:r>
              <a:rPr lang="ko-KR" altLang="en-US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'</a:t>
            </a:r>
            <a:r>
              <a:rPr lang="ko-KR" altLang="en-US" sz="16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mysql+pymysql</a:t>
            </a:r>
            <a:r>
              <a:rPr lang="ko-KR" altLang="en-US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://{</a:t>
            </a:r>
            <a:r>
              <a:rPr lang="ko-KR" altLang="en-US" sz="16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user</a:t>
            </a:r>
            <a:r>
              <a:rPr lang="ko-KR" altLang="en-US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}:{</a:t>
            </a:r>
            <a:r>
              <a:rPr lang="ko-KR" altLang="en-US" sz="16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password</a:t>
            </a:r>
            <a:r>
              <a:rPr lang="ko-KR" altLang="en-US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}@{host}:{port}/{database}'</a:t>
            </a:r>
          </a:p>
          <a:p>
            <a:pPr>
              <a:lnSpc>
                <a:spcPct val="130000"/>
              </a:lnSpc>
            </a:pPr>
            <a:r>
              <a:rPr lang="ko-KR" altLang="en-US" sz="16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engine</a:t>
            </a:r>
            <a:r>
              <a:rPr lang="ko-KR" altLang="en-US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= </a:t>
            </a:r>
            <a:r>
              <a:rPr lang="ko-KR" altLang="en-US" sz="16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create_engine</a:t>
            </a:r>
            <a:r>
              <a:rPr lang="ko-KR" altLang="en-US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(</a:t>
            </a:r>
            <a:r>
              <a:rPr lang="ko-KR" altLang="en-US" sz="16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connstr.format</a:t>
            </a:r>
            <a:r>
              <a:rPr lang="ko-KR" altLang="en-US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(**</a:t>
            </a:r>
            <a:r>
              <a:rPr lang="ko-KR" altLang="en-US" sz="16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creds</a:t>
            </a:r>
            <a:r>
              <a:rPr lang="ko-KR" altLang="en-US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))</a:t>
            </a:r>
            <a:r>
              <a:rPr lang="en-US" altLang="ko-KR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			</a:t>
            </a:r>
            <a:r>
              <a:rPr lang="en-US" altLang="ko-KR" sz="1600" dirty="0">
                <a:solidFill>
                  <a:schemeClr val="accent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# </a:t>
            </a:r>
            <a:r>
              <a:rPr lang="ko-KR" altLang="en-US" sz="1600" dirty="0">
                <a:solidFill>
                  <a:schemeClr val="accent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데이터베이스에 접속할 </a:t>
            </a:r>
            <a:r>
              <a:rPr lang="en-US" altLang="ko-KR" sz="1600" dirty="0">
                <a:solidFill>
                  <a:schemeClr val="accent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engine </a:t>
            </a:r>
            <a:r>
              <a:rPr lang="ko-KR" altLang="en-US" sz="1600" dirty="0">
                <a:solidFill>
                  <a:schemeClr val="accent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생성</a:t>
            </a:r>
            <a:endParaRPr lang="en-US" altLang="ko-KR" sz="1600" dirty="0">
              <a:solidFill>
                <a:schemeClr val="accent5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sz="1600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conn = </a:t>
            </a:r>
            <a:r>
              <a:rPr lang="en-US" altLang="ko-KR" sz="16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engine.connect</a:t>
            </a:r>
            <a:r>
              <a:rPr lang="en-US" altLang="ko-KR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()		</a:t>
            </a:r>
            <a:r>
              <a:rPr lang="en-US" altLang="ko-KR" sz="1600" dirty="0">
                <a:solidFill>
                  <a:schemeClr val="accent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# engine</a:t>
            </a:r>
            <a:r>
              <a:rPr lang="ko-KR" altLang="en-US" sz="1600" dirty="0">
                <a:solidFill>
                  <a:schemeClr val="accent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과 </a:t>
            </a:r>
            <a:r>
              <a:rPr lang="en-US" altLang="ko-KR" sz="1600" dirty="0">
                <a:solidFill>
                  <a:schemeClr val="accent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DB </a:t>
            </a:r>
            <a:r>
              <a:rPr lang="ko-KR" altLang="en-US" sz="1600" dirty="0">
                <a:solidFill>
                  <a:schemeClr val="accent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연결</a:t>
            </a:r>
            <a:endParaRPr lang="en-US" altLang="ko-KR" sz="1600" dirty="0">
              <a:solidFill>
                <a:schemeClr val="accent5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df_concat.to_sql</a:t>
            </a:r>
            <a:r>
              <a:rPr lang="en-US" altLang="ko-KR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(name='sales', con=engine, </a:t>
            </a:r>
            <a:r>
              <a:rPr lang="en-US" altLang="ko-KR" sz="16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if_exists</a:t>
            </a:r>
            <a:r>
              <a:rPr lang="en-US" altLang="ko-KR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=‘append’, index=False)		</a:t>
            </a:r>
            <a:r>
              <a:rPr lang="en-US" altLang="ko-KR" sz="1600" dirty="0">
                <a:solidFill>
                  <a:schemeClr val="accent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# </a:t>
            </a:r>
            <a:r>
              <a:rPr lang="ko-KR" altLang="en-US" sz="1600" dirty="0">
                <a:solidFill>
                  <a:schemeClr val="accent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데이터프레임을 테이블에 삽입</a:t>
            </a:r>
            <a:endParaRPr lang="en-US" altLang="ko-KR" sz="1600" dirty="0">
              <a:solidFill>
                <a:schemeClr val="accent5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conn.close</a:t>
            </a:r>
            <a:r>
              <a:rPr lang="en-US" altLang="ko-KR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()</a:t>
            </a:r>
            <a:endParaRPr lang="ko-KR" altLang="en-US" sz="1600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146C307-641D-4719-9811-08097823F520}"/>
              </a:ext>
            </a:extLst>
          </p:cNvPr>
          <p:cNvCxnSpPr/>
          <p:nvPr/>
        </p:nvCxnSpPr>
        <p:spPr>
          <a:xfrm>
            <a:off x="840508" y="3528274"/>
            <a:ext cx="1056640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506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4276E-2160-4615-94F0-765A0E79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데이터 </a:t>
            </a:r>
            <a:r>
              <a:rPr lang="ko-KR" altLang="en-US" dirty="0" err="1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전처리</a:t>
            </a:r>
            <a:endParaRPr lang="ko-KR" altLang="en-US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E2B6969-330A-4279-A9EC-C74380F482BF}"/>
              </a:ext>
            </a:extLst>
          </p:cNvPr>
          <p:cNvSpPr txBox="1">
            <a:spLocks/>
          </p:cNvSpPr>
          <p:nvPr/>
        </p:nvSpPr>
        <p:spPr>
          <a:xfrm>
            <a:off x="581192" y="2000387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1.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현재 보유한 데이터 검토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</a:p>
          <a:p>
            <a:pPr lvl="1"/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FA834EF-F2D8-4B10-9055-3DD773C38ABF}"/>
              </a:ext>
            </a:extLst>
          </p:cNvPr>
          <p:cNvGrpSpPr/>
          <p:nvPr/>
        </p:nvGrpSpPr>
        <p:grpSpPr>
          <a:xfrm>
            <a:off x="581193" y="2460776"/>
            <a:ext cx="6383026" cy="1871079"/>
            <a:chOff x="581192" y="2669309"/>
            <a:chExt cx="7537413" cy="239683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7DDA890-6302-4530-8049-46B41C16D8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7946"/>
            <a:stretch/>
          </p:blipFill>
          <p:spPr>
            <a:xfrm>
              <a:off x="581192" y="2669309"/>
              <a:ext cx="7537413" cy="219825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A93CEAA-1792-4F18-A823-666EFBF987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104"/>
            <a:stretch/>
          </p:blipFill>
          <p:spPr>
            <a:xfrm>
              <a:off x="581192" y="4867564"/>
              <a:ext cx="7537413" cy="198582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320A2B06-5479-415D-9FF8-99DEB9507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3" y="4387739"/>
            <a:ext cx="6383026" cy="1751340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2872671-4E8B-47A0-9755-CE607EC9E07D}"/>
              </a:ext>
            </a:extLst>
          </p:cNvPr>
          <p:cNvSpPr txBox="1">
            <a:spLocks/>
          </p:cNvSpPr>
          <p:nvPr/>
        </p:nvSpPr>
        <p:spPr>
          <a:xfrm>
            <a:off x="7148945" y="2152787"/>
            <a:ext cx="4614262" cy="3678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b="1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특징</a:t>
            </a:r>
            <a:endParaRPr lang="en-US" altLang="ko-KR" sz="2400" b="1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  <a:p>
            <a:r>
              <a:rPr lang="ko-KR" altLang="en-US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년도별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개별 시트로 데이터 존재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용역 관련 데이터는 구조가 다름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Key(index)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없음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누락 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&amp;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중복 값 존재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983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4276E-2160-4615-94F0-765A0E79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데이터 </a:t>
            </a:r>
            <a:r>
              <a:rPr lang="ko-KR" altLang="en-US" dirty="0" err="1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전처리</a:t>
            </a:r>
            <a:endParaRPr lang="ko-KR" altLang="en-US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E2B6969-330A-4279-A9EC-C74380F482BF}"/>
              </a:ext>
            </a:extLst>
          </p:cNvPr>
          <p:cNvSpPr txBox="1">
            <a:spLocks/>
          </p:cNvSpPr>
          <p:nvPr/>
        </p:nvSpPr>
        <p:spPr>
          <a:xfrm>
            <a:off x="581192" y="2000387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2.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데이터 처리 계획 설정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lvl="1"/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요구사항 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1)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개별 시트에 저장된 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2002~ 2020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년 데이터 통합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lvl="1"/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요구사항 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2)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용역 관련 데이터 재구조화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lvl="1"/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요구사항 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3)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데이터베이스에 올릴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수 있도록 재정비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lvl="1"/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lvl="1"/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예상 결과물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lvl="1"/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AF3C7AB2-D81D-4AB1-B7FF-FA7EC3DA3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778471"/>
              </p:ext>
            </p:extLst>
          </p:nvPr>
        </p:nvGraphicFramePr>
        <p:xfrm>
          <a:off x="611671" y="4534284"/>
          <a:ext cx="11029617" cy="1259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25513">
                  <a:extLst>
                    <a:ext uri="{9D8B030D-6E8A-4147-A177-3AD203B41FA5}">
                      <a16:colId xmlns:a16="http://schemas.microsoft.com/office/drawing/2014/main" val="1202025583"/>
                    </a:ext>
                  </a:extLst>
                </a:gridCol>
                <a:gridCol w="1225513">
                  <a:extLst>
                    <a:ext uri="{9D8B030D-6E8A-4147-A177-3AD203B41FA5}">
                      <a16:colId xmlns:a16="http://schemas.microsoft.com/office/drawing/2014/main" val="3397543856"/>
                    </a:ext>
                  </a:extLst>
                </a:gridCol>
                <a:gridCol w="1225513">
                  <a:extLst>
                    <a:ext uri="{9D8B030D-6E8A-4147-A177-3AD203B41FA5}">
                      <a16:colId xmlns:a16="http://schemas.microsoft.com/office/drawing/2014/main" val="1299011229"/>
                    </a:ext>
                  </a:extLst>
                </a:gridCol>
                <a:gridCol w="1225513">
                  <a:extLst>
                    <a:ext uri="{9D8B030D-6E8A-4147-A177-3AD203B41FA5}">
                      <a16:colId xmlns:a16="http://schemas.microsoft.com/office/drawing/2014/main" val="3944864094"/>
                    </a:ext>
                  </a:extLst>
                </a:gridCol>
                <a:gridCol w="1225513">
                  <a:extLst>
                    <a:ext uri="{9D8B030D-6E8A-4147-A177-3AD203B41FA5}">
                      <a16:colId xmlns:a16="http://schemas.microsoft.com/office/drawing/2014/main" val="37204954"/>
                    </a:ext>
                  </a:extLst>
                </a:gridCol>
                <a:gridCol w="1225513">
                  <a:extLst>
                    <a:ext uri="{9D8B030D-6E8A-4147-A177-3AD203B41FA5}">
                      <a16:colId xmlns:a16="http://schemas.microsoft.com/office/drawing/2014/main" val="3183483460"/>
                    </a:ext>
                  </a:extLst>
                </a:gridCol>
                <a:gridCol w="1225513">
                  <a:extLst>
                    <a:ext uri="{9D8B030D-6E8A-4147-A177-3AD203B41FA5}">
                      <a16:colId xmlns:a16="http://schemas.microsoft.com/office/drawing/2014/main" val="2241233397"/>
                    </a:ext>
                  </a:extLst>
                </a:gridCol>
                <a:gridCol w="1225513">
                  <a:extLst>
                    <a:ext uri="{9D8B030D-6E8A-4147-A177-3AD203B41FA5}">
                      <a16:colId xmlns:a16="http://schemas.microsoft.com/office/drawing/2014/main" val="2202733705"/>
                    </a:ext>
                  </a:extLst>
                </a:gridCol>
                <a:gridCol w="1225513">
                  <a:extLst>
                    <a:ext uri="{9D8B030D-6E8A-4147-A177-3AD203B41FA5}">
                      <a16:colId xmlns:a16="http://schemas.microsoft.com/office/drawing/2014/main" val="4149053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인덱스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제품유형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제품유형명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제품그룹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제품그룹명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제품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제품명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매출액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년도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079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24052102</a:t>
                      </a:r>
                      <a:endParaRPr lang="ko-KR" altLang="en-US" sz="1400" dirty="0"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</a:t>
                      </a:r>
                      <a:endParaRPr lang="ko-KR" altLang="en-US" sz="1400" dirty="0"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은행권류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F110101</a:t>
                      </a:r>
                      <a:endParaRPr lang="ko-KR" altLang="en-US" sz="1400" dirty="0"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1,000</a:t>
                      </a:r>
                      <a:r>
                        <a:rPr lang="ko-KR" altLang="en-US" sz="1400" dirty="0"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원권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F110101-00</a:t>
                      </a:r>
                      <a:endParaRPr lang="ko-KR" altLang="en-US" sz="1400" dirty="0"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1,000</a:t>
                      </a:r>
                      <a:r>
                        <a:rPr lang="ko-KR" altLang="en-US" sz="1400" dirty="0"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원권</a:t>
                      </a:r>
                      <a:r>
                        <a:rPr lang="en-US" altLang="ko-KR" sz="1400" dirty="0"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(40</a:t>
                      </a:r>
                      <a:r>
                        <a:rPr lang="ko-KR" altLang="en-US" sz="1400" dirty="0"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면</a:t>
                      </a:r>
                      <a:r>
                        <a:rPr lang="en-US" altLang="ko-KR" sz="1400" dirty="0"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)</a:t>
                      </a:r>
                      <a:endParaRPr lang="ko-KR" altLang="en-US" sz="1400" dirty="0"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1878372300</a:t>
                      </a:r>
                      <a:endParaRPr lang="ko-KR" altLang="en-US" sz="1400" dirty="0"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2020</a:t>
                      </a:r>
                      <a:endParaRPr lang="ko-KR" altLang="en-US" sz="1400" dirty="0"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52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6532121</a:t>
                      </a:r>
                      <a:endParaRPr lang="ko-KR" altLang="en-US" sz="1400" dirty="0"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71</a:t>
                      </a:r>
                      <a:endParaRPr lang="ko-KR" altLang="en-US" sz="1400" dirty="0"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기타의사업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R710001</a:t>
                      </a:r>
                      <a:endParaRPr lang="ko-KR" altLang="en-US" sz="1400" dirty="0"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 err="1"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기타의용역</a:t>
                      </a:r>
                      <a:endParaRPr lang="ko-KR" altLang="en-US" sz="1400" dirty="0"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R710001-00</a:t>
                      </a:r>
                      <a:endParaRPr lang="ko-KR" altLang="en-US" sz="1400" dirty="0"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 err="1"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기타의용역</a:t>
                      </a:r>
                      <a:endParaRPr lang="ko-KR" altLang="en-US" sz="1400" dirty="0"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87439840</a:t>
                      </a:r>
                      <a:endParaRPr lang="ko-KR" altLang="en-US" sz="1400" dirty="0"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2017</a:t>
                      </a:r>
                      <a:endParaRPr lang="ko-KR" altLang="en-US" sz="1400" dirty="0"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822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076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4276E-2160-4615-94F0-765A0E79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데이터 </a:t>
            </a:r>
            <a:r>
              <a:rPr lang="ko-KR" altLang="en-US" dirty="0" err="1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전처리</a:t>
            </a:r>
            <a:endParaRPr lang="ko-KR" altLang="en-US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E2B6969-330A-4279-A9EC-C74380F482BF}"/>
              </a:ext>
            </a:extLst>
          </p:cNvPr>
          <p:cNvSpPr txBox="1">
            <a:spLocks/>
          </p:cNvSpPr>
          <p:nvPr/>
        </p:nvSpPr>
        <p:spPr>
          <a:xfrm>
            <a:off x="581192" y="2000387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3.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데이터 처리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lvl="1"/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요구사항 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1)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개별 시트에 저장된 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2002~ 2020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년 데이터 통합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lvl="2"/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데이터 로드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77ADF7-FDBB-4FA9-AF13-888C3D4DD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9" y="3000001"/>
            <a:ext cx="10135121" cy="3314870"/>
          </a:xfrm>
          <a:prstGeom prst="rect">
            <a:avLst/>
          </a:prstGeom>
        </p:spPr>
      </p:pic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4A8DC3D4-E6FE-4F5B-9D3A-8688265FF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146723"/>
              </p:ext>
            </p:extLst>
          </p:nvPr>
        </p:nvGraphicFramePr>
        <p:xfrm>
          <a:off x="6535990" y="2310254"/>
          <a:ext cx="5200074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679">
                  <a:extLst>
                    <a:ext uri="{9D8B030D-6E8A-4147-A177-3AD203B41FA5}">
                      <a16:colId xmlns:a16="http://schemas.microsoft.com/office/drawing/2014/main" val="649118384"/>
                    </a:ext>
                  </a:extLst>
                </a:gridCol>
                <a:gridCol w="866679">
                  <a:extLst>
                    <a:ext uri="{9D8B030D-6E8A-4147-A177-3AD203B41FA5}">
                      <a16:colId xmlns:a16="http://schemas.microsoft.com/office/drawing/2014/main" val="2750998921"/>
                    </a:ext>
                  </a:extLst>
                </a:gridCol>
                <a:gridCol w="866679">
                  <a:extLst>
                    <a:ext uri="{9D8B030D-6E8A-4147-A177-3AD203B41FA5}">
                      <a16:colId xmlns:a16="http://schemas.microsoft.com/office/drawing/2014/main" val="3548831281"/>
                    </a:ext>
                  </a:extLst>
                </a:gridCol>
                <a:gridCol w="866679">
                  <a:extLst>
                    <a:ext uri="{9D8B030D-6E8A-4147-A177-3AD203B41FA5}">
                      <a16:colId xmlns:a16="http://schemas.microsoft.com/office/drawing/2014/main" val="2322283207"/>
                    </a:ext>
                  </a:extLst>
                </a:gridCol>
                <a:gridCol w="866679">
                  <a:extLst>
                    <a:ext uri="{9D8B030D-6E8A-4147-A177-3AD203B41FA5}">
                      <a16:colId xmlns:a16="http://schemas.microsoft.com/office/drawing/2014/main" val="418184443"/>
                    </a:ext>
                  </a:extLst>
                </a:gridCol>
                <a:gridCol w="866679">
                  <a:extLst>
                    <a:ext uri="{9D8B030D-6E8A-4147-A177-3AD203B41FA5}">
                      <a16:colId xmlns:a16="http://schemas.microsoft.com/office/drawing/2014/main" val="3241048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2002</a:t>
                      </a:r>
                      <a:endParaRPr lang="ko-KR" altLang="en-US" sz="1100" dirty="0"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2003</a:t>
                      </a:r>
                      <a:endParaRPr lang="ko-KR" altLang="en-US" sz="1100" dirty="0"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…</a:t>
                      </a:r>
                      <a:endParaRPr lang="ko-KR" altLang="en-US" sz="1100" dirty="0"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2019</a:t>
                      </a:r>
                      <a:endParaRPr lang="ko-KR" altLang="en-US" sz="1100" dirty="0"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2020</a:t>
                      </a:r>
                      <a:endParaRPr lang="ko-KR" altLang="en-US" sz="1100" dirty="0"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용역 로열티 기타매출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46035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F088E4-BA94-47AF-9011-22CB9CB83419}"/>
              </a:ext>
            </a:extLst>
          </p:cNvPr>
          <p:cNvSpPr txBox="1"/>
          <p:nvPr/>
        </p:nvSpPr>
        <p:spPr>
          <a:xfrm>
            <a:off x="6535990" y="2002477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현재 </a:t>
            </a:r>
            <a:r>
              <a:rPr lang="en-US" altLang="ko-KR" sz="14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dfs</a:t>
            </a:r>
            <a:r>
              <a:rPr lang="en-US" altLang="ko-KR" sz="1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ko-KR" altLang="en-US" sz="1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구조</a:t>
            </a:r>
            <a:r>
              <a:rPr lang="en-US" altLang="ko-KR" sz="1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ko-KR" altLang="en-US" sz="1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F26D587-D573-46B3-B315-39B527755B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1770"/>
          <a:stretch/>
        </p:blipFill>
        <p:spPr>
          <a:xfrm>
            <a:off x="5874327" y="3000001"/>
            <a:ext cx="5944864" cy="1407621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EFE7D54-C014-4636-B7FD-9C11B4A5E702}"/>
              </a:ext>
            </a:extLst>
          </p:cNvPr>
          <p:cNvCxnSpPr>
            <a:cxnSpLocks/>
          </p:cNvCxnSpPr>
          <p:nvPr/>
        </p:nvCxnSpPr>
        <p:spPr>
          <a:xfrm flipH="1">
            <a:off x="5874327" y="2736974"/>
            <a:ext cx="4116065" cy="263027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6726332-034E-4D24-8484-636C8F738835}"/>
              </a:ext>
            </a:extLst>
          </p:cNvPr>
          <p:cNvCxnSpPr>
            <a:cxnSpLocks/>
          </p:cNvCxnSpPr>
          <p:nvPr/>
        </p:nvCxnSpPr>
        <p:spPr>
          <a:xfrm>
            <a:off x="10867847" y="2736974"/>
            <a:ext cx="878150" cy="263027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226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4276E-2160-4615-94F0-765A0E79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데이터 </a:t>
            </a:r>
            <a:r>
              <a:rPr lang="ko-KR" altLang="en-US" dirty="0" err="1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전처리</a:t>
            </a:r>
            <a:endParaRPr lang="ko-KR" altLang="en-US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E2B6969-330A-4279-A9EC-C74380F482BF}"/>
              </a:ext>
            </a:extLst>
          </p:cNvPr>
          <p:cNvSpPr txBox="1">
            <a:spLocks/>
          </p:cNvSpPr>
          <p:nvPr/>
        </p:nvSpPr>
        <p:spPr>
          <a:xfrm>
            <a:off x="581192" y="2000387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3.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데이터 처리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lvl="1"/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요구사항 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1)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개별 시트에 저장된 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2002~ 2020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년 데이터 통합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lvl="2"/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제품별 매출액 합산 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&amp;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년도 정보 추가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C917EB-44E1-4BBF-8943-570639878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33" y="4129948"/>
            <a:ext cx="9392133" cy="1066855"/>
          </a:xfrm>
          <a:prstGeom prst="rect">
            <a:avLst/>
          </a:prstGeom>
        </p:spPr>
      </p:pic>
      <p:graphicFrame>
        <p:nvGraphicFramePr>
          <p:cNvPr id="16" name="표 7">
            <a:extLst>
              <a:ext uri="{FF2B5EF4-FFF2-40B4-BE49-F238E27FC236}">
                <a16:creationId xmlns:a16="http://schemas.microsoft.com/office/drawing/2014/main" id="{44700A0B-A62F-4F7B-9128-DD7E5A6A1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70762"/>
              </p:ext>
            </p:extLst>
          </p:nvPr>
        </p:nvGraphicFramePr>
        <p:xfrm>
          <a:off x="6535990" y="2310254"/>
          <a:ext cx="5200074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679">
                  <a:extLst>
                    <a:ext uri="{9D8B030D-6E8A-4147-A177-3AD203B41FA5}">
                      <a16:colId xmlns:a16="http://schemas.microsoft.com/office/drawing/2014/main" val="649118384"/>
                    </a:ext>
                  </a:extLst>
                </a:gridCol>
                <a:gridCol w="866679">
                  <a:extLst>
                    <a:ext uri="{9D8B030D-6E8A-4147-A177-3AD203B41FA5}">
                      <a16:colId xmlns:a16="http://schemas.microsoft.com/office/drawing/2014/main" val="2750998921"/>
                    </a:ext>
                  </a:extLst>
                </a:gridCol>
                <a:gridCol w="866679">
                  <a:extLst>
                    <a:ext uri="{9D8B030D-6E8A-4147-A177-3AD203B41FA5}">
                      <a16:colId xmlns:a16="http://schemas.microsoft.com/office/drawing/2014/main" val="3548831281"/>
                    </a:ext>
                  </a:extLst>
                </a:gridCol>
                <a:gridCol w="866679">
                  <a:extLst>
                    <a:ext uri="{9D8B030D-6E8A-4147-A177-3AD203B41FA5}">
                      <a16:colId xmlns:a16="http://schemas.microsoft.com/office/drawing/2014/main" val="2322283207"/>
                    </a:ext>
                  </a:extLst>
                </a:gridCol>
                <a:gridCol w="866679">
                  <a:extLst>
                    <a:ext uri="{9D8B030D-6E8A-4147-A177-3AD203B41FA5}">
                      <a16:colId xmlns:a16="http://schemas.microsoft.com/office/drawing/2014/main" val="418184443"/>
                    </a:ext>
                  </a:extLst>
                </a:gridCol>
                <a:gridCol w="866679">
                  <a:extLst>
                    <a:ext uri="{9D8B030D-6E8A-4147-A177-3AD203B41FA5}">
                      <a16:colId xmlns:a16="http://schemas.microsoft.com/office/drawing/2014/main" val="3241048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2002</a:t>
                      </a:r>
                      <a:endParaRPr lang="ko-KR" altLang="en-US" sz="1100" dirty="0"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2003</a:t>
                      </a:r>
                      <a:endParaRPr lang="ko-KR" altLang="en-US" sz="1100" dirty="0"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…</a:t>
                      </a:r>
                      <a:endParaRPr lang="ko-KR" altLang="en-US" sz="1100" dirty="0"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2019</a:t>
                      </a:r>
                      <a:endParaRPr lang="ko-KR" altLang="en-US" sz="1100" dirty="0"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2020</a:t>
                      </a:r>
                      <a:endParaRPr lang="ko-KR" altLang="en-US" sz="1100" dirty="0"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용역 로열티 기타매출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46035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2E908F9-B2C8-4820-BA84-D7CB8A3A82BC}"/>
              </a:ext>
            </a:extLst>
          </p:cNvPr>
          <p:cNvSpPr txBox="1"/>
          <p:nvPr/>
        </p:nvSpPr>
        <p:spPr>
          <a:xfrm>
            <a:off x="6535990" y="2002477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현재 </a:t>
            </a:r>
            <a:r>
              <a:rPr lang="en-US" altLang="ko-KR" sz="14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dfs</a:t>
            </a:r>
            <a:r>
              <a:rPr lang="en-US" altLang="ko-KR" sz="1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ko-KR" altLang="en-US" sz="1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구조</a:t>
            </a:r>
            <a:r>
              <a:rPr lang="en-US" altLang="ko-KR" sz="1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ko-KR" altLang="en-US" sz="1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2AF1A57-1BDB-43C5-8A24-15987E94E28A}"/>
              </a:ext>
            </a:extLst>
          </p:cNvPr>
          <p:cNvCxnSpPr>
            <a:cxnSpLocks/>
          </p:cNvCxnSpPr>
          <p:nvPr/>
        </p:nvCxnSpPr>
        <p:spPr>
          <a:xfrm flipH="1">
            <a:off x="5000510" y="2736974"/>
            <a:ext cx="4989882" cy="22177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A9F23F1-5B3F-4122-9C29-5960155154DF}"/>
              </a:ext>
            </a:extLst>
          </p:cNvPr>
          <p:cNvCxnSpPr>
            <a:cxnSpLocks/>
          </p:cNvCxnSpPr>
          <p:nvPr/>
        </p:nvCxnSpPr>
        <p:spPr>
          <a:xfrm>
            <a:off x="10867847" y="2736974"/>
            <a:ext cx="878150" cy="263027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1F42D0CC-2213-4A4D-A18D-871DF4957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510" y="2958744"/>
            <a:ext cx="6806787" cy="1567074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ACC0832A-90B9-46DB-9940-4D6239C96CB1}"/>
              </a:ext>
            </a:extLst>
          </p:cNvPr>
          <p:cNvGrpSpPr/>
          <p:nvPr/>
        </p:nvGrpSpPr>
        <p:grpSpPr>
          <a:xfrm>
            <a:off x="3246612" y="5380419"/>
            <a:ext cx="6578755" cy="724991"/>
            <a:chOff x="581005" y="5401392"/>
            <a:chExt cx="6578755" cy="72499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8082415-B9E0-4E76-8E9E-7CEEF2357BE4}"/>
                </a:ext>
              </a:extLst>
            </p:cNvPr>
            <p:cNvSpPr txBox="1"/>
            <p:nvPr/>
          </p:nvSpPr>
          <p:spPr>
            <a:xfrm>
              <a:off x="581005" y="5757051"/>
              <a:ext cx="1526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“1a2b3c4d5e”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F2C3D1-2E9C-4CB6-8B4B-8D521F2EE8E5}"/>
                </a:ext>
              </a:extLst>
            </p:cNvPr>
            <p:cNvSpPr txBox="1"/>
            <p:nvPr/>
          </p:nvSpPr>
          <p:spPr>
            <a:xfrm>
              <a:off x="2009165" y="5401392"/>
              <a:ext cx="228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list(filter(</a:t>
              </a:r>
              <a:r>
                <a:rPr lang="en-US" altLang="ko-KR" dirty="0" err="1"/>
                <a:t>str.isdigit</a:t>
              </a:r>
              <a:r>
                <a:rPr lang="en-US" altLang="ko-KR" dirty="0"/>
                <a:t>, …))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155C0EE-CECF-45DC-BB97-3538EB888C98}"/>
                </a:ext>
              </a:extLst>
            </p:cNvPr>
            <p:cNvSpPr txBox="1"/>
            <p:nvPr/>
          </p:nvSpPr>
          <p:spPr>
            <a:xfrm>
              <a:off x="4089516" y="5757051"/>
              <a:ext cx="1141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[1,2,3,4,5]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74873D-BC1B-4750-8BFD-D5C8B7354A75}"/>
                </a:ext>
              </a:extLst>
            </p:cNvPr>
            <p:cNvSpPr txBox="1"/>
            <p:nvPr/>
          </p:nvSpPr>
          <p:spPr>
            <a:xfrm>
              <a:off x="6389997" y="5757051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12345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AF4DA31-CD65-4974-8B13-C5120C2477CC}"/>
                </a:ext>
              </a:extLst>
            </p:cNvPr>
            <p:cNvSpPr txBox="1"/>
            <p:nvPr/>
          </p:nvSpPr>
          <p:spPr>
            <a:xfrm>
              <a:off x="5152649" y="5401392"/>
              <a:ext cx="1396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Int(‘’.join(…))</a:t>
              </a:r>
              <a:endParaRPr lang="ko-KR" altLang="en-US" dirty="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B1078B33-12E5-43DA-BE7B-519047227495}"/>
                </a:ext>
              </a:extLst>
            </p:cNvPr>
            <p:cNvCxnSpPr>
              <a:stCxn id="3" idx="3"/>
              <a:endCxn id="13" idx="1"/>
            </p:cNvCxnSpPr>
            <p:nvPr/>
          </p:nvCxnSpPr>
          <p:spPr>
            <a:xfrm>
              <a:off x="2107385" y="5941717"/>
              <a:ext cx="198213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4F4DB6A0-87A9-43D5-92B9-98D01A388AF9}"/>
                </a:ext>
              </a:extLst>
            </p:cNvPr>
            <p:cNvCxnSpPr>
              <a:stCxn id="13" idx="3"/>
              <a:endCxn id="15" idx="1"/>
            </p:cNvCxnSpPr>
            <p:nvPr/>
          </p:nvCxnSpPr>
          <p:spPr>
            <a:xfrm>
              <a:off x="5231175" y="5941717"/>
              <a:ext cx="115882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7288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4276E-2160-4615-94F0-765A0E79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데이터 </a:t>
            </a:r>
            <a:r>
              <a:rPr lang="ko-KR" altLang="en-US" dirty="0" err="1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전처리</a:t>
            </a:r>
            <a:endParaRPr lang="ko-KR" altLang="en-US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E2B6969-330A-4279-A9EC-C74380F482BF}"/>
              </a:ext>
            </a:extLst>
          </p:cNvPr>
          <p:cNvSpPr txBox="1">
            <a:spLocks/>
          </p:cNvSpPr>
          <p:nvPr/>
        </p:nvSpPr>
        <p:spPr>
          <a:xfrm>
            <a:off x="581192" y="2000387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3.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데이터 처리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lvl="1"/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요구사항 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1)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개별 시트에 저장된 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2002~ 2020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년 데이터 통합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lvl="2"/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2002~2020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년 데이터프레임 병합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lvl="2"/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lvl="2"/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C7CE40-A0A1-401B-83F6-E3A53774D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375" y="3117549"/>
            <a:ext cx="3619686" cy="4381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582C48A-6B4C-4BF6-B685-511544D78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518" y="3001818"/>
            <a:ext cx="6244900" cy="3155260"/>
          </a:xfrm>
          <a:prstGeom prst="rect">
            <a:avLst/>
          </a:prstGeom>
        </p:spPr>
      </p:pic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E949ABA-BCC3-410B-BB0E-38EA6BC44BC1}"/>
              </a:ext>
            </a:extLst>
          </p:cNvPr>
          <p:cNvCxnSpPr>
            <a:endCxn id="9" idx="1"/>
          </p:cNvCxnSpPr>
          <p:nvPr/>
        </p:nvCxnSpPr>
        <p:spPr>
          <a:xfrm>
            <a:off x="1939636" y="3555722"/>
            <a:ext cx="3310882" cy="1023726"/>
          </a:xfrm>
          <a:prstGeom prst="bentConnector3">
            <a:avLst>
              <a:gd name="adj1" fmla="val -215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902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4276E-2160-4615-94F0-765A0E79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데이터 </a:t>
            </a:r>
            <a:r>
              <a:rPr lang="ko-KR" altLang="en-US" dirty="0" err="1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전처리</a:t>
            </a:r>
            <a:endParaRPr lang="ko-KR" altLang="en-US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E2B6969-330A-4279-A9EC-C74380F482BF}"/>
              </a:ext>
            </a:extLst>
          </p:cNvPr>
          <p:cNvSpPr txBox="1">
            <a:spLocks/>
          </p:cNvSpPr>
          <p:nvPr/>
        </p:nvSpPr>
        <p:spPr>
          <a:xfrm>
            <a:off x="581192" y="2000387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3.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데이터 처리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lvl="1"/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요구사항 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2)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용역 관련 데이터 재구조화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lvl="2"/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현재 데이터 구조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lvl="2"/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lvl="2"/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lvl="2"/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lvl="2"/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lvl="2"/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맞춰야 할 데이터 구조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lvl="2"/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33F616-0F03-4113-9EEC-1CFE29CBA5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53"/>
          <a:stretch/>
        </p:blipFill>
        <p:spPr>
          <a:xfrm>
            <a:off x="1097280" y="3066759"/>
            <a:ext cx="9265126" cy="12189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066336C-D48A-4BC1-8E0D-0018238C45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995"/>
          <a:stretch/>
        </p:blipFill>
        <p:spPr>
          <a:xfrm>
            <a:off x="1097280" y="4764761"/>
            <a:ext cx="9265125" cy="10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90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4276E-2160-4615-94F0-765A0E79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데이터 </a:t>
            </a:r>
            <a:r>
              <a:rPr lang="ko-KR" altLang="en-US" dirty="0" err="1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전처리</a:t>
            </a:r>
            <a:endParaRPr lang="ko-KR" altLang="en-US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E2B6969-330A-4279-A9EC-C74380F482BF}"/>
              </a:ext>
            </a:extLst>
          </p:cNvPr>
          <p:cNvSpPr txBox="1">
            <a:spLocks/>
          </p:cNvSpPr>
          <p:nvPr/>
        </p:nvSpPr>
        <p:spPr>
          <a:xfrm>
            <a:off x="581192" y="2000386"/>
            <a:ext cx="11029615" cy="44927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3.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데이터 처리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lvl="1"/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요구사항 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2)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용역 관련 데이터 재구조화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lvl="2"/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lvl="1"/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제품유형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: 7*</a:t>
            </a:r>
          </a:p>
          <a:p>
            <a:pPr lvl="1"/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제품유형명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: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유형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lvl="1"/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제품그룹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: R +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제품유형 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+ 000*</a:t>
            </a:r>
          </a:p>
          <a:p>
            <a:pPr lvl="1"/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제품그룹명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: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그룹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lvl="1"/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제품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: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제품그룹 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+ -00</a:t>
            </a:r>
          </a:p>
          <a:p>
            <a:pPr lvl="1"/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제품명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: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제품그룹명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lvl="1"/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매출액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: VALUES</a:t>
            </a:r>
          </a:p>
          <a:p>
            <a:pPr lvl="1"/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년도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: COLUMNS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3BFBF7-C8B4-41C6-ADEE-C1F2D7C6D6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53"/>
          <a:stretch/>
        </p:blipFill>
        <p:spPr>
          <a:xfrm>
            <a:off x="4479636" y="3172496"/>
            <a:ext cx="7131171" cy="9381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7C1C78-794B-477C-8660-0779966CEA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995"/>
          <a:stretch/>
        </p:blipFill>
        <p:spPr>
          <a:xfrm>
            <a:off x="4488872" y="4453374"/>
            <a:ext cx="7131171" cy="826346"/>
          </a:xfrm>
          <a:prstGeom prst="rect">
            <a:avLst/>
          </a:prstGeom>
        </p:spPr>
      </p:pic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3B603576-E4A6-4EBC-B4BB-B98F1ED2139F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6200000" flipH="1">
            <a:off x="7878488" y="4277403"/>
            <a:ext cx="342705" cy="9236"/>
          </a:xfrm>
          <a:prstGeom prst="bentConnector3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FB47387-E2A3-44B0-A6D7-1231AF15010D}"/>
              </a:ext>
            </a:extLst>
          </p:cNvPr>
          <p:cNvSpPr txBox="1"/>
          <p:nvPr/>
        </p:nvSpPr>
        <p:spPr>
          <a:xfrm>
            <a:off x="4880112" y="4760846"/>
            <a:ext cx="6848763" cy="25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71.000     </a:t>
            </a:r>
            <a:r>
              <a:rPr lang="ko-KR" altLang="en-US" sz="1050" dirty="0"/>
              <a:t>연구개발    </a:t>
            </a:r>
            <a:r>
              <a:rPr lang="en-US" altLang="ko-KR" sz="1050" dirty="0"/>
              <a:t>R710001 	           </a:t>
            </a:r>
            <a:r>
              <a:rPr lang="ko-KR" altLang="en-US" sz="1050" dirty="0"/>
              <a:t>기술판매 </a:t>
            </a:r>
            <a:r>
              <a:rPr lang="en-US" altLang="ko-KR" sz="1050" dirty="0"/>
              <a:t>	        R710001-00 		</a:t>
            </a:r>
            <a:r>
              <a:rPr lang="ko-KR" altLang="en-US" sz="1050" dirty="0"/>
              <a:t>기술판매 </a:t>
            </a:r>
            <a:r>
              <a:rPr lang="en-US" altLang="ko-KR" sz="1050" dirty="0"/>
              <a:t>	       34429800 2002</a:t>
            </a:r>
            <a:endParaRPr lang="ko-KR" altLang="en-US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2374F-CE85-4485-874B-79BB45E6B223}"/>
              </a:ext>
            </a:extLst>
          </p:cNvPr>
          <p:cNvSpPr txBox="1"/>
          <p:nvPr/>
        </p:nvSpPr>
        <p:spPr>
          <a:xfrm>
            <a:off x="4880112" y="5023515"/>
            <a:ext cx="6848763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71.000     </a:t>
            </a:r>
            <a:r>
              <a:rPr lang="ko-KR" altLang="en-US" sz="1050" dirty="0"/>
              <a:t>연구개발    </a:t>
            </a:r>
            <a:r>
              <a:rPr lang="en-US" altLang="ko-KR" sz="1050" dirty="0"/>
              <a:t>R710001 	           </a:t>
            </a:r>
            <a:r>
              <a:rPr lang="ko-KR" altLang="en-US" sz="1050" dirty="0"/>
              <a:t>기술판매 </a:t>
            </a:r>
            <a:r>
              <a:rPr lang="en-US" altLang="ko-KR" sz="1050" dirty="0"/>
              <a:t>	        R710001-00 		</a:t>
            </a:r>
            <a:r>
              <a:rPr lang="ko-KR" altLang="en-US" sz="1050" dirty="0"/>
              <a:t>기술판매 </a:t>
            </a:r>
            <a:r>
              <a:rPr lang="en-US" altLang="ko-KR" sz="1050" dirty="0"/>
              <a:t>	       7102500    2003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54812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4276E-2160-4615-94F0-765A0E79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데이터 </a:t>
            </a:r>
            <a:r>
              <a:rPr lang="ko-KR" altLang="en-US" dirty="0" err="1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전처리</a:t>
            </a:r>
            <a:endParaRPr lang="ko-KR" altLang="en-US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E2B6969-330A-4279-A9EC-C74380F482BF}"/>
              </a:ext>
            </a:extLst>
          </p:cNvPr>
          <p:cNvSpPr txBox="1">
            <a:spLocks/>
          </p:cNvSpPr>
          <p:nvPr/>
        </p:nvSpPr>
        <p:spPr>
          <a:xfrm>
            <a:off x="581192" y="2000387"/>
            <a:ext cx="11029615" cy="9154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3.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데이터 처리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lvl="1"/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요구사항 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2)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용역 관련 데이터 재구조화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73C5CC-3933-45BB-BEBF-63F418843B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517"/>
          <a:stretch/>
        </p:blipFill>
        <p:spPr>
          <a:xfrm>
            <a:off x="689775" y="2915800"/>
            <a:ext cx="7067665" cy="14130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0C3F71-9E5F-4416-9164-1985D7916CE9}"/>
              </a:ext>
            </a:extLst>
          </p:cNvPr>
          <p:cNvSpPr txBox="1"/>
          <p:nvPr/>
        </p:nvSpPr>
        <p:spPr>
          <a:xfrm>
            <a:off x="6202018" y="1989005"/>
            <a:ext cx="5151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map ( </a:t>
            </a:r>
            <a:r>
              <a:rPr lang="en-US" altLang="ko-KR" dirty="0" err="1"/>
              <a:t>func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collections)</a:t>
            </a:r>
            <a:r>
              <a:rPr lang="ko-KR" altLang="en-US" dirty="0"/>
              <a:t> </a:t>
            </a:r>
            <a:r>
              <a:rPr lang="en-US" altLang="ko-KR" dirty="0"/>
              <a:t>==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element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collections:</a:t>
            </a:r>
          </a:p>
          <a:p>
            <a:r>
              <a:rPr lang="en-US" altLang="ko-KR" dirty="0"/>
              <a:t>						</a:t>
            </a:r>
            <a:r>
              <a:rPr lang="en-US" altLang="ko-KR" dirty="0" err="1"/>
              <a:t>func</a:t>
            </a:r>
            <a:r>
              <a:rPr lang="en-US" altLang="ko-KR" dirty="0"/>
              <a:t> (element)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8B475CB-8FA5-4418-B23E-AFE113757FC7}"/>
              </a:ext>
            </a:extLst>
          </p:cNvPr>
          <p:cNvSpPr/>
          <p:nvPr/>
        </p:nvSpPr>
        <p:spPr>
          <a:xfrm>
            <a:off x="2633871" y="3005251"/>
            <a:ext cx="387626" cy="25478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4C9853AD-0886-4CDD-A1BF-2A44BA197FA9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4057490" y="966743"/>
            <a:ext cx="808703" cy="3268315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같음 기호 13">
            <a:extLst>
              <a:ext uri="{FF2B5EF4-FFF2-40B4-BE49-F238E27FC236}">
                <a16:creationId xmlns:a16="http://schemas.microsoft.com/office/drawing/2014/main" id="{0EEA3372-D6FC-4CD7-9D1D-5EF84D06894C}"/>
              </a:ext>
            </a:extLst>
          </p:cNvPr>
          <p:cNvSpPr/>
          <p:nvPr/>
        </p:nvSpPr>
        <p:spPr>
          <a:xfrm>
            <a:off x="7911548" y="3005251"/>
            <a:ext cx="430943" cy="254783"/>
          </a:xfrm>
          <a:prstGeom prst="mathEqual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59F7700-5BAF-4C35-87B0-F092D4AF8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599" y="2898362"/>
            <a:ext cx="3098959" cy="12637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1C0234F-BDAF-4267-8F0F-B062394677F3}"/>
              </a:ext>
            </a:extLst>
          </p:cNvPr>
          <p:cNvSpPr txBox="1"/>
          <p:nvPr/>
        </p:nvSpPr>
        <p:spPr>
          <a:xfrm>
            <a:off x="2048137" y="3289851"/>
            <a:ext cx="52107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dict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297BF0-524F-4A4F-9F0C-4A1FA8A88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55" y="4418342"/>
            <a:ext cx="4521432" cy="20384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9B7CF04-8AB6-48A0-B8FD-327D5AD082AC}"/>
              </a:ext>
            </a:extLst>
          </p:cNvPr>
          <p:cNvSpPr txBox="1"/>
          <p:nvPr/>
        </p:nvSpPr>
        <p:spPr>
          <a:xfrm>
            <a:off x="5019260" y="4425102"/>
            <a:ext cx="71727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set(</a:t>
            </a:r>
            <a:r>
              <a:rPr lang="en-US" altLang="ko-KR" dirty="0" err="1"/>
              <a:t>dfs</a:t>
            </a:r>
            <a:r>
              <a:rPr lang="en-US" altLang="ko-KR" dirty="0"/>
              <a:t>[-1][‘</a:t>
            </a:r>
            <a:r>
              <a:rPr lang="ko-KR" altLang="en-US" dirty="0"/>
              <a:t>유형</a:t>
            </a:r>
            <a:r>
              <a:rPr lang="en-US" altLang="ko-KR" dirty="0"/>
              <a:t>’].values) = {‘</a:t>
            </a:r>
            <a:r>
              <a:rPr lang="ko-KR" altLang="en-US" dirty="0"/>
              <a:t>연구개발</a:t>
            </a:r>
            <a:r>
              <a:rPr lang="en-US" altLang="ko-KR" dirty="0"/>
              <a:t>’, ‘</a:t>
            </a:r>
            <a:r>
              <a:rPr lang="ko-KR" altLang="en-US" dirty="0"/>
              <a:t>기타용역사업</a:t>
            </a:r>
            <a:r>
              <a:rPr lang="en-US" altLang="ko-KR" dirty="0"/>
              <a:t>‘, 									‘</a:t>
            </a:r>
            <a:r>
              <a:rPr lang="ko-KR" altLang="en-US" dirty="0"/>
              <a:t>플랫폼사업</a:t>
            </a:r>
            <a:r>
              <a:rPr lang="en-US" altLang="ko-KR" dirty="0"/>
              <a:t>’, ‘</a:t>
            </a:r>
            <a:r>
              <a:rPr lang="ko-KR" altLang="en-US" dirty="0"/>
              <a:t>기타의사업</a:t>
            </a:r>
            <a:r>
              <a:rPr lang="en-US" altLang="ko-KR" dirty="0"/>
              <a:t>‘, nan}</a:t>
            </a:r>
          </a:p>
          <a:p>
            <a:endParaRPr lang="en-US" altLang="ko-KR" dirty="0"/>
          </a:p>
          <a:p>
            <a:r>
              <a:rPr lang="en-US" altLang="ko-KR" dirty="0"/>
              <a:t>[x for x in list(set(</a:t>
            </a:r>
            <a:r>
              <a:rPr lang="en-US" altLang="ko-KR" dirty="0" err="1"/>
              <a:t>dfs</a:t>
            </a:r>
            <a:r>
              <a:rPr lang="en-US" altLang="ko-KR" dirty="0"/>
              <a:t>[-1]…) if str(x) != ‘nan’] = [‘</a:t>
            </a:r>
            <a:r>
              <a:rPr lang="ko-KR" altLang="en-US" dirty="0"/>
              <a:t>연구개발</a:t>
            </a:r>
            <a:r>
              <a:rPr lang="en-US" altLang="ko-KR" dirty="0"/>
              <a:t>’, ‘</a:t>
            </a:r>
            <a:r>
              <a:rPr lang="ko-KR" altLang="en-US" dirty="0"/>
              <a:t>기타용역사업</a:t>
            </a:r>
            <a:r>
              <a:rPr lang="en-US" altLang="ko-KR" dirty="0"/>
              <a:t>‘, 									‘</a:t>
            </a:r>
            <a:r>
              <a:rPr lang="ko-KR" altLang="en-US" dirty="0"/>
              <a:t>플랫폼사업</a:t>
            </a:r>
            <a:r>
              <a:rPr lang="en-US" altLang="ko-KR" dirty="0"/>
              <a:t>‘, </a:t>
            </a:r>
            <a:r>
              <a:rPr lang="ko-KR" altLang="en-US" dirty="0"/>
              <a:t>기타의사업</a:t>
            </a:r>
            <a:r>
              <a:rPr lang="en-US" altLang="ko-KR" dirty="0"/>
              <a:t>＇]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3AE5343-C364-4F62-8D72-3F3251F403F1}"/>
              </a:ext>
            </a:extLst>
          </p:cNvPr>
          <p:cNvSpPr/>
          <p:nvPr/>
        </p:nvSpPr>
        <p:spPr>
          <a:xfrm>
            <a:off x="689775" y="2918240"/>
            <a:ext cx="7172740" cy="391488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64557F3-E77B-4B07-989B-40D45B4A7FDB}"/>
              </a:ext>
            </a:extLst>
          </p:cNvPr>
          <p:cNvCxnSpPr/>
          <p:nvPr/>
        </p:nvCxnSpPr>
        <p:spPr>
          <a:xfrm>
            <a:off x="3955774" y="3717235"/>
            <a:ext cx="1679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706D5D2-978E-4BFC-BE18-3CCB21359E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7639" y="4050196"/>
            <a:ext cx="884582" cy="218660"/>
          </a:xfrm>
          <a:prstGeom prst="bentConnector3">
            <a:avLst>
              <a:gd name="adj1" fmla="val 9831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170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4276E-2160-4615-94F0-765A0E79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데이터 </a:t>
            </a:r>
            <a:r>
              <a:rPr lang="ko-KR" altLang="en-US" dirty="0" err="1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전처리</a:t>
            </a:r>
            <a:endParaRPr lang="ko-KR" altLang="en-US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E2B6969-330A-4279-A9EC-C74380F482BF}"/>
              </a:ext>
            </a:extLst>
          </p:cNvPr>
          <p:cNvSpPr txBox="1">
            <a:spLocks/>
          </p:cNvSpPr>
          <p:nvPr/>
        </p:nvSpPr>
        <p:spPr>
          <a:xfrm>
            <a:off x="581192" y="2000386"/>
            <a:ext cx="11029615" cy="44927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3.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데이터 처리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lvl="1"/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요구사항 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2)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용역 관련 데이터 재구조화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73C5CC-3933-45BB-BEBF-63F418843B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44" b="2094"/>
          <a:stretch/>
        </p:blipFill>
        <p:spPr>
          <a:xfrm>
            <a:off x="375523" y="3557371"/>
            <a:ext cx="7067665" cy="22679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B7F222-3B1E-4360-A456-F848C25EF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375" y="1572008"/>
            <a:ext cx="4521432" cy="203845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69F36FD-29C3-4B40-9130-67D4A4503093}"/>
              </a:ext>
            </a:extLst>
          </p:cNvPr>
          <p:cNvCxnSpPr/>
          <p:nvPr/>
        </p:nvCxnSpPr>
        <p:spPr>
          <a:xfrm>
            <a:off x="4651513" y="4388956"/>
            <a:ext cx="30314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F33C7D-4EA2-41AF-83AE-C1BF9F362A19}"/>
              </a:ext>
            </a:extLst>
          </p:cNvPr>
          <p:cNvSpPr txBox="1"/>
          <p:nvPr/>
        </p:nvSpPr>
        <p:spPr>
          <a:xfrm>
            <a:off x="7888617" y="4204290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 + 70 + 000 + 1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89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4276E-2160-4615-94F0-765A0E79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목차</a:t>
            </a:r>
          </a:p>
        </p:txBody>
      </p:sp>
      <p:graphicFrame>
        <p:nvGraphicFramePr>
          <p:cNvPr id="18" name="다이어그램 17">
            <a:extLst>
              <a:ext uri="{FF2B5EF4-FFF2-40B4-BE49-F238E27FC236}">
                <a16:creationId xmlns:a16="http://schemas.microsoft.com/office/drawing/2014/main" id="{F6BFE3E1-1AAD-45CE-976D-2235791C05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3608015"/>
              </p:ext>
            </p:extLst>
          </p:nvPr>
        </p:nvGraphicFramePr>
        <p:xfrm>
          <a:off x="2281381" y="2096654"/>
          <a:ext cx="6363855" cy="3930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A8ABD44-83E7-47CC-95AF-ED7FADC01AD0}"/>
              </a:ext>
            </a:extLst>
          </p:cNvPr>
          <p:cNvSpPr txBox="1"/>
          <p:nvPr/>
        </p:nvSpPr>
        <p:spPr>
          <a:xfrm>
            <a:off x="2595418" y="258618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1</a:t>
            </a:r>
            <a:endParaRPr lang="ko-KR" altLang="en-US" sz="32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6E08B-B264-4BB9-B3C4-DB4578D0EA38}"/>
              </a:ext>
            </a:extLst>
          </p:cNvPr>
          <p:cNvSpPr txBox="1"/>
          <p:nvPr/>
        </p:nvSpPr>
        <p:spPr>
          <a:xfrm>
            <a:off x="2886364" y="3769687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2</a:t>
            </a:r>
            <a:endParaRPr lang="ko-KR" altLang="en-US" sz="32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536C1A-A0B3-457B-B8EA-F41CFD41305E}"/>
              </a:ext>
            </a:extLst>
          </p:cNvPr>
          <p:cNvSpPr txBox="1"/>
          <p:nvPr/>
        </p:nvSpPr>
        <p:spPr>
          <a:xfrm>
            <a:off x="2595418" y="495319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3</a:t>
            </a:r>
            <a:endParaRPr lang="ko-KR" altLang="en-US" sz="3200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9628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4276E-2160-4615-94F0-765A0E79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데이터 </a:t>
            </a:r>
            <a:r>
              <a:rPr lang="ko-KR" altLang="en-US" dirty="0" err="1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전처리</a:t>
            </a:r>
            <a:endParaRPr lang="ko-KR" altLang="en-US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E2B6969-330A-4279-A9EC-C74380F482BF}"/>
              </a:ext>
            </a:extLst>
          </p:cNvPr>
          <p:cNvSpPr txBox="1">
            <a:spLocks/>
          </p:cNvSpPr>
          <p:nvPr/>
        </p:nvSpPr>
        <p:spPr>
          <a:xfrm>
            <a:off x="581192" y="2000386"/>
            <a:ext cx="11029615" cy="44927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3.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데이터 처리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lvl="1"/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요구사항 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2)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용역 관련 데이터 재구조화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07880A-0A8A-47CF-84BA-8D38F0FD6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04" y="2767552"/>
            <a:ext cx="6578938" cy="38038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624A19-F300-4DB6-9A3A-B578CCEF2AA0}"/>
              </a:ext>
            </a:extLst>
          </p:cNvPr>
          <p:cNvSpPr txBox="1"/>
          <p:nvPr/>
        </p:nvSpPr>
        <p:spPr>
          <a:xfrm>
            <a:off x="7990154" y="3376812"/>
            <a:ext cx="216758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tyname</a:t>
            </a:r>
            <a:r>
              <a:rPr lang="en-US" altLang="ko-KR" dirty="0"/>
              <a:t>: </a:t>
            </a:r>
            <a:r>
              <a:rPr lang="ko-KR" altLang="en-US" dirty="0"/>
              <a:t>제품유형명</a:t>
            </a:r>
            <a:endParaRPr lang="en-US" altLang="ko-KR" dirty="0"/>
          </a:p>
          <a:p>
            <a:r>
              <a:rPr lang="en-US" altLang="ko-KR" dirty="0"/>
              <a:t>ty: </a:t>
            </a:r>
            <a:r>
              <a:rPr lang="ko-KR" altLang="en-US" dirty="0"/>
              <a:t>제품유형</a:t>
            </a:r>
            <a:endParaRPr lang="en-US" altLang="ko-KR" dirty="0"/>
          </a:p>
          <a:p>
            <a:r>
              <a:rPr lang="en-US" altLang="ko-KR" dirty="0" err="1"/>
              <a:t>gname</a:t>
            </a:r>
            <a:r>
              <a:rPr lang="en-US" altLang="ko-KR" dirty="0"/>
              <a:t>: </a:t>
            </a:r>
            <a:r>
              <a:rPr lang="ko-KR" altLang="en-US" dirty="0"/>
              <a:t>제품그룹명</a:t>
            </a:r>
            <a:endParaRPr lang="en-US" altLang="ko-KR" dirty="0"/>
          </a:p>
          <a:p>
            <a:r>
              <a:rPr lang="en-US" altLang="ko-KR" dirty="0"/>
              <a:t>g: </a:t>
            </a:r>
            <a:r>
              <a:rPr lang="ko-KR" altLang="en-US" dirty="0"/>
              <a:t>제품그룹</a:t>
            </a:r>
            <a:endParaRPr lang="en-US" altLang="ko-KR" dirty="0"/>
          </a:p>
          <a:p>
            <a:r>
              <a:rPr lang="en-US" altLang="ko-KR" dirty="0" err="1"/>
              <a:t>pname</a:t>
            </a:r>
            <a:r>
              <a:rPr lang="en-US" altLang="ko-KR" dirty="0"/>
              <a:t>: </a:t>
            </a:r>
            <a:r>
              <a:rPr lang="ko-KR" altLang="en-US" dirty="0"/>
              <a:t>제품명</a:t>
            </a:r>
            <a:endParaRPr lang="en-US" altLang="ko-KR" dirty="0"/>
          </a:p>
          <a:p>
            <a:r>
              <a:rPr lang="en-US" altLang="ko-KR" dirty="0"/>
              <a:t>p: </a:t>
            </a:r>
            <a:r>
              <a:rPr lang="ko-KR" altLang="en-US" dirty="0"/>
              <a:t>제품</a:t>
            </a:r>
            <a:endParaRPr lang="en-US" altLang="ko-KR" dirty="0"/>
          </a:p>
          <a:p>
            <a:r>
              <a:rPr lang="en-US" altLang="ko-KR" dirty="0" err="1"/>
              <a:t>sz</a:t>
            </a:r>
            <a:r>
              <a:rPr lang="en-US" altLang="ko-KR" dirty="0"/>
              <a:t>: </a:t>
            </a:r>
            <a:r>
              <a:rPr lang="ko-KR" altLang="en-US" dirty="0"/>
              <a:t>단위</a:t>
            </a:r>
            <a:endParaRPr lang="en-US" altLang="ko-KR" dirty="0"/>
          </a:p>
          <a:p>
            <a:r>
              <a:rPr lang="en-US" altLang="ko-KR" dirty="0"/>
              <a:t>amount:</a:t>
            </a:r>
            <a:r>
              <a:rPr lang="ko-KR" altLang="en-US" dirty="0"/>
              <a:t> 매출액</a:t>
            </a:r>
            <a:endParaRPr lang="en-US" altLang="ko-KR" dirty="0"/>
          </a:p>
          <a:p>
            <a:r>
              <a:rPr lang="en-US" altLang="ko-KR" dirty="0"/>
              <a:t>year: </a:t>
            </a:r>
            <a:r>
              <a:rPr lang="ko-KR" altLang="en-US" dirty="0"/>
              <a:t>년도</a:t>
            </a:r>
          </a:p>
        </p:txBody>
      </p:sp>
    </p:spTree>
    <p:extLst>
      <p:ext uri="{BB962C8B-B14F-4D97-AF65-F5344CB8AC3E}">
        <p14:creationId xmlns:p14="http://schemas.microsoft.com/office/powerpoint/2010/main" val="2650564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4276E-2160-4615-94F0-765A0E79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데이터 </a:t>
            </a:r>
            <a:r>
              <a:rPr lang="ko-KR" altLang="en-US" dirty="0" err="1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전처리</a:t>
            </a:r>
            <a:endParaRPr lang="ko-KR" altLang="en-US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E2B6969-330A-4279-A9EC-C74380F482BF}"/>
              </a:ext>
            </a:extLst>
          </p:cNvPr>
          <p:cNvSpPr txBox="1">
            <a:spLocks/>
          </p:cNvSpPr>
          <p:nvPr/>
        </p:nvSpPr>
        <p:spPr>
          <a:xfrm>
            <a:off x="581192" y="2000386"/>
            <a:ext cx="11029615" cy="44927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3.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데이터 처리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lvl="1"/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요구사항 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2)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용역 관련 데이터 재구조화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lvl="2"/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용역 관련 데이터 통합 결과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8719EF-B84E-4772-9819-B2FD90D28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103346"/>
            <a:ext cx="6917603" cy="2929298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8DACB7-5641-4947-9E68-630D7989F486}"/>
              </a:ext>
            </a:extLst>
          </p:cNvPr>
          <p:cNvSpPr/>
          <p:nvPr/>
        </p:nvSpPr>
        <p:spPr>
          <a:xfrm>
            <a:off x="964096" y="4850296"/>
            <a:ext cx="7235687" cy="127220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930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4276E-2160-4615-94F0-765A0E79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데이터 </a:t>
            </a:r>
            <a:r>
              <a:rPr lang="ko-KR" altLang="en-US" dirty="0" err="1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전처리</a:t>
            </a:r>
            <a:endParaRPr lang="ko-KR" altLang="en-US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E2B6969-330A-4279-A9EC-C74380F482BF}"/>
              </a:ext>
            </a:extLst>
          </p:cNvPr>
          <p:cNvSpPr txBox="1">
            <a:spLocks/>
          </p:cNvSpPr>
          <p:nvPr/>
        </p:nvSpPr>
        <p:spPr>
          <a:xfrm>
            <a:off x="581192" y="2000386"/>
            <a:ext cx="11029615" cy="44927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3.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데이터 처리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lvl="1"/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요구사항 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3)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데이터베이스에 올릴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수 있도록 재정비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lvl="2"/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PRIMARY KEY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생성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5F472C-EF49-4359-BD2B-AC9DB7519DB3}"/>
              </a:ext>
            </a:extLst>
          </p:cNvPr>
          <p:cNvSpPr txBox="1"/>
          <p:nvPr/>
        </p:nvSpPr>
        <p:spPr>
          <a:xfrm>
            <a:off x="1097279" y="3046445"/>
            <a:ext cx="97462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df_concat</a:t>
            </a:r>
            <a:r>
              <a:rPr lang="ko-KR" altLang="en-US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['인덱스'] = </a:t>
            </a:r>
            <a:r>
              <a:rPr lang="ko-KR" altLang="en-US" sz="16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df_concat</a:t>
            </a:r>
            <a:r>
              <a:rPr lang="ko-KR" altLang="en-US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['제품'].</a:t>
            </a:r>
            <a:r>
              <a:rPr lang="ko-KR" altLang="en-US" sz="16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apply</a:t>
            </a:r>
            <a:r>
              <a:rPr lang="ko-KR" altLang="en-US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(</a:t>
            </a:r>
            <a:r>
              <a:rPr lang="ko-KR" altLang="en-US" sz="16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lambda</a:t>
            </a:r>
            <a:r>
              <a:rPr lang="ko-KR" altLang="en-US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x: </a:t>
            </a:r>
            <a:r>
              <a:rPr lang="ko-KR" altLang="en-US" sz="16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ord</a:t>
            </a:r>
            <a:r>
              <a:rPr lang="ko-KR" altLang="en-US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(</a:t>
            </a:r>
            <a:r>
              <a:rPr lang="ko-KR" altLang="en-US" sz="16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x</a:t>
            </a:r>
            <a:r>
              <a:rPr lang="ko-KR" altLang="en-US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[0])).</a:t>
            </a:r>
            <a:r>
              <a:rPr lang="ko-KR" altLang="en-US" sz="16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astype</a:t>
            </a:r>
            <a:r>
              <a:rPr lang="ko-KR" altLang="en-US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(</a:t>
            </a:r>
            <a:r>
              <a:rPr lang="ko-KR" altLang="en-US" sz="16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str</a:t>
            </a:r>
            <a:r>
              <a:rPr lang="ko-KR" altLang="en-US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) + </a:t>
            </a:r>
            <a:r>
              <a:rPr lang="ko-KR" altLang="en-US" sz="16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df_concat</a:t>
            </a:r>
            <a:r>
              <a:rPr lang="ko-KR" altLang="en-US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['제품'].</a:t>
            </a:r>
            <a:r>
              <a:rPr lang="ko-KR" altLang="en-US" sz="16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apply</a:t>
            </a:r>
            <a:r>
              <a:rPr lang="ko-KR" altLang="en-US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(</a:t>
            </a:r>
            <a:r>
              <a:rPr lang="ko-KR" altLang="en-US" sz="16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lambda</a:t>
            </a:r>
            <a:r>
              <a:rPr lang="ko-KR" altLang="en-US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x: ''.</a:t>
            </a:r>
            <a:r>
              <a:rPr lang="ko-KR" altLang="en-US" sz="16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join</a:t>
            </a:r>
            <a:r>
              <a:rPr lang="ko-KR" altLang="en-US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(</a:t>
            </a:r>
            <a:r>
              <a:rPr lang="ko-KR" altLang="en-US" sz="16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list</a:t>
            </a:r>
            <a:r>
              <a:rPr lang="ko-KR" altLang="en-US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(</a:t>
            </a:r>
            <a:r>
              <a:rPr lang="ko-KR" altLang="en-US" sz="16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filter</a:t>
            </a:r>
            <a:r>
              <a:rPr lang="ko-KR" altLang="en-US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(</a:t>
            </a:r>
            <a:r>
              <a:rPr lang="ko-KR" altLang="en-US" sz="16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str.isdigit</a:t>
            </a:r>
            <a:r>
              <a:rPr lang="ko-KR" altLang="en-US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, </a:t>
            </a:r>
            <a:r>
              <a:rPr lang="ko-KR" altLang="en-US" sz="16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x</a:t>
            </a:r>
            <a:r>
              <a:rPr lang="ko-KR" altLang="en-US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)))) + </a:t>
            </a:r>
            <a:r>
              <a:rPr lang="ko-KR" altLang="en-US" sz="16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df_concat</a:t>
            </a:r>
            <a:r>
              <a:rPr lang="ko-KR" altLang="en-US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['년도'].</a:t>
            </a:r>
            <a:r>
              <a:rPr lang="ko-KR" altLang="en-US" sz="16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astype</a:t>
            </a:r>
            <a:r>
              <a:rPr lang="ko-KR" altLang="en-US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(</a:t>
            </a:r>
            <a:r>
              <a:rPr lang="ko-KR" altLang="en-US" sz="16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str</a:t>
            </a:r>
            <a:r>
              <a:rPr lang="ko-KR" altLang="en-US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7B13A9-492C-4140-B6F7-455224AEFE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11"/>
          <a:stretch/>
        </p:blipFill>
        <p:spPr>
          <a:xfrm>
            <a:off x="1008772" y="3894246"/>
            <a:ext cx="10146908" cy="4659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1690F69-008A-4156-A7FE-424B37DFEB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61" b="41422"/>
          <a:stretch/>
        </p:blipFill>
        <p:spPr>
          <a:xfrm>
            <a:off x="1007690" y="4360224"/>
            <a:ext cx="10146908" cy="3187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E72619-6F77-4B47-810F-8B423F3AA25C}"/>
              </a:ext>
            </a:extLst>
          </p:cNvPr>
          <p:cNvSpPr txBox="1"/>
          <p:nvPr/>
        </p:nvSpPr>
        <p:spPr>
          <a:xfrm>
            <a:off x="795331" y="4786501"/>
            <a:ext cx="3268844" cy="1894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제품</a:t>
            </a:r>
            <a:endParaRPr lang="en-US" altLang="ko-KR" sz="2000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G		900911	-		46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71		900911		46</a:t>
            </a:r>
            <a:endParaRPr lang="ko-KR" altLang="en-US" sz="2000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2000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60518D-85D9-434A-A460-E5269D6AD525}"/>
              </a:ext>
            </a:extLst>
          </p:cNvPr>
          <p:cNvSpPr txBox="1"/>
          <p:nvPr/>
        </p:nvSpPr>
        <p:spPr>
          <a:xfrm>
            <a:off x="5001492" y="4786501"/>
            <a:ext cx="813043" cy="143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년도</a:t>
            </a:r>
            <a:endParaRPr lang="en-US" altLang="ko-KR" sz="2000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2020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2020</a:t>
            </a:r>
            <a:endParaRPr lang="ko-KR" altLang="en-US" sz="2000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9" name="더하기 기호 8">
            <a:extLst>
              <a:ext uri="{FF2B5EF4-FFF2-40B4-BE49-F238E27FC236}">
                <a16:creationId xmlns:a16="http://schemas.microsoft.com/office/drawing/2014/main" id="{DDC1975B-6581-4A3B-90F6-FECFC5F28E7B}"/>
              </a:ext>
            </a:extLst>
          </p:cNvPr>
          <p:cNvSpPr/>
          <p:nvPr/>
        </p:nvSpPr>
        <p:spPr>
          <a:xfrm>
            <a:off x="1369378" y="5825441"/>
            <a:ext cx="304801" cy="331233"/>
          </a:xfrm>
          <a:prstGeom prst="mathPlus">
            <a:avLst>
              <a:gd name="adj1" fmla="val 1518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더하기 기호 14">
            <a:extLst>
              <a:ext uri="{FF2B5EF4-FFF2-40B4-BE49-F238E27FC236}">
                <a16:creationId xmlns:a16="http://schemas.microsoft.com/office/drawing/2014/main" id="{B828EC5B-9BBC-4ED5-B6A2-35DA5223B124}"/>
              </a:ext>
            </a:extLst>
          </p:cNvPr>
          <p:cNvSpPr/>
          <p:nvPr/>
        </p:nvSpPr>
        <p:spPr>
          <a:xfrm>
            <a:off x="3105814" y="5825441"/>
            <a:ext cx="304801" cy="331233"/>
          </a:xfrm>
          <a:prstGeom prst="mathPlus">
            <a:avLst>
              <a:gd name="adj1" fmla="val 1518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더하기 기호 15">
            <a:extLst>
              <a:ext uri="{FF2B5EF4-FFF2-40B4-BE49-F238E27FC236}">
                <a16:creationId xmlns:a16="http://schemas.microsoft.com/office/drawing/2014/main" id="{F7F10761-4516-45F6-BF9C-D496C227E147}"/>
              </a:ext>
            </a:extLst>
          </p:cNvPr>
          <p:cNvSpPr/>
          <p:nvPr/>
        </p:nvSpPr>
        <p:spPr>
          <a:xfrm>
            <a:off x="4347932" y="5825441"/>
            <a:ext cx="304801" cy="331233"/>
          </a:xfrm>
          <a:prstGeom prst="mathPlus">
            <a:avLst>
              <a:gd name="adj1" fmla="val 1518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같음 기호 16">
            <a:extLst>
              <a:ext uri="{FF2B5EF4-FFF2-40B4-BE49-F238E27FC236}">
                <a16:creationId xmlns:a16="http://schemas.microsoft.com/office/drawing/2014/main" id="{E1B01201-CCEE-4FBD-892B-A48A7632B4E5}"/>
              </a:ext>
            </a:extLst>
          </p:cNvPr>
          <p:cNvSpPr/>
          <p:nvPr/>
        </p:nvSpPr>
        <p:spPr>
          <a:xfrm>
            <a:off x="6246091" y="5820185"/>
            <a:ext cx="813043" cy="336489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E275B9-E9C6-4721-952D-5F0B7368DBCA}"/>
              </a:ext>
            </a:extLst>
          </p:cNvPr>
          <p:cNvSpPr txBox="1"/>
          <p:nvPr/>
        </p:nvSpPr>
        <p:spPr>
          <a:xfrm>
            <a:off x="7998692" y="5788374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71900911462020</a:t>
            </a:r>
            <a:endParaRPr lang="ko-KR" altLang="en-US" sz="2000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9691DE52-45A7-4C94-9ADE-6A87EEB9E3EB}"/>
              </a:ext>
            </a:extLst>
          </p:cNvPr>
          <p:cNvCxnSpPr>
            <a:cxnSpLocks/>
          </p:cNvCxnSpPr>
          <p:nvPr/>
        </p:nvCxnSpPr>
        <p:spPr>
          <a:xfrm flipV="1">
            <a:off x="1007690" y="5089236"/>
            <a:ext cx="996601" cy="212768"/>
          </a:xfrm>
          <a:prstGeom prst="bentConnector3">
            <a:avLst>
              <a:gd name="adj1" fmla="val -19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83F9AA8-0513-4E53-9C90-40F3E3133A02}"/>
              </a:ext>
            </a:extLst>
          </p:cNvPr>
          <p:cNvCxnSpPr>
            <a:cxnSpLocks/>
          </p:cNvCxnSpPr>
          <p:nvPr/>
        </p:nvCxnSpPr>
        <p:spPr>
          <a:xfrm rot="10800000">
            <a:off x="2788107" y="5105234"/>
            <a:ext cx="1091167" cy="196769"/>
          </a:xfrm>
          <a:prstGeom prst="bentConnector3">
            <a:avLst>
              <a:gd name="adj1" fmla="val -1634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설명선: 굽은 선(테두리 없음) 2">
            <a:extLst>
              <a:ext uri="{FF2B5EF4-FFF2-40B4-BE49-F238E27FC236}">
                <a16:creationId xmlns:a16="http://schemas.microsoft.com/office/drawing/2014/main" id="{BEFAA4D9-FD72-41DD-BF61-E9810C5D258A}"/>
              </a:ext>
            </a:extLst>
          </p:cNvPr>
          <p:cNvSpPr/>
          <p:nvPr/>
        </p:nvSpPr>
        <p:spPr>
          <a:xfrm>
            <a:off x="6977269" y="2429658"/>
            <a:ext cx="3120888" cy="116360"/>
          </a:xfrm>
          <a:prstGeom prst="callout2">
            <a:avLst>
              <a:gd name="adj1" fmla="val 61459"/>
              <a:gd name="adj2" fmla="val 5361"/>
              <a:gd name="adj3" fmla="val 61458"/>
              <a:gd name="adj4" fmla="val -7113"/>
              <a:gd name="adj5" fmla="val 512840"/>
              <a:gd name="adj6" fmla="val -1550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ord</a:t>
            </a:r>
            <a:r>
              <a:rPr lang="en-US" altLang="ko-KR" dirty="0">
                <a:solidFill>
                  <a:schemeClr val="tx1"/>
                </a:solidFill>
              </a:rPr>
              <a:t>(): </a:t>
            </a:r>
            <a:r>
              <a:rPr lang="ko-KR" altLang="en-US" dirty="0">
                <a:solidFill>
                  <a:schemeClr val="tx1"/>
                </a:solidFill>
              </a:rPr>
              <a:t>아스키코드로 변경</a:t>
            </a:r>
          </a:p>
        </p:txBody>
      </p:sp>
    </p:spTree>
    <p:extLst>
      <p:ext uri="{BB962C8B-B14F-4D97-AF65-F5344CB8AC3E}">
        <p14:creationId xmlns:p14="http://schemas.microsoft.com/office/powerpoint/2010/main" val="758375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4276E-2160-4615-94F0-765A0E79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데이터 </a:t>
            </a:r>
            <a:r>
              <a:rPr lang="ko-KR" altLang="en-US" dirty="0" err="1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전처리</a:t>
            </a:r>
            <a:endParaRPr lang="ko-KR" altLang="en-US" dirty="0"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E2B6969-330A-4279-A9EC-C74380F482BF}"/>
              </a:ext>
            </a:extLst>
          </p:cNvPr>
          <p:cNvSpPr txBox="1">
            <a:spLocks/>
          </p:cNvSpPr>
          <p:nvPr/>
        </p:nvSpPr>
        <p:spPr>
          <a:xfrm>
            <a:off x="581192" y="2000386"/>
            <a:ext cx="11029615" cy="44927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3.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데이터 처리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lvl="1"/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요구사항 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3)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데이터베이스에 올릴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수 있도록 재정비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lvl="2"/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결과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3F2ADF-7932-428F-822B-C66850B2E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35"/>
          <a:stretch/>
        </p:blipFill>
        <p:spPr>
          <a:xfrm>
            <a:off x="1097280" y="3130736"/>
            <a:ext cx="7817252" cy="294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23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4276E-2160-4615-94F0-765A0E79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데이터 시각화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E2B6969-330A-4279-A9EC-C74380F482BF}"/>
              </a:ext>
            </a:extLst>
          </p:cNvPr>
          <p:cNvSpPr txBox="1">
            <a:spLocks/>
          </p:cNvSpPr>
          <p:nvPr/>
        </p:nvSpPr>
        <p:spPr>
          <a:xfrm>
            <a:off x="581192" y="2000386"/>
            <a:ext cx="11029615" cy="44927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BC0153-2757-4D49-A94C-C69983F9B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35" y="2446991"/>
            <a:ext cx="7368529" cy="3542562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9232DC-A818-49BD-A7C4-97062F354675}"/>
              </a:ext>
            </a:extLst>
          </p:cNvPr>
          <p:cNvSpPr txBox="1">
            <a:spLocks/>
          </p:cNvSpPr>
          <p:nvPr/>
        </p:nvSpPr>
        <p:spPr>
          <a:xfrm>
            <a:off x="581191" y="2000385"/>
            <a:ext cx="11029615" cy="44927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예시 그래프 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1.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년도 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/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제품유형별 매출액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3424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4276E-2160-4615-94F0-765A0E79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데이터 시각화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E2B6969-330A-4279-A9EC-C74380F482BF}"/>
              </a:ext>
            </a:extLst>
          </p:cNvPr>
          <p:cNvSpPr txBox="1">
            <a:spLocks/>
          </p:cNvSpPr>
          <p:nvPr/>
        </p:nvSpPr>
        <p:spPr>
          <a:xfrm>
            <a:off x="581192" y="2000386"/>
            <a:ext cx="11029615" cy="44927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9232DC-A818-49BD-A7C4-97062F354675}"/>
              </a:ext>
            </a:extLst>
          </p:cNvPr>
          <p:cNvSpPr txBox="1">
            <a:spLocks/>
          </p:cNvSpPr>
          <p:nvPr/>
        </p:nvSpPr>
        <p:spPr>
          <a:xfrm>
            <a:off x="581191" y="2000385"/>
            <a:ext cx="11029615" cy="44927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예시 그래프 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1.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년도 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/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제품유형별 매출액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lvl="1"/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데이터 로드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6643B6B-995B-4251-9891-D7570ED1E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26"/>
          <a:stretch/>
        </p:blipFill>
        <p:spPr>
          <a:xfrm>
            <a:off x="581190" y="3383966"/>
            <a:ext cx="6572588" cy="2541286"/>
          </a:xfrm>
          <a:prstGeom prst="rect">
            <a:avLst/>
          </a:prstGeom>
        </p:spPr>
      </p:pic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A14AC780-8A5B-45E0-8F9F-FCC415E995C5}"/>
              </a:ext>
            </a:extLst>
          </p:cNvPr>
          <p:cNvCxnSpPr>
            <a:stCxn id="13" idx="2"/>
            <a:endCxn id="15" idx="2"/>
          </p:cNvCxnSpPr>
          <p:nvPr/>
        </p:nvCxnSpPr>
        <p:spPr>
          <a:xfrm rot="5400000" flipH="1" flipV="1">
            <a:off x="5589167" y="3189907"/>
            <a:ext cx="1013661" cy="4457029"/>
          </a:xfrm>
          <a:prstGeom prst="bentConnector3">
            <a:avLst>
              <a:gd name="adj1" fmla="val -22552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D2A1B87-0DE7-40A4-BC0A-DD88BC100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727" y="656304"/>
            <a:ext cx="6013570" cy="140067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8C494F1-F587-4301-A900-F873C34C55C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8324512" y="2056980"/>
            <a:ext cx="0" cy="36991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630BE80F-AFBC-4244-A404-1B378333C2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26"/>
          <a:stretch/>
        </p:blipFill>
        <p:spPr>
          <a:xfrm>
            <a:off x="5038219" y="2370304"/>
            <a:ext cx="6572588" cy="254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87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4276E-2160-4615-94F0-765A0E79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데이터 시각화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E2B6969-330A-4279-A9EC-C74380F482BF}"/>
              </a:ext>
            </a:extLst>
          </p:cNvPr>
          <p:cNvSpPr txBox="1">
            <a:spLocks/>
          </p:cNvSpPr>
          <p:nvPr/>
        </p:nvSpPr>
        <p:spPr>
          <a:xfrm>
            <a:off x="581192" y="2000386"/>
            <a:ext cx="11029615" cy="44927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9232DC-A818-49BD-A7C4-97062F354675}"/>
              </a:ext>
            </a:extLst>
          </p:cNvPr>
          <p:cNvSpPr txBox="1">
            <a:spLocks/>
          </p:cNvSpPr>
          <p:nvPr/>
        </p:nvSpPr>
        <p:spPr>
          <a:xfrm>
            <a:off x="581191" y="2000385"/>
            <a:ext cx="11029615" cy="44927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예시 그래프 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1.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년도 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/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제품유형별 매출액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lvl="1"/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데이터 정비 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&amp;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시각화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045186-912F-46DC-9439-FFEF43A74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1564"/>
            <a:ext cx="12192000" cy="11641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4C4BC03-7BD1-4BE9-B2A3-79BE787D2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68" y="4246773"/>
            <a:ext cx="2216264" cy="33085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F2F9A76-A10A-4BF3-BEE9-F25AD79D1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346" y="4246773"/>
            <a:ext cx="6059751" cy="2913342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F53639F-73AE-4BFB-9B5F-DC7AF7A642C2}"/>
              </a:ext>
            </a:extLst>
          </p:cNvPr>
          <p:cNvSpPr/>
          <p:nvPr/>
        </p:nvSpPr>
        <p:spPr>
          <a:xfrm>
            <a:off x="3592945" y="5384800"/>
            <a:ext cx="1016000" cy="618836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107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4276E-2160-4615-94F0-765A0E79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데이터 시각화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E2B6969-330A-4279-A9EC-C74380F482BF}"/>
              </a:ext>
            </a:extLst>
          </p:cNvPr>
          <p:cNvSpPr txBox="1">
            <a:spLocks/>
          </p:cNvSpPr>
          <p:nvPr/>
        </p:nvSpPr>
        <p:spPr>
          <a:xfrm>
            <a:off x="581192" y="2000386"/>
            <a:ext cx="11029615" cy="44927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9232DC-A818-49BD-A7C4-97062F354675}"/>
              </a:ext>
            </a:extLst>
          </p:cNvPr>
          <p:cNvSpPr txBox="1">
            <a:spLocks/>
          </p:cNvSpPr>
          <p:nvPr/>
        </p:nvSpPr>
        <p:spPr>
          <a:xfrm>
            <a:off x="581191" y="2000385"/>
            <a:ext cx="11029615" cy="44927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예시 그래프 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2.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년도 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/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제품유형별 매출액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CE913A-60B1-43CB-9310-0F6D5AF6D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80" y="2479098"/>
            <a:ext cx="76200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76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4276E-2160-4615-94F0-765A0E79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데이터 시각화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E2B6969-330A-4279-A9EC-C74380F482BF}"/>
              </a:ext>
            </a:extLst>
          </p:cNvPr>
          <p:cNvSpPr txBox="1">
            <a:spLocks/>
          </p:cNvSpPr>
          <p:nvPr/>
        </p:nvSpPr>
        <p:spPr>
          <a:xfrm>
            <a:off x="581192" y="2000386"/>
            <a:ext cx="11029615" cy="44927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9232DC-A818-49BD-A7C4-97062F354675}"/>
              </a:ext>
            </a:extLst>
          </p:cNvPr>
          <p:cNvSpPr txBox="1">
            <a:spLocks/>
          </p:cNvSpPr>
          <p:nvPr/>
        </p:nvSpPr>
        <p:spPr>
          <a:xfrm>
            <a:off x="581191" y="2000385"/>
            <a:ext cx="11029615" cy="44927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예시 그래프 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2.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년도 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/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제품유형별 매출액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1FE27E-CD0E-41FF-A039-0B67F7307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15" y="2601449"/>
            <a:ext cx="10027165" cy="11748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E6BEA9-6E3B-42F8-B3BF-F7A417075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18" y="4043565"/>
            <a:ext cx="2216264" cy="330852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AF82FA5-C684-4377-B753-45E958274353}"/>
              </a:ext>
            </a:extLst>
          </p:cNvPr>
          <p:cNvSpPr/>
          <p:nvPr/>
        </p:nvSpPr>
        <p:spPr>
          <a:xfrm>
            <a:off x="3555895" y="5181592"/>
            <a:ext cx="1016000" cy="618836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EC1EF5-18EF-4B79-A613-847447A7D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460" y="3943018"/>
            <a:ext cx="7137972" cy="333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40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4276E-2160-4615-94F0-765A0E79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데이터베이스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4CD6F9-B8DF-46F9-9198-4AAFEB80C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03" y="2851116"/>
            <a:ext cx="5169667" cy="23832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2DCDF6-828B-406E-B82D-3268084E1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034" y="1968474"/>
            <a:ext cx="4809773" cy="33987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6AA755-DFA6-4F19-8691-AE8A64C3EBBB}"/>
              </a:ext>
            </a:extLst>
          </p:cNvPr>
          <p:cNvSpPr txBox="1"/>
          <p:nvPr/>
        </p:nvSpPr>
        <p:spPr>
          <a:xfrm>
            <a:off x="996245" y="5558490"/>
            <a:ext cx="44571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MySQL Client</a:t>
            </a:r>
          </a:p>
          <a:p>
            <a:pPr algn="ctr"/>
            <a:r>
              <a:rPr lang="en-US" altLang="ko-KR" sz="2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Command</a:t>
            </a:r>
            <a:r>
              <a:rPr lang="ko-KR" altLang="en-US" sz="2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2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Line</a:t>
            </a:r>
            <a:r>
              <a:rPr lang="ko-KR" altLang="en-US" sz="2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2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Interface (CLI)</a:t>
            </a:r>
            <a:endParaRPr lang="ko-KR" altLang="en-US" sz="2400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17D656-3C88-46EB-9C50-7183BE5EA7A7}"/>
              </a:ext>
            </a:extLst>
          </p:cNvPr>
          <p:cNvSpPr txBox="1"/>
          <p:nvPr/>
        </p:nvSpPr>
        <p:spPr>
          <a:xfrm>
            <a:off x="7103036" y="5545737"/>
            <a:ext cx="4205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HeidiSQL</a:t>
            </a:r>
            <a:endParaRPr lang="en-US" altLang="ko-KR" sz="2400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algn="ctr"/>
            <a:r>
              <a:rPr lang="en-US" altLang="ko-KR" sz="2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Graphic User Interface (GUI)</a:t>
            </a:r>
            <a:endParaRPr lang="ko-KR" altLang="en-US" sz="2400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D8E849DD-B819-4DA7-815E-613E29813628}"/>
              </a:ext>
            </a:extLst>
          </p:cNvPr>
          <p:cNvSpPr txBox="1">
            <a:spLocks/>
          </p:cNvSpPr>
          <p:nvPr/>
        </p:nvSpPr>
        <p:spPr>
          <a:xfrm>
            <a:off x="581192" y="2203587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MariaDB 10.4.19 </a:t>
            </a:r>
            <a:r>
              <a:rPr lang="ko-KR" altLang="en-US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기준</a:t>
            </a:r>
            <a:endParaRPr lang="en-US" altLang="ko-KR" dirty="0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lvl="1"/>
            <a:endParaRPr lang="ko-KR" altLang="en-US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9E2C68A-9688-43D4-BEE5-40AC773FD2CF}"/>
              </a:ext>
            </a:extLst>
          </p:cNvPr>
          <p:cNvCxnSpPr/>
          <p:nvPr/>
        </p:nvCxnSpPr>
        <p:spPr>
          <a:xfrm>
            <a:off x="6289964" y="1902691"/>
            <a:ext cx="0" cy="413789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62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4276E-2160-4615-94F0-765A0E79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데이터베이스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3C1EC8F-B4E8-4E9D-8E61-629644AAD0FD}"/>
              </a:ext>
            </a:extLst>
          </p:cNvPr>
          <p:cNvSpPr txBox="1">
            <a:spLocks/>
          </p:cNvSpPr>
          <p:nvPr/>
        </p:nvSpPr>
        <p:spPr>
          <a:xfrm>
            <a:off x="581192" y="2000387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데이터베이스에서 데이터 조회하기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F02CF21-C766-432F-AE9A-E6C337041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64840"/>
            <a:ext cx="3067172" cy="333357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C0FC934-4A68-46A1-8AA5-85F4A1A74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340" y="2704820"/>
            <a:ext cx="5911775" cy="30536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32E47F3-D815-4995-BE04-C4ADCCFB6141}"/>
              </a:ext>
            </a:extLst>
          </p:cNvPr>
          <p:cNvSpPr txBox="1"/>
          <p:nvPr/>
        </p:nvSpPr>
        <p:spPr>
          <a:xfrm>
            <a:off x="969122" y="5927822"/>
            <a:ext cx="4457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Command</a:t>
            </a:r>
            <a:r>
              <a:rPr lang="ko-KR" altLang="en-US" sz="2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2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Line</a:t>
            </a:r>
            <a:r>
              <a:rPr lang="ko-KR" altLang="en-US" sz="2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2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Interface (CLI)</a:t>
            </a:r>
            <a:endParaRPr lang="ko-KR" altLang="en-US" sz="2400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F5B184-F8B6-474C-8F1E-29313EF36079}"/>
              </a:ext>
            </a:extLst>
          </p:cNvPr>
          <p:cNvSpPr txBox="1"/>
          <p:nvPr/>
        </p:nvSpPr>
        <p:spPr>
          <a:xfrm>
            <a:off x="7044226" y="5927822"/>
            <a:ext cx="4205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Graphic User Interface (GUI)</a:t>
            </a:r>
            <a:endParaRPr lang="ko-KR" altLang="en-US" sz="2400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035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4276E-2160-4615-94F0-765A0E79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데이터베이스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A9CDB0-B0E6-49B0-9FBF-18C1D5426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72" y="2866375"/>
            <a:ext cx="10122420" cy="3289469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FB00D6C-B429-4315-A24E-E1315569BC61}"/>
              </a:ext>
            </a:extLst>
          </p:cNvPr>
          <p:cNvSpPr txBox="1">
            <a:spLocks/>
          </p:cNvSpPr>
          <p:nvPr/>
        </p:nvSpPr>
        <p:spPr>
          <a:xfrm>
            <a:off x="581192" y="2000387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데이터베이스에서 데이터 조회하기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564FD9-D2F6-41DC-9CE9-07F729713A37}"/>
              </a:ext>
            </a:extLst>
          </p:cNvPr>
          <p:cNvSpPr txBox="1"/>
          <p:nvPr/>
        </p:nvSpPr>
        <p:spPr>
          <a:xfrm>
            <a:off x="6698498" y="2280144"/>
            <a:ext cx="445718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Command</a:t>
            </a:r>
            <a:r>
              <a:rPr lang="ko-KR" altLang="en-US" sz="2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2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Line</a:t>
            </a:r>
            <a:r>
              <a:rPr lang="ko-KR" altLang="en-US" sz="2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2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Interface (CLI)</a:t>
            </a:r>
            <a:endParaRPr lang="ko-KR" altLang="en-US" sz="2400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4C2FE09-7E6E-40B6-B3E0-57C609DBFE2D}"/>
              </a:ext>
            </a:extLst>
          </p:cNvPr>
          <p:cNvGrpSpPr/>
          <p:nvPr/>
        </p:nvGrpSpPr>
        <p:grpSpPr>
          <a:xfrm>
            <a:off x="767952" y="2267367"/>
            <a:ext cx="10387729" cy="3888477"/>
            <a:chOff x="767952" y="2267367"/>
            <a:chExt cx="10387729" cy="388847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ED1435E-504C-4A0D-A80F-300298562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952" y="3177920"/>
              <a:ext cx="10232240" cy="297792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623F90-AA7F-48D3-9858-FB986456F103}"/>
                </a:ext>
              </a:extLst>
            </p:cNvPr>
            <p:cNvSpPr txBox="1"/>
            <p:nvPr/>
          </p:nvSpPr>
          <p:spPr>
            <a:xfrm>
              <a:off x="6698499" y="2267367"/>
              <a:ext cx="445718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Graphic User Interface (GUI)</a:t>
              </a:r>
              <a:endParaRPr lang="ko-KR" altLang="en-US" sz="2400" dirty="0">
                <a:latin typeface="나눔스퀘어 Bold" panose="020B0600000101010101" pitchFamily="34" charset="-127"/>
                <a:ea typeface="나눔스퀘어 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405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4276E-2160-4615-94F0-765A0E79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데이터베이스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3C1EC8F-B4E8-4E9D-8E61-629644AAD0FD}"/>
              </a:ext>
            </a:extLst>
          </p:cNvPr>
          <p:cNvSpPr txBox="1">
            <a:spLocks/>
          </p:cNvSpPr>
          <p:nvPr/>
        </p:nvSpPr>
        <p:spPr>
          <a:xfrm>
            <a:off x="581192" y="2203587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C2F55D-094A-4366-BD37-48658F421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17" y="2341035"/>
            <a:ext cx="4619490" cy="28306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501F87-E4CF-40B6-AD2C-D2E200C3EA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5" b="44985"/>
          <a:stretch/>
        </p:blipFill>
        <p:spPr>
          <a:xfrm>
            <a:off x="479594" y="3563586"/>
            <a:ext cx="5616406" cy="2109118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E2B6969-330A-4279-A9EC-C74380F482BF}"/>
              </a:ext>
            </a:extLst>
          </p:cNvPr>
          <p:cNvSpPr txBox="1">
            <a:spLocks/>
          </p:cNvSpPr>
          <p:nvPr/>
        </p:nvSpPr>
        <p:spPr>
          <a:xfrm>
            <a:off x="581192" y="2000387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데이터베이스에 새로운 테이블 생성하기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lvl="1"/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파일을 바로 테이블로 만들 수 없음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lvl="1"/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테이블을 구성하는 컬럼의 설정을 함께 정의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E0EC8F2-3FAC-4D9D-BA11-B616F19FB2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90"/>
          <a:stretch/>
        </p:blipFill>
        <p:spPr>
          <a:xfrm>
            <a:off x="6466175" y="4222595"/>
            <a:ext cx="5361868" cy="14501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A11233-9BE5-4AA0-85AF-930CD4554F17}"/>
              </a:ext>
            </a:extLst>
          </p:cNvPr>
          <p:cNvSpPr txBox="1"/>
          <p:nvPr/>
        </p:nvSpPr>
        <p:spPr>
          <a:xfrm>
            <a:off x="969122" y="5927822"/>
            <a:ext cx="4457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Command</a:t>
            </a:r>
            <a:r>
              <a:rPr lang="ko-KR" altLang="en-US" sz="2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2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Line</a:t>
            </a:r>
            <a:r>
              <a:rPr lang="ko-KR" altLang="en-US" sz="2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2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Interface (CLI)</a:t>
            </a:r>
            <a:endParaRPr lang="ko-KR" altLang="en-US" sz="2400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0AD5AF-4031-49CB-82DC-9349B5B3E30A}"/>
              </a:ext>
            </a:extLst>
          </p:cNvPr>
          <p:cNvSpPr txBox="1"/>
          <p:nvPr/>
        </p:nvSpPr>
        <p:spPr>
          <a:xfrm>
            <a:off x="7044226" y="5927822"/>
            <a:ext cx="4205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Graphic User Interface (GUI)</a:t>
            </a:r>
            <a:endParaRPr lang="ko-KR" altLang="en-US" sz="2400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21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4276E-2160-4615-94F0-765A0E79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데이터베이스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3C1EC8F-B4E8-4E9D-8E61-629644AAD0FD}"/>
              </a:ext>
            </a:extLst>
          </p:cNvPr>
          <p:cNvSpPr txBox="1">
            <a:spLocks/>
          </p:cNvSpPr>
          <p:nvPr/>
        </p:nvSpPr>
        <p:spPr>
          <a:xfrm>
            <a:off x="581192" y="2203587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E2B6969-330A-4279-A9EC-C74380F482BF}"/>
              </a:ext>
            </a:extLst>
          </p:cNvPr>
          <p:cNvSpPr txBox="1">
            <a:spLocks/>
          </p:cNvSpPr>
          <p:nvPr/>
        </p:nvSpPr>
        <p:spPr>
          <a:xfrm>
            <a:off x="581192" y="2000387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테이블에 데이터 추가하기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lvl="1"/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1.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행으로 직접 삽입하는 방법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A11233-9BE5-4AA0-85AF-930CD4554F17}"/>
              </a:ext>
            </a:extLst>
          </p:cNvPr>
          <p:cNvSpPr txBox="1"/>
          <p:nvPr/>
        </p:nvSpPr>
        <p:spPr>
          <a:xfrm>
            <a:off x="969122" y="5927822"/>
            <a:ext cx="4457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Command</a:t>
            </a:r>
            <a:r>
              <a:rPr lang="ko-KR" altLang="en-US" sz="2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2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Line</a:t>
            </a:r>
            <a:r>
              <a:rPr lang="ko-KR" altLang="en-US" sz="2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2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Interface (CLI)</a:t>
            </a:r>
            <a:endParaRPr lang="ko-KR" altLang="en-US" sz="2400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0AD5AF-4031-49CB-82DC-9349B5B3E30A}"/>
              </a:ext>
            </a:extLst>
          </p:cNvPr>
          <p:cNvSpPr txBox="1"/>
          <p:nvPr/>
        </p:nvSpPr>
        <p:spPr>
          <a:xfrm>
            <a:off x="7044226" y="5927822"/>
            <a:ext cx="4205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Graphic User Interface (GUI)</a:t>
            </a:r>
            <a:endParaRPr lang="ko-KR" altLang="en-US" sz="2400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D9C223-0671-4ABE-B09A-2E44BE8FD8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81"/>
          <a:stretch/>
        </p:blipFill>
        <p:spPr>
          <a:xfrm>
            <a:off x="6338905" y="4501759"/>
            <a:ext cx="5616406" cy="9001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0F2500-27A4-4E81-9D4F-6BE9EB7ADC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823"/>
          <a:stretch/>
        </p:blipFill>
        <p:spPr>
          <a:xfrm>
            <a:off x="7260549" y="2065812"/>
            <a:ext cx="3773119" cy="24359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407AE11-983B-4A1C-9A86-3A2231F3DB8F}"/>
              </a:ext>
            </a:extLst>
          </p:cNvPr>
          <p:cNvSpPr txBox="1"/>
          <p:nvPr/>
        </p:nvSpPr>
        <p:spPr>
          <a:xfrm>
            <a:off x="633848" y="3365358"/>
            <a:ext cx="5219248" cy="227280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INSERT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1600" b="1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INTO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`</a:t>
            </a:r>
            <a:r>
              <a:rPr lang="en-US" altLang="ko-KR" sz="1600" b="0" i="0" u="none" strike="noStrike" baseline="0" dirty="0" err="1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salesdb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`.`sales`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`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제품유형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`,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`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제품유형명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`,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`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제품그룹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`,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`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제품그룹명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`,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`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제품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`,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`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제품명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`,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`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단위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`,`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매출액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`,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`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년도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`,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`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인덱스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`)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VALUES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'0',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'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테스트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',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'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테스트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',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'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테스트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’,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'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테스트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',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'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테스트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',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'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테스트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',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'0',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'0',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'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테스트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2427885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4276E-2160-4615-94F0-765A0E79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데이터베이스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3C1EC8F-B4E8-4E9D-8E61-629644AAD0FD}"/>
              </a:ext>
            </a:extLst>
          </p:cNvPr>
          <p:cNvSpPr txBox="1">
            <a:spLocks/>
          </p:cNvSpPr>
          <p:nvPr/>
        </p:nvSpPr>
        <p:spPr>
          <a:xfrm>
            <a:off x="581192" y="2203587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E2B6969-330A-4279-A9EC-C74380F482BF}"/>
              </a:ext>
            </a:extLst>
          </p:cNvPr>
          <p:cNvSpPr txBox="1">
            <a:spLocks/>
          </p:cNvSpPr>
          <p:nvPr/>
        </p:nvSpPr>
        <p:spPr>
          <a:xfrm>
            <a:off x="581192" y="2000387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테이블에 데이터 추가하기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lvl="1"/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2. CSV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파일을 변환하여 삽입하는 방법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A11233-9BE5-4AA0-85AF-930CD4554F17}"/>
              </a:ext>
            </a:extLst>
          </p:cNvPr>
          <p:cNvSpPr txBox="1"/>
          <p:nvPr/>
        </p:nvSpPr>
        <p:spPr>
          <a:xfrm>
            <a:off x="969122" y="5927822"/>
            <a:ext cx="4457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Command</a:t>
            </a:r>
            <a:r>
              <a:rPr lang="ko-KR" altLang="en-US" sz="2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2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Line</a:t>
            </a:r>
            <a:r>
              <a:rPr lang="ko-KR" altLang="en-US" sz="2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2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Interface (CLI)</a:t>
            </a:r>
            <a:endParaRPr lang="ko-KR" altLang="en-US" sz="2400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0AD5AF-4031-49CB-82DC-9349B5B3E30A}"/>
              </a:ext>
            </a:extLst>
          </p:cNvPr>
          <p:cNvSpPr txBox="1"/>
          <p:nvPr/>
        </p:nvSpPr>
        <p:spPr>
          <a:xfrm>
            <a:off x="7044226" y="5927822"/>
            <a:ext cx="4205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Graphic User Interface (GUI)</a:t>
            </a:r>
            <a:endParaRPr lang="ko-KR" altLang="en-US" sz="2400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C12AF4-FDE8-485D-88CD-DFA434E0B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113" y="2243940"/>
            <a:ext cx="3537942" cy="3597596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83809064-B842-472E-A703-8F4681E1BE00}"/>
              </a:ext>
            </a:extLst>
          </p:cNvPr>
          <p:cNvGrpSpPr/>
          <p:nvPr/>
        </p:nvGrpSpPr>
        <p:grpSpPr>
          <a:xfrm>
            <a:off x="7382057" y="1011981"/>
            <a:ext cx="3431876" cy="1450758"/>
            <a:chOff x="6949913" y="2000387"/>
            <a:chExt cx="4205767" cy="177790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89ED525-A0E6-442E-B9F2-30C88ECE37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5854"/>
            <a:stretch/>
          </p:blipFill>
          <p:spPr>
            <a:xfrm>
              <a:off x="6949913" y="2000387"/>
              <a:ext cx="4205767" cy="770522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44C52B5-0EAC-4945-B2A8-7CE4A15C13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416"/>
            <a:stretch/>
          </p:blipFill>
          <p:spPr>
            <a:xfrm>
              <a:off x="6949913" y="2738470"/>
              <a:ext cx="4205767" cy="1039822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ADD38A8-3A52-4307-A52B-264B721591AE}"/>
              </a:ext>
            </a:extLst>
          </p:cNvPr>
          <p:cNvSpPr txBox="1"/>
          <p:nvPr/>
        </p:nvSpPr>
        <p:spPr>
          <a:xfrm>
            <a:off x="488828" y="3117979"/>
            <a:ext cx="6299899" cy="264213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LOAD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1600" b="1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DATA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1600" b="1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LOW_PRIORITY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1600" b="1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LOCAL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1600" b="1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INFILE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‘D://Developers/py37/data/test.csv’</a:t>
            </a:r>
          </a:p>
          <a:p>
            <a:pPr>
              <a:lnSpc>
                <a:spcPct val="150000"/>
              </a:lnSpc>
            </a:pPr>
            <a:r>
              <a:rPr lang="en-US" altLang="ko-KR" sz="1600" b="1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REPLACE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1600" b="1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INTO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1600" b="1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TABLE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`</a:t>
            </a:r>
            <a:r>
              <a:rPr lang="en-US" altLang="ko-KR" sz="1600" b="0" i="0" u="none" strike="noStrike" baseline="0" dirty="0" err="1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salesdb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`.`test`</a:t>
            </a:r>
          </a:p>
          <a:p>
            <a:pPr>
              <a:lnSpc>
                <a:spcPct val="150000"/>
              </a:lnSpc>
            </a:pPr>
            <a:r>
              <a:rPr lang="en-US" altLang="ko-KR" sz="1600" b="1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CHARACTER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1600" b="1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SET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1600" b="1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utf8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1600" b="1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FIELDS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1600" b="1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TERMINATED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1600" b="1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BY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‘;’</a:t>
            </a:r>
          </a:p>
          <a:p>
            <a:pPr>
              <a:lnSpc>
                <a:spcPct val="150000"/>
              </a:lnSpc>
            </a:pPr>
            <a:r>
              <a:rPr lang="en-US" altLang="ko-KR" sz="1600" b="1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ENCLOSED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1600" b="1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BY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'"' </a:t>
            </a:r>
            <a:r>
              <a:rPr lang="en-US" altLang="ko-KR" sz="1600" b="1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ESCAPED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1600" b="1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BY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'"' </a:t>
            </a:r>
            <a:r>
              <a:rPr lang="en-US" altLang="ko-KR" sz="1600" b="1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LINES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1600" b="1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TERMINATED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1600" b="1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BY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'\r\n’</a:t>
            </a:r>
          </a:p>
          <a:p>
            <a:pPr>
              <a:lnSpc>
                <a:spcPct val="150000"/>
              </a:lnSpc>
            </a:pPr>
            <a:r>
              <a:rPr lang="en-US" altLang="ko-KR" sz="1600" b="1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IGNORE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1 </a:t>
            </a:r>
            <a:r>
              <a:rPr lang="en-US" altLang="ko-KR" sz="1600" b="1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LINES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(`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플랜트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`,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`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제품유형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`,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`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제품그룹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`,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`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제품그룹명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`,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`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제품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`,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`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제품명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`,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`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단위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`,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`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매출액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`);</a:t>
            </a:r>
          </a:p>
        </p:txBody>
      </p:sp>
    </p:spTree>
    <p:extLst>
      <p:ext uri="{BB962C8B-B14F-4D97-AF65-F5344CB8AC3E}">
        <p14:creationId xmlns:p14="http://schemas.microsoft.com/office/powerpoint/2010/main" val="323492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4276E-2160-4615-94F0-765A0E79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데이터베이스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3C1EC8F-B4E8-4E9D-8E61-629644AAD0FD}"/>
              </a:ext>
            </a:extLst>
          </p:cNvPr>
          <p:cNvSpPr txBox="1">
            <a:spLocks/>
          </p:cNvSpPr>
          <p:nvPr/>
        </p:nvSpPr>
        <p:spPr>
          <a:xfrm>
            <a:off x="581192" y="2203587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E2B6969-330A-4279-A9EC-C74380F482BF}"/>
              </a:ext>
            </a:extLst>
          </p:cNvPr>
          <p:cNvSpPr txBox="1">
            <a:spLocks/>
          </p:cNvSpPr>
          <p:nvPr/>
        </p:nvSpPr>
        <p:spPr>
          <a:xfrm>
            <a:off x="581192" y="2000387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테이블에 데이터 추가하기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lvl="1"/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3. Python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에서 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DB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를 연결하여 삽입하는 방법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lvl="2"/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Python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에서 전처리한 데이터를 바로 적재할 때 사용함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lvl="2"/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예시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. ‘</a:t>
            </a:r>
            <a:r>
              <a:rPr lang="en-US" altLang="ko-KR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df_concat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’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데이터프레임을 </a:t>
            </a:r>
            <a:r>
              <a:rPr lang="en-US" altLang="ko-KR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‘sales’ </a:t>
            </a:r>
            <a:r>
              <a:rPr lang="ko-KR" altLang="en-US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테이블에 데이터로 추가할 때  </a:t>
            </a:r>
            <a:endParaRPr lang="en-US" altLang="ko-KR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4B7C41-1CBF-448B-8E94-9C2679E26948}"/>
              </a:ext>
            </a:extLst>
          </p:cNvPr>
          <p:cNvSpPr txBox="1"/>
          <p:nvPr/>
        </p:nvSpPr>
        <p:spPr>
          <a:xfrm>
            <a:off x="1097280" y="3698094"/>
            <a:ext cx="7952509" cy="2309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creds</a:t>
            </a:r>
            <a:r>
              <a:rPr lang="ko-KR" altLang="en-US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= {</a:t>
            </a:r>
            <a:r>
              <a:rPr lang="en-US" altLang="ko-KR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					</a:t>
            </a:r>
            <a:r>
              <a:rPr lang="en-US" altLang="ko-KR" sz="1600" dirty="0">
                <a:solidFill>
                  <a:schemeClr val="accent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# </a:t>
            </a:r>
            <a:r>
              <a:rPr lang="ko-KR" altLang="en-US" sz="1600" dirty="0">
                <a:solidFill>
                  <a:schemeClr val="accent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연결할 데이터베이스 정보 저장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   '</a:t>
            </a:r>
            <a:r>
              <a:rPr lang="ko-KR" altLang="en-US" sz="16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user</a:t>
            </a:r>
            <a:r>
              <a:rPr lang="ko-KR" altLang="en-US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': '</a:t>
            </a:r>
            <a:r>
              <a:rPr lang="ko-KR" altLang="en-US" sz="16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root</a:t>
            </a:r>
            <a:r>
              <a:rPr lang="ko-KR" altLang="en-US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’,</a:t>
            </a:r>
            <a:r>
              <a:rPr lang="en-US" altLang="ko-KR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			</a:t>
            </a:r>
            <a:r>
              <a:rPr lang="en-US" altLang="ko-KR" sz="1600" dirty="0">
                <a:solidFill>
                  <a:schemeClr val="accent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# user: </a:t>
            </a:r>
            <a:r>
              <a:rPr lang="ko-KR" altLang="en-US" sz="1600" dirty="0">
                <a:solidFill>
                  <a:schemeClr val="accent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데이터베이스에 접속하는 사용자 이름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   '</a:t>
            </a:r>
            <a:r>
              <a:rPr lang="ko-KR" altLang="en-US" sz="16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password</a:t>
            </a:r>
            <a:r>
              <a:rPr lang="ko-KR" altLang="en-US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': ‘’,</a:t>
            </a:r>
            <a:r>
              <a:rPr lang="en-US" altLang="ko-KR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			</a:t>
            </a:r>
            <a:r>
              <a:rPr lang="en-US" altLang="ko-KR" sz="1600" dirty="0">
                <a:solidFill>
                  <a:schemeClr val="accent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# password: </a:t>
            </a:r>
            <a:r>
              <a:rPr lang="ko-KR" altLang="en-US" sz="1600" dirty="0">
                <a:solidFill>
                  <a:schemeClr val="accent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데이터베이스에 접속하는 사용자 비밀번호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   '</a:t>
            </a:r>
            <a:r>
              <a:rPr lang="ko-KR" altLang="en-US" sz="16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host</a:t>
            </a:r>
            <a:r>
              <a:rPr lang="ko-KR" altLang="en-US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': '127.0.0.1’,</a:t>
            </a:r>
            <a:r>
              <a:rPr lang="en-US" altLang="ko-KR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		</a:t>
            </a:r>
            <a:r>
              <a:rPr lang="en-US" altLang="ko-KR" sz="1600" dirty="0">
                <a:solidFill>
                  <a:schemeClr val="accent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# host: </a:t>
            </a:r>
            <a:r>
              <a:rPr lang="ko-KR" altLang="en-US" sz="1600" dirty="0">
                <a:solidFill>
                  <a:schemeClr val="accent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연결할 데이터베이스 호스트 주소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   '</a:t>
            </a:r>
            <a:r>
              <a:rPr lang="ko-KR" altLang="en-US" sz="16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port</a:t>
            </a:r>
            <a:r>
              <a:rPr lang="ko-KR" altLang="en-US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': 3306,</a:t>
            </a:r>
            <a:r>
              <a:rPr lang="en-US" altLang="ko-KR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			</a:t>
            </a:r>
            <a:r>
              <a:rPr lang="en-US" altLang="ko-KR" sz="1600" dirty="0">
                <a:solidFill>
                  <a:schemeClr val="accent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# port: </a:t>
            </a:r>
            <a:r>
              <a:rPr lang="ko-KR" altLang="en-US" sz="1600" dirty="0">
                <a:solidFill>
                  <a:schemeClr val="accent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연결할 데이터베이스 포트 번호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    '</a:t>
            </a:r>
            <a:r>
              <a:rPr lang="ko-KR" altLang="en-US" sz="16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database</a:t>
            </a:r>
            <a:r>
              <a:rPr lang="ko-KR" altLang="en-US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': '</a:t>
            </a:r>
            <a:r>
              <a:rPr lang="ko-KR" altLang="en-US" sz="1600" dirty="0" err="1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salesDB</a:t>
            </a:r>
            <a:r>
              <a:rPr lang="ko-KR" altLang="en-US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’</a:t>
            </a:r>
            <a:r>
              <a:rPr lang="en-US" altLang="ko-KR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		</a:t>
            </a:r>
            <a:r>
              <a:rPr lang="en-US" altLang="ko-KR" sz="1600" dirty="0">
                <a:solidFill>
                  <a:schemeClr val="accent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# database: </a:t>
            </a:r>
            <a:r>
              <a:rPr lang="ko-KR" altLang="en-US" sz="1600" dirty="0">
                <a:solidFill>
                  <a:schemeClr val="accent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연결할 데이터베이스 이름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}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8CAD5AC-B504-47DB-B050-F7E1849615F5}"/>
              </a:ext>
            </a:extLst>
          </p:cNvPr>
          <p:cNvCxnSpPr/>
          <p:nvPr/>
        </p:nvCxnSpPr>
        <p:spPr>
          <a:xfrm>
            <a:off x="840508" y="3528274"/>
            <a:ext cx="10566400" cy="0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3119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1610</TotalTime>
  <Words>1210</Words>
  <Application>Microsoft Office PowerPoint</Application>
  <PresentationFormat>와이드스크린</PresentationFormat>
  <Paragraphs>226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나눔스퀘어</vt:lpstr>
      <vt:lpstr>나눔스퀘어 Bold</vt:lpstr>
      <vt:lpstr>나눔스퀘어 ExtraBold</vt:lpstr>
      <vt:lpstr>Calibri</vt:lpstr>
      <vt:lpstr>Calibri Light</vt:lpstr>
      <vt:lpstr>Wingdings 2</vt:lpstr>
      <vt:lpstr>추억</vt:lpstr>
      <vt:lpstr>데이터 시각화 workflow</vt:lpstr>
      <vt:lpstr>목차</vt:lpstr>
      <vt:lpstr>데이터베이스</vt:lpstr>
      <vt:lpstr>데이터베이스</vt:lpstr>
      <vt:lpstr>데이터베이스</vt:lpstr>
      <vt:lpstr>데이터베이스</vt:lpstr>
      <vt:lpstr>데이터베이스</vt:lpstr>
      <vt:lpstr>데이터베이스</vt:lpstr>
      <vt:lpstr>데이터베이스</vt:lpstr>
      <vt:lpstr>데이터베이스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시각화</vt:lpstr>
      <vt:lpstr>데이터 시각화</vt:lpstr>
      <vt:lpstr>데이터 시각화</vt:lpstr>
      <vt:lpstr>데이터 시각화</vt:lpstr>
      <vt:lpstr>데이터 시각화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 희경</dc:creator>
  <cp:lastModifiedBy>류 희경</cp:lastModifiedBy>
  <cp:revision>35</cp:revision>
  <dcterms:created xsi:type="dcterms:W3CDTF">2021-06-07T00:13:56Z</dcterms:created>
  <dcterms:modified xsi:type="dcterms:W3CDTF">2021-06-15T02:00:11Z</dcterms:modified>
</cp:coreProperties>
</file>