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D0BF5-2C01-F742-A2B4-F67EE53CF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3D0C83-0DBE-314B-9A28-A3A30DFE6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9DA55-A252-9641-9CE4-09E0DC40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373A-CB99-DE49-8B51-86D51888FBF8}" type="datetimeFigureOut">
              <a:rPr kumimoji="1" lang="ko-KR" altLang="en-US" smtClean="0"/>
              <a:t>2021. 7. 16.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E068E-8A5F-6344-A634-13FC6359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69D7E-01A2-D245-92E6-6B528C00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7705-E792-7846-B84F-95ACF0224C6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350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57AE7-D189-6B48-86A2-9811FC8B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DF754F-1F7C-724B-9646-9BD1854AD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E84296-6CE7-7C42-AD18-D305FACC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373A-CB99-DE49-8B51-86D51888FBF8}" type="datetimeFigureOut">
              <a:rPr kumimoji="1" lang="ko-KR" altLang="en-US" smtClean="0"/>
              <a:t>2021. 7. 16.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B1E18-C8AF-E44E-B5F8-B8DC063E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66A300-A489-F643-8AB9-51869AE7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7705-E792-7846-B84F-95ACF0224C6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007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2786F2-04CA-2544-BE23-C0EB9EAE6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08819-47C7-B64C-AEA5-4DF02D372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1EEC9-720B-0540-839C-590CCED7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373A-CB99-DE49-8B51-86D51888FBF8}" type="datetimeFigureOut">
              <a:rPr kumimoji="1" lang="ko-KR" altLang="en-US" smtClean="0"/>
              <a:t>2021. 7. 16.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B83A36-2D9F-C840-A765-8854862F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C232F-7BE8-854F-9D12-7CDB7830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7705-E792-7846-B84F-95ACF0224C6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107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746D9-B6BA-8E49-A54C-B68B9580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0B2804-512A-0C4F-BCD0-3F24C9FCB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BB4C4-2C77-6B40-9638-705D74C4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373A-CB99-DE49-8B51-86D51888FBF8}" type="datetimeFigureOut">
              <a:rPr kumimoji="1" lang="ko-KR" altLang="en-US" smtClean="0"/>
              <a:t>2021. 7. 16.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5704E-8AA9-1F47-8241-F08CBDAE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18381-3C13-5945-BB23-2335D829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7705-E792-7846-B84F-95ACF0224C6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932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6A69F-620A-954C-9196-4CFDACF54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7CF734-17FD-AA4F-9FC8-2955B8CB1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878C6-7641-C44C-82AC-7C5CA657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373A-CB99-DE49-8B51-86D51888FBF8}" type="datetimeFigureOut">
              <a:rPr kumimoji="1" lang="ko-KR" altLang="en-US" smtClean="0"/>
              <a:t>2021. 7. 16.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311CB-4F09-164C-947C-50E3C6D9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0711C2-C91B-174A-B9DA-5764EA0F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7705-E792-7846-B84F-95ACF0224C6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712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88DDE-90FE-D840-A33B-BC149C77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AB067C-0E77-094F-A325-E6C2DB641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E5D8BD-D320-0A45-93D1-5D45704CC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06B052-5213-D145-A91B-DB75F3B70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373A-CB99-DE49-8B51-86D51888FBF8}" type="datetimeFigureOut">
              <a:rPr kumimoji="1" lang="ko-KR" altLang="en-US" smtClean="0"/>
              <a:t>2021. 7. 16.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6069E1-34B1-5946-8EA2-07871ABB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CB6D76-6FE2-3B48-870F-BD0284B3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7705-E792-7846-B84F-95ACF0224C6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431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851C1-A8E4-254A-990C-D5E5FCBC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60D9FF-3D2A-5548-A1FA-2A5C08624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8F1A1C-17C7-7E46-987A-3FF2C15E6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00ACF9-581A-AB4A-903C-164A3454E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15874B-AE79-BA49-AD74-B8CFC7BA0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81F851-9048-9947-B58A-28B0EF3E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373A-CB99-DE49-8B51-86D51888FBF8}" type="datetimeFigureOut">
              <a:rPr kumimoji="1" lang="ko-KR" altLang="en-US" smtClean="0"/>
              <a:t>2021. 7. 16.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16E857-EDA3-2343-920F-3F604038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A4F989-88A2-934B-8330-17E4D52E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7705-E792-7846-B84F-95ACF0224C6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20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6AEA0-43B1-154D-917C-E4D9CCD1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1B0B1F-E855-D743-ACD6-B7720A7F1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373A-CB99-DE49-8B51-86D51888FBF8}" type="datetimeFigureOut">
              <a:rPr kumimoji="1" lang="ko-KR" altLang="en-US" smtClean="0"/>
              <a:t>2021. 7. 16.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9C48C6-8798-A146-9C49-B453919F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FA2EB5-9528-C448-ABC2-D59DFF22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7705-E792-7846-B84F-95ACF0224C6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216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69AA90-EDD4-B646-8202-A39CFE4E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373A-CB99-DE49-8B51-86D51888FBF8}" type="datetimeFigureOut">
              <a:rPr kumimoji="1" lang="ko-KR" altLang="en-US" smtClean="0"/>
              <a:t>2021. 7. 16.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6822DB-E3F1-6E4F-B8C4-B12C8D53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79F989-49FF-A94B-8014-532778FE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7705-E792-7846-B84F-95ACF0224C6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989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3B0B3-52A4-454C-AF25-DDE9C014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AAC73-29FF-3446-8919-30FBF5AFF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ACBE07-8A5C-9B49-B01D-20FAE2293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1433EB-87E1-174B-A847-7B22B7AD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373A-CB99-DE49-8B51-86D51888FBF8}" type="datetimeFigureOut">
              <a:rPr kumimoji="1" lang="ko-KR" altLang="en-US" smtClean="0"/>
              <a:t>2021. 7. 16.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428651-C75C-0145-B92E-7F7BFDC7E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7F6B7D-878C-9449-B18D-2BEF0EF3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7705-E792-7846-B84F-95ACF0224C6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306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6105E-8B20-A541-AE27-2D350A7D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4EA7B8-E8E4-724A-B925-14585EF99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792C69-6258-EE42-B6C7-7CA7BC828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BF4E9A-2F98-FF40-B175-8A2AFA64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373A-CB99-DE49-8B51-86D51888FBF8}" type="datetimeFigureOut">
              <a:rPr kumimoji="1" lang="ko-KR" altLang="en-US" smtClean="0"/>
              <a:t>2021. 7. 16.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913DDB-285D-A847-8FC3-C437ADA4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0F5E00-317C-F94C-849F-D7ADD81F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7705-E792-7846-B84F-95ACF0224C6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532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EDA419-0BB1-EC46-82A5-2A377C2F4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F4C10D-BD94-824D-BD63-CB66F6EFF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C9EEC-F589-8F42-B3A5-9B558444B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F373A-CB99-DE49-8B51-86D51888FBF8}" type="datetimeFigureOut">
              <a:rPr kumimoji="1" lang="ko-KR" altLang="en-US" smtClean="0"/>
              <a:t>2021. 7. 16.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70C35-3B71-1C41-8F81-778414A67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07D24A-A781-EA4C-AEB6-E6E1A9F00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07705-E792-7846-B84F-95ACF0224C6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115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4A6E5-1C94-CE43-B5DD-8D936FDF8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AAB597-CEA1-6441-8770-D158A4237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20210716</a:t>
            </a:r>
            <a:endParaRPr kumimoji="1" lang="ko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5043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7B3C0-AFC2-5F47-8204-F79A287C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u="sng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Candidate Selection</a:t>
            </a:r>
            <a:endParaRPr kumimoji="1" lang="ko-KR" altLang="en-US" b="1" u="sng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EA6FED-DC0D-5041-843A-03935FC304FE}"/>
              </a:ext>
            </a:extLst>
          </p:cNvPr>
          <p:cNvSpPr/>
          <p:nvPr/>
        </p:nvSpPr>
        <p:spPr>
          <a:xfrm>
            <a:off x="385949" y="1575144"/>
            <a:ext cx="1096785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def </a:t>
            </a:r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select_candidates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(self):</a:t>
            </a:r>
          </a:p>
          <a:p>
            <a:pPr lvl="1"/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text = </a:t>
            </a:r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helper.remove_special_char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self.text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)	</a:t>
            </a:r>
            <a:r>
              <a:rPr lang="en" altLang="ko-KR" sz="1400" b="0" dirty="0">
                <a:solidFill>
                  <a:schemeClr val="accent6">
                    <a:lumMod val="50000"/>
                  </a:schemeClr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# </a:t>
            </a:r>
            <a:r>
              <a:rPr lang="en" altLang="ko-KR" sz="1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remove_special_char</a:t>
            </a:r>
            <a:r>
              <a:rPr lang="en" altLang="ko-KR" sz="1400" b="0" dirty="0">
                <a:solidFill>
                  <a:schemeClr val="accent6">
                    <a:lumMod val="50000"/>
                  </a:schemeClr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: </a:t>
            </a:r>
            <a:r>
              <a:rPr lang="ko-KR" altLang="en-US" sz="1400" b="0" dirty="0">
                <a:solidFill>
                  <a:schemeClr val="accent6">
                    <a:lumMod val="50000"/>
                  </a:schemeClr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특수기호 제거</a:t>
            </a:r>
            <a:endParaRPr lang="en" altLang="ko-KR" sz="1400" b="0" dirty="0">
              <a:solidFill>
                <a:schemeClr val="accent6">
                  <a:lumMod val="50000"/>
                </a:schemeClr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if </a:t>
            </a:r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self.lang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== 'ko':</a:t>
            </a:r>
          </a:p>
          <a:p>
            <a:pPr lvl="2"/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sentTokens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= </a:t>
            </a:r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split_sentences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(text)</a:t>
            </a:r>
            <a:r>
              <a:rPr lang="en-US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	</a:t>
            </a:r>
            <a:r>
              <a:rPr lang="en-US" altLang="ko-KR" sz="1400" b="0" dirty="0">
                <a:solidFill>
                  <a:schemeClr val="accent6">
                    <a:lumMod val="50000"/>
                  </a:schemeClr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#</a:t>
            </a:r>
            <a:r>
              <a:rPr lang="ko-KR" altLang="en-US" sz="1400" b="0" dirty="0">
                <a:solidFill>
                  <a:schemeClr val="accent6">
                    <a:lumMod val="50000"/>
                  </a:schemeClr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1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split_sentences</a:t>
            </a:r>
            <a:r>
              <a:rPr lang="en-US" altLang="ko-KR" sz="1400" b="0" dirty="0">
                <a:solidFill>
                  <a:schemeClr val="accent6">
                    <a:lumMod val="50000"/>
                  </a:schemeClr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: </a:t>
            </a:r>
            <a:r>
              <a:rPr lang="ko-KR" altLang="en-US" sz="1400" b="0" dirty="0">
                <a:solidFill>
                  <a:schemeClr val="accent6">
                    <a:lumMod val="50000"/>
                  </a:schemeClr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문장 </a:t>
            </a:r>
            <a:r>
              <a:rPr lang="ko-KR" altLang="en-US" sz="1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토큰화</a:t>
            </a:r>
            <a:endParaRPr lang="en" altLang="ko-KR" sz="1400" b="0" dirty="0">
              <a:solidFill>
                <a:schemeClr val="accent6">
                  <a:lumMod val="50000"/>
                </a:schemeClr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for </a:t>
            </a:r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i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, sent in enumerate(</a:t>
            </a:r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sentTokens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):</a:t>
            </a:r>
          </a:p>
          <a:p>
            <a:pPr lvl="3"/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shift = sum([</a:t>
            </a:r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len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(s) for s in </a:t>
            </a:r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sentTokens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[:</a:t>
            </a:r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i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]])</a:t>
            </a:r>
          </a:p>
          <a:p>
            <a:pPr lvl="3"/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tokens = </a:t>
            </a:r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kiwi.analyze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(sent, 1)[0][0]	</a:t>
            </a:r>
            <a:r>
              <a:rPr lang="en-US" altLang="ko-KR" sz="1400" b="0" dirty="0">
                <a:solidFill>
                  <a:schemeClr val="accent6">
                    <a:lumMod val="50000"/>
                  </a:schemeClr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#</a:t>
            </a:r>
            <a:r>
              <a:rPr lang="ko-KR" altLang="en-US" sz="1400" b="0" dirty="0">
                <a:solidFill>
                  <a:schemeClr val="accent6">
                    <a:lumMod val="50000"/>
                  </a:schemeClr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형태소 분석</a:t>
            </a:r>
            <a:endParaRPr lang="en" altLang="ko-KR" sz="1400" b="0" dirty="0">
              <a:solidFill>
                <a:schemeClr val="accent6">
                  <a:lumMod val="50000"/>
                </a:schemeClr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3"/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words = [token[0] for token in tokens]</a:t>
            </a:r>
          </a:p>
          <a:p>
            <a:pPr lvl="3"/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pos = [token[1] for token in tokens]</a:t>
            </a:r>
          </a:p>
          <a:p>
            <a:pPr lvl="3"/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starts = [token[2] + shift for token in tokens]</a:t>
            </a:r>
          </a:p>
          <a:p>
            <a:pPr lvl="3"/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sentObject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= Sentence(sent=sent, words=words, pos=pos)	</a:t>
            </a:r>
            <a:r>
              <a:rPr lang="en-US" altLang="ko-KR" sz="1400" b="0" dirty="0">
                <a:solidFill>
                  <a:schemeClr val="accent6">
                    <a:lumMod val="50000"/>
                  </a:schemeClr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#</a:t>
            </a:r>
            <a:r>
              <a:rPr lang="ko-KR" altLang="en-US" sz="1400" b="0" dirty="0">
                <a:solidFill>
                  <a:schemeClr val="accent6">
                    <a:lumMod val="50000"/>
                  </a:schemeClr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1400" b="0" dirty="0">
                <a:solidFill>
                  <a:schemeClr val="accent6">
                    <a:lumMod val="50000"/>
                  </a:schemeClr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Sentence: </a:t>
            </a:r>
            <a:r>
              <a:rPr lang="ko-KR" altLang="en-US" sz="1400" b="0" dirty="0">
                <a:solidFill>
                  <a:schemeClr val="accent6">
                    <a:lumMod val="50000"/>
                  </a:schemeClr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문장 객체</a:t>
            </a:r>
            <a:endParaRPr lang="en" altLang="ko-KR" sz="1400" b="0" dirty="0">
              <a:solidFill>
                <a:schemeClr val="accent6">
                  <a:lumMod val="50000"/>
                </a:schemeClr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3"/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self.sentences.append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sentObject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 lvl="3"/>
            <a:b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tuples = [(str(j), pos[j]) for j in range(</a:t>
            </a:r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len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(pos))]</a:t>
            </a:r>
          </a:p>
          <a:p>
            <a:pPr lvl="3"/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tree = </a:t>
            </a:r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CHUNKER.parse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(tuples)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   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#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CHUNKER: 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후보군 선정 기준 문법</a:t>
            </a:r>
            <a:endParaRPr lang="en" altLang="ko-KR" sz="1400" b="0" dirty="0">
              <a:solidFill>
                <a:schemeClr val="accent6">
                  <a:lumMod val="50000"/>
                </a:schemeClr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3"/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for subtree in </a:t>
            </a:r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tree.subtrees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():</a:t>
            </a:r>
          </a:p>
          <a:p>
            <a:pPr lvl="4"/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if </a:t>
            </a:r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subtree.label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() == 'NP':</a:t>
            </a:r>
          </a:p>
          <a:p>
            <a:pPr lvl="4"/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leaves = </a:t>
            </a:r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subtree.leaves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()</a:t>
            </a:r>
          </a:p>
          <a:p>
            <a:pPr lvl="4"/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first = int(leaves[0][0])</a:t>
            </a:r>
          </a:p>
          <a:p>
            <a:pPr lvl="4"/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last = int(leaves[-1][0])</a:t>
            </a:r>
          </a:p>
          <a:p>
            <a:pPr lvl="4"/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self.add_candidate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words=words[</a:t>
            </a:r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first:last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+ 1], pos=pos[</a:t>
            </a:r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first:last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+ 1], offset=starts[first], </a:t>
            </a:r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sentence_id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=</a:t>
            </a:r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i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E3815-3AE9-6846-9DAC-122931001BCF}"/>
              </a:ext>
            </a:extLst>
          </p:cNvPr>
          <p:cNvSpPr txBox="1"/>
          <p:nvPr/>
        </p:nvSpPr>
        <p:spPr>
          <a:xfrm>
            <a:off x="7381358" y="4330171"/>
            <a:ext cx="46390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GRAMMAR = r'''</a:t>
            </a:r>
          </a:p>
          <a:p>
            <a:pPr lvl="1"/>
            <a:r>
              <a:rPr lang="en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NP: {&lt;</a:t>
            </a:r>
            <a:r>
              <a:rPr lang="en" altLang="ko-KR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Noun|Alpha|Number|Suffix</a:t>
            </a:r>
            <a:r>
              <a:rPr lang="en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&gt;*}</a:t>
            </a:r>
          </a:p>
          <a:p>
            <a:pPr lvl="1"/>
            <a:r>
              <a:rPr lang="en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{&lt;NNG|NNP|NR|NP|SL&gt;+&lt;NNG|NNP|NR|NP|SL|SN&gt;*}</a:t>
            </a:r>
          </a:p>
          <a:p>
            <a:pPr lvl="1"/>
            <a:r>
              <a:rPr lang="en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VP: {&lt;V.*&gt;*}</a:t>
            </a:r>
          </a:p>
          <a:p>
            <a:pPr lvl="1"/>
            <a:r>
              <a:rPr lang="en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AP: {&lt;A.*&gt;*}</a:t>
            </a:r>
          </a:p>
          <a:p>
            <a:pPr lvl="1"/>
            <a:r>
              <a:rPr lang="en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'''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92FD306-661C-D842-B2D2-109A08A09156}"/>
              </a:ext>
            </a:extLst>
          </p:cNvPr>
          <p:cNvGrpSpPr/>
          <p:nvPr/>
        </p:nvGrpSpPr>
        <p:grpSpPr>
          <a:xfrm>
            <a:off x="9785189" y="365125"/>
            <a:ext cx="1568611" cy="547304"/>
            <a:chOff x="9785189" y="365125"/>
            <a:chExt cx="1568611" cy="54730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665E6ED-6CB5-674D-9C22-0F1E39FE7F5D}"/>
                </a:ext>
              </a:extLst>
            </p:cNvPr>
            <p:cNvSpPr/>
            <p:nvPr/>
          </p:nvSpPr>
          <p:spPr>
            <a:xfrm>
              <a:off x="10104859" y="365127"/>
              <a:ext cx="289931" cy="30108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B71F7F9-FB6F-F841-8B75-A974D817CBA0}"/>
                </a:ext>
              </a:extLst>
            </p:cNvPr>
            <p:cNvSpPr/>
            <p:nvPr/>
          </p:nvSpPr>
          <p:spPr>
            <a:xfrm>
              <a:off x="10424529" y="365127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D3ED7F9-FD87-A64F-8A8F-81192B3EA54F}"/>
                </a:ext>
              </a:extLst>
            </p:cNvPr>
            <p:cNvSpPr/>
            <p:nvPr/>
          </p:nvSpPr>
          <p:spPr>
            <a:xfrm>
              <a:off x="10744199" y="365126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50E2E66-9566-1A40-98A0-77D294CCCB0E}"/>
                </a:ext>
              </a:extLst>
            </p:cNvPr>
            <p:cNvSpPr/>
            <p:nvPr/>
          </p:nvSpPr>
          <p:spPr>
            <a:xfrm>
              <a:off x="11063869" y="365125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B55880-D03F-D148-9428-ED5FD7DEA387}"/>
                </a:ext>
              </a:extLst>
            </p:cNvPr>
            <p:cNvSpPr txBox="1"/>
            <p:nvPr/>
          </p:nvSpPr>
          <p:spPr>
            <a:xfrm>
              <a:off x="9785189" y="666208"/>
              <a:ext cx="8547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 err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i</a:t>
              </a:r>
              <a:r>
                <a:rPr kumimoji="1" lang="en-US" altLang="ko-KR" sz="10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. Selection</a:t>
              </a:r>
              <a:endParaRPr kumimoji="1" lang="ko-KR" altLang="en-US" sz="10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3938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7B3C0-AFC2-5F47-8204-F79A287C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u="sng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Topic Clustering</a:t>
            </a:r>
            <a:endParaRPr kumimoji="1" lang="ko-KR" altLang="en-US" b="1" u="sng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995E76-3D0E-CF44-9B8F-02224CB00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85" y="4196499"/>
            <a:ext cx="5007429" cy="266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5EA6FED-DC0D-5041-843A-03935FC304FE}"/>
              </a:ext>
            </a:extLst>
          </p:cNvPr>
          <p:cNvSpPr/>
          <p:nvPr/>
        </p:nvSpPr>
        <p:spPr>
          <a:xfrm>
            <a:off x="385949" y="1575144"/>
            <a:ext cx="8900555" cy="3297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def 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cluster_topic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(self, strategy='average', threshold=1.3):</a:t>
            </a:r>
          </a:p>
          <a:p>
            <a:pPr lvl="1">
              <a:lnSpc>
                <a:spcPct val="150000"/>
              </a:lnSpc>
            </a:pP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candidates = list(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self.candidates.keys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())</a:t>
            </a:r>
          </a:p>
          <a:p>
            <a:pPr lvl="1">
              <a:lnSpc>
                <a:spcPct val="150000"/>
              </a:lnSpc>
            </a:pP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count = 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CountVectorizer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X = 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count.fit_transform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(candidates)</a:t>
            </a:r>
            <a:r>
              <a:rPr lang="en-US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	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#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후보군 </a:t>
            </a:r>
            <a:r>
              <a:rPr lang="ko-KR" altLang="en-US" sz="1400" dirty="0" err="1">
                <a:solidFill>
                  <a:schemeClr val="accent6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벡터화</a:t>
            </a:r>
            <a:endParaRPr lang="en" altLang="ko-KR" sz="1400" dirty="0">
              <a:solidFill>
                <a:schemeClr val="accent6">
                  <a:lumMod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Z = linkage(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X.toarray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(), strategy)	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#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Hierarchical clustering</a:t>
            </a:r>
            <a:endParaRPr lang="en" altLang="ko-KR" sz="1400" dirty="0">
              <a:solidFill>
                <a:schemeClr val="accent6">
                  <a:lumMod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clusters = 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fcluster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(Z, t=threshold, criterion='distance’)</a:t>
            </a:r>
            <a:r>
              <a:rPr lang="ko-KR" altLang="en-US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   </a:t>
            </a:r>
            <a:r>
              <a:rPr lang="en" altLang="ko-KR" sz="1400" dirty="0">
                <a:solidFill>
                  <a:schemeClr val="accent6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# Cluster 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결정</a:t>
            </a:r>
            <a:endParaRPr lang="en" altLang="ko-KR" sz="1400" dirty="0">
              <a:solidFill>
                <a:schemeClr val="accent6">
                  <a:lumMod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for 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cluster_id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in range(1, max(clusters) + 1):</a:t>
            </a:r>
          </a:p>
          <a:p>
            <a:pPr lvl="1">
              <a:lnSpc>
                <a:spcPct val="150000"/>
              </a:lnSpc>
            </a:pP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	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self.topics.append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([candidates[j] for j in range(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len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(clusters)) if clusters[j] == 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cluster_id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])</a:t>
            </a:r>
          </a:p>
          <a:p>
            <a:pPr lvl="1">
              <a:lnSpc>
                <a:spcPct val="150000"/>
              </a:lnSpc>
            </a:pPr>
            <a:b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endParaRPr lang="en" altLang="ko-KR" sz="14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8EF7700-996A-FD4E-8682-08745CDF92BA}"/>
              </a:ext>
            </a:extLst>
          </p:cNvPr>
          <p:cNvGrpSpPr/>
          <p:nvPr/>
        </p:nvGrpSpPr>
        <p:grpSpPr>
          <a:xfrm>
            <a:off x="9985908" y="365125"/>
            <a:ext cx="1367892" cy="547304"/>
            <a:chOff x="9985908" y="365125"/>
            <a:chExt cx="1367892" cy="54730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9658302-5258-6243-A59E-E256EA4CAA0D}"/>
                </a:ext>
              </a:extLst>
            </p:cNvPr>
            <p:cNvSpPr/>
            <p:nvPr/>
          </p:nvSpPr>
          <p:spPr>
            <a:xfrm>
              <a:off x="10104859" y="365127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AB30DCF-8923-834E-AF7E-96419DEF41DC}"/>
                </a:ext>
              </a:extLst>
            </p:cNvPr>
            <p:cNvSpPr/>
            <p:nvPr/>
          </p:nvSpPr>
          <p:spPr>
            <a:xfrm>
              <a:off x="10424529" y="365127"/>
              <a:ext cx="289931" cy="30108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2C3831D-2685-0343-BB56-06AC77FA278B}"/>
                </a:ext>
              </a:extLst>
            </p:cNvPr>
            <p:cNvSpPr/>
            <p:nvPr/>
          </p:nvSpPr>
          <p:spPr>
            <a:xfrm>
              <a:off x="10744199" y="365126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5832BDA-84CC-9649-9353-820933F88DED}"/>
                </a:ext>
              </a:extLst>
            </p:cNvPr>
            <p:cNvSpPr/>
            <p:nvPr/>
          </p:nvSpPr>
          <p:spPr>
            <a:xfrm>
              <a:off x="11063869" y="365125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797D86-FDA9-B340-94E0-E7A39AB53DF0}"/>
                </a:ext>
              </a:extLst>
            </p:cNvPr>
            <p:cNvSpPr txBox="1"/>
            <p:nvPr/>
          </p:nvSpPr>
          <p:spPr>
            <a:xfrm>
              <a:off x="9985908" y="666208"/>
              <a:ext cx="12682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/>
                <a:t>ii. Topic Clustering</a:t>
              </a:r>
              <a:endParaRPr kumimoji="1"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902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7B3C0-AFC2-5F47-8204-F79A287C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u="sng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Graph &amp; Ranking</a:t>
            </a:r>
            <a:endParaRPr kumimoji="1" lang="ko-KR" altLang="en-US" b="1" u="sng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EA6FED-DC0D-5041-843A-03935FC304FE}"/>
              </a:ext>
            </a:extLst>
          </p:cNvPr>
          <p:cNvSpPr/>
          <p:nvPr/>
        </p:nvSpPr>
        <p:spPr>
          <a:xfrm>
            <a:off x="385949" y="1575144"/>
            <a:ext cx="8900555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def 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make_graph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(self):</a:t>
            </a:r>
          </a:p>
          <a:p>
            <a:pPr lvl="1"/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t = [topic[-1] for topic in 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self.topics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]</a:t>
            </a:r>
          </a:p>
          <a:p>
            <a:pPr lvl="1"/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self.graph.add_nodes_from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(t)	</a:t>
            </a:r>
          </a:p>
          <a:p>
            <a:pPr lvl="1"/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for 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i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in range(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len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(t)):</a:t>
            </a:r>
          </a:p>
          <a:p>
            <a:pPr lvl="2"/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for j in range(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len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(t)):</a:t>
            </a:r>
          </a:p>
          <a:p>
            <a:pPr lvl="3"/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self.graph.add_edge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(t[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i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], t[j], weight=0.0)</a:t>
            </a:r>
          </a:p>
          <a:p>
            <a:pPr lvl="3"/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for 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c_i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in 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self.topics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[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i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]:</a:t>
            </a:r>
          </a:p>
          <a:p>
            <a:pPr lvl="4"/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for 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c_j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in 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self.topics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[j]:</a:t>
            </a:r>
          </a:p>
          <a:p>
            <a:pPr lvl="5"/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for 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pos_i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in 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self.candidates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[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c_i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].offsets:</a:t>
            </a:r>
          </a:p>
          <a:p>
            <a:pPr lvl="6"/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for 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pos_j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in 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self.candidates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[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c_j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].offsets:</a:t>
            </a:r>
          </a:p>
          <a:p>
            <a:pPr lvl="7"/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gap = abs(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pos_i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- 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pos_j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 lvl="7"/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if 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pos_i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&gt; 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pos_j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</a:p>
          <a:p>
            <a:pPr lvl="7"/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	gap = gap - (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len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c_j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 + 1)</a:t>
            </a:r>
          </a:p>
          <a:p>
            <a:pPr lvl="7"/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if 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pos_j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&gt; 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pos_i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</a:p>
          <a:p>
            <a:pPr lvl="7"/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	gap = gap - (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len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c_i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 + 1)</a:t>
            </a:r>
          </a:p>
          <a:p>
            <a:pPr lvl="7"/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if gap == 0:</a:t>
            </a:r>
          </a:p>
          <a:p>
            <a:pPr lvl="7"/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	continue</a:t>
            </a:r>
          </a:p>
          <a:p>
            <a:pPr lvl="7"/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self.graph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[t[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i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]][t[j]]['weight'] += 1.0 / gap</a:t>
            </a:r>
          </a:p>
          <a:p>
            <a:pPr lvl="7"/>
            <a:endParaRPr lang="en" altLang="ko-KR" sz="14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lang="en" altLang="ko-KR" sz="1400" dirty="0"/>
              <a:t>def </a:t>
            </a:r>
            <a:r>
              <a:rPr lang="en" altLang="ko-KR" sz="1400" dirty="0" err="1"/>
              <a:t>topic_ranking</a:t>
            </a:r>
            <a:r>
              <a:rPr lang="en" altLang="ko-KR" sz="1400" dirty="0"/>
              <a:t>(self, show):</a:t>
            </a:r>
          </a:p>
          <a:p>
            <a:r>
              <a:rPr lang="en" altLang="ko-KR" sz="1400" dirty="0"/>
              <a:t>	w = </a:t>
            </a:r>
            <a:r>
              <a:rPr lang="en" altLang="ko-KR" sz="1400" dirty="0" err="1"/>
              <a:t>nx.pagerank_scipy</a:t>
            </a:r>
            <a:r>
              <a:rPr lang="en" altLang="ko-KR" sz="1400" dirty="0"/>
              <a:t>(</a:t>
            </a:r>
            <a:r>
              <a:rPr lang="en" altLang="ko-KR" sz="1400" dirty="0" err="1"/>
              <a:t>self.graph</a:t>
            </a:r>
            <a:r>
              <a:rPr lang="en" altLang="ko-KR" sz="1400" dirty="0"/>
              <a:t>, alpha=0.85, weight='weight')</a:t>
            </a:r>
          </a:p>
          <a:p>
            <a:endParaRPr lang="en" altLang="ko-KR" sz="14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C7F477F-583D-A04F-AE89-0DDAD275196A}"/>
              </a:ext>
            </a:extLst>
          </p:cNvPr>
          <p:cNvGrpSpPr/>
          <p:nvPr/>
        </p:nvGrpSpPr>
        <p:grpSpPr>
          <a:xfrm>
            <a:off x="10104859" y="365125"/>
            <a:ext cx="1704109" cy="547304"/>
            <a:chOff x="10104859" y="365125"/>
            <a:chExt cx="1704109" cy="5473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02E12F1-C95B-AC4E-84CF-992925685AD0}"/>
                </a:ext>
              </a:extLst>
            </p:cNvPr>
            <p:cNvSpPr/>
            <p:nvPr/>
          </p:nvSpPr>
          <p:spPr>
            <a:xfrm>
              <a:off x="10104859" y="365127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ADA279D-EF54-0145-B3E9-ADA414C83328}"/>
                </a:ext>
              </a:extLst>
            </p:cNvPr>
            <p:cNvSpPr/>
            <p:nvPr/>
          </p:nvSpPr>
          <p:spPr>
            <a:xfrm>
              <a:off x="10424529" y="365127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309BED9-BCE5-EE4C-999F-2CD14862E85C}"/>
                </a:ext>
              </a:extLst>
            </p:cNvPr>
            <p:cNvSpPr/>
            <p:nvPr/>
          </p:nvSpPr>
          <p:spPr>
            <a:xfrm>
              <a:off x="10744199" y="365126"/>
              <a:ext cx="289931" cy="30108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D678CEC-9848-F943-A718-558D491F4AB1}"/>
                </a:ext>
              </a:extLst>
            </p:cNvPr>
            <p:cNvSpPr/>
            <p:nvPr/>
          </p:nvSpPr>
          <p:spPr>
            <a:xfrm>
              <a:off x="11063869" y="365125"/>
              <a:ext cx="289931" cy="30108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F6E4BF-529A-304C-972E-6B7BEDB54AE2}"/>
                </a:ext>
              </a:extLst>
            </p:cNvPr>
            <p:cNvSpPr txBox="1"/>
            <p:nvPr/>
          </p:nvSpPr>
          <p:spPr>
            <a:xfrm>
              <a:off x="10272970" y="666208"/>
              <a:ext cx="15359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/>
                <a:t>iii. Graph &amp; iv. Ranking</a:t>
              </a:r>
              <a:endParaRPr kumimoji="1"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32956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7B3C0-AFC2-5F47-8204-F79A287C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u="sng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Simulation</a:t>
            </a:r>
            <a:endParaRPr kumimoji="1" lang="ko-KR" altLang="en-US" b="1" u="sng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FA6EEE-7235-D54D-987E-756900D11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724" y="1538055"/>
            <a:ext cx="6706969" cy="51514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667C4F-7A38-9F46-A7DD-FE58ED07E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85" y="1538055"/>
            <a:ext cx="4811583" cy="561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90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7B3C0-AFC2-5F47-8204-F79A287C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u="sng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Simulation</a:t>
            </a:r>
            <a:endParaRPr kumimoji="1" lang="ko-KR" altLang="en-US" b="1" u="sng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D3A526F-B6F1-E844-91F1-187E72EEC2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34" t="9048" r="19084" b="10080"/>
          <a:stretch/>
        </p:blipFill>
        <p:spPr>
          <a:xfrm>
            <a:off x="7257726" y="365125"/>
            <a:ext cx="4641350" cy="31819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F5F7E63-52D9-5945-821C-5157060974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79" t="11103" r="9395" b="9814"/>
          <a:stretch/>
        </p:blipFill>
        <p:spPr>
          <a:xfrm>
            <a:off x="6041658" y="3723727"/>
            <a:ext cx="6150342" cy="31009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7F210A7-F5F4-684C-A080-EBFEAAE6583B}"/>
              </a:ext>
            </a:extLst>
          </p:cNvPr>
          <p:cNvSpPr/>
          <p:nvPr/>
        </p:nvSpPr>
        <p:spPr>
          <a:xfrm>
            <a:off x="292924" y="1583810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지역경제 활성화 및 행정 효율성 제고 조폐공사는 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18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알 영암군청에서 </a:t>
            </a:r>
            <a:r>
              <a:rPr lang="ko-KR" altLang="en-US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영암군청과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카드형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영암사랑상품권 운영을 위한 협약을 체결했다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한국조폐공사는 전남 영암군과 </a:t>
            </a:r>
            <a:r>
              <a:rPr lang="ko-KR" altLang="en-US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카드형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영암사랑상품권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ko-KR" altLang="en-US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지역상품권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을 선보인다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공사는 영암군청에서 </a:t>
            </a:r>
            <a:r>
              <a:rPr lang="ko-KR" altLang="en-US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영암군청과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카드형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영암사랑상품권 운영을 위한 협약을 체결했다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이번 협약으로 조폐공사와 영암군은 종이 지역상품권에 이어 </a:t>
            </a:r>
            <a:r>
              <a:rPr lang="ko-KR" altLang="en-US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카드형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지역상품권을 군민에게 서비스할 수 있게 됐다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공사는 상품권 </a:t>
            </a:r>
            <a:r>
              <a:rPr lang="ko-KR" altLang="en-US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구매한도를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통합 관리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부정유통을 막을 수 있는 통합관리서비스도 영암군에 제공한다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  <a:r>
              <a:rPr lang="ko-KR" altLang="en-US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카드형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영암사랑상품권은 카드 방식의 결제를 통해 </a:t>
            </a:r>
            <a:r>
              <a:rPr lang="ko-KR" altLang="en-US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지역내에서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상품이나 서비스를 간편하게 이용할 수 있다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조폐공사 스마트폰 앱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App) '</a:t>
            </a:r>
            <a:r>
              <a:rPr lang="ko-KR" altLang="en-US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지역상품권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chak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착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)'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에서 구매 가능하다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또 인근 농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축협에 방문해서도 구매할 수 있다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저작권자 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© </a:t>
            </a:r>
            <a:r>
              <a:rPr lang="ko-KR" altLang="en-US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뉴스티앤티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무단전재 및 </a:t>
            </a:r>
            <a:r>
              <a:rPr lang="ko-KR" altLang="en-US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재배포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금지</a:t>
            </a:r>
            <a:endParaRPr lang="en-US" altLang="ko-KR" sz="1400" b="0" dirty="0"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endParaRPr lang="en-US" altLang="ko-KR" sz="14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{'</a:t>
            </a:r>
            <a:r>
              <a:rPr lang="ko-KR" altLang="en-US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지역상품권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': 0.06770304316294153, '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영암군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': 0.14428103108064141, '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조폐공사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': 0.10049108968130388, '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영암사랑상품권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': 0.09757048256144538, '</a:t>
            </a:r>
            <a:r>
              <a:rPr lang="ko-KR" altLang="en-US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영암군청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': 0.11031211932195312, '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한국조폐공사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': 0.04208580691148988, '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서비스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': 0.03472001155641564, '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통합관리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': 0.06243910359613545, '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부정유통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': 0.03794458346354229, '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통합관리서비스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': 0.045616164863110986, '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인근 농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': 0.026303858981127214, '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지역경제 활성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': 0.02550841992531771, '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행정 효율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': 0.04951640210834386, '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이번 협약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': 0.034652524053144756, '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상품권 </a:t>
            </a:r>
            <a:r>
              <a:rPr lang="ko-KR" altLang="en-US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구매한도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': 0.05192407904248774, '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카드 방식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': 0.04199279845199419, '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구매 가능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': 0.026938481238604747}</a:t>
            </a:r>
            <a:endParaRPr lang="ko-KR" altLang="en-US" sz="1400" b="0" dirty="0"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9903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7B3C0-AFC2-5F47-8204-F79A287C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u="sng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Further Work</a:t>
            </a:r>
            <a:endParaRPr kumimoji="1" lang="ko-KR" altLang="en-US" b="1" u="sng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90589FD-700D-EA41-97FE-FC98E487FCED}"/>
              </a:ext>
            </a:extLst>
          </p:cNvPr>
          <p:cNvGrpSpPr/>
          <p:nvPr/>
        </p:nvGrpSpPr>
        <p:grpSpPr>
          <a:xfrm>
            <a:off x="252513" y="1690688"/>
            <a:ext cx="6337966" cy="3063831"/>
            <a:chOff x="924620" y="1508577"/>
            <a:chExt cx="10095681" cy="488034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5CCB33-5C0C-1E48-90FD-20981CBF8AC5}"/>
                </a:ext>
              </a:extLst>
            </p:cNvPr>
            <p:cNvSpPr txBox="1"/>
            <p:nvPr/>
          </p:nvSpPr>
          <p:spPr>
            <a:xfrm>
              <a:off x="1567542" y="1508577"/>
              <a:ext cx="919738" cy="367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Worker</a:t>
              </a:r>
              <a:endParaRPr kumimoji="1"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8" name="모서리가 둥근 직사각형 7">
              <a:extLst>
                <a:ext uri="{FF2B5EF4-FFF2-40B4-BE49-F238E27FC236}">
                  <a16:creationId xmlns:a16="http://schemas.microsoft.com/office/drawing/2014/main" id="{FF5647AA-E42C-BB49-9893-2E5B27603258}"/>
                </a:ext>
              </a:extLst>
            </p:cNvPr>
            <p:cNvSpPr/>
            <p:nvPr/>
          </p:nvSpPr>
          <p:spPr>
            <a:xfrm>
              <a:off x="1526595" y="3018516"/>
              <a:ext cx="2056411" cy="809501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9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Scraper</a:t>
              </a:r>
              <a:endParaRPr kumimoji="1"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2FC63561-1DE9-854B-AFB9-8C13B044C4F8}"/>
                </a:ext>
              </a:extLst>
            </p:cNvPr>
            <p:cNvSpPr/>
            <p:nvPr/>
          </p:nvSpPr>
          <p:spPr>
            <a:xfrm>
              <a:off x="1567543" y="4939142"/>
              <a:ext cx="2056411" cy="809501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9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Loader</a:t>
              </a:r>
              <a:endParaRPr kumimoji="1"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cxnSp>
          <p:nvCxnSpPr>
            <p:cNvPr id="10" name="꺾인 연결선[E] 9">
              <a:extLst>
                <a:ext uri="{FF2B5EF4-FFF2-40B4-BE49-F238E27FC236}">
                  <a16:creationId xmlns:a16="http://schemas.microsoft.com/office/drawing/2014/main" id="{64A7B6C7-C839-CF49-9541-599CA2454113}"/>
                </a:ext>
              </a:extLst>
            </p:cNvPr>
            <p:cNvCxnSpPr>
              <a:cxnSpLocks/>
              <a:stCxn id="8" idx="3"/>
              <a:endCxn id="16" idx="1"/>
            </p:cNvCxnSpPr>
            <p:nvPr/>
          </p:nvCxnSpPr>
          <p:spPr>
            <a:xfrm>
              <a:off x="3583006" y="3423267"/>
              <a:ext cx="2604038" cy="833726"/>
            </a:xfrm>
            <a:prstGeom prst="bentConnector3">
              <a:avLst>
                <a:gd name="adj1" fmla="val 5091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꺾인 연결선[E] 10">
              <a:extLst>
                <a:ext uri="{FF2B5EF4-FFF2-40B4-BE49-F238E27FC236}">
                  <a16:creationId xmlns:a16="http://schemas.microsoft.com/office/drawing/2014/main" id="{ED21688A-F6EE-CC4C-BB2A-F08C90704F8A}"/>
                </a:ext>
              </a:extLst>
            </p:cNvPr>
            <p:cNvCxnSpPr>
              <a:cxnSpLocks/>
              <a:stCxn id="9" idx="3"/>
              <a:endCxn id="16" idx="1"/>
            </p:cNvCxnSpPr>
            <p:nvPr/>
          </p:nvCxnSpPr>
          <p:spPr>
            <a:xfrm flipV="1">
              <a:off x="3623954" y="4256993"/>
              <a:ext cx="2563090" cy="1086900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1397098-E721-0546-B3DB-2801E26860EE}"/>
                </a:ext>
              </a:extLst>
            </p:cNvPr>
            <p:cNvGrpSpPr/>
            <p:nvPr/>
          </p:nvGrpSpPr>
          <p:grpSpPr>
            <a:xfrm>
              <a:off x="6187044" y="1836723"/>
              <a:ext cx="4667003" cy="4444703"/>
              <a:chOff x="6187044" y="1717972"/>
              <a:chExt cx="4667003" cy="4444703"/>
            </a:xfrm>
          </p:grpSpPr>
          <p:sp>
            <p:nvSpPr>
              <p:cNvPr id="16" name="모서리가 둥근 직사각형 15">
                <a:extLst>
                  <a:ext uri="{FF2B5EF4-FFF2-40B4-BE49-F238E27FC236}">
                    <a16:creationId xmlns:a16="http://schemas.microsoft.com/office/drawing/2014/main" id="{6CAFD594-55E4-164D-9254-BA0CC064F675}"/>
                  </a:ext>
                </a:extLst>
              </p:cNvPr>
              <p:cNvSpPr/>
              <p:nvPr/>
            </p:nvSpPr>
            <p:spPr>
              <a:xfrm>
                <a:off x="6187044" y="2113808"/>
                <a:ext cx="4667003" cy="4048867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900" b="1" dirty="0">
                  <a:latin typeface="NanumBarunGothic" panose="020B0603020101020101" pitchFamily="34" charset="-127"/>
                  <a:ea typeface="NanumBarunGothic" panose="020B0603020101020101" pitchFamily="34" charset="-127"/>
                </a:endParaRP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472B1561-5120-E54D-ACA6-72A902FB4C9B}"/>
                  </a:ext>
                </a:extLst>
              </p:cNvPr>
              <p:cNvGrpSpPr/>
              <p:nvPr/>
            </p:nvGrpSpPr>
            <p:grpSpPr>
              <a:xfrm>
                <a:off x="8329550" y="2287979"/>
                <a:ext cx="2056412" cy="3700523"/>
                <a:chOff x="7024870" y="2495015"/>
                <a:chExt cx="2056412" cy="3700523"/>
              </a:xfrm>
            </p:grpSpPr>
            <p:sp>
              <p:nvSpPr>
                <p:cNvPr id="22" name="모서리가 둥근 직사각형 21">
                  <a:extLst>
                    <a:ext uri="{FF2B5EF4-FFF2-40B4-BE49-F238E27FC236}">
                      <a16:creationId xmlns:a16="http://schemas.microsoft.com/office/drawing/2014/main" id="{FA732B5C-894B-D84E-8086-C605856B2F55}"/>
                    </a:ext>
                  </a:extLst>
                </p:cNvPr>
                <p:cNvSpPr/>
                <p:nvPr/>
              </p:nvSpPr>
              <p:spPr>
                <a:xfrm>
                  <a:off x="7024871" y="2495015"/>
                  <a:ext cx="2056411" cy="809501"/>
                </a:xfrm>
                <a:prstGeom prst="round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900" b="1" dirty="0" err="1">
                      <a:latin typeface="NanumBarunGothic" panose="020B0603020101020101" pitchFamily="34" charset="-127"/>
                      <a:ea typeface="NanumBarunGothic" panose="020B0603020101020101" pitchFamily="34" charset="-127"/>
                    </a:rPr>
                    <a:t>UnitProcesser</a:t>
                  </a:r>
                  <a:endParaRPr kumimoji="1" lang="ko-KR" altLang="en-US" sz="900" b="1" dirty="0">
                    <a:latin typeface="NanumBarunGothic" panose="020B0603020101020101" pitchFamily="34" charset="-127"/>
                    <a:ea typeface="NanumBarunGothic" panose="020B0603020101020101" pitchFamily="34" charset="-127"/>
                  </a:endParaRPr>
                </a:p>
              </p:txBody>
            </p:sp>
            <p:sp>
              <p:nvSpPr>
                <p:cNvPr id="23" name="모서리가 둥근 직사각형 22">
                  <a:extLst>
                    <a:ext uri="{FF2B5EF4-FFF2-40B4-BE49-F238E27FC236}">
                      <a16:creationId xmlns:a16="http://schemas.microsoft.com/office/drawing/2014/main" id="{1EDEF931-2CDF-9340-B40F-78585DA3BB6F}"/>
                    </a:ext>
                  </a:extLst>
                </p:cNvPr>
                <p:cNvSpPr/>
                <p:nvPr/>
              </p:nvSpPr>
              <p:spPr>
                <a:xfrm>
                  <a:off x="7024870" y="3553485"/>
                  <a:ext cx="2056411" cy="809501"/>
                </a:xfrm>
                <a:prstGeom prst="round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900" b="1" dirty="0" err="1">
                      <a:latin typeface="NanumBarunGothic" panose="020B0603020101020101" pitchFamily="34" charset="-127"/>
                      <a:ea typeface="NanumBarunGothic" panose="020B0603020101020101" pitchFamily="34" charset="-127"/>
                    </a:rPr>
                    <a:t>UnitProcesser</a:t>
                  </a:r>
                  <a:endParaRPr kumimoji="1" lang="ko-KR" altLang="en-US" sz="900" b="1" dirty="0">
                    <a:latin typeface="NanumBarunGothic" panose="020B0603020101020101" pitchFamily="34" charset="-127"/>
                    <a:ea typeface="NanumBarunGothic" panose="020B0603020101020101" pitchFamily="34" charset="-127"/>
                  </a:endParaRPr>
                </a:p>
              </p:txBody>
            </p:sp>
            <p:sp>
              <p:nvSpPr>
                <p:cNvPr id="24" name="모서리가 둥근 직사각형 23">
                  <a:extLst>
                    <a:ext uri="{FF2B5EF4-FFF2-40B4-BE49-F238E27FC236}">
                      <a16:creationId xmlns:a16="http://schemas.microsoft.com/office/drawing/2014/main" id="{EF98E9A2-DEB1-3744-B77F-12AB4D4BBEBE}"/>
                    </a:ext>
                  </a:extLst>
                </p:cNvPr>
                <p:cNvSpPr/>
                <p:nvPr/>
              </p:nvSpPr>
              <p:spPr>
                <a:xfrm>
                  <a:off x="7024870" y="5386037"/>
                  <a:ext cx="2056411" cy="809501"/>
                </a:xfrm>
                <a:prstGeom prst="round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900" b="1" dirty="0" err="1">
                      <a:latin typeface="NanumBarunGothic" panose="020B0603020101020101" pitchFamily="34" charset="-127"/>
                      <a:ea typeface="NanumBarunGothic" panose="020B0603020101020101" pitchFamily="34" charset="-127"/>
                    </a:rPr>
                    <a:t>UnitProcesser</a:t>
                  </a:r>
                  <a:endParaRPr kumimoji="1" lang="ko-KR" altLang="en-US" sz="900" b="1" dirty="0">
                    <a:latin typeface="NanumBarunGothic" panose="020B0603020101020101" pitchFamily="34" charset="-127"/>
                    <a:ea typeface="NanumBarunGothic" panose="020B0603020101020101" pitchFamily="34" charset="-127"/>
                  </a:endParaRP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2BD8FA-5755-6245-A744-7BA8425D4A0F}"/>
                  </a:ext>
                </a:extLst>
              </p:cNvPr>
              <p:cNvSpPr txBox="1"/>
              <p:nvPr/>
            </p:nvSpPr>
            <p:spPr>
              <a:xfrm>
                <a:off x="6384150" y="1717972"/>
                <a:ext cx="1387010" cy="367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b="1" dirty="0" err="1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BigProcesser</a:t>
                </a:r>
                <a:endParaRPr kumimoji="1" lang="ko-KR" altLang="en-US" sz="900" b="1" dirty="0">
                  <a:latin typeface="NanumBarunGothic" panose="020B0603020101020101" pitchFamily="34" charset="-127"/>
                  <a:ea typeface="NanumBarunGothic" panose="020B0603020101020101" pitchFamily="34" charset="-127"/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814C7F6-B7C1-C344-96CD-BA5BC82C55DC}"/>
                  </a:ext>
                </a:extLst>
              </p:cNvPr>
              <p:cNvSpPr/>
              <p:nvPr/>
            </p:nvSpPr>
            <p:spPr>
              <a:xfrm>
                <a:off x="6552877" y="2495388"/>
                <a:ext cx="1204183" cy="12041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900" b="1" dirty="0">
                    <a:solidFill>
                      <a:schemeClr val="tx1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Graph</a:t>
                </a:r>
                <a:endParaRPr kumimoji="1" lang="ko-KR" altLang="en-US" sz="900" b="1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65243DA-5844-8B40-A341-EE2B0BFC8B5D}"/>
                  </a:ext>
                </a:extLst>
              </p:cNvPr>
              <p:cNvSpPr/>
              <p:nvPr/>
            </p:nvSpPr>
            <p:spPr>
              <a:xfrm>
                <a:off x="6552876" y="4329031"/>
                <a:ext cx="1204183" cy="12041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900" b="1" dirty="0">
                    <a:solidFill>
                      <a:schemeClr val="tx1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Topics</a:t>
                </a:r>
                <a:endParaRPr kumimoji="1" lang="ko-KR" altLang="en-US" sz="900" b="1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A98DB0-1FF9-5144-963D-13C56377AD1A}"/>
                  </a:ext>
                </a:extLst>
              </p:cNvPr>
              <p:cNvSpPr txBox="1"/>
              <p:nvPr/>
            </p:nvSpPr>
            <p:spPr>
              <a:xfrm>
                <a:off x="9073821" y="4452222"/>
                <a:ext cx="514766" cy="43050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 algn="ctr"/>
                <a:r>
                  <a:rPr kumimoji="1" lang="en-US" altLang="ko-KR" sz="900" b="1" dirty="0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. . . </a:t>
                </a:r>
                <a:endParaRPr kumimoji="1" lang="ko-KR" altLang="en-US" sz="900" b="1" dirty="0">
                  <a:latin typeface="NanumBarunGothic" panose="020B0603020101020101" pitchFamily="34" charset="-127"/>
                  <a:ea typeface="NanumBarunGothic" panose="020B0603020101020101" pitchFamily="34" charset="-127"/>
                </a:endParaRPr>
              </a:p>
            </p:txBody>
          </p:sp>
        </p:grp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5AFD9E68-C616-E04C-A2E1-4E908A0110E6}"/>
                </a:ext>
              </a:extLst>
            </p:cNvPr>
            <p:cNvSpPr/>
            <p:nvPr/>
          </p:nvSpPr>
          <p:spPr>
            <a:xfrm>
              <a:off x="924620" y="1809439"/>
              <a:ext cx="10095681" cy="4579483"/>
            </a:xfrm>
            <a:prstGeom prst="round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C6E02D4-326A-C046-B938-B10F00EF503E}"/>
              </a:ext>
            </a:extLst>
          </p:cNvPr>
          <p:cNvGrpSpPr/>
          <p:nvPr/>
        </p:nvGrpSpPr>
        <p:grpSpPr>
          <a:xfrm>
            <a:off x="7173862" y="1179020"/>
            <a:ext cx="4000991" cy="1212214"/>
            <a:chOff x="7978137" y="933468"/>
            <a:chExt cx="4000991" cy="1212214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A26A27B-D9A9-D548-9911-EB696E622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934" t="9048" r="19084" b="10080"/>
            <a:stretch/>
          </p:blipFill>
          <p:spPr>
            <a:xfrm>
              <a:off x="7978137" y="933468"/>
              <a:ext cx="1768209" cy="1212214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0C72BE14-89B8-C343-903F-7BE6437C3F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179" t="11103" r="9395" b="9814"/>
            <a:stretch/>
          </p:blipFill>
          <p:spPr>
            <a:xfrm>
              <a:off x="9789802" y="962091"/>
              <a:ext cx="2189326" cy="1103830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6955D19-C066-E44B-A957-B1F0B0CDB2F1}"/>
              </a:ext>
            </a:extLst>
          </p:cNvPr>
          <p:cNvGrpSpPr/>
          <p:nvPr/>
        </p:nvGrpSpPr>
        <p:grpSpPr>
          <a:xfrm>
            <a:off x="7168483" y="2671282"/>
            <a:ext cx="4000991" cy="1212214"/>
            <a:chOff x="7978137" y="933468"/>
            <a:chExt cx="4000991" cy="1212214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447B775B-99BE-644E-A167-6A2953F3F4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934" t="9048" r="19084" b="10080"/>
            <a:stretch/>
          </p:blipFill>
          <p:spPr>
            <a:xfrm>
              <a:off x="7978137" y="933468"/>
              <a:ext cx="1768209" cy="1212214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081E4CB-61CC-E94D-8A78-2557D5EFFF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179" t="11103" r="9395" b="9814"/>
            <a:stretch/>
          </p:blipFill>
          <p:spPr>
            <a:xfrm>
              <a:off x="9789802" y="962091"/>
              <a:ext cx="2189326" cy="1103830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A7F635D-9DA4-9D40-8859-5091DEDF977F}"/>
              </a:ext>
            </a:extLst>
          </p:cNvPr>
          <p:cNvGrpSpPr/>
          <p:nvPr/>
        </p:nvGrpSpPr>
        <p:grpSpPr>
          <a:xfrm>
            <a:off x="7176200" y="4754519"/>
            <a:ext cx="4000991" cy="1212214"/>
            <a:chOff x="7978137" y="933468"/>
            <a:chExt cx="4000991" cy="1212214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5676E964-5264-D84C-A0BD-4C38B779B9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934" t="9048" r="19084" b="10080"/>
            <a:stretch/>
          </p:blipFill>
          <p:spPr>
            <a:xfrm>
              <a:off x="7978137" y="933468"/>
              <a:ext cx="1768209" cy="1212214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7CD0B56D-FBB4-4849-B068-A7490E35AB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179" t="11103" r="9395" b="9814"/>
            <a:stretch/>
          </p:blipFill>
          <p:spPr>
            <a:xfrm>
              <a:off x="9789802" y="962091"/>
              <a:ext cx="2189326" cy="1103830"/>
            </a:xfrm>
            <a:prstGeom prst="rect">
              <a:avLst/>
            </a:prstGeom>
          </p:spPr>
        </p:pic>
      </p:grpSp>
      <p:sp>
        <p:nvSpPr>
          <p:cNvPr id="33" name="내용 개체 틀 2">
            <a:extLst>
              <a:ext uri="{FF2B5EF4-FFF2-40B4-BE49-F238E27FC236}">
                <a16:creationId xmlns:a16="http://schemas.microsoft.com/office/drawing/2014/main" id="{030EA09A-3D0D-9145-B3A5-8440B008C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7" y="4843334"/>
            <a:ext cx="5257800" cy="22438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# Cluster &gt; 2000</a:t>
            </a:r>
          </a:p>
          <a:p>
            <a:pPr>
              <a:lnSpc>
                <a:spcPct val="150000"/>
              </a:lnSpc>
            </a:pPr>
            <a:r>
              <a:rPr kumimoji="1" lang="en-US" altLang="ko-KR" sz="2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Hyperparameter Tuning</a:t>
            </a:r>
          </a:p>
          <a:p>
            <a:pPr>
              <a:lnSpc>
                <a:spcPct val="150000"/>
              </a:lnSpc>
            </a:pPr>
            <a:r>
              <a:rPr kumimoji="1" lang="en-US" altLang="ko-KR" sz="2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Optimize</a:t>
            </a:r>
          </a:p>
        </p:txBody>
      </p: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4DCE21BF-9CD6-E649-9060-8BFEDA57ECBF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6192247" y="1785127"/>
            <a:ext cx="981615" cy="723511"/>
          </a:xfrm>
          <a:prstGeom prst="bentConnector3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19FFA512-9EC2-B04B-ACEE-F820A135C860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6192246" y="3173134"/>
            <a:ext cx="976237" cy="10425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0FAC2590-ACFD-554F-B783-1AA0977C36E7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6192246" y="4323592"/>
            <a:ext cx="983954" cy="10370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B85A2E5-A4D3-4943-9A88-9988EA9B090F}"/>
              </a:ext>
            </a:extLst>
          </p:cNvPr>
          <p:cNvSpPr txBox="1"/>
          <p:nvPr/>
        </p:nvSpPr>
        <p:spPr>
          <a:xfrm>
            <a:off x="8944409" y="4084596"/>
            <a:ext cx="430887" cy="4145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kumimoji="1" lang="en-US" altLang="ko-KR" sz="1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 . . </a:t>
            </a:r>
            <a:endParaRPr kumimoji="1" lang="ko-KR" altLang="en-US" sz="16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309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9DF3F-3E2C-FB44-A428-6F432C35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u="sng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Goal</a:t>
            </a:r>
            <a:endParaRPr kumimoji="1" lang="ko-KR" altLang="en-US" b="1" u="sng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AACD3EE-532A-0F4E-B81D-17E21A7C6B42}"/>
              </a:ext>
            </a:extLst>
          </p:cNvPr>
          <p:cNvGrpSpPr/>
          <p:nvPr/>
        </p:nvGrpSpPr>
        <p:grpSpPr>
          <a:xfrm>
            <a:off x="838200" y="2029345"/>
            <a:ext cx="4912158" cy="3647974"/>
            <a:chOff x="4438187" y="1721643"/>
            <a:chExt cx="4912158" cy="364797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2C7D0FC-E8F5-564F-936E-E86C8B811904}"/>
                </a:ext>
              </a:extLst>
            </p:cNvPr>
            <p:cNvGrpSpPr/>
            <p:nvPr/>
          </p:nvGrpSpPr>
          <p:grpSpPr>
            <a:xfrm>
              <a:off x="4438187" y="1721643"/>
              <a:ext cx="988169" cy="1158254"/>
              <a:chOff x="5352587" y="1605776"/>
              <a:chExt cx="1243941" cy="1458049"/>
            </a:xfrm>
          </p:grpSpPr>
          <p:pic>
            <p:nvPicPr>
              <p:cNvPr id="13" name="Picture 2">
                <a:extLst>
                  <a:ext uri="{FF2B5EF4-FFF2-40B4-BE49-F238E27FC236}">
                    <a16:creationId xmlns:a16="http://schemas.microsoft.com/office/drawing/2014/main" id="{2826151C-5464-F647-AAB7-A33B547A9C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71" r="84713" b="74427"/>
              <a:stretch/>
            </p:blipFill>
            <p:spPr bwMode="auto">
              <a:xfrm>
                <a:off x="5352587" y="1605776"/>
                <a:ext cx="1243941" cy="10706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D426927-CAEA-D642-9564-C293D4A4FDD9}"/>
                  </a:ext>
                </a:extLst>
              </p:cNvPr>
              <p:cNvSpPr txBox="1"/>
              <p:nvPr/>
            </p:nvSpPr>
            <p:spPr>
              <a:xfrm>
                <a:off x="5519315" y="2676385"/>
                <a:ext cx="837839" cy="38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dirty="0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사용자</a:t>
                </a:r>
              </a:p>
            </p:txBody>
          </p:sp>
        </p:grpSp>
        <p:sp>
          <p:nvSpPr>
            <p:cNvPr id="6" name="대체 처리 5">
              <a:extLst>
                <a:ext uri="{FF2B5EF4-FFF2-40B4-BE49-F238E27FC236}">
                  <a16:creationId xmlns:a16="http://schemas.microsoft.com/office/drawing/2014/main" id="{5D08B104-1ECB-CE4E-9DDF-8510C313ABC7}"/>
                </a:ext>
              </a:extLst>
            </p:cNvPr>
            <p:cNvSpPr/>
            <p:nvPr/>
          </p:nvSpPr>
          <p:spPr>
            <a:xfrm>
              <a:off x="7844930" y="1907130"/>
              <a:ext cx="1505415" cy="479502"/>
            </a:xfrm>
            <a:prstGeom prst="flowChartAlternateProcess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뉴스 </a:t>
              </a:r>
              <a:r>
                <a:rPr kumimoji="1" lang="ko-KR" altLang="en-US" sz="1400" dirty="0" err="1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크롤링</a:t>
              </a:r>
              <a:endParaRPr kumimoji="1" lang="ko-KR" altLang="en-US" sz="14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7" name="대체 처리 6">
              <a:extLst>
                <a:ext uri="{FF2B5EF4-FFF2-40B4-BE49-F238E27FC236}">
                  <a16:creationId xmlns:a16="http://schemas.microsoft.com/office/drawing/2014/main" id="{D5CDAE40-057D-DE4F-B2C7-EAFDADBFD976}"/>
                </a:ext>
              </a:extLst>
            </p:cNvPr>
            <p:cNvSpPr/>
            <p:nvPr/>
          </p:nvSpPr>
          <p:spPr>
            <a:xfrm>
              <a:off x="7844930" y="3354019"/>
              <a:ext cx="1505415" cy="479502"/>
            </a:xfrm>
            <a:prstGeom prst="flowChartAlternateProcess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텍스트 분석</a:t>
              </a:r>
            </a:p>
          </p:txBody>
        </p:sp>
        <p:sp>
          <p:nvSpPr>
            <p:cNvPr id="8" name="대체 처리 7">
              <a:extLst>
                <a:ext uri="{FF2B5EF4-FFF2-40B4-BE49-F238E27FC236}">
                  <a16:creationId xmlns:a16="http://schemas.microsoft.com/office/drawing/2014/main" id="{DC3698EF-AADB-8246-8D01-C4B367ABBD59}"/>
                </a:ext>
              </a:extLst>
            </p:cNvPr>
            <p:cNvSpPr/>
            <p:nvPr/>
          </p:nvSpPr>
          <p:spPr>
            <a:xfrm>
              <a:off x="7844929" y="4890115"/>
              <a:ext cx="1505415" cy="479502"/>
            </a:xfrm>
            <a:prstGeom prst="flowChartAlternateProcess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결과 시각화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E33A22C-5643-0F40-92F1-D96228ED45C3}"/>
                </a:ext>
              </a:extLst>
            </p:cNvPr>
            <p:cNvCxnSpPr>
              <a:stCxn id="13" idx="3"/>
              <a:endCxn id="6" idx="1"/>
            </p:cNvCxnSpPr>
            <p:nvPr/>
          </p:nvCxnSpPr>
          <p:spPr>
            <a:xfrm flipV="1">
              <a:off x="5426356" y="2146881"/>
              <a:ext cx="2418574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대체 처리 9">
              <a:extLst>
                <a:ext uri="{FF2B5EF4-FFF2-40B4-BE49-F238E27FC236}">
                  <a16:creationId xmlns:a16="http://schemas.microsoft.com/office/drawing/2014/main" id="{4DE6F32A-A13A-8340-8129-A76BC4CF1BA9}"/>
                </a:ext>
              </a:extLst>
            </p:cNvPr>
            <p:cNvSpPr/>
            <p:nvPr/>
          </p:nvSpPr>
          <p:spPr>
            <a:xfrm>
              <a:off x="5882935" y="1907130"/>
              <a:ext cx="1505415" cy="479502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키워드 입력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F8F1E69-888D-BC48-8875-4368627C8DA0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8597638" y="2386632"/>
              <a:ext cx="0" cy="9673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3B932126-6897-F348-B311-84316FEF3820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 flipH="1">
              <a:off x="8597637" y="3833521"/>
              <a:ext cx="1" cy="105659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C1EC563A-51CE-7A44-9B5E-86FE1DA089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122" r="42498"/>
          <a:stretch/>
        </p:blipFill>
        <p:spPr>
          <a:xfrm>
            <a:off x="6019822" y="1155603"/>
            <a:ext cx="6068531" cy="307746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5A85723-E0D4-934E-8EE1-45B74A6062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389" t="41730" r="1202" b="15808"/>
          <a:stretch/>
        </p:blipFill>
        <p:spPr>
          <a:xfrm>
            <a:off x="6983680" y="4313408"/>
            <a:ext cx="4370120" cy="176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6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9DF3F-3E2C-FB44-A428-6F432C35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u="sng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Architecture</a:t>
            </a:r>
            <a:endParaRPr kumimoji="1" lang="ko-KR" altLang="en-US" b="1" u="sng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4A7909E-FACB-3A4F-AFB8-DBD008BDCD67}"/>
              </a:ext>
            </a:extLst>
          </p:cNvPr>
          <p:cNvGrpSpPr/>
          <p:nvPr/>
        </p:nvGrpSpPr>
        <p:grpSpPr>
          <a:xfrm>
            <a:off x="1048159" y="1484826"/>
            <a:ext cx="10095681" cy="4880345"/>
            <a:chOff x="924620" y="1508577"/>
            <a:chExt cx="10095681" cy="488034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A26FB7A-F2AB-D54C-ABC6-41DA7661DD3A}"/>
                </a:ext>
              </a:extLst>
            </p:cNvPr>
            <p:cNvSpPr txBox="1"/>
            <p:nvPr/>
          </p:nvSpPr>
          <p:spPr>
            <a:xfrm>
              <a:off x="1567542" y="1508577"/>
              <a:ext cx="9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Worker</a:t>
              </a:r>
              <a:endPara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0FF72C1B-738B-4345-ADAF-89744311A420}"/>
                </a:ext>
              </a:extLst>
            </p:cNvPr>
            <p:cNvSpPr/>
            <p:nvPr/>
          </p:nvSpPr>
          <p:spPr>
            <a:xfrm>
              <a:off x="1526595" y="3018516"/>
              <a:ext cx="2056411" cy="809501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Scraper</a:t>
              </a:r>
              <a:endPara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A6E6433B-0CF6-964F-8CD9-237C6A91A4E3}"/>
                </a:ext>
              </a:extLst>
            </p:cNvPr>
            <p:cNvSpPr/>
            <p:nvPr/>
          </p:nvSpPr>
          <p:spPr>
            <a:xfrm>
              <a:off x="1567543" y="4939142"/>
              <a:ext cx="2056411" cy="809501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Loader</a:t>
              </a:r>
              <a:endPara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cxnSp>
          <p:nvCxnSpPr>
            <p:cNvPr id="26" name="꺾인 연결선[E] 25">
              <a:extLst>
                <a:ext uri="{FF2B5EF4-FFF2-40B4-BE49-F238E27FC236}">
                  <a16:creationId xmlns:a16="http://schemas.microsoft.com/office/drawing/2014/main" id="{CDE11FD6-F417-E941-82F6-5327C71793E4}"/>
                </a:ext>
              </a:extLst>
            </p:cNvPr>
            <p:cNvCxnSpPr>
              <a:cxnSpLocks/>
              <a:stCxn id="18" idx="3"/>
              <a:endCxn id="23" idx="1"/>
            </p:cNvCxnSpPr>
            <p:nvPr/>
          </p:nvCxnSpPr>
          <p:spPr>
            <a:xfrm>
              <a:off x="3583006" y="3423267"/>
              <a:ext cx="2604038" cy="833726"/>
            </a:xfrm>
            <a:prstGeom prst="bentConnector3">
              <a:avLst>
                <a:gd name="adj1" fmla="val 5091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[E] 26">
              <a:extLst>
                <a:ext uri="{FF2B5EF4-FFF2-40B4-BE49-F238E27FC236}">
                  <a16:creationId xmlns:a16="http://schemas.microsoft.com/office/drawing/2014/main" id="{E58EE0EF-5C37-E245-9893-F3A0B7DD07E3}"/>
                </a:ext>
              </a:extLst>
            </p:cNvPr>
            <p:cNvCxnSpPr>
              <a:cxnSpLocks/>
              <a:stCxn id="19" idx="3"/>
              <a:endCxn id="23" idx="1"/>
            </p:cNvCxnSpPr>
            <p:nvPr/>
          </p:nvCxnSpPr>
          <p:spPr>
            <a:xfrm flipV="1">
              <a:off x="3623954" y="4256993"/>
              <a:ext cx="2563090" cy="1086900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889FCE5D-93FF-E04E-8662-2B90DF0E06F1}"/>
                </a:ext>
              </a:extLst>
            </p:cNvPr>
            <p:cNvGrpSpPr/>
            <p:nvPr/>
          </p:nvGrpSpPr>
          <p:grpSpPr>
            <a:xfrm>
              <a:off x="6187044" y="1836723"/>
              <a:ext cx="4667003" cy="4444703"/>
              <a:chOff x="6187044" y="1717972"/>
              <a:chExt cx="4667003" cy="4444703"/>
            </a:xfrm>
          </p:grpSpPr>
          <p:sp>
            <p:nvSpPr>
              <p:cNvPr id="23" name="모서리가 둥근 직사각형 22">
                <a:extLst>
                  <a:ext uri="{FF2B5EF4-FFF2-40B4-BE49-F238E27FC236}">
                    <a16:creationId xmlns:a16="http://schemas.microsoft.com/office/drawing/2014/main" id="{B8DA6700-9E66-AC44-A48F-B19D5F80EDBB}"/>
                  </a:ext>
                </a:extLst>
              </p:cNvPr>
              <p:cNvSpPr/>
              <p:nvPr/>
            </p:nvSpPr>
            <p:spPr>
              <a:xfrm>
                <a:off x="6187044" y="2113808"/>
                <a:ext cx="4667003" cy="4048867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latin typeface="NanumBarunGothic" panose="020B0603020101020101" pitchFamily="34" charset="-127"/>
                  <a:ea typeface="NanumBarunGothic" panose="020B0603020101020101" pitchFamily="34" charset="-127"/>
                </a:endParaRPr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4A83B1B9-CFFA-3347-8B5C-CA8B88C1590F}"/>
                  </a:ext>
                </a:extLst>
              </p:cNvPr>
              <p:cNvGrpSpPr/>
              <p:nvPr/>
            </p:nvGrpSpPr>
            <p:grpSpPr>
              <a:xfrm>
                <a:off x="8329550" y="2287979"/>
                <a:ext cx="2056412" cy="3700523"/>
                <a:chOff x="7024870" y="2495015"/>
                <a:chExt cx="2056412" cy="3700523"/>
              </a:xfrm>
            </p:grpSpPr>
            <p:sp>
              <p:nvSpPr>
                <p:cNvPr id="20" name="모서리가 둥근 직사각형 19">
                  <a:extLst>
                    <a:ext uri="{FF2B5EF4-FFF2-40B4-BE49-F238E27FC236}">
                      <a16:creationId xmlns:a16="http://schemas.microsoft.com/office/drawing/2014/main" id="{CABC9C56-E870-424A-8A5A-954955AF9C92}"/>
                    </a:ext>
                  </a:extLst>
                </p:cNvPr>
                <p:cNvSpPr/>
                <p:nvPr/>
              </p:nvSpPr>
              <p:spPr>
                <a:xfrm>
                  <a:off x="7024871" y="2495015"/>
                  <a:ext cx="2056411" cy="809501"/>
                </a:xfrm>
                <a:prstGeom prst="round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b="1" dirty="0" err="1">
                      <a:latin typeface="NanumBarunGothic" panose="020B0603020101020101" pitchFamily="34" charset="-127"/>
                      <a:ea typeface="NanumBarunGothic" panose="020B0603020101020101" pitchFamily="34" charset="-127"/>
                    </a:rPr>
                    <a:t>UnitProcesser</a:t>
                  </a:r>
                  <a:endParaRPr kumimoji="1" lang="ko-KR" altLang="en-US" b="1" dirty="0">
                    <a:latin typeface="NanumBarunGothic" panose="020B0603020101020101" pitchFamily="34" charset="-127"/>
                    <a:ea typeface="NanumBarunGothic" panose="020B0603020101020101" pitchFamily="34" charset="-127"/>
                  </a:endParaRPr>
                </a:p>
              </p:txBody>
            </p:sp>
            <p:sp>
              <p:nvSpPr>
                <p:cNvPr id="21" name="모서리가 둥근 직사각형 20">
                  <a:extLst>
                    <a:ext uri="{FF2B5EF4-FFF2-40B4-BE49-F238E27FC236}">
                      <a16:creationId xmlns:a16="http://schemas.microsoft.com/office/drawing/2014/main" id="{43B0B5AD-7EFD-694D-9F8C-CA39AC93F1FE}"/>
                    </a:ext>
                  </a:extLst>
                </p:cNvPr>
                <p:cNvSpPr/>
                <p:nvPr/>
              </p:nvSpPr>
              <p:spPr>
                <a:xfrm>
                  <a:off x="7024870" y="3553485"/>
                  <a:ext cx="2056411" cy="809501"/>
                </a:xfrm>
                <a:prstGeom prst="round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b="1" dirty="0" err="1">
                      <a:latin typeface="NanumBarunGothic" panose="020B0603020101020101" pitchFamily="34" charset="-127"/>
                      <a:ea typeface="NanumBarunGothic" panose="020B0603020101020101" pitchFamily="34" charset="-127"/>
                    </a:rPr>
                    <a:t>UnitProcesser</a:t>
                  </a:r>
                  <a:endParaRPr kumimoji="1" lang="ko-KR" altLang="en-US" b="1" dirty="0">
                    <a:latin typeface="NanumBarunGothic" panose="020B0603020101020101" pitchFamily="34" charset="-127"/>
                    <a:ea typeface="NanumBarunGothic" panose="020B0603020101020101" pitchFamily="34" charset="-127"/>
                  </a:endParaRPr>
                </a:p>
              </p:txBody>
            </p:sp>
            <p:sp>
              <p:nvSpPr>
                <p:cNvPr id="22" name="모서리가 둥근 직사각형 21">
                  <a:extLst>
                    <a:ext uri="{FF2B5EF4-FFF2-40B4-BE49-F238E27FC236}">
                      <a16:creationId xmlns:a16="http://schemas.microsoft.com/office/drawing/2014/main" id="{752FF7E3-E101-724F-A293-EF4A63AF682C}"/>
                    </a:ext>
                  </a:extLst>
                </p:cNvPr>
                <p:cNvSpPr/>
                <p:nvPr/>
              </p:nvSpPr>
              <p:spPr>
                <a:xfrm>
                  <a:off x="7024870" y="5386037"/>
                  <a:ext cx="2056411" cy="809501"/>
                </a:xfrm>
                <a:prstGeom prst="round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b="1" dirty="0" err="1">
                      <a:latin typeface="NanumBarunGothic" panose="020B0603020101020101" pitchFamily="34" charset="-127"/>
                      <a:ea typeface="NanumBarunGothic" panose="020B0603020101020101" pitchFamily="34" charset="-127"/>
                    </a:rPr>
                    <a:t>UnitProcesser</a:t>
                  </a:r>
                  <a:endParaRPr kumimoji="1" lang="ko-KR" altLang="en-US" b="1" dirty="0">
                    <a:latin typeface="NanumBarunGothic" panose="020B0603020101020101" pitchFamily="34" charset="-127"/>
                    <a:ea typeface="NanumBarunGothic" panose="020B0603020101020101" pitchFamily="34" charset="-127"/>
                  </a:endParaRP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A4C06AB-6303-D64C-9BA1-A3EB68DA753A}"/>
                  </a:ext>
                </a:extLst>
              </p:cNvPr>
              <p:cNvSpPr txBox="1"/>
              <p:nvPr/>
            </p:nvSpPr>
            <p:spPr>
              <a:xfrm>
                <a:off x="6384149" y="1717972"/>
                <a:ext cx="1541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err="1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BigProcesser</a:t>
                </a:r>
                <a:endParaRPr kumimoji="1" lang="ko-KR" altLang="en-US" b="1" dirty="0">
                  <a:latin typeface="NanumBarunGothic" panose="020B0603020101020101" pitchFamily="34" charset="-127"/>
                  <a:ea typeface="NanumBarunGothic" panose="020B0603020101020101" pitchFamily="34" charset="-127"/>
                </a:endParaRP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D1087353-73C2-6D49-85F8-87A3C1E9E05D}"/>
                  </a:ext>
                </a:extLst>
              </p:cNvPr>
              <p:cNvSpPr/>
              <p:nvPr/>
            </p:nvSpPr>
            <p:spPr>
              <a:xfrm>
                <a:off x="6552877" y="2495388"/>
                <a:ext cx="1204183" cy="12041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b="1" dirty="0">
                    <a:solidFill>
                      <a:schemeClr val="tx1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Graph</a:t>
                </a:r>
                <a:endParaRPr kumimoji="1" lang="ko-KR" altLang="en-US" b="1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15AE7097-FF0A-E84C-A5E4-FF27206D2974}"/>
                  </a:ext>
                </a:extLst>
              </p:cNvPr>
              <p:cNvSpPr/>
              <p:nvPr/>
            </p:nvSpPr>
            <p:spPr>
              <a:xfrm>
                <a:off x="6552876" y="4329031"/>
                <a:ext cx="1204183" cy="12041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b="1" dirty="0">
                    <a:solidFill>
                      <a:schemeClr val="tx1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Topics</a:t>
                </a:r>
                <a:endParaRPr kumimoji="1" lang="ko-KR" altLang="en-US" b="1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DDCD2EA-7D53-5240-9C4E-979A874D26EF}"/>
                  </a:ext>
                </a:extLst>
              </p:cNvPr>
              <p:cNvSpPr txBox="1"/>
              <p:nvPr/>
            </p:nvSpPr>
            <p:spPr>
              <a:xfrm>
                <a:off x="9126922" y="4440971"/>
                <a:ext cx="461665" cy="453008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. . . </a:t>
                </a:r>
                <a:endParaRPr kumimoji="1" lang="ko-KR" altLang="en-US" b="1" dirty="0">
                  <a:latin typeface="NanumBarunGothic" panose="020B0603020101020101" pitchFamily="34" charset="-127"/>
                  <a:ea typeface="NanumBarunGothic" panose="020B0603020101020101" pitchFamily="34" charset="-127"/>
                </a:endParaRPr>
              </a:p>
            </p:txBody>
          </p:sp>
        </p:grp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1DBFAA3C-B681-9B47-9D03-6768CA5DAB74}"/>
                </a:ext>
              </a:extLst>
            </p:cNvPr>
            <p:cNvSpPr/>
            <p:nvPr/>
          </p:nvSpPr>
          <p:spPr>
            <a:xfrm>
              <a:off x="924620" y="1809439"/>
              <a:ext cx="10095681" cy="4579483"/>
            </a:xfrm>
            <a:prstGeom prst="round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653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9DF3F-3E2C-FB44-A428-6F432C35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u="sng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Architecture</a:t>
            </a:r>
            <a:endParaRPr kumimoji="1" lang="ko-KR" altLang="en-US" b="1" u="sng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4A7909E-FACB-3A4F-AFB8-DBD008BDCD67}"/>
              </a:ext>
            </a:extLst>
          </p:cNvPr>
          <p:cNvGrpSpPr/>
          <p:nvPr/>
        </p:nvGrpSpPr>
        <p:grpSpPr>
          <a:xfrm>
            <a:off x="1048159" y="1484826"/>
            <a:ext cx="10095681" cy="4880345"/>
            <a:chOff x="924620" y="1508577"/>
            <a:chExt cx="10095681" cy="488034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A26FB7A-F2AB-D54C-ABC6-41DA7661DD3A}"/>
                </a:ext>
              </a:extLst>
            </p:cNvPr>
            <p:cNvSpPr txBox="1"/>
            <p:nvPr/>
          </p:nvSpPr>
          <p:spPr>
            <a:xfrm>
              <a:off x="1567542" y="1508577"/>
              <a:ext cx="9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Worker</a:t>
              </a:r>
              <a:endPara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0FF72C1B-738B-4345-ADAF-89744311A420}"/>
                </a:ext>
              </a:extLst>
            </p:cNvPr>
            <p:cNvSpPr/>
            <p:nvPr/>
          </p:nvSpPr>
          <p:spPr>
            <a:xfrm>
              <a:off x="1526595" y="3018516"/>
              <a:ext cx="2056411" cy="809501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Scraper</a:t>
              </a:r>
              <a:endPara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A6E6433B-0CF6-964F-8CD9-237C6A91A4E3}"/>
                </a:ext>
              </a:extLst>
            </p:cNvPr>
            <p:cNvSpPr/>
            <p:nvPr/>
          </p:nvSpPr>
          <p:spPr>
            <a:xfrm>
              <a:off x="1567543" y="4939142"/>
              <a:ext cx="2056411" cy="809501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Loader</a:t>
              </a:r>
              <a:endPara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cxnSp>
          <p:nvCxnSpPr>
            <p:cNvPr id="26" name="꺾인 연결선[E] 25">
              <a:extLst>
                <a:ext uri="{FF2B5EF4-FFF2-40B4-BE49-F238E27FC236}">
                  <a16:creationId xmlns:a16="http://schemas.microsoft.com/office/drawing/2014/main" id="{CDE11FD6-F417-E941-82F6-5327C71793E4}"/>
                </a:ext>
              </a:extLst>
            </p:cNvPr>
            <p:cNvCxnSpPr>
              <a:cxnSpLocks/>
              <a:stCxn id="18" idx="3"/>
              <a:endCxn id="23" idx="1"/>
            </p:cNvCxnSpPr>
            <p:nvPr/>
          </p:nvCxnSpPr>
          <p:spPr>
            <a:xfrm>
              <a:off x="3583006" y="3423267"/>
              <a:ext cx="2604038" cy="833726"/>
            </a:xfrm>
            <a:prstGeom prst="bentConnector3">
              <a:avLst>
                <a:gd name="adj1" fmla="val 5091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[E] 26">
              <a:extLst>
                <a:ext uri="{FF2B5EF4-FFF2-40B4-BE49-F238E27FC236}">
                  <a16:creationId xmlns:a16="http://schemas.microsoft.com/office/drawing/2014/main" id="{E58EE0EF-5C37-E245-9893-F3A0B7DD07E3}"/>
                </a:ext>
              </a:extLst>
            </p:cNvPr>
            <p:cNvCxnSpPr>
              <a:cxnSpLocks/>
              <a:stCxn id="19" idx="3"/>
              <a:endCxn id="23" idx="1"/>
            </p:cNvCxnSpPr>
            <p:nvPr/>
          </p:nvCxnSpPr>
          <p:spPr>
            <a:xfrm flipV="1">
              <a:off x="3623954" y="4256993"/>
              <a:ext cx="2563090" cy="1086900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889FCE5D-93FF-E04E-8662-2B90DF0E06F1}"/>
                </a:ext>
              </a:extLst>
            </p:cNvPr>
            <p:cNvGrpSpPr/>
            <p:nvPr/>
          </p:nvGrpSpPr>
          <p:grpSpPr>
            <a:xfrm>
              <a:off x="6187044" y="1836723"/>
              <a:ext cx="4667003" cy="4444703"/>
              <a:chOff x="6187044" y="1717972"/>
              <a:chExt cx="4667003" cy="4444703"/>
            </a:xfrm>
          </p:grpSpPr>
          <p:sp>
            <p:nvSpPr>
              <p:cNvPr id="23" name="모서리가 둥근 직사각형 22">
                <a:extLst>
                  <a:ext uri="{FF2B5EF4-FFF2-40B4-BE49-F238E27FC236}">
                    <a16:creationId xmlns:a16="http://schemas.microsoft.com/office/drawing/2014/main" id="{B8DA6700-9E66-AC44-A48F-B19D5F80EDBB}"/>
                  </a:ext>
                </a:extLst>
              </p:cNvPr>
              <p:cNvSpPr/>
              <p:nvPr/>
            </p:nvSpPr>
            <p:spPr>
              <a:xfrm>
                <a:off x="6187044" y="2113808"/>
                <a:ext cx="4667003" cy="4048867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latin typeface="NanumBarunGothic" panose="020B0603020101020101" pitchFamily="34" charset="-127"/>
                  <a:ea typeface="NanumBarunGothic" panose="020B0603020101020101" pitchFamily="34" charset="-127"/>
                </a:endParaRPr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4A83B1B9-CFFA-3347-8B5C-CA8B88C1590F}"/>
                  </a:ext>
                </a:extLst>
              </p:cNvPr>
              <p:cNvGrpSpPr/>
              <p:nvPr/>
            </p:nvGrpSpPr>
            <p:grpSpPr>
              <a:xfrm>
                <a:off x="8329550" y="2287979"/>
                <a:ext cx="2056412" cy="3700523"/>
                <a:chOff x="7024870" y="2495015"/>
                <a:chExt cx="2056412" cy="3700523"/>
              </a:xfrm>
            </p:grpSpPr>
            <p:sp>
              <p:nvSpPr>
                <p:cNvPr id="20" name="모서리가 둥근 직사각형 19">
                  <a:extLst>
                    <a:ext uri="{FF2B5EF4-FFF2-40B4-BE49-F238E27FC236}">
                      <a16:creationId xmlns:a16="http://schemas.microsoft.com/office/drawing/2014/main" id="{CABC9C56-E870-424A-8A5A-954955AF9C92}"/>
                    </a:ext>
                  </a:extLst>
                </p:cNvPr>
                <p:cNvSpPr/>
                <p:nvPr/>
              </p:nvSpPr>
              <p:spPr>
                <a:xfrm>
                  <a:off x="7024871" y="2495015"/>
                  <a:ext cx="2056411" cy="809501"/>
                </a:xfrm>
                <a:prstGeom prst="round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b="1" dirty="0" err="1">
                      <a:latin typeface="NanumBarunGothic" panose="020B0603020101020101" pitchFamily="34" charset="-127"/>
                      <a:ea typeface="NanumBarunGothic" panose="020B0603020101020101" pitchFamily="34" charset="-127"/>
                    </a:rPr>
                    <a:t>UnitProcesser</a:t>
                  </a:r>
                  <a:endParaRPr kumimoji="1" lang="ko-KR" altLang="en-US" b="1" dirty="0">
                    <a:latin typeface="NanumBarunGothic" panose="020B0603020101020101" pitchFamily="34" charset="-127"/>
                    <a:ea typeface="NanumBarunGothic" panose="020B0603020101020101" pitchFamily="34" charset="-127"/>
                  </a:endParaRPr>
                </a:p>
              </p:txBody>
            </p:sp>
            <p:sp>
              <p:nvSpPr>
                <p:cNvPr id="21" name="모서리가 둥근 직사각형 20">
                  <a:extLst>
                    <a:ext uri="{FF2B5EF4-FFF2-40B4-BE49-F238E27FC236}">
                      <a16:creationId xmlns:a16="http://schemas.microsoft.com/office/drawing/2014/main" id="{43B0B5AD-7EFD-694D-9F8C-CA39AC93F1FE}"/>
                    </a:ext>
                  </a:extLst>
                </p:cNvPr>
                <p:cNvSpPr/>
                <p:nvPr/>
              </p:nvSpPr>
              <p:spPr>
                <a:xfrm>
                  <a:off x="7024870" y="3553485"/>
                  <a:ext cx="2056411" cy="809501"/>
                </a:xfrm>
                <a:prstGeom prst="round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b="1" dirty="0" err="1">
                      <a:latin typeface="NanumBarunGothic" panose="020B0603020101020101" pitchFamily="34" charset="-127"/>
                      <a:ea typeface="NanumBarunGothic" panose="020B0603020101020101" pitchFamily="34" charset="-127"/>
                    </a:rPr>
                    <a:t>UnitProcesser</a:t>
                  </a:r>
                  <a:endParaRPr kumimoji="1" lang="ko-KR" altLang="en-US" b="1" dirty="0">
                    <a:latin typeface="NanumBarunGothic" panose="020B0603020101020101" pitchFamily="34" charset="-127"/>
                    <a:ea typeface="NanumBarunGothic" panose="020B0603020101020101" pitchFamily="34" charset="-127"/>
                  </a:endParaRPr>
                </a:p>
              </p:txBody>
            </p:sp>
            <p:sp>
              <p:nvSpPr>
                <p:cNvPr id="22" name="모서리가 둥근 직사각형 21">
                  <a:extLst>
                    <a:ext uri="{FF2B5EF4-FFF2-40B4-BE49-F238E27FC236}">
                      <a16:creationId xmlns:a16="http://schemas.microsoft.com/office/drawing/2014/main" id="{752FF7E3-E101-724F-A293-EF4A63AF682C}"/>
                    </a:ext>
                  </a:extLst>
                </p:cNvPr>
                <p:cNvSpPr/>
                <p:nvPr/>
              </p:nvSpPr>
              <p:spPr>
                <a:xfrm>
                  <a:off x="7024870" y="5386037"/>
                  <a:ext cx="2056411" cy="809501"/>
                </a:xfrm>
                <a:prstGeom prst="round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b="1" dirty="0" err="1">
                      <a:latin typeface="NanumBarunGothic" panose="020B0603020101020101" pitchFamily="34" charset="-127"/>
                      <a:ea typeface="NanumBarunGothic" panose="020B0603020101020101" pitchFamily="34" charset="-127"/>
                    </a:rPr>
                    <a:t>UnitProcesser</a:t>
                  </a:r>
                  <a:endParaRPr kumimoji="1" lang="ko-KR" altLang="en-US" b="1" dirty="0">
                    <a:latin typeface="NanumBarunGothic" panose="020B0603020101020101" pitchFamily="34" charset="-127"/>
                    <a:ea typeface="NanumBarunGothic" panose="020B0603020101020101" pitchFamily="34" charset="-127"/>
                  </a:endParaRP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A4C06AB-6303-D64C-9BA1-A3EB68DA753A}"/>
                  </a:ext>
                </a:extLst>
              </p:cNvPr>
              <p:cNvSpPr txBox="1"/>
              <p:nvPr/>
            </p:nvSpPr>
            <p:spPr>
              <a:xfrm>
                <a:off x="6384149" y="1717972"/>
                <a:ext cx="1541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err="1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BigProcesser</a:t>
                </a:r>
                <a:endParaRPr kumimoji="1" lang="ko-KR" altLang="en-US" b="1" dirty="0">
                  <a:latin typeface="NanumBarunGothic" panose="020B0603020101020101" pitchFamily="34" charset="-127"/>
                  <a:ea typeface="NanumBarunGothic" panose="020B0603020101020101" pitchFamily="34" charset="-127"/>
                </a:endParaRP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D1087353-73C2-6D49-85F8-87A3C1E9E05D}"/>
                  </a:ext>
                </a:extLst>
              </p:cNvPr>
              <p:cNvSpPr/>
              <p:nvPr/>
            </p:nvSpPr>
            <p:spPr>
              <a:xfrm>
                <a:off x="6552877" y="2495388"/>
                <a:ext cx="1204183" cy="12041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b="1" dirty="0">
                    <a:solidFill>
                      <a:schemeClr val="tx1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Graph</a:t>
                </a:r>
                <a:endParaRPr kumimoji="1" lang="ko-KR" altLang="en-US" b="1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15AE7097-FF0A-E84C-A5E4-FF27206D2974}"/>
                  </a:ext>
                </a:extLst>
              </p:cNvPr>
              <p:cNvSpPr/>
              <p:nvPr/>
            </p:nvSpPr>
            <p:spPr>
              <a:xfrm>
                <a:off x="6552876" y="4329031"/>
                <a:ext cx="1204183" cy="12041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b="1" dirty="0">
                    <a:solidFill>
                      <a:schemeClr val="tx1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Topics</a:t>
                </a:r>
                <a:endParaRPr kumimoji="1" lang="ko-KR" altLang="en-US" b="1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DDCD2EA-7D53-5240-9C4E-979A874D26EF}"/>
                  </a:ext>
                </a:extLst>
              </p:cNvPr>
              <p:cNvSpPr txBox="1"/>
              <p:nvPr/>
            </p:nvSpPr>
            <p:spPr>
              <a:xfrm>
                <a:off x="9126922" y="4440971"/>
                <a:ext cx="461665" cy="453008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. . . </a:t>
                </a:r>
                <a:endParaRPr kumimoji="1" lang="ko-KR" altLang="en-US" b="1" dirty="0">
                  <a:latin typeface="NanumBarunGothic" panose="020B0603020101020101" pitchFamily="34" charset="-127"/>
                  <a:ea typeface="NanumBarunGothic" panose="020B0603020101020101" pitchFamily="34" charset="-127"/>
                </a:endParaRPr>
              </a:p>
            </p:txBody>
          </p:sp>
        </p:grp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1DBFAA3C-B681-9B47-9D03-6768CA5DAB74}"/>
                </a:ext>
              </a:extLst>
            </p:cNvPr>
            <p:cNvSpPr/>
            <p:nvPr/>
          </p:nvSpPr>
          <p:spPr>
            <a:xfrm>
              <a:off x="924620" y="1809439"/>
              <a:ext cx="10095681" cy="4579483"/>
            </a:xfrm>
            <a:prstGeom prst="round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944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제목 1">
            <a:extLst>
              <a:ext uri="{FF2B5EF4-FFF2-40B4-BE49-F238E27FC236}">
                <a16:creationId xmlns:a16="http://schemas.microsoft.com/office/drawing/2014/main" id="{D588D0E3-05EB-6D40-BC53-FE3A6C86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R" b="1" u="sng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Workflow</a:t>
            </a:r>
            <a:endParaRPr kumimoji="1" lang="ko-KR" altLang="en-US" b="1" u="sng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2C2EEF8-F4C3-044A-8D19-4E72B18167DE}"/>
              </a:ext>
            </a:extLst>
          </p:cNvPr>
          <p:cNvGrpSpPr/>
          <p:nvPr/>
        </p:nvGrpSpPr>
        <p:grpSpPr>
          <a:xfrm>
            <a:off x="591015" y="1490633"/>
            <a:ext cx="11117765" cy="4029221"/>
            <a:chOff x="591015" y="1490633"/>
            <a:chExt cx="11117765" cy="4029221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B4C17A2-3370-F74D-9DC7-4D670DED3C11}"/>
                </a:ext>
              </a:extLst>
            </p:cNvPr>
            <p:cNvSpPr/>
            <p:nvPr/>
          </p:nvSpPr>
          <p:spPr>
            <a:xfrm>
              <a:off x="6096000" y="1862254"/>
              <a:ext cx="5612780" cy="3657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61" name="왼쪽으로 구부러진 화살표[C] 60">
              <a:extLst>
                <a:ext uri="{FF2B5EF4-FFF2-40B4-BE49-F238E27FC236}">
                  <a16:creationId xmlns:a16="http://schemas.microsoft.com/office/drawing/2014/main" id="{2CA3E9D7-9206-124F-90E4-5A93BB2FBB29}"/>
                </a:ext>
              </a:extLst>
            </p:cNvPr>
            <p:cNvSpPr/>
            <p:nvPr/>
          </p:nvSpPr>
          <p:spPr>
            <a:xfrm>
              <a:off x="591015" y="2520176"/>
              <a:ext cx="10292575" cy="2743200"/>
            </a:xfrm>
            <a:prstGeom prst="curvedLeftArrow">
              <a:avLst/>
            </a:prstGeom>
            <a:solidFill>
              <a:srgbClr val="4472C4">
                <a:alpha val="541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62" name="모서리가 둥근 직사각형 61">
              <a:extLst>
                <a:ext uri="{FF2B5EF4-FFF2-40B4-BE49-F238E27FC236}">
                  <a16:creationId xmlns:a16="http://schemas.microsoft.com/office/drawing/2014/main" id="{AC742336-6306-224D-9335-81499DED61C2}"/>
                </a:ext>
              </a:extLst>
            </p:cNvPr>
            <p:cNvSpPr/>
            <p:nvPr/>
          </p:nvSpPr>
          <p:spPr>
            <a:xfrm>
              <a:off x="838200" y="2297150"/>
              <a:ext cx="1416205" cy="76943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Data Load</a:t>
              </a:r>
              <a:endPara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63" name="모서리가 둥근 직사각형 62">
              <a:extLst>
                <a:ext uri="{FF2B5EF4-FFF2-40B4-BE49-F238E27FC236}">
                  <a16:creationId xmlns:a16="http://schemas.microsoft.com/office/drawing/2014/main" id="{28283511-521A-9D42-A230-DF8CF50E7B12}"/>
                </a:ext>
              </a:extLst>
            </p:cNvPr>
            <p:cNvSpPr/>
            <p:nvPr/>
          </p:nvSpPr>
          <p:spPr>
            <a:xfrm>
              <a:off x="3363951" y="2297150"/>
              <a:ext cx="1910575" cy="769435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Preprocessing</a:t>
              </a:r>
              <a:endPara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64" name="모서리가 둥근 직사각형 63">
              <a:extLst>
                <a:ext uri="{FF2B5EF4-FFF2-40B4-BE49-F238E27FC236}">
                  <a16:creationId xmlns:a16="http://schemas.microsoft.com/office/drawing/2014/main" id="{591621ED-3EC9-5043-9281-040371DA0812}"/>
                </a:ext>
              </a:extLst>
            </p:cNvPr>
            <p:cNvSpPr/>
            <p:nvPr/>
          </p:nvSpPr>
          <p:spPr>
            <a:xfrm>
              <a:off x="6384072" y="2297149"/>
              <a:ext cx="1910575" cy="769435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Candidate Extraction</a:t>
              </a:r>
              <a:endPara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65" name="모서리가 둥근 직사각형 64">
              <a:extLst>
                <a:ext uri="{FF2B5EF4-FFF2-40B4-BE49-F238E27FC236}">
                  <a16:creationId xmlns:a16="http://schemas.microsoft.com/office/drawing/2014/main" id="{30278455-47B7-8341-95A2-610DE8B28AD6}"/>
                </a:ext>
              </a:extLst>
            </p:cNvPr>
            <p:cNvSpPr/>
            <p:nvPr/>
          </p:nvSpPr>
          <p:spPr>
            <a:xfrm>
              <a:off x="9404193" y="2297148"/>
              <a:ext cx="1910575" cy="769435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Candidate Clustering</a:t>
              </a:r>
              <a:endPara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66" name="모서리가 둥근 직사각형 65">
              <a:extLst>
                <a:ext uri="{FF2B5EF4-FFF2-40B4-BE49-F238E27FC236}">
                  <a16:creationId xmlns:a16="http://schemas.microsoft.com/office/drawing/2014/main" id="{29738690-DE30-A540-9A44-3753FB203A96}"/>
                </a:ext>
              </a:extLst>
            </p:cNvPr>
            <p:cNvSpPr/>
            <p:nvPr/>
          </p:nvSpPr>
          <p:spPr>
            <a:xfrm>
              <a:off x="9443225" y="4244894"/>
              <a:ext cx="1910575" cy="769435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Graph-Based Ranking</a:t>
              </a:r>
              <a:endPara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67" name="모서리가 둥근 직사각형 66">
              <a:extLst>
                <a:ext uri="{FF2B5EF4-FFF2-40B4-BE49-F238E27FC236}">
                  <a16:creationId xmlns:a16="http://schemas.microsoft.com/office/drawing/2014/main" id="{DF49B733-96BD-FB45-9646-D4DAF1130623}"/>
                </a:ext>
              </a:extLst>
            </p:cNvPr>
            <p:cNvSpPr/>
            <p:nvPr/>
          </p:nvSpPr>
          <p:spPr>
            <a:xfrm>
              <a:off x="6384072" y="4244894"/>
              <a:ext cx="1910575" cy="769435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Keyphrase</a:t>
              </a:r>
              <a:r>
                <a:rPr kumimoji="1" lang="en-US" altLang="ko-KR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Selection</a:t>
              </a:r>
              <a:endPara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70599EE3-DD22-7A47-8FB7-4D524548106C}"/>
                </a:ext>
              </a:extLst>
            </p:cNvPr>
            <p:cNvSpPr/>
            <p:nvPr/>
          </p:nvSpPr>
          <p:spPr>
            <a:xfrm>
              <a:off x="3363951" y="4244894"/>
              <a:ext cx="1910575" cy="769435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Visualization</a:t>
              </a:r>
              <a:endPara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5CBA33-7AFE-794E-B141-45F01B644435}"/>
                </a:ext>
              </a:extLst>
            </p:cNvPr>
            <p:cNvSpPr txBox="1"/>
            <p:nvPr/>
          </p:nvSpPr>
          <p:spPr>
            <a:xfrm>
              <a:off x="6096000" y="1490633"/>
              <a:ext cx="142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 err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TopicRank</a:t>
              </a:r>
              <a:endParaRPr kumimoji="1" lang="ko-KR" altLang="en-US" sz="20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050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제목 1">
            <a:extLst>
              <a:ext uri="{FF2B5EF4-FFF2-40B4-BE49-F238E27FC236}">
                <a16:creationId xmlns:a16="http://schemas.microsoft.com/office/drawing/2014/main" id="{D588D0E3-05EB-6D40-BC53-FE3A6C86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R" b="1" u="sng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Data Load</a:t>
            </a:r>
            <a:endParaRPr kumimoji="1" lang="ko-KR" altLang="en-US" b="1" u="sng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AE9D69BE-2EE0-224F-AB07-C4F514111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mode == scrap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Argument:</a:t>
            </a:r>
            <a:r>
              <a:rPr kumimoji="1"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검색 키워드</a:t>
            </a:r>
            <a:r>
              <a:rPr kumimoji="1" lang="en-US" altLang="ko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시작 날짜</a:t>
            </a:r>
            <a:r>
              <a:rPr kumimoji="1" lang="en-US" altLang="ko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끝 날짜</a:t>
            </a:r>
            <a:r>
              <a:rPr kumimoji="1" lang="en-US" altLang="ko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개수</a:t>
            </a:r>
            <a:endParaRPr kumimoji="1" lang="en-US" altLang="ko-KR" sz="20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구글 뉴스 검색 </a:t>
            </a:r>
            <a:r>
              <a:rPr kumimoji="1" lang="en-US" altLang="ko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-&gt;</a:t>
            </a:r>
            <a:r>
              <a:rPr kumimoji="1"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뉴스 본문 </a:t>
            </a:r>
            <a:r>
              <a:rPr kumimoji="1" lang="en-US" altLang="ko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parsing(</a:t>
            </a:r>
            <a:r>
              <a:rPr kumimoji="1"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제목</a:t>
            </a:r>
            <a:r>
              <a:rPr kumimoji="1" lang="en-US" altLang="ko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본문</a:t>
            </a:r>
            <a:r>
              <a:rPr kumimoji="1" lang="en-US" altLang="ko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날짜</a:t>
            </a:r>
            <a:r>
              <a:rPr kumimoji="1" lang="en-US" altLang="ko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언어</a:t>
            </a:r>
            <a:r>
              <a:rPr kumimoji="1" lang="en-US" altLang="ko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링크</a:t>
            </a:r>
            <a:r>
              <a:rPr kumimoji="1" lang="en-US" altLang="ko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…)</a:t>
            </a:r>
            <a:r>
              <a:rPr kumimoji="1"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-&gt;</a:t>
            </a:r>
            <a:r>
              <a:rPr kumimoji="1"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파일 저장</a:t>
            </a:r>
            <a:endParaRPr kumimoji="1" lang="en-US" altLang="ko-KR" sz="20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mode == process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Argument: </a:t>
            </a:r>
            <a:r>
              <a:rPr kumimoji="1"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분석할 데이터 파일 경로</a:t>
            </a:r>
            <a:endParaRPr kumimoji="1" lang="en-US" altLang="ko-KR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mode == total (scrap + process)</a:t>
            </a:r>
            <a:endParaRPr kumimoji="1" lang="ko-KR" altLang="en-US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323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7B3C0-AFC2-5F47-8204-F79A287C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u="sng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Data Load: Scraper</a:t>
            </a:r>
            <a:endParaRPr kumimoji="1" lang="ko-KR" altLang="en-US" b="1" u="sng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41C75E-28A5-E547-9696-3524E4240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37" y="1611871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class Scraper:</a:t>
            </a:r>
          </a:p>
          <a:p>
            <a:pPr marL="457200" lvl="1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def load(self):</a:t>
            </a:r>
          </a:p>
          <a:p>
            <a:pPr marL="914400" lvl="2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links = list()</a:t>
            </a:r>
          </a:p>
          <a:p>
            <a:pPr marL="914400" lvl="2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for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url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in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tqdm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en" altLang="ko-KR" sz="1600" b="1" dirty="0" err="1">
                <a:solidFill>
                  <a:schemeClr val="accent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self.targets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):</a:t>
            </a:r>
          </a:p>
          <a:p>
            <a:pPr marL="1371600" lvl="3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response =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helper.get_sources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url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 marL="1371600" lvl="3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child = list(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response.html.absolute_links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 marL="1371600" lvl="3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child =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helper.remove_google_domain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(child)</a:t>
            </a:r>
          </a:p>
          <a:p>
            <a:pPr marL="1371600" lvl="3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if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len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(child) == 0:</a:t>
            </a:r>
          </a:p>
          <a:p>
            <a:pPr marL="1828800" lvl="4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break</a:t>
            </a:r>
          </a:p>
          <a:p>
            <a:pPr marL="1371600" lvl="3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else:</a:t>
            </a:r>
          </a:p>
          <a:p>
            <a:pPr marL="1371600" lvl="3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links += child</a:t>
            </a:r>
          </a:p>
          <a:p>
            <a:pPr marL="914400" lvl="2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links =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helper.remove_google_domain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(links)</a:t>
            </a:r>
          </a:p>
          <a:p>
            <a:pPr marL="914400" lvl="2" indent="0">
              <a:buNone/>
            </a:pP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self.outputs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= [News(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url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=link, query=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self.keyword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 for link in links]</a:t>
            </a:r>
          </a:p>
          <a:p>
            <a:pPr marL="914400" lvl="2" indent="0">
              <a:buNone/>
            </a:pPr>
            <a:endParaRPr lang="en" altLang="ko-KR" sz="16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457200" lvl="1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def call(self):</a:t>
            </a:r>
          </a:p>
          <a:p>
            <a:pPr marL="914400" lvl="2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for article in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tqdm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self.outputs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):</a:t>
            </a:r>
          </a:p>
          <a:p>
            <a:pPr marL="1371600" lvl="3" indent="0">
              <a:buNone/>
            </a:pP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article.parse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()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988E964-642A-F146-844C-F465A6B78347}"/>
              </a:ext>
            </a:extLst>
          </p:cNvPr>
          <p:cNvGrpSpPr/>
          <p:nvPr/>
        </p:nvGrpSpPr>
        <p:grpSpPr>
          <a:xfrm>
            <a:off x="2676300" y="1996231"/>
            <a:ext cx="1800700" cy="497590"/>
            <a:chOff x="3270063" y="2209985"/>
            <a:chExt cx="1800700" cy="497590"/>
          </a:xfrm>
        </p:grpSpPr>
        <p:sp>
          <p:nvSpPr>
            <p:cNvPr id="7" name="왼쪽 대괄호[L] 6">
              <a:extLst>
                <a:ext uri="{FF2B5EF4-FFF2-40B4-BE49-F238E27FC236}">
                  <a16:creationId xmlns:a16="http://schemas.microsoft.com/office/drawing/2014/main" id="{5DDFF186-7181-4C4D-AB32-945D210F45C0}"/>
                </a:ext>
              </a:extLst>
            </p:cNvPr>
            <p:cNvSpPr/>
            <p:nvPr/>
          </p:nvSpPr>
          <p:spPr>
            <a:xfrm rot="5400000">
              <a:off x="3703513" y="2135971"/>
              <a:ext cx="138154" cy="1005053"/>
            </a:xfrm>
            <a:prstGeom prst="leftBracke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설명선 2(테두리 없음)[L] 8">
              <a:extLst>
                <a:ext uri="{FF2B5EF4-FFF2-40B4-BE49-F238E27FC236}">
                  <a16:creationId xmlns:a16="http://schemas.microsoft.com/office/drawing/2014/main" id="{97779EC0-6935-1440-A021-4C850597BAD1}"/>
                </a:ext>
              </a:extLst>
            </p:cNvPr>
            <p:cNvSpPr/>
            <p:nvPr/>
          </p:nvSpPr>
          <p:spPr>
            <a:xfrm>
              <a:off x="4156363" y="2209985"/>
              <a:ext cx="914400" cy="316284"/>
            </a:xfrm>
            <a:prstGeom prst="callout2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b="1" dirty="0">
                  <a:solidFill>
                    <a:schemeClr val="accent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구글 </a:t>
              </a:r>
              <a:r>
                <a:rPr kumimoji="1" lang="en-US" altLang="ko-KR" sz="1600" b="1" dirty="0" err="1">
                  <a:solidFill>
                    <a:schemeClr val="accent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url</a:t>
              </a:r>
              <a:endParaRPr kumimoji="1" lang="ko-KR" altLang="en-US" sz="1600" b="1" dirty="0">
                <a:solidFill>
                  <a:schemeClr val="accent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10" name="설명선 1(테두리 없음)[L] 9">
            <a:extLst>
              <a:ext uri="{FF2B5EF4-FFF2-40B4-BE49-F238E27FC236}">
                <a16:creationId xmlns:a16="http://schemas.microsoft.com/office/drawing/2014/main" id="{01E2B71B-B109-2B46-949F-68687EF91667}"/>
              </a:ext>
            </a:extLst>
          </p:cNvPr>
          <p:cNvSpPr/>
          <p:nvPr/>
        </p:nvSpPr>
        <p:spPr>
          <a:xfrm>
            <a:off x="6155380" y="4667004"/>
            <a:ext cx="1634836" cy="366353"/>
          </a:xfrm>
          <a:prstGeom prst="callout1">
            <a:avLst>
              <a:gd name="adj1" fmla="val 47923"/>
              <a:gd name="adj2" fmla="val -8333"/>
              <a:gd name="adj3" fmla="val 47542"/>
              <a:gd name="adj4" fmla="val -43418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600" b="1" dirty="0">
                <a:solidFill>
                  <a:schemeClr val="accent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뉴스 본문 </a:t>
            </a:r>
            <a:r>
              <a:rPr kumimoji="1" lang="en-US" altLang="ko-KR" sz="1600" b="1" dirty="0" err="1">
                <a:solidFill>
                  <a:schemeClr val="accent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url</a:t>
            </a:r>
            <a:endParaRPr kumimoji="1" lang="ko-KR" altLang="en-US" sz="1600" b="1" dirty="0">
              <a:solidFill>
                <a:schemeClr val="accent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F336637-4FEC-5F40-8FBD-AB08ACF60CB3}"/>
              </a:ext>
            </a:extLst>
          </p:cNvPr>
          <p:cNvGrpSpPr/>
          <p:nvPr/>
        </p:nvGrpSpPr>
        <p:grpSpPr>
          <a:xfrm>
            <a:off x="2676300" y="5298377"/>
            <a:ext cx="3419700" cy="603055"/>
            <a:chOff x="3270063" y="2723800"/>
            <a:chExt cx="3419700" cy="603055"/>
          </a:xfrm>
        </p:grpSpPr>
        <p:sp>
          <p:nvSpPr>
            <p:cNvPr id="13" name="왼쪽 대괄호[L] 12">
              <a:extLst>
                <a:ext uri="{FF2B5EF4-FFF2-40B4-BE49-F238E27FC236}">
                  <a16:creationId xmlns:a16="http://schemas.microsoft.com/office/drawing/2014/main" id="{F27ED5C9-4870-354C-AB8E-AC25C64C2845}"/>
                </a:ext>
              </a:extLst>
            </p:cNvPr>
            <p:cNvSpPr/>
            <p:nvPr/>
          </p:nvSpPr>
          <p:spPr>
            <a:xfrm rot="16200000" flipV="1">
              <a:off x="4845111" y="1148752"/>
              <a:ext cx="123144" cy="3273240"/>
            </a:xfrm>
            <a:prstGeom prst="leftBracke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설명선 2(테두리 없음)[L] 13">
              <a:extLst>
                <a:ext uri="{FF2B5EF4-FFF2-40B4-BE49-F238E27FC236}">
                  <a16:creationId xmlns:a16="http://schemas.microsoft.com/office/drawing/2014/main" id="{FE4FACB6-5843-7E46-83E7-AD7DA4802B89}"/>
                </a:ext>
              </a:extLst>
            </p:cNvPr>
            <p:cNvSpPr/>
            <p:nvPr/>
          </p:nvSpPr>
          <p:spPr>
            <a:xfrm>
              <a:off x="5664525" y="3010571"/>
              <a:ext cx="1025238" cy="316284"/>
            </a:xfrm>
            <a:prstGeom prst="callout2">
              <a:avLst>
                <a:gd name="adj1" fmla="val 56296"/>
                <a:gd name="adj2" fmla="val -541"/>
                <a:gd name="adj3" fmla="val 52542"/>
                <a:gd name="adj4" fmla="val -41343"/>
                <a:gd name="adj5" fmla="val -41440"/>
                <a:gd name="adj6" fmla="val -98615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b="1" dirty="0">
                  <a:solidFill>
                    <a:schemeClr val="accent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뉴스 객체</a:t>
              </a: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7B9BA770-37CD-5E4B-B6D0-48CC31F95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798" y="1027906"/>
            <a:ext cx="5142717" cy="3063875"/>
          </a:xfrm>
          <a:prstGeom prst="rect">
            <a:avLst/>
          </a:prstGeom>
        </p:spPr>
      </p:pic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3CC56463-3CBE-2F42-9959-DE1EE0A4A10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01509" y="3342724"/>
            <a:ext cx="2575527" cy="439387"/>
          </a:xfrm>
          <a:prstGeom prst="bentConnector3">
            <a:avLst>
              <a:gd name="adj1" fmla="val 99797"/>
            </a:avLst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CF8103F5-8A2A-ED48-B801-768CCFADD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585" y="4137512"/>
            <a:ext cx="2429302" cy="547140"/>
          </a:xfrm>
          <a:prstGeom prst="rect">
            <a:avLst/>
          </a:prstGeom>
        </p:spPr>
      </p:pic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6A0E5392-C8C2-B149-A1A0-678D4192633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74075" y="3915290"/>
            <a:ext cx="1428941" cy="440842"/>
          </a:xfrm>
          <a:prstGeom prst="bentConnector3">
            <a:avLst>
              <a:gd name="adj1" fmla="val 99863"/>
            </a:avLst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682AABCB-11A1-8A4E-ACD3-7E8490E8F5F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477000" y="2136372"/>
            <a:ext cx="4349585" cy="227471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9EC5C809-427D-2F45-B2E7-B21A7B27B1D4}"/>
              </a:ext>
            </a:extLst>
          </p:cNvPr>
          <p:cNvSpPr/>
          <p:nvPr/>
        </p:nvSpPr>
        <p:spPr>
          <a:xfrm>
            <a:off x="7908966" y="5865420"/>
            <a:ext cx="3300413" cy="5471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링크</a:t>
            </a:r>
            <a:r>
              <a:rPr lang="en-US" altLang="ko-KR" sz="14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제목</a:t>
            </a:r>
            <a:r>
              <a:rPr lang="en-US" altLang="ko-KR" sz="14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본문</a:t>
            </a:r>
            <a:r>
              <a:rPr lang="en-US" altLang="ko-KR" sz="14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날짜</a:t>
            </a:r>
            <a:r>
              <a:rPr lang="en-US" altLang="ko-KR" sz="14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검색어</a:t>
            </a:r>
            <a:r>
              <a:rPr lang="en-US" altLang="ko-KR" sz="14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언어</a:t>
            </a:r>
            <a:r>
              <a:rPr lang="en-US" altLang="ko-KR" sz="14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상태</a:t>
            </a:r>
            <a:endParaRPr lang="en" altLang="ko-KR" sz="14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A599E5-E47A-1644-B227-07583CC844FE}"/>
              </a:ext>
            </a:extLst>
          </p:cNvPr>
          <p:cNvSpPr txBox="1"/>
          <p:nvPr/>
        </p:nvSpPr>
        <p:spPr>
          <a:xfrm>
            <a:off x="7908966" y="5591850"/>
            <a:ext cx="638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News</a:t>
            </a:r>
            <a:endParaRPr kumimoji="1" lang="ko-KR" altLang="en-US" sz="14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E699C74F-7F28-FD41-A72A-61EE1DF2511B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6282047" y="5731981"/>
            <a:ext cx="1626919" cy="1375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27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7B3C0-AFC2-5F47-8204-F79A287C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u="sng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Data Load: Loader</a:t>
            </a:r>
            <a:endParaRPr kumimoji="1" lang="ko-KR" altLang="en-US" b="1" u="sng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41C75E-28A5-E547-9696-3524E4240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37" y="1611871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class Loader:</a:t>
            </a:r>
          </a:p>
          <a:p>
            <a:pPr marL="457200" lvl="1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def __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init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__(self,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input_file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):</a:t>
            </a:r>
          </a:p>
          <a:p>
            <a:pPr marL="457200" lvl="1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	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self.input_file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=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osp.abspath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input_file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 marL="457200" lvl="1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def load(self):</a:t>
            </a:r>
          </a:p>
          <a:p>
            <a:pPr marL="914400" lvl="2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if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self.input_file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is None or not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osp.exists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self.input_file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):</a:t>
            </a:r>
          </a:p>
          <a:p>
            <a:pPr marL="1371600" lvl="3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raise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FileNotFoundError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("Input file should be placed at {}".format(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self.input_file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))</a:t>
            </a:r>
          </a:p>
          <a:p>
            <a:pPr marL="914400" lvl="2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else:</a:t>
            </a:r>
          </a:p>
          <a:p>
            <a:pPr marL="1371600" lvl="3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_,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ext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=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osp.splitext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self.input_file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 marL="1371600" lvl="3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df =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pd.DataFrame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()</a:t>
            </a:r>
          </a:p>
          <a:p>
            <a:pPr marL="1371600" lvl="3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if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ext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== '.csv':</a:t>
            </a:r>
          </a:p>
          <a:p>
            <a:pPr marL="1828800" lvl="4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df =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pd.read_csv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self.input_file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encoding='utf-8',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error_bad_lines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=False)</a:t>
            </a:r>
          </a:p>
          <a:p>
            <a:pPr marL="1371600" lvl="3" indent="0">
              <a:buNone/>
            </a:pP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elif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ext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== '.json':</a:t>
            </a:r>
          </a:p>
          <a:p>
            <a:pPr marL="1828800" lvl="4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df =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pd.read_json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self.input_file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orient='records', encoding='utf-8',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date_unit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='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ms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')</a:t>
            </a:r>
          </a:p>
          <a:p>
            <a:pPr marL="1371600" lvl="3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df['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pub_date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'] =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pd.to_datetime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(df['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pub_date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'], unit='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ms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')</a:t>
            </a:r>
          </a:p>
          <a:p>
            <a:pPr marL="1371600" lvl="3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output = [News(**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kwargs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 for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kwargs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in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df.to_dict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(orient='records')]</a:t>
            </a:r>
          </a:p>
          <a:p>
            <a:pPr marL="1371600" lvl="3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return output</a:t>
            </a:r>
          </a:p>
        </p:txBody>
      </p:sp>
    </p:spTree>
    <p:extLst>
      <p:ext uri="{BB962C8B-B14F-4D97-AF65-F5344CB8AC3E}">
        <p14:creationId xmlns:p14="http://schemas.microsoft.com/office/powerpoint/2010/main" val="180332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7B3C0-AFC2-5F47-8204-F79A287C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u="sng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Preprocessing</a:t>
            </a:r>
            <a:endParaRPr kumimoji="1" lang="ko-KR" altLang="en-US" b="1" u="sng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055F56E-FB35-CB4B-A2E9-802B4AC888B9}"/>
              </a:ext>
            </a:extLst>
          </p:cNvPr>
          <p:cNvGrpSpPr/>
          <p:nvPr/>
        </p:nvGrpSpPr>
        <p:grpSpPr>
          <a:xfrm>
            <a:off x="838200" y="1506739"/>
            <a:ext cx="3300413" cy="820710"/>
            <a:chOff x="838200" y="1506739"/>
            <a:chExt cx="3300413" cy="820710"/>
          </a:xfrm>
        </p:grpSpPr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9FB3824B-DA44-E54B-A252-5D2F3249940A}"/>
                </a:ext>
              </a:extLst>
            </p:cNvPr>
            <p:cNvSpPr/>
            <p:nvPr/>
          </p:nvSpPr>
          <p:spPr>
            <a:xfrm>
              <a:off x="838200" y="1780309"/>
              <a:ext cx="3300413" cy="54714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링크</a:t>
              </a:r>
              <a:r>
                <a:rPr lang="en-US" altLang="ko-KR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,</a:t>
              </a:r>
              <a:r>
                <a:rPr lang="ko-KR" altLang="en-US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제목</a:t>
              </a:r>
              <a:r>
                <a:rPr lang="en-US" altLang="ko-KR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,</a:t>
              </a:r>
              <a:r>
                <a:rPr lang="ko-KR" altLang="en-US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본문</a:t>
              </a:r>
              <a:r>
                <a:rPr lang="en-US" altLang="ko-KR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,</a:t>
              </a:r>
              <a:r>
                <a:rPr lang="ko-KR" altLang="en-US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날짜</a:t>
              </a:r>
              <a:r>
                <a:rPr lang="en-US" altLang="ko-KR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,</a:t>
              </a:r>
              <a:r>
                <a:rPr lang="ko-KR" altLang="en-US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</a:t>
              </a:r>
              <a:r>
                <a:rPr lang="ko-KR" altLang="en-US" sz="1400" dirty="0" err="1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검색어</a:t>
              </a:r>
              <a:r>
                <a:rPr lang="en-US" altLang="ko-KR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,</a:t>
              </a:r>
              <a:r>
                <a:rPr lang="ko-KR" altLang="en-US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언어</a:t>
              </a:r>
              <a:r>
                <a:rPr lang="en-US" altLang="ko-KR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,</a:t>
              </a:r>
              <a:r>
                <a:rPr lang="ko-KR" altLang="en-US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상태</a:t>
              </a:r>
              <a:endParaRPr lang="en" altLang="ko-KR" sz="14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0197A5-DB73-B140-A2C2-78AB7AB985D2}"/>
                </a:ext>
              </a:extLst>
            </p:cNvPr>
            <p:cNvSpPr txBox="1"/>
            <p:nvPr/>
          </p:nvSpPr>
          <p:spPr>
            <a:xfrm>
              <a:off x="838200" y="1506739"/>
              <a:ext cx="6386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News</a:t>
              </a:r>
              <a:endParaRPr kumimoji="1" lang="ko-KR" altLang="en-US" sz="14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B685C4D-52EE-DC45-BFF0-4B18EC9ACBC1}"/>
              </a:ext>
            </a:extLst>
          </p:cNvPr>
          <p:cNvGrpSpPr/>
          <p:nvPr/>
        </p:nvGrpSpPr>
        <p:grpSpPr>
          <a:xfrm>
            <a:off x="6548252" y="1506739"/>
            <a:ext cx="3300413" cy="820710"/>
            <a:chOff x="838200" y="1506739"/>
            <a:chExt cx="3300413" cy="820710"/>
          </a:xfrm>
        </p:grpSpPr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71FD3077-747C-5942-81AD-A62DC842F9B0}"/>
                </a:ext>
              </a:extLst>
            </p:cNvPr>
            <p:cNvSpPr/>
            <p:nvPr/>
          </p:nvSpPr>
          <p:spPr>
            <a:xfrm>
              <a:off x="838200" y="1780309"/>
              <a:ext cx="3300413" cy="54714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본문</a:t>
              </a:r>
              <a:r>
                <a:rPr lang="en-US" altLang="ko-KR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,</a:t>
              </a:r>
              <a:r>
                <a:rPr lang="ko-KR" altLang="en-US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언어</a:t>
              </a:r>
              <a:r>
                <a:rPr lang="en-US" altLang="ko-KR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/ </a:t>
              </a:r>
              <a:r>
                <a:rPr lang="ko-KR" altLang="en-US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문장</a:t>
              </a:r>
              <a:r>
                <a:rPr lang="en-US" altLang="ko-KR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,</a:t>
              </a:r>
              <a:r>
                <a:rPr lang="ko-KR" altLang="en-US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후보군</a:t>
              </a:r>
              <a:r>
                <a:rPr lang="en-US" altLang="ko-KR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,</a:t>
              </a:r>
              <a:r>
                <a:rPr lang="ko-KR" altLang="en-US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토픽</a:t>
              </a:r>
              <a:r>
                <a:rPr lang="en-US" altLang="ko-KR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,</a:t>
              </a:r>
              <a:r>
                <a:rPr lang="ko-KR" altLang="en-US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그래프</a:t>
              </a:r>
              <a:endParaRPr lang="en" altLang="ko-KR" sz="14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458E677-2068-664D-BC68-31166CF5DCA3}"/>
                </a:ext>
              </a:extLst>
            </p:cNvPr>
            <p:cNvSpPr txBox="1"/>
            <p:nvPr/>
          </p:nvSpPr>
          <p:spPr>
            <a:xfrm>
              <a:off x="838200" y="1506739"/>
              <a:ext cx="13214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 err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Unitprocesser</a:t>
              </a:r>
              <a:endParaRPr kumimoji="1" lang="ko-KR" altLang="en-US" sz="14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B30F3A8-9106-6642-9AED-857037A4D93B}"/>
              </a:ext>
            </a:extLst>
          </p:cNvPr>
          <p:cNvCxnSpPr>
            <a:stCxn id="18" idx="3"/>
            <a:endCxn id="27" idx="1"/>
          </p:cNvCxnSpPr>
          <p:nvPr/>
        </p:nvCxnSpPr>
        <p:spPr>
          <a:xfrm>
            <a:off x="4138613" y="2053879"/>
            <a:ext cx="240963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2B824D-6F59-834D-908D-B8B92B7E168A}"/>
              </a:ext>
            </a:extLst>
          </p:cNvPr>
          <p:cNvSpPr/>
          <p:nvPr/>
        </p:nvSpPr>
        <p:spPr>
          <a:xfrm>
            <a:off x="838200" y="2647224"/>
            <a:ext cx="6096000" cy="34624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Unitprocesser</a:t>
            </a:r>
            <a:r>
              <a:rPr lang="en-US" altLang="ko-KR" sz="2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Step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후보군 선정</a:t>
            </a:r>
            <a:endParaRPr lang="en-US" altLang="ko-KR" sz="20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후보군 </a:t>
            </a:r>
            <a:r>
              <a:rPr lang="ko-KR" altLang="en-US" sz="20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필터링</a:t>
            </a:r>
            <a:endParaRPr lang="en-US" altLang="ko-KR" sz="20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토픽 </a:t>
            </a:r>
            <a:r>
              <a:rPr lang="ko-KR" altLang="en-US" sz="20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클러스터링</a:t>
            </a:r>
            <a:endParaRPr lang="en-US" altLang="ko-KR" sz="20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그래프 생성</a:t>
            </a:r>
            <a:endParaRPr lang="en-US" altLang="ko-KR" sz="20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랭킹</a:t>
            </a:r>
            <a:endParaRPr lang="en-US" altLang="ko-KR" sz="20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A4CF856-E3E3-9045-A15C-0EB808016F08}"/>
              </a:ext>
            </a:extLst>
          </p:cNvPr>
          <p:cNvGrpSpPr/>
          <p:nvPr/>
        </p:nvGrpSpPr>
        <p:grpSpPr>
          <a:xfrm>
            <a:off x="4619501" y="3205761"/>
            <a:ext cx="6862925" cy="2164560"/>
            <a:chOff x="591015" y="1550749"/>
            <a:chExt cx="10762785" cy="3712627"/>
          </a:xfrm>
        </p:grpSpPr>
        <p:sp>
          <p:nvSpPr>
            <p:cNvPr id="31" name="왼쪽으로 구부러진 화살표[C] 30">
              <a:extLst>
                <a:ext uri="{FF2B5EF4-FFF2-40B4-BE49-F238E27FC236}">
                  <a16:creationId xmlns:a16="http://schemas.microsoft.com/office/drawing/2014/main" id="{0489392F-220E-3C4D-B2E2-F7AEC5ED02F0}"/>
                </a:ext>
              </a:extLst>
            </p:cNvPr>
            <p:cNvSpPr/>
            <p:nvPr/>
          </p:nvSpPr>
          <p:spPr>
            <a:xfrm>
              <a:off x="591015" y="2520176"/>
              <a:ext cx="10292575" cy="2743200"/>
            </a:xfrm>
            <a:prstGeom prst="curvedLeftArrow">
              <a:avLst/>
            </a:prstGeom>
            <a:solidFill>
              <a:srgbClr val="4472C4">
                <a:alpha val="541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14DC3D3C-6D65-BA4A-A781-3490938819A1}"/>
                </a:ext>
              </a:extLst>
            </p:cNvPr>
            <p:cNvSpPr/>
            <p:nvPr/>
          </p:nvSpPr>
          <p:spPr>
            <a:xfrm>
              <a:off x="838200" y="2297150"/>
              <a:ext cx="1416205" cy="76943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Data Load</a:t>
              </a:r>
              <a:endPara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B1501FB8-438E-DA40-9080-737F8A2CE496}"/>
                </a:ext>
              </a:extLst>
            </p:cNvPr>
            <p:cNvSpPr/>
            <p:nvPr/>
          </p:nvSpPr>
          <p:spPr>
            <a:xfrm>
              <a:off x="3363951" y="2297150"/>
              <a:ext cx="1910575" cy="769435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Preprocessing</a:t>
              </a:r>
              <a:endPara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D697ABF8-5628-A14A-B776-D5583ED7B08F}"/>
                </a:ext>
              </a:extLst>
            </p:cNvPr>
            <p:cNvSpPr/>
            <p:nvPr/>
          </p:nvSpPr>
          <p:spPr>
            <a:xfrm>
              <a:off x="6384072" y="2297149"/>
              <a:ext cx="1910575" cy="769435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Candidate Extraction</a:t>
              </a:r>
              <a:endPara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974526B5-05D3-1C4E-9875-AB819B34B118}"/>
                </a:ext>
              </a:extLst>
            </p:cNvPr>
            <p:cNvSpPr/>
            <p:nvPr/>
          </p:nvSpPr>
          <p:spPr>
            <a:xfrm>
              <a:off x="9404193" y="2297148"/>
              <a:ext cx="1910575" cy="769435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Candidate Clustering</a:t>
              </a:r>
              <a:endPara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FA095C49-4401-6E48-8872-0841069A2F10}"/>
                </a:ext>
              </a:extLst>
            </p:cNvPr>
            <p:cNvSpPr/>
            <p:nvPr/>
          </p:nvSpPr>
          <p:spPr>
            <a:xfrm>
              <a:off x="9443225" y="4244894"/>
              <a:ext cx="1910575" cy="769435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Graph-Based Ranking</a:t>
              </a:r>
              <a:endPara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DC077D09-87FA-214E-B299-3C71981132A0}"/>
                </a:ext>
              </a:extLst>
            </p:cNvPr>
            <p:cNvSpPr/>
            <p:nvPr/>
          </p:nvSpPr>
          <p:spPr>
            <a:xfrm>
              <a:off x="6384072" y="4244894"/>
              <a:ext cx="1910575" cy="769435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err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Keyphrase</a:t>
              </a:r>
              <a:r>
                <a:rPr kumimoji="1" lang="en-US" altLang="ko-KR" sz="12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Selection</a:t>
              </a:r>
              <a:endPara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88DD1AC0-AC20-2649-9D16-DD18FB9F83F6}"/>
                </a:ext>
              </a:extLst>
            </p:cNvPr>
            <p:cNvSpPr/>
            <p:nvPr/>
          </p:nvSpPr>
          <p:spPr>
            <a:xfrm>
              <a:off x="3363951" y="4244894"/>
              <a:ext cx="1910575" cy="769435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Visualization</a:t>
              </a:r>
              <a:endPara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DBBAA6C-2D43-054F-9837-45DCB30E0C9E}"/>
                </a:ext>
              </a:extLst>
            </p:cNvPr>
            <p:cNvSpPr txBox="1"/>
            <p:nvPr/>
          </p:nvSpPr>
          <p:spPr>
            <a:xfrm>
              <a:off x="3970971" y="1550749"/>
              <a:ext cx="3643159" cy="475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1.</a:t>
              </a:r>
              <a:r>
                <a:rPr kumimoji="1" lang="ko-KR" altLang="en-US" sz="12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후보군 설정 </a:t>
              </a:r>
              <a:r>
                <a:rPr kumimoji="1" lang="en-US" altLang="ko-KR" sz="12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&amp;</a:t>
              </a:r>
              <a:r>
                <a:rPr kumimoji="1" lang="ko-KR" altLang="en-US" sz="12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</a:t>
              </a:r>
              <a:r>
                <a:rPr kumimoji="1" lang="en-US" altLang="ko-KR" sz="12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2.</a:t>
              </a:r>
              <a:r>
                <a:rPr kumimoji="1" lang="ko-KR" altLang="en-US" sz="12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후보군 </a:t>
              </a:r>
              <a:r>
                <a:rPr kumimoji="1" lang="ko-KR" altLang="en-US" sz="1200" b="1" dirty="0" err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필터링</a:t>
              </a:r>
              <a:endParaRPr kumimoji="1" lang="ko-KR" altLang="en-US" sz="12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40" name="왼쪽 대괄호[L] 39">
            <a:extLst>
              <a:ext uri="{FF2B5EF4-FFF2-40B4-BE49-F238E27FC236}">
                <a16:creationId xmlns:a16="http://schemas.microsoft.com/office/drawing/2014/main" id="{90556E6A-908E-AF42-A95A-EA4058FE121C}"/>
              </a:ext>
            </a:extLst>
          </p:cNvPr>
          <p:cNvSpPr/>
          <p:nvPr/>
        </p:nvSpPr>
        <p:spPr>
          <a:xfrm rot="5400000">
            <a:off x="7871262" y="2008123"/>
            <a:ext cx="130031" cy="3009209"/>
          </a:xfrm>
          <a:prstGeom prst="leftBracke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3BA52B-B00B-AD49-AD51-9494E037B667}"/>
              </a:ext>
            </a:extLst>
          </p:cNvPr>
          <p:cNvSpPr txBox="1"/>
          <p:nvPr/>
        </p:nvSpPr>
        <p:spPr>
          <a:xfrm>
            <a:off x="10170165" y="3402315"/>
            <a:ext cx="135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3.</a:t>
            </a:r>
            <a:r>
              <a:rPr kumimoji="1" lang="ko-KR" altLang="en-US" sz="12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토픽 </a:t>
            </a:r>
            <a:r>
              <a:rPr kumimoji="1" lang="ko-KR" altLang="en-US" sz="12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클러스터링</a:t>
            </a:r>
            <a:endParaRPr kumimoji="1" lang="ko-KR" altLang="en-US" sz="12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724E1F-8F43-584A-93BA-241EA0D95ECF}"/>
              </a:ext>
            </a:extLst>
          </p:cNvPr>
          <p:cNvSpPr txBox="1"/>
          <p:nvPr/>
        </p:nvSpPr>
        <p:spPr>
          <a:xfrm>
            <a:off x="10308023" y="4570642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4.</a:t>
            </a:r>
            <a:r>
              <a:rPr kumimoji="1" lang="ko-KR" altLang="en-US" sz="12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그래프 생성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14944A-67DB-FC4F-8623-358B3BD2FB3C}"/>
              </a:ext>
            </a:extLst>
          </p:cNvPr>
          <p:cNvSpPr txBox="1"/>
          <p:nvPr/>
        </p:nvSpPr>
        <p:spPr>
          <a:xfrm>
            <a:off x="8606653" y="4570642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5.</a:t>
            </a:r>
            <a:r>
              <a:rPr kumimoji="1" lang="ko-KR" altLang="en-US" sz="12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랭킹</a:t>
            </a:r>
          </a:p>
        </p:txBody>
      </p:sp>
    </p:spTree>
    <p:extLst>
      <p:ext uri="{BB962C8B-B14F-4D97-AF65-F5344CB8AC3E}">
        <p14:creationId xmlns:p14="http://schemas.microsoft.com/office/powerpoint/2010/main" val="1824331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1472</Words>
  <Application>Microsoft Macintosh PowerPoint</Application>
  <PresentationFormat>와이드스크린</PresentationFormat>
  <Paragraphs>189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NanumBarunGothic</vt:lpstr>
      <vt:lpstr>Arial</vt:lpstr>
      <vt:lpstr>Office 테마</vt:lpstr>
      <vt:lpstr>PowerPoint 프레젠테이션</vt:lpstr>
      <vt:lpstr>Goal</vt:lpstr>
      <vt:lpstr>Architecture</vt:lpstr>
      <vt:lpstr>Architecture</vt:lpstr>
      <vt:lpstr>Workflow</vt:lpstr>
      <vt:lpstr>Data Load</vt:lpstr>
      <vt:lpstr>Data Load: Scraper</vt:lpstr>
      <vt:lpstr>Data Load: Loader</vt:lpstr>
      <vt:lpstr>Preprocessing</vt:lpstr>
      <vt:lpstr>Candidate Selection</vt:lpstr>
      <vt:lpstr>Topic Clustering</vt:lpstr>
      <vt:lpstr>Graph &amp; Ranking</vt:lpstr>
      <vt:lpstr>Simulation</vt:lpstr>
      <vt:lpstr>Simulation</vt:lpstr>
      <vt:lpstr>Further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16</cp:revision>
  <dcterms:created xsi:type="dcterms:W3CDTF">2021-07-15T23:56:58Z</dcterms:created>
  <dcterms:modified xsi:type="dcterms:W3CDTF">2021-07-16T04:07:10Z</dcterms:modified>
</cp:coreProperties>
</file>