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4" r:id="rId8"/>
    <p:sldId id="260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Средний стиль 4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9" autoAdjust="0"/>
    <p:restoredTop sz="94293" autoAdjust="0"/>
  </p:normalViewPr>
  <p:slideViewPr>
    <p:cSldViewPr snapToGrid="0">
      <p:cViewPr varScale="1">
        <p:scale>
          <a:sx n="68" d="100"/>
          <a:sy n="68" d="100"/>
        </p:scale>
        <p:origin x="6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B05C-7DC1-43F8-9C80-2029E1227868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3032-6153-4AD6-97AE-C26EA58DA7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799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B05C-7DC1-43F8-9C80-2029E1227868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3032-6153-4AD6-97AE-C26EA58DA7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046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B05C-7DC1-43F8-9C80-2029E1227868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3032-6153-4AD6-97AE-C26EA58DA7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4550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B05C-7DC1-43F8-9C80-2029E1227868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3032-6153-4AD6-97AE-C26EA58DA764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519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B05C-7DC1-43F8-9C80-2029E1227868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3032-6153-4AD6-97AE-C26EA58DA7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633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B05C-7DC1-43F8-9C80-2029E1227868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3032-6153-4AD6-97AE-C26EA58DA7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8517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B05C-7DC1-43F8-9C80-2029E1227868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3032-6153-4AD6-97AE-C26EA58DA7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1920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B05C-7DC1-43F8-9C80-2029E1227868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3032-6153-4AD6-97AE-C26EA58DA7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852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B05C-7DC1-43F8-9C80-2029E1227868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3032-6153-4AD6-97AE-C26EA58DA7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5858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B05C-7DC1-43F8-9C80-2029E1227868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3032-6153-4AD6-97AE-C26EA58DA7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1201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B05C-7DC1-43F8-9C80-2029E1227868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3032-6153-4AD6-97AE-C26EA58DA7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731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B05C-7DC1-43F8-9C80-2029E1227868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3032-6153-4AD6-97AE-C26EA58DA7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76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B05C-7DC1-43F8-9C80-2029E1227868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3032-6153-4AD6-97AE-C26EA58DA7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4001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B05C-7DC1-43F8-9C80-2029E1227868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3032-6153-4AD6-97AE-C26EA58DA7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5484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B05C-7DC1-43F8-9C80-2029E1227868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3032-6153-4AD6-97AE-C26EA58DA7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578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B05C-7DC1-43F8-9C80-2029E1227868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3032-6153-4AD6-97AE-C26EA58DA7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04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B05C-7DC1-43F8-9C80-2029E1227868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3032-6153-4AD6-97AE-C26EA58DA7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0741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2D9B05C-7DC1-43F8-9C80-2029E1227868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73032-6153-4AD6-97AE-C26EA58DA7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5128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5B6E12-0416-449B-AD64-A3C17F0B73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Arial Black" panose="020B0A04020102020204" pitchFamily="34" charset="0"/>
              </a:rPr>
              <a:t>Курсовая работа по дисциплине </a:t>
            </a:r>
            <a:r>
              <a:rPr lang="en-US" sz="3200" dirty="0">
                <a:latin typeface="Arial Black" panose="020B0A04020102020204" pitchFamily="34" charset="0"/>
              </a:rPr>
              <a:t>“</a:t>
            </a:r>
            <a:r>
              <a:rPr lang="ru-RU" sz="3200" dirty="0">
                <a:latin typeface="Arial Black" panose="020B0A04020102020204" pitchFamily="34" charset="0"/>
              </a:rPr>
              <a:t>Фундаментальные концепции искусственного интеллекта</a:t>
            </a:r>
            <a:r>
              <a:rPr lang="en-US" sz="3200" dirty="0">
                <a:latin typeface="Arial Black" panose="020B0A04020102020204" pitchFamily="34" charset="0"/>
              </a:rPr>
              <a:t>”</a:t>
            </a:r>
            <a:br>
              <a:rPr lang="ru-RU" sz="3200" dirty="0">
                <a:latin typeface="Arial Black" panose="020B0A04020102020204" pitchFamily="34" charset="0"/>
              </a:rPr>
            </a:br>
            <a:endParaRPr lang="ru-RU" sz="3200" dirty="0">
              <a:latin typeface="Arial Black" panose="020B0A040201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073E50-4585-45C3-AAD5-7F8314E199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Создание рекомендательной системы фильмов</a:t>
            </a:r>
          </a:p>
        </p:txBody>
      </p:sp>
    </p:spTree>
    <p:extLst>
      <p:ext uri="{BB962C8B-B14F-4D97-AF65-F5344CB8AC3E}">
        <p14:creationId xmlns:p14="http://schemas.microsoft.com/office/powerpoint/2010/main" val="1018959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E87C9D-2056-44EA-8189-A4B4C0BA7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4751" y="409175"/>
            <a:ext cx="9404723" cy="1400530"/>
          </a:xfrm>
        </p:spPr>
        <p:txBody>
          <a:bodyPr/>
          <a:lstStyle/>
          <a:p>
            <a:r>
              <a:rPr lang="ru-RU" dirty="0"/>
              <a:t>Работу выполнили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CB4D7334-5594-48D8-9732-8218261CCA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9843941"/>
              </p:ext>
            </p:extLst>
          </p:nvPr>
        </p:nvGraphicFramePr>
        <p:xfrm>
          <a:off x="905691" y="1690689"/>
          <a:ext cx="8011886" cy="2576511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662318">
                  <a:extLst>
                    <a:ext uri="{9D8B030D-6E8A-4147-A177-3AD203B41FA5}">
                      <a16:colId xmlns:a16="http://schemas.microsoft.com/office/drawing/2014/main" val="777966995"/>
                    </a:ext>
                  </a:extLst>
                </a:gridCol>
                <a:gridCol w="5349568">
                  <a:extLst>
                    <a:ext uri="{9D8B030D-6E8A-4147-A177-3AD203B41FA5}">
                      <a16:colId xmlns:a16="http://schemas.microsoft.com/office/drawing/2014/main" val="1993984746"/>
                    </a:ext>
                  </a:extLst>
                </a:gridCol>
              </a:tblGrid>
              <a:tr h="858837">
                <a:tc>
                  <a:txBody>
                    <a:bodyPr/>
                    <a:lstStyle/>
                    <a:p>
                      <a:r>
                        <a:rPr lang="ru-RU" b="0" dirty="0"/>
                        <a:t>М80-109М-23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dirty="0"/>
                        <a:t>Лавренченко Мария Кирилловна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326056"/>
                  </a:ext>
                </a:extLst>
              </a:tr>
              <a:tr h="8588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/>
                        <a:t>М80-114М-23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dirty="0" err="1"/>
                        <a:t>Панцырный</a:t>
                      </a:r>
                      <a:r>
                        <a:rPr lang="ru-RU" b="0" dirty="0"/>
                        <a:t> Иван Олегович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714912"/>
                  </a:ext>
                </a:extLst>
              </a:tr>
              <a:tr h="8588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/>
                        <a:t>М80-109М-23</a:t>
                      </a:r>
                    </a:p>
                    <a:p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dirty="0" err="1"/>
                        <a:t>Орачёв</a:t>
                      </a:r>
                      <a:r>
                        <a:rPr lang="ru-RU" b="0" dirty="0"/>
                        <a:t> Алексей Валерьевич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438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7906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6AF797-E58F-49F0-882C-8C7757CC1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</a:t>
            </a:r>
            <a:r>
              <a:rPr lang="ru-RU" dirty="0" err="1"/>
              <a:t>датасетом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8A724-9C54-4A62-B5CE-4CC68B1D9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657" y="1139017"/>
            <a:ext cx="6990806" cy="5122446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Модель обучается на </a:t>
            </a:r>
            <a:r>
              <a:rPr lang="ru-RU" dirty="0" err="1"/>
              <a:t>датасете</a:t>
            </a:r>
            <a:endParaRPr lang="ru-RU" dirty="0"/>
          </a:p>
          <a:p>
            <a:r>
              <a:rPr lang="en-US" dirty="0"/>
              <a:t>https://www.kaggle.com/datasets/rounakbanik/the-movies-dataset</a:t>
            </a:r>
            <a:endParaRPr lang="ru-RU" dirty="0"/>
          </a:p>
          <a:p>
            <a:endParaRPr lang="ru-RU" dirty="0"/>
          </a:p>
          <a:p>
            <a:r>
              <a:rPr lang="ru-RU" dirty="0"/>
              <a:t>Обучающая выборка</a:t>
            </a:r>
            <a:r>
              <a:rPr lang="en-US" dirty="0"/>
              <a:t>: ~</a:t>
            </a:r>
            <a:r>
              <a:rPr lang="ru-RU" dirty="0"/>
              <a:t>500 тысяч пользователей</a:t>
            </a:r>
          </a:p>
          <a:p>
            <a:r>
              <a:rPr lang="ru-RU" dirty="0"/>
              <a:t>Количество фильмов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~50</a:t>
            </a:r>
            <a:r>
              <a:rPr lang="ru-RU" dirty="0"/>
              <a:t> </a:t>
            </a:r>
            <a:r>
              <a:rPr lang="ru-RU" dirty="0" err="1"/>
              <a:t>тыс</a:t>
            </a:r>
            <a:r>
              <a:rPr lang="ru-RU" dirty="0"/>
              <a:t> фильмов</a:t>
            </a:r>
          </a:p>
          <a:p>
            <a:r>
              <a:rPr lang="ru-RU" dirty="0"/>
              <a:t>Пользователей отбираем с 50+ оценками фильмов, а фильмы рассматриваем с 10+ оценками для того, чтобы избавится от шумов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Среди фильмов были также некорректные данные, которые были удалено в процессе разработки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BDCAA65-D349-49C3-B6FE-51BF4138C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6009" y="1311819"/>
            <a:ext cx="4011475" cy="355734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191B566-DC3C-4D06-8632-F511A0EE50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2905"/>
          <a:stretch/>
        </p:blipFill>
        <p:spPr>
          <a:xfrm>
            <a:off x="1239235" y="4410970"/>
            <a:ext cx="5866959" cy="64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469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645A4E-D290-4ECB-AFBA-82E2679BE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808" y="452718"/>
            <a:ext cx="8158026" cy="1400530"/>
          </a:xfrm>
        </p:spPr>
        <p:txBody>
          <a:bodyPr/>
          <a:lstStyle/>
          <a:p>
            <a:r>
              <a:rPr lang="ru-RU" dirty="0"/>
              <a:t>Разработка модели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6FD568-F402-42AF-836C-1F8FCECE2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15823"/>
            <a:ext cx="10200414" cy="1148879"/>
          </a:xfrm>
        </p:spPr>
        <p:txBody>
          <a:bodyPr/>
          <a:lstStyle/>
          <a:p>
            <a:r>
              <a:rPr lang="ru-RU" dirty="0"/>
              <a:t>На основе отзывов пользователей составляется матрица </a:t>
            </a:r>
            <a:r>
              <a:rPr lang="ru-RU" dirty="0" err="1"/>
              <a:t>смежности.В</a:t>
            </a:r>
            <a:r>
              <a:rPr lang="ru-RU" dirty="0"/>
              <a:t> левой колонке находятся </a:t>
            </a:r>
            <a:r>
              <a:rPr lang="en-US" dirty="0" err="1"/>
              <a:t>movie_Id</a:t>
            </a:r>
            <a:r>
              <a:rPr lang="ru-RU" dirty="0"/>
              <a:t>, в первой строке</a:t>
            </a:r>
            <a:r>
              <a:rPr lang="en-US" dirty="0"/>
              <a:t> – id </a:t>
            </a:r>
            <a:r>
              <a:rPr lang="ru-RU" dirty="0"/>
              <a:t>пользователя, на их пересечении стоит оценка, поставленная пользователем этому фильму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08DB9C0-5DF6-4621-9B70-03499FED9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832" y="2564702"/>
            <a:ext cx="5338959" cy="377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693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F4DF57-07BB-49DB-81BF-31191E25C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86" y="452718"/>
            <a:ext cx="9049348" cy="1400530"/>
          </a:xfrm>
        </p:spPr>
        <p:txBody>
          <a:bodyPr/>
          <a:lstStyle/>
          <a:p>
            <a:r>
              <a:rPr lang="ru-RU" dirty="0"/>
              <a:t>Разработка модели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6FD608-6C56-485E-AAFF-0F3B8E92E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864" y="1497874"/>
            <a:ext cx="8969990" cy="475052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Перед нами, очевидно, стояла задача сведения всего к бинарной классификации (предсказал фильм правильно или нет), поэтому для обучения модели использовался алгоритм </a:t>
            </a:r>
            <a:r>
              <a:rPr lang="en-US" dirty="0"/>
              <a:t>KNN</a:t>
            </a:r>
            <a:r>
              <a:rPr lang="ru-RU" dirty="0"/>
              <a:t>.</a:t>
            </a:r>
            <a:endParaRPr lang="en-US" dirty="0"/>
          </a:p>
          <a:p>
            <a:r>
              <a:rPr lang="ru-RU" dirty="0"/>
              <a:t>Алгоритм KNN функционирует следующим образом: при поступлении нового объекта он определяет k ближайших соседей в обучающем наборе данных. Затем, вместо определения класса, как в задаче классификации, KNN вычисляет среднее или медиану значений целевой переменной для этих соседей. Полученное значение присваивается новому объекту в качестве предсказанного результата.</a:t>
            </a:r>
            <a:endParaRPr lang="en-US" dirty="0"/>
          </a:p>
          <a:p>
            <a:endParaRPr lang="en-US" dirty="0"/>
          </a:p>
          <a:p>
            <a:endParaRPr lang="ru-RU" dirty="0"/>
          </a:p>
          <a:p>
            <a:r>
              <a:rPr lang="ru-RU" dirty="0"/>
              <a:t>Метод взят из </a:t>
            </a:r>
            <a:r>
              <a:rPr lang="en-US" dirty="0"/>
              <a:t>scikit-learn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A17E892-5231-410B-97AD-D8A305A6B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869" y="5004753"/>
            <a:ext cx="8237462" cy="37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769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66B2F4-E585-4AFE-B393-52C095FAF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модели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B2DCCC-0673-4C3D-8E59-BA00BD8C8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443318"/>
            <a:ext cx="8946541" cy="125051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Имитируем входной запрос от пользователя, вводя название фильма, находим его среди всех фильмов. Далее по матрице смежности с помощью всё также </a:t>
            </a:r>
            <a:r>
              <a:rPr lang="en-US" dirty="0"/>
              <a:t>KNN </a:t>
            </a:r>
            <a:r>
              <a:rPr lang="ru-RU" dirty="0"/>
              <a:t>находим расстояние от нашего фильма до его соседей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5738AD2-AB71-450E-BD14-FFA220B44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241" y="2733170"/>
            <a:ext cx="7264773" cy="33021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5301145-9E99-4453-8976-B5C7C2433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241" y="3735783"/>
            <a:ext cx="4627785" cy="27464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D3C27D6-C2FC-4551-9B60-4A5AB0947164}"/>
              </a:ext>
            </a:extLst>
          </p:cNvPr>
          <p:cNvSpPr txBox="1"/>
          <p:nvPr/>
        </p:nvSpPr>
        <p:spPr>
          <a:xfrm>
            <a:off x="971826" y="308945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Далее сортируем по расстояниям и находим топ 10 фильмов, ближайших к заданному</a:t>
            </a:r>
          </a:p>
        </p:txBody>
      </p:sp>
    </p:spTree>
    <p:extLst>
      <p:ext uri="{BB962C8B-B14F-4D97-AF65-F5344CB8AC3E}">
        <p14:creationId xmlns:p14="http://schemas.microsoft.com/office/powerpoint/2010/main" val="4073758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72882A-7E64-4EB7-8C9F-757B7C83C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1A4898-E722-4D21-BBAE-19E4F28ED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730" y="1331259"/>
            <a:ext cx="10348459" cy="4195481"/>
          </a:xfrm>
        </p:spPr>
        <p:txBody>
          <a:bodyPr/>
          <a:lstStyle/>
          <a:p>
            <a:r>
              <a:rPr lang="ru-RU" dirty="0"/>
              <a:t>Входные данные</a:t>
            </a:r>
            <a:r>
              <a:rPr lang="en-US" dirty="0"/>
              <a:t>: Matrix</a:t>
            </a:r>
          </a:p>
          <a:p>
            <a:r>
              <a:rPr lang="ru-RU" dirty="0"/>
              <a:t>Выходные данные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0F5A0C0-C10B-4AC2-B06D-8548834E2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730" y="2500447"/>
            <a:ext cx="9495755" cy="185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351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3F3B88-E83A-4093-AABE-FCB59FFED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202346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Метрики. </a:t>
            </a:r>
            <a:r>
              <a:rPr lang="en-US" dirty="0">
                <a:solidFill>
                  <a:schemeClr val="tx1"/>
                </a:solidFill>
              </a:rPr>
              <a:t>ROC/AUC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5273F5-39BD-4613-BDA6-6A5CC9E87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627" y="1410790"/>
            <a:ext cx="9292207" cy="165292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Берём несколько пользователей, которые не участвовали в обучающей выборке и смотрим, </a:t>
            </a:r>
            <a:r>
              <a:rPr lang="ru-RU" dirty="0" err="1"/>
              <a:t>предсказались</a:t>
            </a:r>
            <a:r>
              <a:rPr lang="ru-RU" dirty="0"/>
              <a:t> ли фильмы, которые пользователь уже посмотрел по одному его же фильму. Выводим топ по расстояниям и высчитываем </a:t>
            </a:r>
            <a:r>
              <a:rPr lang="en-US" dirty="0"/>
              <a:t>TPR/TFR</a:t>
            </a:r>
            <a:r>
              <a:rPr lang="ru-RU" dirty="0"/>
              <a:t> (сравниваем два массива</a:t>
            </a:r>
            <a:r>
              <a:rPr lang="en-US" dirty="0"/>
              <a:t>: </a:t>
            </a:r>
            <a:r>
              <a:rPr lang="ru-RU" dirty="0"/>
              <a:t>предсказанные 10 фильмов и 10 реальных не учитывая</a:t>
            </a:r>
            <a:r>
              <a:rPr lang="en-US" dirty="0"/>
              <a:t>)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53004DF-10F0-445A-8C8F-7FA66D075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4342" y="3531630"/>
            <a:ext cx="4884527" cy="326011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3CD578D-9541-43E7-A799-4708AC8BA4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98" t="7683" r="4966" b="12643"/>
          <a:stretch/>
        </p:blipFill>
        <p:spPr>
          <a:xfrm>
            <a:off x="871816" y="3591653"/>
            <a:ext cx="4115833" cy="281362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FC0A76E-8EC6-4BBC-B03D-DC9A3808F9EF}"/>
              </a:ext>
            </a:extLst>
          </p:cNvPr>
          <p:cNvSpPr txBox="1"/>
          <p:nvPr/>
        </p:nvSpPr>
        <p:spPr>
          <a:xfrm>
            <a:off x="1284403" y="3266347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dirty="0"/>
              <a:t>Без учёта ранжирования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3F84DC-9751-459A-822C-2F647325E9F0}"/>
              </a:ext>
            </a:extLst>
          </p:cNvPr>
          <p:cNvSpPr txBox="1"/>
          <p:nvPr/>
        </p:nvSpPr>
        <p:spPr>
          <a:xfrm>
            <a:off x="7106709" y="3107148"/>
            <a:ext cx="4812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dirty="0"/>
              <a:t>С учётом ранжирования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782158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DD9AF4-DEA3-49E1-A58F-E0009B5E3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874" y="1102936"/>
            <a:ext cx="2733773" cy="750312"/>
          </a:xfrm>
        </p:spPr>
        <p:txBody>
          <a:bodyPr/>
          <a:lstStyle/>
          <a:p>
            <a:r>
              <a:rPr lang="ru-RU" sz="4400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8F26A1-2EB8-484F-B0C6-4D6429521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Модель на основе KNN, примененная в данной работе, демонстрирует свою эффективность для задачи рекомендации фильмов. Однако следует отметить, что модель также имеет свои ограничения, такие как вычислительная сложность при больших объемах данных и чувствительность к выбросам. </a:t>
            </a:r>
            <a:r>
              <a:rPr lang="en-US" dirty="0">
                <a:solidFill>
                  <a:srgbClr val="D1D5DB"/>
                </a:solidFill>
                <a:latin typeface="Söhne"/>
              </a:rPr>
              <a:t> </a:t>
            </a:r>
            <a:r>
              <a:rPr lang="ru-RU" dirty="0">
                <a:solidFill>
                  <a:srgbClr val="D1D5DB"/>
                </a:solidFill>
                <a:latin typeface="Söhne"/>
              </a:rPr>
              <a:t>Несмотря на предварительную очистку данных, модель всё равно часто ошибается, особенно когда дело доходит до ранжирования. 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Несмотря на ограничения модели, такие как ее чувствительность к выбросам, мы не сталкивались с серьезными проблемами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44287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Синий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82</TotalTime>
  <Words>416</Words>
  <Application>Microsoft Office PowerPoint</Application>
  <PresentationFormat>Широкоэкранный</PresentationFormat>
  <Paragraphs>42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Century Gothic</vt:lpstr>
      <vt:lpstr>Söhne</vt:lpstr>
      <vt:lpstr>Wingdings 3</vt:lpstr>
      <vt:lpstr>Ион</vt:lpstr>
      <vt:lpstr>Курсовая работа по дисциплине “Фундаментальные концепции искусственного интеллекта” </vt:lpstr>
      <vt:lpstr>Работу выполнили</vt:lpstr>
      <vt:lpstr>Работа с датасетом</vt:lpstr>
      <vt:lpstr>Разработка модели</vt:lpstr>
      <vt:lpstr>Разработка модели</vt:lpstr>
      <vt:lpstr>Разработка модели</vt:lpstr>
      <vt:lpstr>Пример работы</vt:lpstr>
      <vt:lpstr>Метрики. ROC/AUC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по дисциплине “Фундаментальные концепции искусственного интеллекта”</dc:title>
  <dc:creator>Мария Лавр</dc:creator>
  <cp:lastModifiedBy>Мария Лавр</cp:lastModifiedBy>
  <cp:revision>11</cp:revision>
  <dcterms:created xsi:type="dcterms:W3CDTF">2023-12-06T15:16:10Z</dcterms:created>
  <dcterms:modified xsi:type="dcterms:W3CDTF">2023-12-06T16:39:07Z</dcterms:modified>
</cp:coreProperties>
</file>