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4"/>
  </p:notesMasterIdLst>
  <p:handoutMasterIdLst>
    <p:handoutMasterId r:id="rId25"/>
  </p:handoutMasterIdLst>
  <p:sldIdLst>
    <p:sldId id="306" r:id="rId5"/>
    <p:sldId id="308" r:id="rId6"/>
    <p:sldId id="304" r:id="rId7"/>
    <p:sldId id="314" r:id="rId8"/>
    <p:sldId id="317" r:id="rId9"/>
    <p:sldId id="315" r:id="rId10"/>
    <p:sldId id="318" r:id="rId11"/>
    <p:sldId id="325" r:id="rId12"/>
    <p:sldId id="316" r:id="rId13"/>
    <p:sldId id="319" r:id="rId14"/>
    <p:sldId id="320" r:id="rId15"/>
    <p:sldId id="321" r:id="rId16"/>
    <p:sldId id="326" r:id="rId17"/>
    <p:sldId id="322" r:id="rId18"/>
    <p:sldId id="327" r:id="rId19"/>
    <p:sldId id="323" r:id="rId20"/>
    <p:sldId id="328" r:id="rId21"/>
    <p:sldId id="324" r:id="rId22"/>
    <p:sldId id="312" r:id="rId23"/>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0" d="100"/>
          <a:sy n="80" d="100"/>
        </p:scale>
        <p:origin x="58" y="18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DE217D1-FCD1-4007-9E5F-165E20012D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D88AB1B1-0B22-4611-8FEA-13D8012869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EDD7B2-2DB1-4292-9CED-B6D9BDCC5040}" type="datetime1">
              <a:rPr lang="it-IT" smtClean="0"/>
              <a:t>06/06/2022</a:t>
            </a:fld>
            <a:endParaRPr lang="it-IT" dirty="0"/>
          </a:p>
        </p:txBody>
      </p:sp>
      <p:sp>
        <p:nvSpPr>
          <p:cNvPr id="4" name="Segnaposto piè di pagina 3">
            <a:extLst>
              <a:ext uri="{FF2B5EF4-FFF2-40B4-BE49-F238E27FC236}">
                <a16:creationId xmlns:a16="http://schemas.microsoft.com/office/drawing/2014/main" id="{36A354F2-2D6C-47B9-96FB-4B76E1E4C7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F525C8CA-3B88-4039-8D2A-86C4329D5A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D447C0-1402-408B-9B31-FEBD74125ED3}" type="slidenum">
              <a:rPr lang="it-IT" smtClean="0"/>
              <a:t>‹N›</a:t>
            </a:fld>
            <a:endParaRPr lang="it-IT"/>
          </a:p>
        </p:txBody>
      </p:sp>
    </p:spTree>
    <p:extLst>
      <p:ext uri="{BB962C8B-B14F-4D97-AF65-F5344CB8AC3E}">
        <p14:creationId xmlns:p14="http://schemas.microsoft.com/office/powerpoint/2010/main" val="299307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F714F-066B-41A5-A6BD-50516EB8C346}" type="datetime1">
              <a:rPr lang="it-IT" smtClean="0"/>
              <a:pPr/>
              <a:t>06/06/2022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it-IT" noProof="0" smtClean="0"/>
              <a:t>‹N›</a:t>
            </a:fld>
            <a:endParaRPr lang="it-IT"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a:t>
            </a:fld>
            <a:endParaRPr lang="it-IT"/>
          </a:p>
        </p:txBody>
      </p:sp>
    </p:spTree>
    <p:extLst>
      <p:ext uri="{BB962C8B-B14F-4D97-AF65-F5344CB8AC3E}">
        <p14:creationId xmlns:p14="http://schemas.microsoft.com/office/powerpoint/2010/main" val="3859458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10</a:t>
            </a:fld>
            <a:endParaRPr lang="it-IT"/>
          </a:p>
        </p:txBody>
      </p:sp>
    </p:spTree>
    <p:extLst>
      <p:ext uri="{BB962C8B-B14F-4D97-AF65-F5344CB8AC3E}">
        <p14:creationId xmlns:p14="http://schemas.microsoft.com/office/powerpoint/2010/main" val="1619362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11</a:t>
            </a:fld>
            <a:endParaRPr lang="it-IT"/>
          </a:p>
        </p:txBody>
      </p:sp>
    </p:spTree>
    <p:extLst>
      <p:ext uri="{BB962C8B-B14F-4D97-AF65-F5344CB8AC3E}">
        <p14:creationId xmlns:p14="http://schemas.microsoft.com/office/powerpoint/2010/main" val="115075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12</a:t>
            </a:fld>
            <a:endParaRPr lang="it-IT"/>
          </a:p>
        </p:txBody>
      </p:sp>
    </p:spTree>
    <p:extLst>
      <p:ext uri="{BB962C8B-B14F-4D97-AF65-F5344CB8AC3E}">
        <p14:creationId xmlns:p14="http://schemas.microsoft.com/office/powerpoint/2010/main" val="2188839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13</a:t>
            </a:fld>
            <a:endParaRPr lang="it-IT"/>
          </a:p>
        </p:txBody>
      </p:sp>
    </p:spTree>
    <p:extLst>
      <p:ext uri="{BB962C8B-B14F-4D97-AF65-F5344CB8AC3E}">
        <p14:creationId xmlns:p14="http://schemas.microsoft.com/office/powerpoint/2010/main" val="3820304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14</a:t>
            </a:fld>
            <a:endParaRPr lang="it-IT"/>
          </a:p>
        </p:txBody>
      </p:sp>
    </p:spTree>
    <p:extLst>
      <p:ext uri="{BB962C8B-B14F-4D97-AF65-F5344CB8AC3E}">
        <p14:creationId xmlns:p14="http://schemas.microsoft.com/office/powerpoint/2010/main" val="323592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15</a:t>
            </a:fld>
            <a:endParaRPr lang="it-IT"/>
          </a:p>
        </p:txBody>
      </p:sp>
    </p:spTree>
    <p:extLst>
      <p:ext uri="{BB962C8B-B14F-4D97-AF65-F5344CB8AC3E}">
        <p14:creationId xmlns:p14="http://schemas.microsoft.com/office/powerpoint/2010/main" val="1620491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16</a:t>
            </a:fld>
            <a:endParaRPr lang="it-IT"/>
          </a:p>
        </p:txBody>
      </p:sp>
    </p:spTree>
    <p:extLst>
      <p:ext uri="{BB962C8B-B14F-4D97-AF65-F5344CB8AC3E}">
        <p14:creationId xmlns:p14="http://schemas.microsoft.com/office/powerpoint/2010/main" val="1838776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17</a:t>
            </a:fld>
            <a:endParaRPr lang="it-IT"/>
          </a:p>
        </p:txBody>
      </p:sp>
    </p:spTree>
    <p:extLst>
      <p:ext uri="{BB962C8B-B14F-4D97-AF65-F5344CB8AC3E}">
        <p14:creationId xmlns:p14="http://schemas.microsoft.com/office/powerpoint/2010/main" val="1417447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18</a:t>
            </a:fld>
            <a:endParaRPr lang="it-IT"/>
          </a:p>
        </p:txBody>
      </p:sp>
    </p:spTree>
    <p:extLst>
      <p:ext uri="{BB962C8B-B14F-4D97-AF65-F5344CB8AC3E}">
        <p14:creationId xmlns:p14="http://schemas.microsoft.com/office/powerpoint/2010/main" val="2039750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19</a:t>
            </a:fld>
            <a:endParaRPr lang="it-IT"/>
          </a:p>
        </p:txBody>
      </p:sp>
    </p:spTree>
    <p:extLst>
      <p:ext uri="{BB962C8B-B14F-4D97-AF65-F5344CB8AC3E}">
        <p14:creationId xmlns:p14="http://schemas.microsoft.com/office/powerpoint/2010/main" val="4107415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2</a:t>
            </a:fld>
            <a:endParaRPr lang="it-IT"/>
          </a:p>
        </p:txBody>
      </p:sp>
    </p:spTree>
    <p:extLst>
      <p:ext uri="{BB962C8B-B14F-4D97-AF65-F5344CB8AC3E}">
        <p14:creationId xmlns:p14="http://schemas.microsoft.com/office/powerpoint/2010/main" val="140022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3</a:t>
            </a:fld>
            <a:endParaRPr lang="it-IT"/>
          </a:p>
        </p:txBody>
      </p:sp>
    </p:spTree>
    <p:extLst>
      <p:ext uri="{BB962C8B-B14F-4D97-AF65-F5344CB8AC3E}">
        <p14:creationId xmlns:p14="http://schemas.microsoft.com/office/powerpoint/2010/main" val="3314768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4</a:t>
            </a:fld>
            <a:endParaRPr lang="it-IT"/>
          </a:p>
        </p:txBody>
      </p:sp>
    </p:spTree>
    <p:extLst>
      <p:ext uri="{BB962C8B-B14F-4D97-AF65-F5344CB8AC3E}">
        <p14:creationId xmlns:p14="http://schemas.microsoft.com/office/powerpoint/2010/main" val="53826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5</a:t>
            </a:fld>
            <a:endParaRPr lang="it-IT"/>
          </a:p>
        </p:txBody>
      </p:sp>
    </p:spTree>
    <p:extLst>
      <p:ext uri="{BB962C8B-B14F-4D97-AF65-F5344CB8AC3E}">
        <p14:creationId xmlns:p14="http://schemas.microsoft.com/office/powerpoint/2010/main" val="574038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6</a:t>
            </a:fld>
            <a:endParaRPr lang="it-IT"/>
          </a:p>
        </p:txBody>
      </p:sp>
    </p:spTree>
    <p:extLst>
      <p:ext uri="{BB962C8B-B14F-4D97-AF65-F5344CB8AC3E}">
        <p14:creationId xmlns:p14="http://schemas.microsoft.com/office/powerpoint/2010/main" val="47309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7</a:t>
            </a:fld>
            <a:endParaRPr lang="it-IT"/>
          </a:p>
        </p:txBody>
      </p:sp>
    </p:spTree>
    <p:extLst>
      <p:ext uri="{BB962C8B-B14F-4D97-AF65-F5344CB8AC3E}">
        <p14:creationId xmlns:p14="http://schemas.microsoft.com/office/powerpoint/2010/main" val="900261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8</a:t>
            </a:fld>
            <a:endParaRPr lang="it-IT"/>
          </a:p>
        </p:txBody>
      </p:sp>
    </p:spTree>
    <p:extLst>
      <p:ext uri="{BB962C8B-B14F-4D97-AF65-F5344CB8AC3E}">
        <p14:creationId xmlns:p14="http://schemas.microsoft.com/office/powerpoint/2010/main" val="2876678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9</a:t>
            </a:fld>
            <a:endParaRPr lang="it-IT"/>
          </a:p>
        </p:txBody>
      </p:sp>
    </p:spTree>
    <p:extLst>
      <p:ext uri="{BB962C8B-B14F-4D97-AF65-F5344CB8AC3E}">
        <p14:creationId xmlns:p14="http://schemas.microsoft.com/office/powerpoint/2010/main" val="759963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11" name="Connettore dirit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15" name="Segnaposto tes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it-IT" noProof="0"/>
              <a:t>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it-IT" noProof="0"/>
              <a:t>Fare clic sull'icona per inserire un'immagine</a:t>
            </a:r>
          </a:p>
        </p:txBody>
      </p:sp>
      <p:sp>
        <p:nvSpPr>
          <p:cNvPr id="10" name="Segnaposto immagin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it-IT" noProof="0"/>
              <a:t>Fare clic sull'icona per inserire un'immagine</a:t>
            </a:r>
          </a:p>
        </p:txBody>
      </p:sp>
      <p:sp>
        <p:nvSpPr>
          <p:cNvPr id="11" name="Segnaposto immagin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it-IT" noProof="0"/>
              <a:t>Fare clic sull'icona per inserire un'immagine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Segnaposto immagin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it-IT" noProof="0"/>
              <a:t>Fare clic sull'icona per inserire un'immagine</a:t>
            </a:r>
          </a:p>
        </p:txBody>
      </p:sp>
      <p:sp>
        <p:nvSpPr>
          <p:cNvPr id="32" name="Segnaposto immagin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it-IT" noProof="0"/>
              <a:t>Fare clic sull'icona per inserire un'immagine</a:t>
            </a:r>
          </a:p>
        </p:txBody>
      </p:sp>
      <p:sp>
        <p:nvSpPr>
          <p:cNvPr id="31" name="Segnaposto immagin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it-IT" noProof="0"/>
              <a:t>Fare clic sull'icona per inserire un'immagine</a:t>
            </a:r>
          </a:p>
        </p:txBody>
      </p:sp>
      <p:sp>
        <p:nvSpPr>
          <p:cNvPr id="30" name="Segnaposto immagin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a:p>
        </p:txBody>
      </p:sp>
      <p:sp>
        <p:nvSpPr>
          <p:cNvPr id="8" name="Elemento gra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a:p>
        </p:txBody>
      </p:sp>
      <p:sp>
        <p:nvSpPr>
          <p:cNvPr id="10" name="Elemento gra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
        <p:nvSpPr>
          <p:cNvPr id="12" name="Elemento gra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it-IT" noProof="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6" name="Connettore diritto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it-IT" noProof="0"/>
              <a:t>03/09/20XX</a:t>
            </a:r>
          </a:p>
        </p:txBody>
      </p:sp>
      <p:sp>
        <p:nvSpPr>
          <p:cNvPr id="3" name="Segnaposto piè di pagina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it-IT" noProof="0"/>
              <a:t>Titolo presentazione</a:t>
            </a:r>
          </a:p>
        </p:txBody>
      </p:sp>
      <p:sp>
        <p:nvSpPr>
          <p:cNvPr id="4" name="Segnaposto numero diapositiva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5" name="Connettore diritto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it-IT" noProof="0"/>
              <a:t>03/09/20XX</a:t>
            </a:r>
          </a:p>
        </p:txBody>
      </p:sp>
      <p:sp>
        <p:nvSpPr>
          <p:cNvPr id="6" name="Segnaposto piè di pagina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8" name="Connettore dirit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it-IT" noProof="0"/>
              <a:t>03/09/20XX</a:t>
            </a:r>
          </a:p>
        </p:txBody>
      </p:sp>
      <p:sp>
        <p:nvSpPr>
          <p:cNvPr id="6" name="Segnaposto piè di pagina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8" name="Connettore dirit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titolo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9" name="Connettore diritto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Elemento gra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sp>
        <p:nvSpPr>
          <p:cNvPr id="21" name="Elemento gra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it-IT" noProof="0"/>
          </a:p>
        </p:txBody>
      </p:sp>
      <p:sp>
        <p:nvSpPr>
          <p:cNvPr id="23" name="Elemento gra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it-IT" noProof="0"/>
              <a:t>Titolo</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
        <p:nvSpPr>
          <p:cNvPr id="11" name="Elemento gra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sp>
        <p:nvSpPr>
          <p:cNvPr id="13" name="Elemento gra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a:p>
        </p:txBody>
      </p:sp>
      <p:sp>
        <p:nvSpPr>
          <p:cNvPr id="17" name="Elemento gra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5" name="Segnaposto immagin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it-IT" noProof="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it-IT" noProof="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testazione sezion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Elemento gra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sp>
        <p:nvSpPr>
          <p:cNvPr id="5" name="Elemento gra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a:p>
        </p:txBody>
      </p:sp>
      <p:sp>
        <p:nvSpPr>
          <p:cNvPr id="6" name="Elemento gra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
        <p:nvSpPr>
          <p:cNvPr id="7" name="Elemento gra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a:p>
        </p:txBody>
      </p:sp>
      <p:sp>
        <p:nvSpPr>
          <p:cNvPr id="11" name="Elemento gra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it-IT" noProof="0"/>
          </a:p>
        </p:txBody>
      </p:sp>
      <p:sp>
        <p:nvSpPr>
          <p:cNvPr id="13" name="Elemento gra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7" name="Connettore dirit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it-IT" noProof="0"/>
              <a:t>Fare clic sull'icona per inserire un'immagine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olo e contenuto">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it-IT" noProof="0"/>
              <a:t>Titolo</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it-IT" noProof="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it-IT" noProof="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it-IT" noProof="0" smtClean="0"/>
              <a:pPr/>
              <a:t>‹N›</a:t>
            </a:fld>
            <a:endParaRPr lang="it-IT" noProof="0"/>
          </a:p>
        </p:txBody>
      </p:sp>
      <p:sp>
        <p:nvSpPr>
          <p:cNvPr id="9" name="Elemento gra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a:p>
        </p:txBody>
      </p:sp>
      <p:sp>
        <p:nvSpPr>
          <p:cNvPr id="11" name="Elemento gra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8" name="Connettore dirit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Elemento gra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2" name="Elemento gra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4" name="Elemento gra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it-IT" noProof="0"/>
              <a:t>03/09/20XX</a:t>
            </a:r>
          </a:p>
        </p:txBody>
      </p:sp>
      <p:sp>
        <p:nvSpPr>
          <p:cNvPr id="5" name="Segnaposto piè di pa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it-IT" noProof="0" smtClean="0"/>
              <a:t>‹N›</a:t>
            </a:fld>
            <a:endParaRPr lang="it-IT"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www.figma.com/proto/GtsNSblUxDW7l6locsx0Dh/Untitled?node-id=9%3A101&amp;scaling=min-zoom&amp;page-id=9%3A99&amp;starting-point-node-id=9%3A101&amp;show-proto-sidebar=1"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it-IT" spc="400" dirty="0" err="1"/>
              <a:t>Find</a:t>
            </a:r>
            <a:br>
              <a:rPr lang="it-IT" spc="400" dirty="0"/>
            </a:br>
            <a:r>
              <a:rPr lang="it-IT" spc="400" dirty="0" err="1"/>
              <a:t>your</a:t>
            </a:r>
            <a:br>
              <a:rPr lang="it-IT" spc="400" dirty="0"/>
            </a:br>
            <a:r>
              <a:rPr lang="it-IT" spc="400" dirty="0"/>
              <a:t>home</a:t>
            </a:r>
            <a:endParaRPr lang="it-IT" dirty="0"/>
          </a:p>
        </p:txBody>
      </p:sp>
      <p:sp>
        <p:nvSpPr>
          <p:cNvPr id="3" name="Sottotitolo 2">
            <a:extLst>
              <a:ext uri="{FF2B5EF4-FFF2-40B4-BE49-F238E27FC236}">
                <a16:creationId xmlns:a16="http://schemas.microsoft.com/office/drawing/2014/main" id="{A5F14073-9F68-4B7E-A576-26899D58C7A9}"/>
              </a:ext>
            </a:extLst>
          </p:cNvPr>
          <p:cNvSpPr>
            <a:spLocks noGrp="1"/>
          </p:cNvSpPr>
          <p:nvPr>
            <p:ph type="subTitle" idx="1"/>
          </p:nvPr>
        </p:nvSpPr>
        <p:spPr>
          <a:xfrm>
            <a:off x="5641848" y="4700015"/>
            <a:ext cx="5171154" cy="2055891"/>
          </a:xfrm>
        </p:spPr>
        <p:txBody>
          <a:bodyPr rtlCol="0"/>
          <a:lstStyle/>
          <a:p>
            <a:pPr rtl="0"/>
            <a:r>
              <a:rPr lang="it-IT" sz="2000" dirty="0">
                <a:solidFill>
                  <a:schemeClr val="bg1"/>
                </a:solidFill>
              </a:rPr>
              <a:t>Progetto IUM</a:t>
            </a:r>
          </a:p>
          <a:p>
            <a:pPr rtl="0"/>
            <a:r>
              <a:rPr lang="it-IT" sz="2000" dirty="0">
                <a:solidFill>
                  <a:schemeClr val="bg1"/>
                </a:solidFill>
              </a:rPr>
              <a:t>Gruppo 3:</a:t>
            </a:r>
          </a:p>
          <a:p>
            <a:pPr rtl="0"/>
            <a:r>
              <a:rPr lang="it-IT" dirty="0"/>
              <a:t>Scotellaro Antonio 7433</a:t>
            </a:r>
          </a:p>
          <a:p>
            <a:pPr rtl="0"/>
            <a:r>
              <a:rPr lang="it-IT" dirty="0"/>
              <a:t>Pastore Marco 6599  </a:t>
            </a:r>
          </a:p>
          <a:p>
            <a:pPr rtl="0"/>
            <a:r>
              <a:rPr lang="it-IT" dirty="0"/>
              <a:t>Corvino Raffaele 6971</a:t>
            </a:r>
          </a:p>
          <a:p>
            <a:pPr rtl="0"/>
            <a:endParaRPr lang="it-IT" sz="2000" dirty="0">
              <a:solidFill>
                <a:schemeClr val="bg1"/>
              </a:solidFill>
            </a:endParaRPr>
          </a:p>
          <a:p>
            <a:pPr rtl="0"/>
            <a:endParaRPr lang="it-IT"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a:xfrm>
            <a:off x="838200" y="365125"/>
            <a:ext cx="10515600" cy="1325563"/>
          </a:xfrm>
        </p:spPr>
        <p:txBody>
          <a:bodyPr rtlCol="0" anchor="ctr">
            <a:normAutofit/>
          </a:bodyPr>
          <a:lstStyle/>
          <a:p>
            <a:pPr rtl="0"/>
            <a:r>
              <a:rPr lang="it-IT" sz="5400" dirty="0"/>
              <a:t>Idee iniziali di progetto</a:t>
            </a:r>
          </a:p>
        </p:txBody>
      </p:sp>
      <p:sp>
        <p:nvSpPr>
          <p:cNvPr id="5" name="Segnaposto testo 4">
            <a:extLst>
              <a:ext uri="{FF2B5EF4-FFF2-40B4-BE49-F238E27FC236}">
                <a16:creationId xmlns:a16="http://schemas.microsoft.com/office/drawing/2014/main" id="{DBC30D73-6820-EDBF-F101-B71E8D8E4590}"/>
              </a:ext>
            </a:extLst>
          </p:cNvPr>
          <p:cNvSpPr>
            <a:spLocks noGrp="1"/>
          </p:cNvSpPr>
          <p:nvPr>
            <p:ph sz="half" idx="1"/>
          </p:nvPr>
        </p:nvSpPr>
        <p:spPr>
          <a:xfrm>
            <a:off x="1444752" y="1825625"/>
            <a:ext cx="4553712" cy="4351338"/>
          </a:xfrm>
        </p:spPr>
        <p:txBody>
          <a:bodyPr>
            <a:normAutofit/>
          </a:bodyPr>
          <a:lstStyle/>
          <a:p>
            <a:pPr marL="0" indent="0">
              <a:buNone/>
            </a:pPr>
            <a:r>
              <a:rPr lang="it-IT" sz="2000" dirty="0"/>
              <a:t>Le prime idee di progetto identificate sono state definite con una serie di prototipazioni low-fi.</a:t>
            </a:r>
          </a:p>
        </p:txBody>
      </p:sp>
      <p:pic>
        <p:nvPicPr>
          <p:cNvPr id="7" name="Immagine 6">
            <a:extLst>
              <a:ext uri="{FF2B5EF4-FFF2-40B4-BE49-F238E27FC236}">
                <a16:creationId xmlns:a16="http://schemas.microsoft.com/office/drawing/2014/main" id="{6E159AAF-54B7-3DD3-370F-3EA09983C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832" y="3563461"/>
            <a:ext cx="2361552" cy="3067844"/>
          </a:xfrm>
          <a:prstGeom prst="rect">
            <a:avLst/>
          </a:prstGeom>
        </p:spPr>
      </p:pic>
      <p:pic>
        <p:nvPicPr>
          <p:cNvPr id="8" name="Immagine 7" descr="Immagine che contiene testo, lavagnabianca, ricevuta, documento&#10;&#10;Descrizione generata automaticamente">
            <a:extLst>
              <a:ext uri="{FF2B5EF4-FFF2-40B4-BE49-F238E27FC236}">
                <a16:creationId xmlns:a16="http://schemas.microsoft.com/office/drawing/2014/main" id="{48B338DC-A555-C2A0-8904-D0B4EB58D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7076" y="3622675"/>
            <a:ext cx="2316480" cy="3008630"/>
          </a:xfrm>
          <a:prstGeom prst="rect">
            <a:avLst/>
          </a:prstGeom>
        </p:spPr>
      </p:pic>
      <p:sp>
        <p:nvSpPr>
          <p:cNvPr id="6" name="CasellaDiTesto 5">
            <a:extLst>
              <a:ext uri="{FF2B5EF4-FFF2-40B4-BE49-F238E27FC236}">
                <a16:creationId xmlns:a16="http://schemas.microsoft.com/office/drawing/2014/main" id="{6CA31E41-9777-276D-7117-CBB571DF23E4}"/>
              </a:ext>
            </a:extLst>
          </p:cNvPr>
          <p:cNvSpPr txBox="1"/>
          <p:nvPr/>
        </p:nvSpPr>
        <p:spPr>
          <a:xfrm>
            <a:off x="2717454" y="3194129"/>
            <a:ext cx="2552700" cy="369332"/>
          </a:xfrm>
          <a:prstGeom prst="rect">
            <a:avLst/>
          </a:prstGeom>
          <a:noFill/>
        </p:spPr>
        <p:txBody>
          <a:bodyPr wrap="square" rtlCol="0">
            <a:spAutoFit/>
          </a:bodyPr>
          <a:lstStyle/>
          <a:p>
            <a:r>
              <a:rPr lang="it-IT" dirty="0"/>
              <a:t>Prototipazione 1:</a:t>
            </a:r>
          </a:p>
        </p:txBody>
      </p:sp>
      <p:sp>
        <p:nvSpPr>
          <p:cNvPr id="10" name="CasellaDiTesto 9">
            <a:extLst>
              <a:ext uri="{FF2B5EF4-FFF2-40B4-BE49-F238E27FC236}">
                <a16:creationId xmlns:a16="http://schemas.microsoft.com/office/drawing/2014/main" id="{040DA824-4D90-B66D-0071-56B13F793EBD}"/>
              </a:ext>
            </a:extLst>
          </p:cNvPr>
          <p:cNvSpPr txBox="1"/>
          <p:nvPr/>
        </p:nvSpPr>
        <p:spPr>
          <a:xfrm>
            <a:off x="7419975" y="3194129"/>
            <a:ext cx="2552700" cy="369332"/>
          </a:xfrm>
          <a:prstGeom prst="rect">
            <a:avLst/>
          </a:prstGeom>
          <a:noFill/>
        </p:spPr>
        <p:txBody>
          <a:bodyPr wrap="square" rtlCol="0">
            <a:spAutoFit/>
          </a:bodyPr>
          <a:lstStyle/>
          <a:p>
            <a:r>
              <a:rPr lang="it-IT" dirty="0"/>
              <a:t>Prototipazione 2:</a:t>
            </a:r>
          </a:p>
        </p:txBody>
      </p:sp>
    </p:spTree>
    <p:extLst>
      <p:ext uri="{BB962C8B-B14F-4D97-AF65-F5344CB8AC3E}">
        <p14:creationId xmlns:p14="http://schemas.microsoft.com/office/powerpoint/2010/main" val="848125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a:xfrm>
            <a:off x="838200" y="365125"/>
            <a:ext cx="10515600" cy="1325563"/>
          </a:xfrm>
        </p:spPr>
        <p:txBody>
          <a:bodyPr rtlCol="0" anchor="ctr">
            <a:normAutofit/>
          </a:bodyPr>
          <a:lstStyle/>
          <a:p>
            <a:pPr rtl="0"/>
            <a:r>
              <a:rPr lang="it-IT" sz="5400" dirty="0"/>
              <a:t>Paper sketch</a:t>
            </a:r>
          </a:p>
        </p:txBody>
      </p:sp>
      <p:sp>
        <p:nvSpPr>
          <p:cNvPr id="5" name="Segnaposto testo 4">
            <a:extLst>
              <a:ext uri="{FF2B5EF4-FFF2-40B4-BE49-F238E27FC236}">
                <a16:creationId xmlns:a16="http://schemas.microsoft.com/office/drawing/2014/main" id="{DBC30D73-6820-EDBF-F101-B71E8D8E4590}"/>
              </a:ext>
            </a:extLst>
          </p:cNvPr>
          <p:cNvSpPr>
            <a:spLocks noGrp="1"/>
          </p:cNvSpPr>
          <p:nvPr>
            <p:ph sz="half" idx="1"/>
          </p:nvPr>
        </p:nvSpPr>
        <p:spPr>
          <a:xfrm>
            <a:off x="1444752" y="1597025"/>
            <a:ext cx="9909048" cy="4351338"/>
          </a:xfrm>
        </p:spPr>
        <p:txBody>
          <a:bodyPr>
            <a:normAutofit/>
          </a:bodyPr>
          <a:lstStyle/>
          <a:p>
            <a:pPr marL="0" indent="0">
              <a:buNone/>
            </a:pPr>
            <a:r>
              <a:rPr lang="it-IT" sz="2000" dirty="0"/>
              <a:t>Per definire il comportamento e il design del nostro sistema sono stati disegnati a mano dei paper sketch.</a:t>
            </a:r>
          </a:p>
        </p:txBody>
      </p:sp>
      <p:pic>
        <p:nvPicPr>
          <p:cNvPr id="7" name="Immagine 6" descr="Immagine che contiene testo, lavagnabianca, ricevuta&#10;&#10;Descrizione generata automaticamente">
            <a:extLst>
              <a:ext uri="{FF2B5EF4-FFF2-40B4-BE49-F238E27FC236}">
                <a16:creationId xmlns:a16="http://schemas.microsoft.com/office/drawing/2014/main" id="{72D363AE-4231-7387-FC09-3D4036A7C6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6279" y="2329973"/>
            <a:ext cx="2119515" cy="4201806"/>
          </a:xfrm>
          <a:prstGeom prst="rect">
            <a:avLst/>
          </a:prstGeom>
        </p:spPr>
      </p:pic>
      <p:pic>
        <p:nvPicPr>
          <p:cNvPr id="4" name="Immagine 3" descr="Immagine che contiene testo&#10;&#10;Descrizione generata automaticamente">
            <a:extLst>
              <a:ext uri="{FF2B5EF4-FFF2-40B4-BE49-F238E27FC236}">
                <a16:creationId xmlns:a16="http://schemas.microsoft.com/office/drawing/2014/main" id="{C8218A0C-782E-D58F-40FE-2FBAF3B46C7C}"/>
              </a:ext>
            </a:extLst>
          </p:cNvPr>
          <p:cNvPicPr>
            <a:picLocks noChangeAspect="1"/>
          </p:cNvPicPr>
          <p:nvPr/>
        </p:nvPicPr>
        <p:blipFill>
          <a:blip r:embed="rId4"/>
          <a:stretch>
            <a:fillRect/>
          </a:stretch>
        </p:blipFill>
        <p:spPr>
          <a:xfrm>
            <a:off x="1525835" y="2329973"/>
            <a:ext cx="1940373" cy="4201002"/>
          </a:xfrm>
          <a:prstGeom prst="rect">
            <a:avLst/>
          </a:prstGeom>
        </p:spPr>
      </p:pic>
      <p:pic>
        <p:nvPicPr>
          <p:cNvPr id="9" name="Immagine 8" descr="Immagine che contiene testo, lavagnabianca, disegnoatratteggio&#10;&#10;Descrizione generata automaticamente">
            <a:extLst>
              <a:ext uri="{FF2B5EF4-FFF2-40B4-BE49-F238E27FC236}">
                <a16:creationId xmlns:a16="http://schemas.microsoft.com/office/drawing/2014/main" id="{41801902-32AB-AAEC-F285-B83E33F3C47D}"/>
              </a:ext>
            </a:extLst>
          </p:cNvPr>
          <p:cNvPicPr>
            <a:picLocks noChangeAspect="1"/>
          </p:cNvPicPr>
          <p:nvPr/>
        </p:nvPicPr>
        <p:blipFill>
          <a:blip r:embed="rId5"/>
          <a:stretch>
            <a:fillRect/>
          </a:stretch>
        </p:blipFill>
        <p:spPr>
          <a:xfrm>
            <a:off x="4001310" y="2329973"/>
            <a:ext cx="1940373" cy="4201002"/>
          </a:xfrm>
          <a:prstGeom prst="rect">
            <a:avLst/>
          </a:prstGeom>
        </p:spPr>
      </p:pic>
      <p:pic>
        <p:nvPicPr>
          <p:cNvPr id="12" name="Immagine 11">
            <a:extLst>
              <a:ext uri="{FF2B5EF4-FFF2-40B4-BE49-F238E27FC236}">
                <a16:creationId xmlns:a16="http://schemas.microsoft.com/office/drawing/2014/main" id="{806AFC15-2CCF-CCD5-4C24-FCC99FDFC5D8}"/>
              </a:ext>
            </a:extLst>
          </p:cNvPr>
          <p:cNvPicPr>
            <a:picLocks noChangeAspect="1"/>
          </p:cNvPicPr>
          <p:nvPr/>
        </p:nvPicPr>
        <p:blipFill>
          <a:blip r:embed="rId6"/>
          <a:stretch>
            <a:fillRect/>
          </a:stretch>
        </p:blipFill>
        <p:spPr>
          <a:xfrm>
            <a:off x="9372601" y="2329973"/>
            <a:ext cx="1981199" cy="4289393"/>
          </a:xfrm>
          <a:prstGeom prst="rect">
            <a:avLst/>
          </a:prstGeom>
        </p:spPr>
      </p:pic>
    </p:spTree>
    <p:extLst>
      <p:ext uri="{BB962C8B-B14F-4D97-AF65-F5344CB8AC3E}">
        <p14:creationId xmlns:p14="http://schemas.microsoft.com/office/powerpoint/2010/main" val="157846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a:xfrm>
            <a:off x="838200" y="365125"/>
            <a:ext cx="10515600" cy="1325563"/>
          </a:xfrm>
        </p:spPr>
        <p:txBody>
          <a:bodyPr rtlCol="0" anchor="ctr">
            <a:normAutofit/>
          </a:bodyPr>
          <a:lstStyle/>
          <a:p>
            <a:pPr rtl="0"/>
            <a:r>
              <a:rPr lang="it-IT" sz="5400" dirty="0"/>
              <a:t>Testing con Mago di </a:t>
            </a:r>
            <a:r>
              <a:rPr lang="it-IT" sz="5400" dirty="0" err="1"/>
              <a:t>Oz</a:t>
            </a:r>
            <a:endParaRPr lang="it-IT" sz="5400" dirty="0"/>
          </a:p>
        </p:txBody>
      </p:sp>
      <p:sp>
        <p:nvSpPr>
          <p:cNvPr id="5" name="Segnaposto testo 4">
            <a:extLst>
              <a:ext uri="{FF2B5EF4-FFF2-40B4-BE49-F238E27FC236}">
                <a16:creationId xmlns:a16="http://schemas.microsoft.com/office/drawing/2014/main" id="{DBC30D73-6820-EDBF-F101-B71E8D8E4590}"/>
              </a:ext>
            </a:extLst>
          </p:cNvPr>
          <p:cNvSpPr>
            <a:spLocks noGrp="1"/>
          </p:cNvSpPr>
          <p:nvPr>
            <p:ph sz="half" idx="1"/>
          </p:nvPr>
        </p:nvSpPr>
        <p:spPr>
          <a:xfrm>
            <a:off x="1444752" y="1558925"/>
            <a:ext cx="9909048" cy="4351338"/>
          </a:xfrm>
        </p:spPr>
        <p:txBody>
          <a:bodyPr>
            <a:normAutofit/>
          </a:bodyPr>
          <a:lstStyle/>
          <a:p>
            <a:pPr marL="0" indent="0">
              <a:buNone/>
            </a:pPr>
            <a:r>
              <a:rPr lang="it-IT" sz="2000" dirty="0"/>
              <a:t>Con lo scopo di trovare eventuali perplessità e analizzare il funzionamento del prototipo abbiamo fatto testare il livello </a:t>
            </a:r>
            <a:r>
              <a:rPr lang="it-IT" sz="2000" dirty="0" err="1"/>
              <a:t>Mid</a:t>
            </a:r>
            <a:r>
              <a:rPr lang="it-IT" sz="2000" dirty="0"/>
              <a:t>-fi ad un utente, perplessità e cambiamenti che verranno poi raffinati nel livello High-fi.</a:t>
            </a:r>
          </a:p>
        </p:txBody>
      </p:sp>
      <p:sp>
        <p:nvSpPr>
          <p:cNvPr id="13" name="Freccia a destra 12">
            <a:extLst>
              <a:ext uri="{FF2B5EF4-FFF2-40B4-BE49-F238E27FC236}">
                <a16:creationId xmlns:a16="http://schemas.microsoft.com/office/drawing/2014/main" id="{CF60E319-DB37-C97D-B376-D5000CA03109}"/>
              </a:ext>
            </a:extLst>
          </p:cNvPr>
          <p:cNvSpPr/>
          <p:nvPr/>
        </p:nvSpPr>
        <p:spPr>
          <a:xfrm>
            <a:off x="5470568" y="4226287"/>
            <a:ext cx="952925" cy="31959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4" name="Freccia a destra 13">
            <a:extLst>
              <a:ext uri="{FF2B5EF4-FFF2-40B4-BE49-F238E27FC236}">
                <a16:creationId xmlns:a16="http://schemas.microsoft.com/office/drawing/2014/main" id="{60E479BD-4F52-147D-F4E9-E26FCC3F8939}"/>
              </a:ext>
            </a:extLst>
          </p:cNvPr>
          <p:cNvSpPr/>
          <p:nvPr/>
        </p:nvSpPr>
        <p:spPr>
          <a:xfrm>
            <a:off x="8422690" y="4226287"/>
            <a:ext cx="952925" cy="31959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pic>
        <p:nvPicPr>
          <p:cNvPr id="4" name="Immagine 3" descr="Immagine che contiene testo&#10;&#10;Descrizione generata automaticamente">
            <a:extLst>
              <a:ext uri="{FF2B5EF4-FFF2-40B4-BE49-F238E27FC236}">
                <a16:creationId xmlns:a16="http://schemas.microsoft.com/office/drawing/2014/main" id="{9E127CED-C72E-D14C-5484-36203475C992}"/>
              </a:ext>
            </a:extLst>
          </p:cNvPr>
          <p:cNvPicPr>
            <a:picLocks noChangeAspect="1"/>
          </p:cNvPicPr>
          <p:nvPr/>
        </p:nvPicPr>
        <p:blipFill>
          <a:blip r:embed="rId3"/>
          <a:stretch>
            <a:fillRect/>
          </a:stretch>
        </p:blipFill>
        <p:spPr>
          <a:xfrm>
            <a:off x="1054385" y="3078084"/>
            <a:ext cx="1542648" cy="3339908"/>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88E578BC-C6EB-2788-0A1A-2B58C881FD0A}"/>
              </a:ext>
            </a:extLst>
          </p:cNvPr>
          <p:cNvPicPr>
            <a:picLocks noChangeAspect="1"/>
          </p:cNvPicPr>
          <p:nvPr/>
        </p:nvPicPr>
        <p:blipFill>
          <a:blip r:embed="rId4"/>
          <a:stretch>
            <a:fillRect/>
          </a:stretch>
        </p:blipFill>
        <p:spPr>
          <a:xfrm>
            <a:off x="3701676" y="3078084"/>
            <a:ext cx="1542648" cy="3339909"/>
          </a:xfrm>
          <a:prstGeom prst="rect">
            <a:avLst/>
          </a:prstGeom>
        </p:spPr>
      </p:pic>
      <p:pic>
        <p:nvPicPr>
          <p:cNvPr id="12" name="Immagine 11">
            <a:extLst>
              <a:ext uri="{FF2B5EF4-FFF2-40B4-BE49-F238E27FC236}">
                <a16:creationId xmlns:a16="http://schemas.microsoft.com/office/drawing/2014/main" id="{0F174222-6756-8784-9A79-18412DC567D0}"/>
              </a:ext>
            </a:extLst>
          </p:cNvPr>
          <p:cNvPicPr>
            <a:picLocks noChangeAspect="1"/>
          </p:cNvPicPr>
          <p:nvPr/>
        </p:nvPicPr>
        <p:blipFill>
          <a:blip r:embed="rId5"/>
          <a:stretch>
            <a:fillRect/>
          </a:stretch>
        </p:blipFill>
        <p:spPr>
          <a:xfrm>
            <a:off x="6634648" y="3025736"/>
            <a:ext cx="1566827" cy="3392256"/>
          </a:xfrm>
          <a:prstGeom prst="rect">
            <a:avLst/>
          </a:prstGeom>
        </p:spPr>
      </p:pic>
      <p:pic>
        <p:nvPicPr>
          <p:cNvPr id="19" name="Immagine 18" descr="Immagine che contiene testo&#10;&#10;Descrizione generata automaticamente">
            <a:extLst>
              <a:ext uri="{FF2B5EF4-FFF2-40B4-BE49-F238E27FC236}">
                <a16:creationId xmlns:a16="http://schemas.microsoft.com/office/drawing/2014/main" id="{83B1143A-23B9-AC96-F2F2-D72CF40BB0D4}"/>
              </a:ext>
            </a:extLst>
          </p:cNvPr>
          <p:cNvPicPr>
            <a:picLocks noChangeAspect="1"/>
          </p:cNvPicPr>
          <p:nvPr/>
        </p:nvPicPr>
        <p:blipFill>
          <a:blip r:embed="rId6"/>
          <a:stretch>
            <a:fillRect/>
          </a:stretch>
        </p:blipFill>
        <p:spPr>
          <a:xfrm>
            <a:off x="9591800" y="3025736"/>
            <a:ext cx="1545815" cy="3346765"/>
          </a:xfrm>
          <a:prstGeom prst="rect">
            <a:avLst/>
          </a:prstGeom>
        </p:spPr>
      </p:pic>
      <p:sp>
        <p:nvSpPr>
          <p:cNvPr id="20" name="Freccia a destra 19">
            <a:extLst>
              <a:ext uri="{FF2B5EF4-FFF2-40B4-BE49-F238E27FC236}">
                <a16:creationId xmlns:a16="http://schemas.microsoft.com/office/drawing/2014/main" id="{2E5DEB74-4557-6470-C1D3-742B25CD996C}"/>
              </a:ext>
            </a:extLst>
          </p:cNvPr>
          <p:cNvSpPr/>
          <p:nvPr/>
        </p:nvSpPr>
        <p:spPr>
          <a:xfrm>
            <a:off x="2675183" y="4217925"/>
            <a:ext cx="952925" cy="31959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80527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a:xfrm>
            <a:off x="838200" y="365125"/>
            <a:ext cx="10515600" cy="1325563"/>
          </a:xfrm>
        </p:spPr>
        <p:txBody>
          <a:bodyPr rtlCol="0" anchor="ctr">
            <a:normAutofit/>
          </a:bodyPr>
          <a:lstStyle/>
          <a:p>
            <a:pPr rtl="0"/>
            <a:r>
              <a:rPr lang="it-IT" sz="5400" dirty="0"/>
              <a:t>Testing con Mago di </a:t>
            </a:r>
            <a:r>
              <a:rPr lang="it-IT" sz="5400" dirty="0" err="1"/>
              <a:t>Oz</a:t>
            </a:r>
            <a:endParaRPr lang="it-IT" sz="5400" dirty="0"/>
          </a:p>
        </p:txBody>
      </p:sp>
      <p:sp>
        <p:nvSpPr>
          <p:cNvPr id="5" name="Segnaposto testo 4">
            <a:extLst>
              <a:ext uri="{FF2B5EF4-FFF2-40B4-BE49-F238E27FC236}">
                <a16:creationId xmlns:a16="http://schemas.microsoft.com/office/drawing/2014/main" id="{DBC30D73-6820-EDBF-F101-B71E8D8E4590}"/>
              </a:ext>
            </a:extLst>
          </p:cNvPr>
          <p:cNvSpPr>
            <a:spLocks noGrp="1"/>
          </p:cNvSpPr>
          <p:nvPr>
            <p:ph sz="half" idx="1"/>
          </p:nvPr>
        </p:nvSpPr>
        <p:spPr>
          <a:xfrm>
            <a:off x="1444752" y="1597025"/>
            <a:ext cx="9909048" cy="4351338"/>
          </a:xfrm>
        </p:spPr>
        <p:txBody>
          <a:bodyPr>
            <a:normAutofit/>
          </a:bodyPr>
          <a:lstStyle/>
          <a:p>
            <a:pPr marL="0" indent="0">
              <a:buNone/>
            </a:pPr>
            <a:r>
              <a:rPr lang="it-IT" sz="2000" dirty="0"/>
              <a:t>Nello specifico per il task </a:t>
            </a:r>
            <a:r>
              <a:rPr lang="it-IT" sz="2000" b="1" dirty="0"/>
              <a:t>Prenotazione Posto letto:</a:t>
            </a:r>
          </a:p>
          <a:p>
            <a:pPr>
              <a:lnSpc>
                <a:spcPct val="107000"/>
              </a:lnSpc>
              <a:spcAft>
                <a:spcPts val="800"/>
              </a:spcAft>
            </a:pPr>
            <a:r>
              <a:rPr lang="it-IT" sz="1800" b="1" dirty="0">
                <a:effectLst/>
                <a:latin typeface="+mj-lt"/>
                <a:ea typeface="Calibri" panose="020F0502020204030204" pitchFamily="34" charset="0"/>
                <a:cs typeface="Times New Roman" panose="02020603050405020304" pitchFamily="18" charset="0"/>
              </a:rPr>
              <a:t>Utente</a:t>
            </a:r>
            <a:r>
              <a:rPr lang="it-IT" sz="1800" dirty="0">
                <a:effectLst/>
                <a:latin typeface="+mj-lt"/>
                <a:ea typeface="Calibri" panose="020F0502020204030204" pitchFamily="34" charset="0"/>
                <a:cs typeface="Times New Roman" panose="02020603050405020304" pitchFamily="18" charset="0"/>
              </a:rPr>
              <a:t>: Trova un letto.</a:t>
            </a:r>
          </a:p>
          <a:p>
            <a:pPr>
              <a:lnSpc>
                <a:spcPct val="107000"/>
              </a:lnSpc>
              <a:spcAft>
                <a:spcPts val="800"/>
              </a:spcAft>
            </a:pPr>
            <a:r>
              <a:rPr lang="it-IT" sz="1800" b="1" dirty="0">
                <a:effectLst/>
                <a:latin typeface="+mj-lt"/>
                <a:ea typeface="Calibri" panose="020F0502020204030204" pitchFamily="34" charset="0"/>
                <a:cs typeface="Times New Roman" panose="02020603050405020304" pitchFamily="18" charset="0"/>
              </a:rPr>
              <a:t>Sistema</a:t>
            </a:r>
            <a:r>
              <a:rPr lang="it-IT" sz="1800" dirty="0">
                <a:effectLst/>
                <a:latin typeface="+mj-lt"/>
                <a:ea typeface="Calibri" panose="020F0502020204030204" pitchFamily="34" charset="0"/>
                <a:cs typeface="Times New Roman" panose="02020603050405020304" pitchFamily="18" charset="0"/>
              </a:rPr>
              <a:t>: Apre una nuova scheda avente le funzioni di ricerca letto.</a:t>
            </a:r>
          </a:p>
          <a:p>
            <a:pPr>
              <a:lnSpc>
                <a:spcPct val="107000"/>
              </a:lnSpc>
              <a:spcAft>
                <a:spcPts val="800"/>
              </a:spcAft>
            </a:pPr>
            <a:r>
              <a:rPr lang="it-IT" sz="1800" b="1" dirty="0">
                <a:effectLst/>
                <a:latin typeface="+mj-lt"/>
                <a:ea typeface="Calibri" panose="020F0502020204030204" pitchFamily="34" charset="0"/>
                <a:cs typeface="Times New Roman" panose="02020603050405020304" pitchFamily="18" charset="0"/>
              </a:rPr>
              <a:t>Utente</a:t>
            </a:r>
            <a:r>
              <a:rPr lang="it-IT" sz="1800" dirty="0">
                <a:effectLst/>
                <a:latin typeface="+mj-lt"/>
                <a:ea typeface="Calibri" panose="020F0502020204030204" pitchFamily="34" charset="0"/>
                <a:cs typeface="Times New Roman" panose="02020603050405020304" pitchFamily="18" charset="0"/>
              </a:rPr>
              <a:t>: Inserisce i dati necessari.</a:t>
            </a:r>
          </a:p>
          <a:p>
            <a:pPr>
              <a:lnSpc>
                <a:spcPct val="107000"/>
              </a:lnSpc>
              <a:spcAft>
                <a:spcPts val="800"/>
              </a:spcAft>
            </a:pPr>
            <a:r>
              <a:rPr lang="it-IT" sz="1800" b="1" dirty="0">
                <a:effectLst/>
                <a:latin typeface="+mj-lt"/>
                <a:ea typeface="Calibri" panose="020F0502020204030204" pitchFamily="34" charset="0"/>
                <a:cs typeface="Times New Roman" panose="02020603050405020304" pitchFamily="18" charset="0"/>
              </a:rPr>
              <a:t>Utente</a:t>
            </a:r>
            <a:r>
              <a:rPr lang="it-IT" sz="1800" dirty="0">
                <a:effectLst/>
                <a:latin typeface="+mj-lt"/>
                <a:ea typeface="Calibri" panose="020F0502020204030204" pitchFamily="34" charset="0"/>
                <a:cs typeface="Times New Roman" panose="02020603050405020304" pitchFamily="18" charset="0"/>
              </a:rPr>
              <a:t>: Seleziona il posto letto scelto.</a:t>
            </a:r>
          </a:p>
          <a:p>
            <a:pPr>
              <a:lnSpc>
                <a:spcPct val="107000"/>
              </a:lnSpc>
              <a:spcAft>
                <a:spcPts val="800"/>
              </a:spcAft>
            </a:pPr>
            <a:r>
              <a:rPr lang="it-IT" sz="1800" b="1" dirty="0">
                <a:effectLst/>
                <a:latin typeface="+mj-lt"/>
                <a:ea typeface="Calibri" panose="020F0502020204030204" pitchFamily="34" charset="0"/>
                <a:cs typeface="Times New Roman" panose="02020603050405020304" pitchFamily="18" charset="0"/>
              </a:rPr>
              <a:t>Sistema</a:t>
            </a:r>
            <a:r>
              <a:rPr lang="it-IT" sz="1800" dirty="0">
                <a:effectLst/>
                <a:latin typeface="+mj-lt"/>
                <a:ea typeface="Calibri" panose="020F0502020204030204" pitchFamily="34" charset="0"/>
                <a:cs typeface="Times New Roman" panose="02020603050405020304" pitchFamily="18" charset="0"/>
              </a:rPr>
              <a:t>: Apre una nuova scheda avente le informazioni relative al posto letto scelto.</a:t>
            </a:r>
          </a:p>
          <a:p>
            <a:pPr>
              <a:lnSpc>
                <a:spcPct val="107000"/>
              </a:lnSpc>
              <a:spcAft>
                <a:spcPts val="800"/>
              </a:spcAft>
            </a:pPr>
            <a:r>
              <a:rPr lang="it-IT" sz="1800" b="1" dirty="0">
                <a:effectLst/>
                <a:latin typeface="+mj-lt"/>
                <a:ea typeface="Calibri" panose="020F0502020204030204" pitchFamily="34" charset="0"/>
                <a:cs typeface="Times New Roman" panose="02020603050405020304" pitchFamily="18" charset="0"/>
              </a:rPr>
              <a:t>Utente</a:t>
            </a:r>
            <a:r>
              <a:rPr lang="it-IT" sz="1800" dirty="0">
                <a:effectLst/>
                <a:latin typeface="+mj-lt"/>
                <a:ea typeface="Calibri" panose="020F0502020204030204" pitchFamily="34" charset="0"/>
                <a:cs typeface="Times New Roman" panose="02020603050405020304" pitchFamily="18" charset="0"/>
              </a:rPr>
              <a:t>: Seleziona Prenota.</a:t>
            </a:r>
          </a:p>
          <a:p>
            <a:pPr>
              <a:lnSpc>
                <a:spcPct val="107000"/>
              </a:lnSpc>
              <a:spcAft>
                <a:spcPts val="800"/>
              </a:spcAft>
            </a:pPr>
            <a:r>
              <a:rPr lang="it-IT" sz="1800" b="1" dirty="0">
                <a:effectLst/>
                <a:latin typeface="+mj-lt"/>
                <a:ea typeface="Calibri" panose="020F0502020204030204" pitchFamily="34" charset="0"/>
                <a:cs typeface="Times New Roman" panose="02020603050405020304" pitchFamily="18" charset="0"/>
              </a:rPr>
              <a:t>Sistema</a:t>
            </a:r>
            <a:r>
              <a:rPr lang="it-IT" sz="1800" dirty="0">
                <a:effectLst/>
                <a:latin typeface="+mj-lt"/>
                <a:ea typeface="Calibri" panose="020F0502020204030204" pitchFamily="34" charset="0"/>
                <a:cs typeface="Times New Roman" panose="02020603050405020304" pitchFamily="18" charset="0"/>
              </a:rPr>
              <a:t>: Mostra un messaggio di successo dell’operazione.</a:t>
            </a:r>
          </a:p>
        </p:txBody>
      </p:sp>
    </p:spTree>
    <p:extLst>
      <p:ext uri="{BB962C8B-B14F-4D97-AF65-F5344CB8AC3E}">
        <p14:creationId xmlns:p14="http://schemas.microsoft.com/office/powerpoint/2010/main" val="1948524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a:xfrm>
            <a:off x="838200" y="365125"/>
            <a:ext cx="10515600" cy="1325563"/>
          </a:xfrm>
        </p:spPr>
        <p:txBody>
          <a:bodyPr rtlCol="0" anchor="ctr">
            <a:normAutofit/>
          </a:bodyPr>
          <a:lstStyle/>
          <a:p>
            <a:pPr rtl="0"/>
            <a:r>
              <a:rPr lang="it-IT" sz="5400" dirty="0"/>
              <a:t>Testing con Mago di </a:t>
            </a:r>
            <a:r>
              <a:rPr lang="it-IT" sz="5400" dirty="0" err="1"/>
              <a:t>Oz</a:t>
            </a:r>
            <a:endParaRPr lang="it-IT" sz="5400" dirty="0"/>
          </a:p>
        </p:txBody>
      </p:sp>
      <p:sp>
        <p:nvSpPr>
          <p:cNvPr id="10" name="Segnaposto testo 4">
            <a:extLst>
              <a:ext uri="{FF2B5EF4-FFF2-40B4-BE49-F238E27FC236}">
                <a16:creationId xmlns:a16="http://schemas.microsoft.com/office/drawing/2014/main" id="{6CE2C6EE-0328-5332-31B4-5C1CD8D5BFFA}"/>
              </a:ext>
            </a:extLst>
          </p:cNvPr>
          <p:cNvSpPr>
            <a:spLocks noGrp="1"/>
          </p:cNvSpPr>
          <p:nvPr>
            <p:ph sz="half" idx="1"/>
          </p:nvPr>
        </p:nvSpPr>
        <p:spPr>
          <a:xfrm>
            <a:off x="1444752" y="1597025"/>
            <a:ext cx="9909048" cy="4351338"/>
          </a:xfrm>
        </p:spPr>
        <p:txBody>
          <a:bodyPr>
            <a:normAutofit/>
          </a:bodyPr>
          <a:lstStyle/>
          <a:p>
            <a:pPr marL="0" indent="0">
              <a:buNone/>
            </a:pPr>
            <a:r>
              <a:rPr lang="it-IT" sz="2200" b="1" dirty="0"/>
              <a:t>Risultati</a:t>
            </a:r>
            <a:r>
              <a:rPr lang="it-IT" sz="2200" dirty="0"/>
              <a:t>:</a:t>
            </a:r>
          </a:p>
          <a:p>
            <a:pPr marL="0" indent="0">
              <a:lnSpc>
                <a:spcPct val="107000"/>
              </a:lnSpc>
              <a:spcAft>
                <a:spcPts val="800"/>
              </a:spcAft>
              <a:buNone/>
            </a:pPr>
            <a:r>
              <a:rPr lang="it-IT" sz="2000" dirty="0">
                <a:effectLst/>
                <a:latin typeface="+mj-lt"/>
                <a:ea typeface="Calibri" panose="020F0502020204030204" pitchFamily="34" charset="0"/>
                <a:cs typeface="Times New Roman" panose="02020603050405020304" pitchFamily="18" charset="0"/>
              </a:rPr>
              <a:t>L’utente ha mostrato delle perplessità riguardo l’inserimento della città da lui scelta. Infatti, trova difficoltoso poter cancellare la città inserita in caso di errore. Potremmo migliorare inserendo due bottoni, un bottone che segnala l’invio per rendere il tutto più comprensibile all’utente affiancato da un bottone con un cestino che cancella il contenuto inserito precedentemente in modo tale che l’utente possa rimediare ai propri errori.</a:t>
            </a:r>
          </a:p>
          <a:p>
            <a:pPr marL="0" indent="0">
              <a:buNone/>
            </a:pPr>
            <a:endParaRPr lang="it-IT" sz="2000" dirty="0"/>
          </a:p>
          <a:p>
            <a:pPr marL="0" indent="0">
              <a:buNone/>
            </a:pPr>
            <a:endParaRPr lang="it-IT" sz="2000" b="1" dirty="0"/>
          </a:p>
        </p:txBody>
      </p:sp>
    </p:spTree>
    <p:extLst>
      <p:ext uri="{BB962C8B-B14F-4D97-AF65-F5344CB8AC3E}">
        <p14:creationId xmlns:p14="http://schemas.microsoft.com/office/powerpoint/2010/main" val="172326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a:xfrm>
            <a:off x="838200" y="365125"/>
            <a:ext cx="10515600" cy="1325563"/>
          </a:xfrm>
        </p:spPr>
        <p:txBody>
          <a:bodyPr rtlCol="0" anchor="ctr">
            <a:normAutofit/>
          </a:bodyPr>
          <a:lstStyle/>
          <a:p>
            <a:pPr rtl="0"/>
            <a:r>
              <a:rPr lang="it-IT" sz="5400" dirty="0"/>
              <a:t>Prototipo ad alto livello</a:t>
            </a:r>
          </a:p>
        </p:txBody>
      </p:sp>
      <p:sp>
        <p:nvSpPr>
          <p:cNvPr id="10" name="Segnaposto testo 4">
            <a:extLst>
              <a:ext uri="{FF2B5EF4-FFF2-40B4-BE49-F238E27FC236}">
                <a16:creationId xmlns:a16="http://schemas.microsoft.com/office/drawing/2014/main" id="{6CE2C6EE-0328-5332-31B4-5C1CD8D5BFFA}"/>
              </a:ext>
            </a:extLst>
          </p:cNvPr>
          <p:cNvSpPr>
            <a:spLocks noGrp="1"/>
          </p:cNvSpPr>
          <p:nvPr>
            <p:ph sz="half" idx="1"/>
          </p:nvPr>
        </p:nvSpPr>
        <p:spPr>
          <a:xfrm>
            <a:off x="1444752" y="2724489"/>
            <a:ext cx="9909048" cy="4351338"/>
          </a:xfrm>
        </p:spPr>
        <p:txBody>
          <a:bodyPr>
            <a:normAutofit/>
          </a:bodyPr>
          <a:lstStyle/>
          <a:p>
            <a:pPr marL="0" indent="0">
              <a:buNone/>
            </a:pPr>
            <a:r>
              <a:rPr lang="it-IT" sz="2800" dirty="0"/>
              <a:t>Attraverso l’utilizzo del tool </a:t>
            </a:r>
            <a:r>
              <a:rPr lang="it-IT" sz="2800" dirty="0" err="1"/>
              <a:t>Figma</a:t>
            </a:r>
            <a:r>
              <a:rPr lang="it-IT" sz="2800" dirty="0"/>
              <a:t> è stato realizzato il prototipo ad alto livello raggiungibile tramite questo </a:t>
            </a:r>
            <a:r>
              <a:rPr lang="it-IT" sz="2800" dirty="0">
                <a:hlinkClick r:id="rId3"/>
              </a:rPr>
              <a:t>Link</a:t>
            </a:r>
            <a:endParaRPr lang="it-IT" sz="2800" dirty="0"/>
          </a:p>
        </p:txBody>
      </p:sp>
    </p:spTree>
    <p:extLst>
      <p:ext uri="{BB962C8B-B14F-4D97-AF65-F5344CB8AC3E}">
        <p14:creationId xmlns:p14="http://schemas.microsoft.com/office/powerpoint/2010/main" val="338723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a:xfrm>
            <a:off x="838200" y="365125"/>
            <a:ext cx="10515600" cy="1325563"/>
          </a:xfrm>
        </p:spPr>
        <p:txBody>
          <a:bodyPr rtlCol="0" anchor="ctr">
            <a:normAutofit/>
          </a:bodyPr>
          <a:lstStyle/>
          <a:p>
            <a:pPr rtl="0"/>
            <a:r>
              <a:rPr lang="it-IT" sz="5400" dirty="0"/>
              <a:t>Valutazione del design </a:t>
            </a:r>
          </a:p>
        </p:txBody>
      </p:sp>
      <p:sp>
        <p:nvSpPr>
          <p:cNvPr id="3" name="CasellaDiTesto 2">
            <a:extLst>
              <a:ext uri="{FF2B5EF4-FFF2-40B4-BE49-F238E27FC236}">
                <a16:creationId xmlns:a16="http://schemas.microsoft.com/office/drawing/2014/main" id="{B72F360B-0722-12DE-D504-6EF0170D4EE5}"/>
              </a:ext>
            </a:extLst>
          </p:cNvPr>
          <p:cNvSpPr txBox="1"/>
          <p:nvPr/>
        </p:nvSpPr>
        <p:spPr>
          <a:xfrm>
            <a:off x="1339788" y="1690688"/>
            <a:ext cx="10014012" cy="1323439"/>
          </a:xfrm>
          <a:prstGeom prst="rect">
            <a:avLst/>
          </a:prstGeom>
          <a:noFill/>
        </p:spPr>
        <p:txBody>
          <a:bodyPr wrap="square" rtlCol="0">
            <a:spAutoFit/>
          </a:bodyPr>
          <a:lstStyle/>
          <a:p>
            <a:r>
              <a:rPr lang="it-IT" sz="2000" dirty="0">
                <a:latin typeface="+mj-lt"/>
              </a:rPr>
              <a:t>La valutazione del design è stata effettuata attraverso l’approccio di valutazione euristica. Quindi, senza il coinvolgimento degli utenti finali, si è verificato se l’interfaccia del prodotto rispetta i principi fondamentali dell’usabilità. I risultati della valutazione sono i seguenti:</a:t>
            </a:r>
          </a:p>
        </p:txBody>
      </p:sp>
      <p:sp>
        <p:nvSpPr>
          <p:cNvPr id="4" name="CasellaDiTesto 3">
            <a:extLst>
              <a:ext uri="{FF2B5EF4-FFF2-40B4-BE49-F238E27FC236}">
                <a16:creationId xmlns:a16="http://schemas.microsoft.com/office/drawing/2014/main" id="{5B2ACA7B-6C34-81F1-CA2A-348735B7E0BF}"/>
              </a:ext>
            </a:extLst>
          </p:cNvPr>
          <p:cNvSpPr txBox="1"/>
          <p:nvPr/>
        </p:nvSpPr>
        <p:spPr>
          <a:xfrm>
            <a:off x="1606858" y="3151573"/>
            <a:ext cx="10333608" cy="3549561"/>
          </a:xfrm>
          <a:prstGeom prst="rect">
            <a:avLst/>
          </a:prstGeom>
          <a:noFill/>
        </p:spPr>
        <p:txBody>
          <a:bodyPr wrap="square" rtlCol="0">
            <a:spAutoFit/>
          </a:bodyPr>
          <a:lstStyle/>
          <a:p>
            <a:pPr>
              <a:lnSpc>
                <a:spcPct val="107000"/>
              </a:lnSpc>
              <a:spcAft>
                <a:spcPts val="800"/>
              </a:spcAft>
            </a:pPr>
            <a:r>
              <a:rPr lang="it-IT" sz="1800" b="1" dirty="0">
                <a:effectLst/>
                <a:latin typeface="Garamond" panose="02020404030301010803" pitchFamily="18" charset="0"/>
                <a:ea typeface="Calibri" panose="020F0502020204030204" pitchFamily="34" charset="0"/>
                <a:cs typeface="Calibri" panose="020F0502020204030204" pitchFamily="34" charset="0"/>
              </a:rPr>
              <a:t>Principi di Flessibilità</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800" b="1" dirty="0">
                <a:effectLst/>
                <a:latin typeface="Garamond" panose="02020404030301010803" pitchFamily="18" charset="0"/>
                <a:ea typeface="Calibri" panose="020F0502020204030204" pitchFamily="34" charset="0"/>
                <a:cs typeface="Calibri" panose="020F0502020204030204" pitchFamily="34" charset="0"/>
              </a:rPr>
              <a:t>Multithreading</a:t>
            </a:r>
            <a:r>
              <a:rPr lang="it-IT" sz="1800" dirty="0">
                <a:effectLst/>
                <a:latin typeface="Garamond" panose="02020404030301010803" pitchFamily="18" charset="0"/>
                <a:ea typeface="Calibri" panose="020F0502020204030204" pitchFamily="34" charset="0"/>
                <a:cs typeface="Calibri" panose="020F0502020204030204" pitchFamily="34" charset="0"/>
              </a:rPr>
              <a:t>: Il nostro sistema non presenta multithreading.</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800" b="1" dirty="0" err="1">
                <a:effectLst/>
                <a:latin typeface="Garamond" panose="02020404030301010803" pitchFamily="18" charset="0"/>
                <a:ea typeface="Calibri" panose="020F0502020204030204" pitchFamily="34" charset="0"/>
                <a:cs typeface="Calibri" panose="020F0502020204030204" pitchFamily="34" charset="0"/>
              </a:rPr>
              <a:t>Migrabilità</a:t>
            </a:r>
            <a:r>
              <a:rPr lang="it-IT" sz="1800" dirty="0">
                <a:effectLst/>
                <a:latin typeface="Garamond" panose="02020404030301010803" pitchFamily="18" charset="0"/>
                <a:ea typeface="Calibri" panose="020F0502020204030204" pitchFamily="34" charset="0"/>
                <a:cs typeface="Calibri" panose="020F0502020204030204" pitchFamily="34" charset="0"/>
              </a:rPr>
              <a:t> </a:t>
            </a:r>
            <a:r>
              <a:rPr lang="it-IT" sz="1800" b="1" dirty="0">
                <a:effectLst/>
                <a:latin typeface="Garamond" panose="02020404030301010803" pitchFamily="18" charset="0"/>
                <a:ea typeface="Calibri" panose="020F0502020204030204" pitchFamily="34" charset="0"/>
                <a:cs typeface="Calibri" panose="020F0502020204030204" pitchFamily="34" charset="0"/>
              </a:rPr>
              <a:t>di un task</a:t>
            </a:r>
            <a:r>
              <a:rPr lang="it-IT" sz="1800" dirty="0">
                <a:effectLst/>
                <a:latin typeface="Garamond" panose="02020404030301010803" pitchFamily="18" charset="0"/>
                <a:ea typeface="Calibri" panose="020F0502020204030204" pitchFamily="34" charset="0"/>
                <a:cs typeface="Calibri" panose="020F0502020204030204" pitchFamily="34" charset="0"/>
              </a:rPr>
              <a:t>: Il nostro sistema non offre la </a:t>
            </a:r>
            <a:r>
              <a:rPr lang="it-IT" sz="1800" dirty="0" err="1">
                <a:effectLst/>
                <a:latin typeface="Garamond" panose="02020404030301010803" pitchFamily="18" charset="0"/>
                <a:ea typeface="Calibri" panose="020F0502020204030204" pitchFamily="34" charset="0"/>
                <a:cs typeface="Calibri" panose="020F0502020204030204" pitchFamily="34" charset="0"/>
              </a:rPr>
              <a:t>migrabilità</a:t>
            </a:r>
            <a:r>
              <a:rPr lang="it-IT" sz="1800" dirty="0">
                <a:effectLst/>
                <a:latin typeface="Garamond" panose="02020404030301010803" pitchFamily="18" charset="0"/>
                <a:ea typeface="Calibri" panose="020F0502020204030204" pitchFamily="34" charset="0"/>
                <a:cs typeface="Calibri" panose="020F0502020204030204" pitchFamily="34" charset="0"/>
              </a:rPr>
              <a:t> dei task.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it-IT" sz="1800" b="1" dirty="0">
                <a:effectLst/>
                <a:latin typeface="Garamond" panose="02020404030301010803" pitchFamily="18" charset="0"/>
                <a:ea typeface="Calibri" panose="020F0502020204030204" pitchFamily="34" charset="0"/>
                <a:cs typeface="Calibri" panose="020F0502020204030204" pitchFamily="34" charset="0"/>
              </a:rPr>
              <a:t>Personalizzazione</a:t>
            </a:r>
            <a:r>
              <a:rPr lang="it-IT" sz="1800" dirty="0">
                <a:effectLst/>
                <a:latin typeface="Garamond" panose="02020404030301010803" pitchFamily="18" charset="0"/>
                <a:ea typeface="Calibri" panose="020F0502020204030204" pitchFamily="34" charset="0"/>
                <a:cs typeface="Calibri" panose="020F0502020204030204" pitchFamily="34" charset="0"/>
              </a:rPr>
              <a:t>: Il nostro sistema non presenta fattori di personalizzazione.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b="1" dirty="0">
                <a:effectLst/>
                <a:latin typeface="Garamond" panose="02020404030301010803" pitchFamily="18" charset="0"/>
                <a:ea typeface="Calibri" panose="020F0502020204030204" pitchFamily="34" charset="0"/>
                <a:cs typeface="Calibri" panose="020F0502020204030204" pitchFamily="34" charset="0"/>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b="1" dirty="0">
                <a:effectLst/>
                <a:latin typeface="Garamond" panose="02020404030301010803" pitchFamily="18" charset="0"/>
                <a:ea typeface="Calibri" panose="020F0502020204030204" pitchFamily="34" charset="0"/>
                <a:cs typeface="Calibri" panose="020F0502020204030204" pitchFamily="34" charset="0"/>
              </a:rPr>
              <a:t>Principi di Robustezza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800" b="1" dirty="0">
                <a:effectLst/>
                <a:latin typeface="Garamond" panose="02020404030301010803" pitchFamily="18" charset="0"/>
                <a:ea typeface="Calibri" panose="020F0502020204030204" pitchFamily="34" charset="0"/>
                <a:cs typeface="Calibri" panose="020F0502020204030204" pitchFamily="34" charset="0"/>
              </a:rPr>
              <a:t>Osservabilità</a:t>
            </a:r>
            <a:r>
              <a:rPr lang="it-IT" sz="1800" dirty="0">
                <a:effectLst/>
                <a:latin typeface="Garamond" panose="02020404030301010803" pitchFamily="18" charset="0"/>
                <a:ea typeface="Calibri" panose="020F0502020204030204" pitchFamily="34" charset="0"/>
                <a:cs typeface="Calibri" panose="020F0502020204030204" pitchFamily="34" charset="0"/>
              </a:rPr>
              <a:t>: Il nostro sistema permette a ogni utente di visualizzare le informazioni da lui ricercate.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800" b="1" dirty="0">
                <a:effectLst/>
                <a:latin typeface="Garamond" panose="02020404030301010803" pitchFamily="18" charset="0"/>
                <a:ea typeface="Calibri" panose="020F0502020204030204" pitchFamily="34" charset="0"/>
                <a:cs typeface="Calibri" panose="020F0502020204030204" pitchFamily="34" charset="0"/>
              </a:rPr>
              <a:t>Risposta</a:t>
            </a:r>
            <a:r>
              <a:rPr lang="it-IT" sz="1800" dirty="0">
                <a:effectLst/>
                <a:latin typeface="Garamond" panose="02020404030301010803" pitchFamily="18" charset="0"/>
                <a:ea typeface="Calibri" panose="020F0502020204030204" pitchFamily="34" charset="0"/>
                <a:cs typeface="Calibri" panose="020F0502020204030204" pitchFamily="34" charset="0"/>
              </a:rPr>
              <a:t>: La risposta del sistema è immediata.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it-IT" sz="1800" b="1" dirty="0">
                <a:effectLst/>
                <a:latin typeface="Garamond" panose="02020404030301010803" pitchFamily="18" charset="0"/>
                <a:ea typeface="Calibri" panose="020F0502020204030204" pitchFamily="34" charset="0"/>
                <a:cs typeface="Calibri" panose="020F0502020204030204" pitchFamily="34" charset="0"/>
              </a:rPr>
              <a:t>Conformità</a:t>
            </a:r>
            <a:r>
              <a:rPr lang="it-IT" sz="1800" dirty="0">
                <a:effectLst/>
                <a:latin typeface="Garamond" panose="02020404030301010803" pitchFamily="18" charset="0"/>
                <a:ea typeface="Calibri" panose="020F0502020204030204" pitchFamily="34" charset="0"/>
                <a:cs typeface="Calibri" panose="020F0502020204030204" pitchFamily="34" charset="0"/>
              </a:rPr>
              <a:t> </a:t>
            </a:r>
            <a:r>
              <a:rPr lang="it-IT" sz="1800" b="1" dirty="0">
                <a:effectLst/>
                <a:latin typeface="Garamond" panose="02020404030301010803" pitchFamily="18" charset="0"/>
                <a:ea typeface="Calibri" panose="020F0502020204030204" pitchFamily="34" charset="0"/>
                <a:cs typeface="Calibri" panose="020F0502020204030204" pitchFamily="34" charset="0"/>
              </a:rPr>
              <a:t>dei task</a:t>
            </a:r>
            <a:r>
              <a:rPr lang="it-IT" sz="1800" dirty="0">
                <a:effectLst/>
                <a:latin typeface="Garamond" panose="02020404030301010803" pitchFamily="18" charset="0"/>
                <a:ea typeface="Calibri" panose="020F0502020204030204" pitchFamily="34" charset="0"/>
                <a:cs typeface="Calibri" panose="020F0502020204030204" pitchFamily="34" charset="0"/>
              </a:rPr>
              <a:t>: Ogni task dell’utente è completo e comporta un’adeguatezza nelle risposte.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351593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a:xfrm>
            <a:off x="838200" y="365125"/>
            <a:ext cx="10515600" cy="1325563"/>
          </a:xfrm>
        </p:spPr>
        <p:txBody>
          <a:bodyPr rtlCol="0" anchor="ctr">
            <a:normAutofit/>
          </a:bodyPr>
          <a:lstStyle/>
          <a:p>
            <a:pPr rtl="0"/>
            <a:r>
              <a:rPr lang="it-IT" sz="5400" dirty="0"/>
              <a:t>Valutazione del design </a:t>
            </a:r>
          </a:p>
        </p:txBody>
      </p:sp>
      <p:sp>
        <p:nvSpPr>
          <p:cNvPr id="3" name="CasellaDiTesto 2">
            <a:extLst>
              <a:ext uri="{FF2B5EF4-FFF2-40B4-BE49-F238E27FC236}">
                <a16:creationId xmlns:a16="http://schemas.microsoft.com/office/drawing/2014/main" id="{B72F360B-0722-12DE-D504-6EF0170D4EE5}"/>
              </a:ext>
            </a:extLst>
          </p:cNvPr>
          <p:cNvSpPr txBox="1"/>
          <p:nvPr/>
        </p:nvSpPr>
        <p:spPr>
          <a:xfrm>
            <a:off x="1509203" y="1690688"/>
            <a:ext cx="10306976" cy="3834511"/>
          </a:xfrm>
          <a:prstGeom prst="rect">
            <a:avLst/>
          </a:prstGeom>
          <a:noFill/>
        </p:spPr>
        <p:txBody>
          <a:bodyPr wrap="square" rtlCol="0">
            <a:spAutoFit/>
          </a:bodyPr>
          <a:lstStyle/>
          <a:p>
            <a:pPr>
              <a:lnSpc>
                <a:spcPct val="107000"/>
              </a:lnSpc>
              <a:spcAft>
                <a:spcPts val="800"/>
              </a:spcAft>
            </a:pPr>
            <a:r>
              <a:rPr lang="it-IT" b="1" dirty="0">
                <a:effectLst/>
                <a:latin typeface="Garamond" panose="02020404030301010803" pitchFamily="18" charset="0"/>
                <a:ea typeface="Calibri" panose="020F0502020204030204" pitchFamily="34" charset="0"/>
                <a:cs typeface="Calibri" panose="020F0502020204030204" pitchFamily="34" charset="0"/>
              </a:rPr>
              <a:t> Principi di </a:t>
            </a:r>
            <a:r>
              <a:rPr lang="it-IT" b="1" dirty="0" err="1">
                <a:effectLst/>
                <a:latin typeface="Garamond" panose="02020404030301010803" pitchFamily="18" charset="0"/>
                <a:ea typeface="Calibri" panose="020F0502020204030204" pitchFamily="34" charset="0"/>
                <a:cs typeface="Calibri" panose="020F0502020204030204" pitchFamily="34" charset="0"/>
              </a:rPr>
              <a:t>Learnability</a:t>
            </a:r>
            <a:endParaRPr lang="it-IT" dirty="0">
              <a:effectLst/>
              <a:latin typeface="Garamond" panose="02020404030301010803"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b="1" dirty="0" err="1">
                <a:effectLst/>
                <a:latin typeface="Garamond" panose="02020404030301010803" pitchFamily="18" charset="0"/>
                <a:ea typeface="Calibri" panose="020F0502020204030204" pitchFamily="34" charset="0"/>
                <a:cs typeface="Calibri" panose="020F0502020204030204" pitchFamily="34" charset="0"/>
              </a:rPr>
              <a:t>Sintetizzabilità</a:t>
            </a:r>
            <a:r>
              <a:rPr lang="it-IT" dirty="0">
                <a:effectLst/>
                <a:latin typeface="Garamond" panose="02020404030301010803" pitchFamily="18" charset="0"/>
                <a:ea typeface="Calibri" panose="020F0502020204030204" pitchFamily="34" charset="0"/>
                <a:cs typeface="Calibri" panose="020F0502020204030204" pitchFamily="34" charset="0"/>
              </a:rPr>
              <a:t>: L’utente sarà in grado di verificare le conseguenze delle proprie azioni nel momento in cui andrà a compierne una, poiché, ogni azione è perfettamente definita da un verbo o un’immagine che rende tutto chiaro.</a:t>
            </a:r>
            <a:endParaRPr lang="it-IT" dirty="0">
              <a:effectLst/>
              <a:latin typeface="Garamond" panose="02020404030301010803"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b="1" dirty="0">
                <a:effectLst/>
                <a:latin typeface="Garamond" panose="02020404030301010803" pitchFamily="18" charset="0"/>
                <a:ea typeface="Calibri" panose="020F0502020204030204" pitchFamily="34" charset="0"/>
                <a:cs typeface="Calibri" panose="020F0502020204030204" pitchFamily="34" charset="0"/>
              </a:rPr>
              <a:t>Familiarità</a:t>
            </a:r>
            <a:r>
              <a:rPr lang="it-IT" dirty="0">
                <a:effectLst/>
                <a:latin typeface="Garamond" panose="02020404030301010803" pitchFamily="18" charset="0"/>
                <a:ea typeface="Calibri" panose="020F0502020204030204" pitchFamily="34" charset="0"/>
                <a:cs typeface="Calibri" panose="020F0502020204030204" pitchFamily="34" charset="0"/>
              </a:rPr>
              <a:t>: L’utente utilizzerà la propria esperienza per comprendere ciò che andrà a fare durante i task.</a:t>
            </a:r>
            <a:endParaRPr lang="it-IT" dirty="0">
              <a:effectLst/>
              <a:latin typeface="Garamond" panose="02020404030301010803"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b="1" dirty="0">
                <a:effectLst/>
                <a:latin typeface="Garamond" panose="02020404030301010803" pitchFamily="18" charset="0"/>
                <a:ea typeface="Calibri" panose="020F0502020204030204" pitchFamily="34" charset="0"/>
                <a:cs typeface="Calibri" panose="020F0502020204030204" pitchFamily="34" charset="0"/>
              </a:rPr>
              <a:t>Generabilità</a:t>
            </a:r>
            <a:r>
              <a:rPr lang="it-IT" dirty="0">
                <a:effectLst/>
                <a:latin typeface="Garamond" panose="02020404030301010803" pitchFamily="18" charset="0"/>
                <a:ea typeface="Calibri" panose="020F0502020204030204" pitchFamily="34" charset="0"/>
                <a:cs typeface="Calibri" panose="020F0502020204030204" pitchFamily="34" charset="0"/>
              </a:rPr>
              <a:t>: Essendo il nostro sistema, per quanto riguarda l’usabilità e l’interfaccia, molto simile a tanti altri sistemi già presenti nel mercato, l’utente avrà già esperienza nell’utilizzarlo.</a:t>
            </a:r>
            <a:endParaRPr lang="it-IT" dirty="0">
              <a:effectLst/>
              <a:latin typeface="Garamond" panose="02020404030301010803"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b="1" dirty="0">
                <a:effectLst/>
                <a:latin typeface="Garamond" panose="02020404030301010803" pitchFamily="18" charset="0"/>
                <a:ea typeface="Calibri" panose="020F0502020204030204" pitchFamily="34" charset="0"/>
                <a:cs typeface="Calibri" panose="020F0502020204030204" pitchFamily="34" charset="0"/>
              </a:rPr>
              <a:t>Predicibilità</a:t>
            </a:r>
            <a:r>
              <a:rPr lang="it-IT" dirty="0">
                <a:effectLst/>
                <a:latin typeface="Garamond" panose="02020404030301010803" pitchFamily="18" charset="0"/>
                <a:ea typeface="Calibri" panose="020F0502020204030204" pitchFamily="34" charset="0"/>
                <a:cs typeface="Calibri" panose="020F0502020204030204" pitchFamily="34" charset="0"/>
              </a:rPr>
              <a:t>: L’utente del nostro sistema può utilizzare la predicibilità al momento della sua iterazione con esso, poiché, può sfruttare la sua conoscenza in merito alle applicazioni di uso comune per prevedere le azioni che andrà a compiere.</a:t>
            </a:r>
            <a:endParaRPr lang="it-IT" dirty="0">
              <a:effectLst/>
              <a:latin typeface="Garamond" panose="020204040303010108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it-IT" b="1" dirty="0">
                <a:effectLst/>
                <a:latin typeface="Garamond" panose="02020404030301010803" pitchFamily="18" charset="0"/>
                <a:ea typeface="Calibri" panose="020F0502020204030204" pitchFamily="34" charset="0"/>
                <a:cs typeface="Calibri" panose="020F0502020204030204" pitchFamily="34" charset="0"/>
              </a:rPr>
              <a:t>Coerenza</a:t>
            </a:r>
            <a:r>
              <a:rPr lang="it-IT" dirty="0">
                <a:effectLst/>
                <a:latin typeface="Garamond" panose="02020404030301010803" pitchFamily="18" charset="0"/>
                <a:ea typeface="Calibri" panose="020F0502020204030204" pitchFamily="34" charset="0"/>
                <a:cs typeface="Calibri" panose="020F0502020204030204" pitchFamily="34" charset="0"/>
              </a:rPr>
              <a:t>: La coerenza è presente in base ai nomi, input e comandi che il sistema offre. </a:t>
            </a:r>
            <a:endParaRPr lang="it-IT" dirty="0">
              <a:effectLst/>
              <a:latin typeface="Garamond" panose="02020404030301010803" pitchFamily="18"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1936694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a:xfrm>
            <a:off x="838200" y="365125"/>
            <a:ext cx="10515600" cy="1325563"/>
          </a:xfrm>
        </p:spPr>
        <p:txBody>
          <a:bodyPr rtlCol="0" anchor="ctr">
            <a:normAutofit/>
          </a:bodyPr>
          <a:lstStyle/>
          <a:p>
            <a:pPr rtl="0"/>
            <a:r>
              <a:rPr lang="it-IT" sz="5400" dirty="0"/>
              <a:t>Modifiche da effettuare</a:t>
            </a:r>
          </a:p>
        </p:txBody>
      </p:sp>
      <p:sp>
        <p:nvSpPr>
          <p:cNvPr id="5" name="Segnaposto testo 4">
            <a:extLst>
              <a:ext uri="{FF2B5EF4-FFF2-40B4-BE49-F238E27FC236}">
                <a16:creationId xmlns:a16="http://schemas.microsoft.com/office/drawing/2014/main" id="{DBC30D73-6820-EDBF-F101-B71E8D8E4590}"/>
              </a:ext>
            </a:extLst>
          </p:cNvPr>
          <p:cNvSpPr>
            <a:spLocks noGrp="1"/>
          </p:cNvSpPr>
          <p:nvPr>
            <p:ph sz="half" idx="1"/>
          </p:nvPr>
        </p:nvSpPr>
        <p:spPr>
          <a:xfrm>
            <a:off x="1444752" y="1825625"/>
            <a:ext cx="9909048" cy="4351338"/>
          </a:xfrm>
        </p:spPr>
        <p:txBody>
          <a:bodyPr>
            <a:normAutofit/>
          </a:bodyPr>
          <a:lstStyle/>
          <a:p>
            <a:pPr marL="0" indent="0">
              <a:buNone/>
            </a:pPr>
            <a:r>
              <a:rPr lang="it-IT" sz="2000" dirty="0"/>
              <a:t>Al termine della valutazione del design eseguita sul prototipo High-fi, risulta che il sistema proposto è usabile in relazione a quelle che sono le indicazioni definite dagli standard internazionali. Pertanto, non sono previste modifiche sostanziali tuttavia, si potrebbe dare più peso alla flessibilità del prodotto aggiungendo fattori di personalizzazione.</a:t>
            </a:r>
          </a:p>
          <a:p>
            <a:pPr marL="0" indent="0">
              <a:buNone/>
            </a:pPr>
            <a:r>
              <a:rPr lang="it-IT" sz="2000" dirty="0"/>
              <a:t>Nello specifico:</a:t>
            </a:r>
          </a:p>
          <a:p>
            <a:r>
              <a:rPr lang="it-IT" sz="2000" dirty="0"/>
              <a:t>Una funzione che permetta all’utente di modificare il tema dell’interfaccia.</a:t>
            </a:r>
          </a:p>
          <a:p>
            <a:endParaRPr lang="it-IT" sz="2000" dirty="0"/>
          </a:p>
          <a:p>
            <a:pPr marL="0" indent="0">
              <a:buNone/>
            </a:pPr>
            <a:r>
              <a:rPr lang="it-IT" sz="2000" dirty="0"/>
              <a:t>	</a:t>
            </a:r>
            <a:endParaRPr lang="it-IT" sz="1600" dirty="0"/>
          </a:p>
          <a:p>
            <a:pPr marL="0" indent="0">
              <a:buNone/>
            </a:pPr>
            <a:endParaRPr lang="it-IT" dirty="0"/>
          </a:p>
        </p:txBody>
      </p:sp>
    </p:spTree>
    <p:extLst>
      <p:ext uri="{BB962C8B-B14F-4D97-AF65-F5344CB8AC3E}">
        <p14:creationId xmlns:p14="http://schemas.microsoft.com/office/powerpoint/2010/main" val="704694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it-IT" dirty="0"/>
              <a:t>Grazie PER L’ATTENZIONE</a:t>
            </a:r>
          </a:p>
        </p:txBody>
      </p:sp>
      <p:sp>
        <p:nvSpPr>
          <p:cNvPr id="7" name="Segnaposto testo 6">
            <a:extLst>
              <a:ext uri="{FF2B5EF4-FFF2-40B4-BE49-F238E27FC236}">
                <a16:creationId xmlns:a16="http://schemas.microsoft.com/office/drawing/2014/main" id="{42AF1107-8D35-4E35-93C7-D3640946F742}"/>
              </a:ext>
            </a:extLst>
          </p:cNvPr>
          <p:cNvSpPr>
            <a:spLocks noGrp="1"/>
          </p:cNvSpPr>
          <p:nvPr>
            <p:ph type="body" sz="quarter" idx="13"/>
          </p:nvPr>
        </p:nvSpPr>
        <p:spPr/>
        <p:txBody>
          <a:bodyPr rtlCol="0">
            <a:normAutofit fontScale="85000" lnSpcReduction="20000"/>
          </a:bodyPr>
          <a:lstStyle/>
          <a:p>
            <a:pPr rtl="0"/>
            <a:r>
              <a:rPr lang="it-IT" sz="1800" dirty="0">
                <a:solidFill>
                  <a:schemeClr val="bg1"/>
                </a:solidFill>
              </a:rPr>
              <a:t>Gruppo 3:</a:t>
            </a:r>
          </a:p>
          <a:p>
            <a:pPr rtl="0"/>
            <a:r>
              <a:rPr lang="it-IT" dirty="0"/>
              <a:t>Scotellaro Antonio 7433</a:t>
            </a:r>
          </a:p>
          <a:p>
            <a:pPr rtl="0"/>
            <a:r>
              <a:rPr lang="it-IT" dirty="0"/>
              <a:t>Pastore Marco 6599  </a:t>
            </a:r>
          </a:p>
          <a:p>
            <a:pPr rtl="0"/>
            <a:r>
              <a:rPr lang="it-IT" dirty="0"/>
              <a:t>Corvino Raffaele 6971</a:t>
            </a:r>
          </a:p>
          <a:p>
            <a:pPr rtl="0"/>
            <a:endParaRPr lang="it-IT" dirty="0"/>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0115FF41-AFA4-4D25-AB42-AB034F4B4FEC}"/>
              </a:ext>
            </a:extLst>
          </p:cNvPr>
          <p:cNvSpPr>
            <a:spLocks noGrp="1"/>
          </p:cNvSpPr>
          <p:nvPr>
            <p:ph type="title"/>
          </p:nvPr>
        </p:nvSpPr>
        <p:spPr/>
        <p:txBody>
          <a:bodyPr rtlCol="0"/>
          <a:lstStyle/>
          <a:p>
            <a:pPr rtl="0"/>
            <a:r>
              <a:rPr lang="it-IT" sz="5400"/>
              <a:t>Introduzione</a:t>
            </a:r>
            <a:endParaRPr lang="it-IT"/>
          </a:p>
        </p:txBody>
      </p:sp>
      <p:sp>
        <p:nvSpPr>
          <p:cNvPr id="4" name="Segnaposto contenuto 3">
            <a:extLst>
              <a:ext uri="{FF2B5EF4-FFF2-40B4-BE49-F238E27FC236}">
                <a16:creationId xmlns:a16="http://schemas.microsoft.com/office/drawing/2014/main" id="{B0881FA9-F3B0-4912-B0E1-352094195C30}"/>
              </a:ext>
            </a:extLst>
          </p:cNvPr>
          <p:cNvSpPr>
            <a:spLocks noGrp="1"/>
          </p:cNvSpPr>
          <p:nvPr>
            <p:ph idx="1"/>
          </p:nvPr>
        </p:nvSpPr>
        <p:spPr/>
        <p:txBody>
          <a:bodyPr rtlCol="0">
            <a:normAutofit/>
          </a:bodyPr>
          <a:lstStyle/>
          <a:p>
            <a:r>
              <a:rPr lang="it-IT" sz="1800" b="0" i="0" u="none" strike="noStrike" baseline="0" dirty="0">
                <a:latin typeface="+mj-lt"/>
              </a:rPr>
              <a:t>Considerando le recenti problematiche dovute ai conflitti bellici avvenuti in Ucraina, l’affluenza di profughi e di persone bisognose di un tetto sotto cui vivere è diventata questione di importante rilievo. Secondo il sito del ministero dell’interno sono circa 50.000 i profughi Ucraini arrivati in Italia. pertanto, siamo giunti alla conclusione di dover approfondire tale fenomeno.</a:t>
            </a:r>
            <a:endParaRPr lang="it-IT" dirty="0">
              <a:latin typeface="+mj-lt"/>
            </a:endParaRPr>
          </a:p>
        </p:txBody>
      </p:sp>
      <p:pic>
        <p:nvPicPr>
          <p:cNvPr id="7" name="Segnaposto immagine 6" descr="Immagine che contiene persona, blu, mano&#10;&#10;Descrizione generata automaticamente">
            <a:extLst>
              <a:ext uri="{FF2B5EF4-FFF2-40B4-BE49-F238E27FC236}">
                <a16:creationId xmlns:a16="http://schemas.microsoft.com/office/drawing/2014/main" id="{8D5B049F-C411-3A93-DA17-18B4821D5266}"/>
              </a:ext>
            </a:extLst>
          </p:cNvPr>
          <p:cNvPicPr>
            <a:picLocks noGrp="1" noChangeAspect="1"/>
          </p:cNvPicPr>
          <p:nvPr>
            <p:ph type="pic" sz="quarter" idx="13"/>
          </p:nvPr>
        </p:nvPicPr>
        <p:blipFill>
          <a:blip r:embed="rId3"/>
          <a:srcRect l="21875" r="21875"/>
          <a:stretch>
            <a:fillRect/>
          </a:stretch>
        </p:blipFill>
        <p:spPr/>
      </p:pic>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p:txBody>
          <a:bodyPr rtlCol="0">
            <a:normAutofit/>
          </a:bodyPr>
          <a:lstStyle/>
          <a:p>
            <a:pPr rtl="0"/>
            <a:r>
              <a:rPr lang="it-IT" sz="5400" dirty="0"/>
              <a:t>Analisi di contesto</a:t>
            </a:r>
          </a:p>
        </p:txBody>
      </p:sp>
      <p:sp>
        <p:nvSpPr>
          <p:cNvPr id="4" name="Segnaposto contenuto 3">
            <a:extLst>
              <a:ext uri="{FF2B5EF4-FFF2-40B4-BE49-F238E27FC236}">
                <a16:creationId xmlns:a16="http://schemas.microsoft.com/office/drawing/2014/main" id="{1FE9CB6C-6FF8-4B8C-9B41-2DDD39B25DE3}"/>
              </a:ext>
            </a:extLst>
          </p:cNvPr>
          <p:cNvSpPr>
            <a:spLocks noGrp="1"/>
          </p:cNvSpPr>
          <p:nvPr>
            <p:ph sz="half" idx="2"/>
          </p:nvPr>
        </p:nvSpPr>
        <p:spPr>
          <a:xfrm>
            <a:off x="1367161" y="2808287"/>
            <a:ext cx="10306235" cy="3684588"/>
          </a:xfrm>
        </p:spPr>
        <p:txBody>
          <a:bodyPr rtlCol="0">
            <a:normAutofit/>
          </a:bodyPr>
          <a:lstStyle/>
          <a:p>
            <a:pPr rtl="0">
              <a:lnSpc>
                <a:spcPct val="100000"/>
              </a:lnSpc>
            </a:pPr>
            <a:r>
              <a:rPr lang="it-IT" sz="2000" dirty="0"/>
              <a:t>Quanti anni hai?</a:t>
            </a:r>
          </a:p>
          <a:p>
            <a:pPr rtl="0">
              <a:lnSpc>
                <a:spcPct val="100000"/>
              </a:lnSpc>
            </a:pPr>
            <a:r>
              <a:rPr lang="it-IT" sz="2000" dirty="0"/>
              <a:t>In che zona vivi?</a:t>
            </a:r>
          </a:p>
          <a:p>
            <a:pPr rtl="0">
              <a:lnSpc>
                <a:spcPct val="100000"/>
              </a:lnSpc>
            </a:pPr>
            <a:r>
              <a:rPr lang="it-IT" sz="2000" dirty="0"/>
              <a:t>Quanto sei interessato/a alle problematiche derivate dagli attuali conflitti?</a:t>
            </a:r>
          </a:p>
          <a:p>
            <a:pPr rtl="0">
              <a:lnSpc>
                <a:spcPct val="100000"/>
              </a:lnSpc>
            </a:pPr>
            <a:r>
              <a:rPr lang="it-IT" dirty="0"/>
              <a:t>Credi che la mancanza di un posto letto per i più bisognosi sia un problema serio?</a:t>
            </a:r>
          </a:p>
          <a:p>
            <a:pPr rtl="0">
              <a:lnSpc>
                <a:spcPct val="100000"/>
              </a:lnSpc>
            </a:pPr>
            <a:r>
              <a:rPr lang="it-IT" sz="2000" dirty="0"/>
              <a:t>Ritieni che i tuoi comportamenti possano migliorare la situazione?</a:t>
            </a:r>
          </a:p>
          <a:p>
            <a:pPr rtl="0">
              <a:lnSpc>
                <a:spcPct val="100000"/>
              </a:lnSpc>
            </a:pPr>
            <a:r>
              <a:rPr lang="it-IT" dirty="0"/>
              <a:t>Sei in grado di usare un PC/Smartphone?</a:t>
            </a:r>
          </a:p>
          <a:p>
            <a:pPr rtl="0">
              <a:lnSpc>
                <a:spcPct val="100000"/>
              </a:lnSpc>
            </a:pPr>
            <a:r>
              <a:rPr lang="it-IT" sz="2000" dirty="0"/>
              <a:t>Sei a conoscenza di siti</a:t>
            </a:r>
            <a:r>
              <a:rPr lang="it-IT" dirty="0"/>
              <a:t>/app che permettono alle persone più bisognose di cercare un posto in cui vivere?</a:t>
            </a:r>
            <a:endParaRPr lang="it-IT" sz="2000" dirty="0"/>
          </a:p>
        </p:txBody>
      </p:sp>
      <p:sp>
        <p:nvSpPr>
          <p:cNvPr id="8" name="Segnaposto testo 7">
            <a:extLst>
              <a:ext uri="{FF2B5EF4-FFF2-40B4-BE49-F238E27FC236}">
                <a16:creationId xmlns:a16="http://schemas.microsoft.com/office/drawing/2014/main" id="{0DDF4D8E-F2D0-347D-1631-E1BAC36A83D9}"/>
              </a:ext>
            </a:extLst>
          </p:cNvPr>
          <p:cNvSpPr>
            <a:spLocks noGrp="1"/>
          </p:cNvSpPr>
          <p:nvPr>
            <p:ph type="body" idx="1"/>
          </p:nvPr>
        </p:nvSpPr>
        <p:spPr>
          <a:xfrm>
            <a:off x="1136343" y="1233996"/>
            <a:ext cx="10215870" cy="1482571"/>
          </a:xfrm>
        </p:spPr>
        <p:txBody>
          <a:bodyPr/>
          <a:lstStyle/>
          <a:p>
            <a:r>
              <a:rPr lang="it-IT" b="0" dirty="0"/>
              <a:t>Per delineare i personaggi coinvolti nel nostro problema abbiamo svolto un indagine con le seguenti domande:</a:t>
            </a:r>
          </a:p>
        </p:txBody>
      </p:sp>
    </p:spTree>
    <p:extLst>
      <p:ext uri="{BB962C8B-B14F-4D97-AF65-F5344CB8AC3E}">
        <p14:creationId xmlns:p14="http://schemas.microsoft.com/office/powerpoint/2010/main" val="3124766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p:txBody>
          <a:bodyPr rtlCol="0">
            <a:normAutofit/>
          </a:bodyPr>
          <a:lstStyle/>
          <a:p>
            <a:pPr rtl="0"/>
            <a:r>
              <a:rPr lang="it-IT" sz="5400" dirty="0"/>
              <a:t>Analisi di contesto</a:t>
            </a:r>
          </a:p>
        </p:txBody>
      </p:sp>
      <p:sp>
        <p:nvSpPr>
          <p:cNvPr id="4" name="Segnaposto contenuto 3">
            <a:extLst>
              <a:ext uri="{FF2B5EF4-FFF2-40B4-BE49-F238E27FC236}">
                <a16:creationId xmlns:a16="http://schemas.microsoft.com/office/drawing/2014/main" id="{1FE9CB6C-6FF8-4B8C-9B41-2DDD39B25DE3}"/>
              </a:ext>
            </a:extLst>
          </p:cNvPr>
          <p:cNvSpPr>
            <a:spLocks noGrp="1"/>
          </p:cNvSpPr>
          <p:nvPr>
            <p:ph sz="half" idx="2"/>
          </p:nvPr>
        </p:nvSpPr>
        <p:spPr>
          <a:xfrm>
            <a:off x="1367161" y="2808287"/>
            <a:ext cx="10306235" cy="3684588"/>
          </a:xfrm>
        </p:spPr>
        <p:txBody>
          <a:bodyPr rtlCol="0">
            <a:normAutofit/>
          </a:bodyPr>
          <a:lstStyle/>
          <a:p>
            <a:pPr rtl="0">
              <a:lnSpc>
                <a:spcPct val="100000"/>
              </a:lnSpc>
            </a:pPr>
            <a:r>
              <a:rPr lang="it-IT" sz="2000" dirty="0"/>
              <a:t>Forte interesse alla problematica;</a:t>
            </a:r>
          </a:p>
          <a:p>
            <a:pPr rtl="0">
              <a:lnSpc>
                <a:spcPct val="100000"/>
              </a:lnSpc>
            </a:pPr>
            <a:r>
              <a:rPr lang="it-IT" sz="2000" dirty="0"/>
              <a:t>La mancanza di un posto letto per i più bisognosi è un problema serio;</a:t>
            </a:r>
          </a:p>
          <a:p>
            <a:pPr rtl="0">
              <a:lnSpc>
                <a:spcPct val="100000"/>
              </a:lnSpc>
            </a:pPr>
            <a:r>
              <a:rPr lang="it-IT" dirty="0"/>
              <a:t>La totalità degli intervistati non era a conoscenza di un sistema che permetta a chi ne ha bisogno di trovare un tetto in cui vivere.</a:t>
            </a:r>
            <a:endParaRPr lang="it-IT" sz="2000" dirty="0"/>
          </a:p>
        </p:txBody>
      </p:sp>
      <p:sp>
        <p:nvSpPr>
          <p:cNvPr id="8" name="Segnaposto testo 7">
            <a:extLst>
              <a:ext uri="{FF2B5EF4-FFF2-40B4-BE49-F238E27FC236}">
                <a16:creationId xmlns:a16="http://schemas.microsoft.com/office/drawing/2014/main" id="{0DDF4D8E-F2D0-347D-1631-E1BAC36A83D9}"/>
              </a:ext>
            </a:extLst>
          </p:cNvPr>
          <p:cNvSpPr>
            <a:spLocks noGrp="1"/>
          </p:cNvSpPr>
          <p:nvPr>
            <p:ph type="body" idx="1"/>
          </p:nvPr>
        </p:nvSpPr>
        <p:spPr>
          <a:xfrm>
            <a:off x="1136343" y="1233996"/>
            <a:ext cx="10215870" cy="1482571"/>
          </a:xfrm>
        </p:spPr>
        <p:txBody>
          <a:bodyPr/>
          <a:lstStyle/>
          <a:p>
            <a:r>
              <a:rPr lang="it-IT" b="0" dirty="0"/>
              <a:t>Su 50 intervistati con un range di età che varia tra i 20 ai 55 anni abbiamo ottenuto le seguenti informazioni:</a:t>
            </a:r>
          </a:p>
        </p:txBody>
      </p:sp>
    </p:spTree>
    <p:extLst>
      <p:ext uri="{BB962C8B-B14F-4D97-AF65-F5344CB8AC3E}">
        <p14:creationId xmlns:p14="http://schemas.microsoft.com/office/powerpoint/2010/main" val="492988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a:xfrm>
            <a:off x="838200" y="365125"/>
            <a:ext cx="10515600" cy="1325563"/>
          </a:xfrm>
        </p:spPr>
        <p:txBody>
          <a:bodyPr rtlCol="0" anchor="ctr">
            <a:normAutofit/>
          </a:bodyPr>
          <a:lstStyle/>
          <a:p>
            <a:pPr rtl="0"/>
            <a:r>
              <a:rPr lang="it-IT" sz="5400"/>
              <a:t>Personas</a:t>
            </a:r>
            <a:endParaRPr lang="it-IT" sz="5400" dirty="0"/>
          </a:p>
        </p:txBody>
      </p:sp>
      <p:sp>
        <p:nvSpPr>
          <p:cNvPr id="5" name="Segnaposto testo 4">
            <a:extLst>
              <a:ext uri="{FF2B5EF4-FFF2-40B4-BE49-F238E27FC236}">
                <a16:creationId xmlns:a16="http://schemas.microsoft.com/office/drawing/2014/main" id="{DBC30D73-6820-EDBF-F101-B71E8D8E4590}"/>
              </a:ext>
            </a:extLst>
          </p:cNvPr>
          <p:cNvSpPr>
            <a:spLocks noGrp="1"/>
          </p:cNvSpPr>
          <p:nvPr>
            <p:ph sz="half" idx="1"/>
          </p:nvPr>
        </p:nvSpPr>
        <p:spPr>
          <a:xfrm>
            <a:off x="838199" y="1499609"/>
            <a:ext cx="6273801" cy="4430135"/>
          </a:xfrm>
        </p:spPr>
        <p:txBody>
          <a:bodyPr>
            <a:normAutofit fontScale="47500" lnSpcReduction="20000"/>
          </a:bodyPr>
          <a:lstStyle/>
          <a:p>
            <a:pPr>
              <a:lnSpc>
                <a:spcPct val="107000"/>
              </a:lnSpc>
              <a:spcAft>
                <a:spcPts val="800"/>
              </a:spcAft>
            </a:pPr>
            <a:r>
              <a:rPr lang="it-IT" sz="3800" b="1" dirty="0">
                <a:effectLst/>
                <a:latin typeface="+mj-lt"/>
                <a:ea typeface="Calibri" panose="020F0502020204030204" pitchFamily="34" charset="0"/>
                <a:cs typeface="Times New Roman" panose="02020603050405020304" pitchFamily="18" charset="0"/>
              </a:rPr>
              <a:t>Alina – Profuga </a:t>
            </a:r>
            <a:endParaRPr lang="it-IT" sz="38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it-IT" sz="3800" dirty="0">
                <a:effectLst/>
                <a:latin typeface="+mj-lt"/>
                <a:ea typeface="Calibri" panose="020F0502020204030204" pitchFamily="34" charset="0"/>
                <a:cs typeface="Times New Roman" panose="02020603050405020304" pitchFamily="18" charset="0"/>
              </a:rPr>
              <a:t>Alina è una casalinga di 40 anni, madre di due figlie, scappata dall’ucraina per via dei conflitti in corso. Attualmente Alina è riuscita a trovare un tetto per lei e i suoi figli, tuttavia, è a conoscenza della grande quantità di profughi in arrivo, dei problemi collegati alla barriera linguistica, e della difficoltà nella ricerca di un tetto, pertanto, parteciperebbe volentieri alla risoluzione di tali problematiche, cercando posti letto per i suoi connazionali attraverso un sistema adeguato.</a:t>
            </a:r>
          </a:p>
          <a:p>
            <a:pPr>
              <a:lnSpc>
                <a:spcPct val="107000"/>
              </a:lnSpc>
              <a:spcAft>
                <a:spcPts val="800"/>
              </a:spcAft>
            </a:pPr>
            <a:r>
              <a:rPr lang="it-IT" sz="3800" b="1" dirty="0">
                <a:effectLst/>
                <a:latin typeface="+mj-lt"/>
                <a:ea typeface="Calibri" panose="020F0502020204030204" pitchFamily="34" charset="0"/>
                <a:cs typeface="Times New Roman" panose="02020603050405020304" pitchFamily="18" charset="0"/>
              </a:rPr>
              <a:t>Obbiettivo</a:t>
            </a:r>
            <a:r>
              <a:rPr lang="it-IT" sz="3800" dirty="0">
                <a:effectLst/>
                <a:latin typeface="+mj-lt"/>
                <a:ea typeface="Calibri" panose="020F0502020204030204" pitchFamily="34" charset="0"/>
                <a:cs typeface="Times New Roman" panose="02020603050405020304" pitchFamily="18" charset="0"/>
              </a:rPr>
              <a:t>: Ricerca e richiesta di un posto letto</a:t>
            </a:r>
          </a:p>
          <a:p>
            <a:pPr marL="0" indent="0">
              <a:buNone/>
            </a:pPr>
            <a:endParaRPr lang="it-IT" dirty="0"/>
          </a:p>
        </p:txBody>
      </p:sp>
      <p:pic>
        <p:nvPicPr>
          <p:cNvPr id="8" name="Immagine 7" descr="Immagine che contiene persona, ragazza&#10;&#10;Descrizione generata automaticamente">
            <a:extLst>
              <a:ext uri="{FF2B5EF4-FFF2-40B4-BE49-F238E27FC236}">
                <a16:creationId xmlns:a16="http://schemas.microsoft.com/office/drawing/2014/main" id="{C30388B1-D10D-1AE9-1DA3-4A42F3418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8913" y="1868495"/>
            <a:ext cx="4873778" cy="3121009"/>
          </a:xfrm>
          <a:prstGeom prst="rect">
            <a:avLst/>
          </a:prstGeom>
        </p:spPr>
      </p:pic>
    </p:spTree>
    <p:extLst>
      <p:ext uri="{BB962C8B-B14F-4D97-AF65-F5344CB8AC3E}">
        <p14:creationId xmlns:p14="http://schemas.microsoft.com/office/powerpoint/2010/main" val="132243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p:txBody>
          <a:bodyPr rtlCol="0">
            <a:normAutofit/>
          </a:bodyPr>
          <a:lstStyle/>
          <a:p>
            <a:pPr rtl="0"/>
            <a:r>
              <a:rPr lang="it-IT" sz="5400" dirty="0"/>
              <a:t>Descrizione dei task</a:t>
            </a:r>
          </a:p>
        </p:txBody>
      </p:sp>
      <p:sp>
        <p:nvSpPr>
          <p:cNvPr id="4" name="Segnaposto contenuto 3">
            <a:extLst>
              <a:ext uri="{FF2B5EF4-FFF2-40B4-BE49-F238E27FC236}">
                <a16:creationId xmlns:a16="http://schemas.microsoft.com/office/drawing/2014/main" id="{1FE9CB6C-6FF8-4B8C-9B41-2DDD39B25DE3}"/>
              </a:ext>
            </a:extLst>
          </p:cNvPr>
          <p:cNvSpPr>
            <a:spLocks noGrp="1"/>
          </p:cNvSpPr>
          <p:nvPr>
            <p:ph sz="half" idx="2"/>
          </p:nvPr>
        </p:nvSpPr>
        <p:spPr>
          <a:xfrm>
            <a:off x="1367161" y="2808287"/>
            <a:ext cx="10306235" cy="3684588"/>
          </a:xfrm>
        </p:spPr>
        <p:txBody>
          <a:bodyPr rtlCol="0">
            <a:normAutofit/>
          </a:bodyPr>
          <a:lstStyle/>
          <a:p>
            <a:pPr marL="342900" lvl="0" indent="-342900">
              <a:lnSpc>
                <a:spcPct val="107000"/>
              </a:lnSpc>
              <a:buFont typeface="Symbol" panose="05050102010706020507" pitchFamily="18" charset="2"/>
              <a:buChar char=""/>
            </a:pPr>
            <a:r>
              <a:rPr lang="it-IT" dirty="0">
                <a:effectLst/>
                <a:latin typeface="+mj-lt"/>
                <a:ea typeface="Calibri" panose="020F0502020204030204" pitchFamily="34" charset="0"/>
                <a:cs typeface="Times New Roman" panose="02020603050405020304" pitchFamily="18" charset="0"/>
              </a:rPr>
              <a:t>Messa a disposizione di un posto letto;</a:t>
            </a:r>
          </a:p>
          <a:p>
            <a:pPr marL="342900" lvl="0" indent="-342900">
              <a:lnSpc>
                <a:spcPct val="107000"/>
              </a:lnSpc>
              <a:spcAft>
                <a:spcPts val="800"/>
              </a:spcAft>
              <a:buFont typeface="Symbol" panose="05050102010706020507" pitchFamily="18" charset="2"/>
              <a:buChar char=""/>
            </a:pPr>
            <a:r>
              <a:rPr lang="it-IT" dirty="0">
                <a:effectLst/>
                <a:latin typeface="+mj-lt"/>
                <a:ea typeface="Calibri" panose="020F0502020204030204" pitchFamily="34" charset="0"/>
                <a:cs typeface="Times New Roman" panose="02020603050405020304" pitchFamily="18" charset="0"/>
              </a:rPr>
              <a:t>Prenotazione di un posto letto;</a:t>
            </a:r>
          </a:p>
          <a:p>
            <a:pPr marL="342900" lvl="0" indent="-342900">
              <a:lnSpc>
                <a:spcPct val="107000"/>
              </a:lnSpc>
              <a:spcAft>
                <a:spcPts val="800"/>
              </a:spcAft>
              <a:buFont typeface="Symbol" panose="05050102010706020507" pitchFamily="18" charset="2"/>
              <a:buChar char=""/>
            </a:pPr>
            <a:r>
              <a:rPr lang="it-IT" dirty="0">
                <a:effectLst/>
                <a:latin typeface="+mj-lt"/>
                <a:ea typeface="Calibri" panose="020F0502020204030204" pitchFamily="34" charset="0"/>
                <a:cs typeface="Times New Roman" panose="02020603050405020304" pitchFamily="18" charset="0"/>
              </a:rPr>
              <a:t>Ricerca posti letto disponibili.</a:t>
            </a:r>
          </a:p>
        </p:txBody>
      </p:sp>
      <p:sp>
        <p:nvSpPr>
          <p:cNvPr id="8" name="Segnaposto testo 7">
            <a:extLst>
              <a:ext uri="{FF2B5EF4-FFF2-40B4-BE49-F238E27FC236}">
                <a16:creationId xmlns:a16="http://schemas.microsoft.com/office/drawing/2014/main" id="{0DDF4D8E-F2D0-347D-1631-E1BAC36A83D9}"/>
              </a:ext>
            </a:extLst>
          </p:cNvPr>
          <p:cNvSpPr>
            <a:spLocks noGrp="1"/>
          </p:cNvSpPr>
          <p:nvPr>
            <p:ph type="body" idx="1"/>
          </p:nvPr>
        </p:nvSpPr>
        <p:spPr>
          <a:xfrm>
            <a:off x="1136343" y="1233996"/>
            <a:ext cx="10215870" cy="1482571"/>
          </a:xfrm>
        </p:spPr>
        <p:txBody>
          <a:bodyPr/>
          <a:lstStyle/>
          <a:p>
            <a:r>
              <a:rPr lang="it-IT" b="0" dirty="0"/>
              <a:t>Dall’indagine svolta e da i profili utenti delineati i task richiesti per il nostro sistema sono:</a:t>
            </a:r>
          </a:p>
        </p:txBody>
      </p:sp>
    </p:spTree>
    <p:extLst>
      <p:ext uri="{BB962C8B-B14F-4D97-AF65-F5344CB8AC3E}">
        <p14:creationId xmlns:p14="http://schemas.microsoft.com/office/powerpoint/2010/main" val="109210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a:xfrm>
            <a:off x="838200" y="365125"/>
            <a:ext cx="10515600" cy="1325563"/>
          </a:xfrm>
        </p:spPr>
        <p:txBody>
          <a:bodyPr rtlCol="0" anchor="ctr">
            <a:normAutofit/>
          </a:bodyPr>
          <a:lstStyle/>
          <a:p>
            <a:pPr rtl="0"/>
            <a:r>
              <a:rPr lang="it-IT" sz="5400" dirty="0"/>
              <a:t>Caso d’uso </a:t>
            </a:r>
          </a:p>
        </p:txBody>
      </p:sp>
      <p:sp>
        <p:nvSpPr>
          <p:cNvPr id="5" name="Segnaposto testo 4">
            <a:extLst>
              <a:ext uri="{FF2B5EF4-FFF2-40B4-BE49-F238E27FC236}">
                <a16:creationId xmlns:a16="http://schemas.microsoft.com/office/drawing/2014/main" id="{DBC30D73-6820-EDBF-F101-B71E8D8E4590}"/>
              </a:ext>
            </a:extLst>
          </p:cNvPr>
          <p:cNvSpPr>
            <a:spLocks noGrp="1"/>
          </p:cNvSpPr>
          <p:nvPr>
            <p:ph sz="half" idx="1"/>
          </p:nvPr>
        </p:nvSpPr>
        <p:spPr>
          <a:xfrm>
            <a:off x="1280501" y="1798992"/>
            <a:ext cx="4553712" cy="4351338"/>
          </a:xfrm>
        </p:spPr>
        <p:txBody>
          <a:bodyPr>
            <a:normAutofit/>
          </a:bodyPr>
          <a:lstStyle/>
          <a:p>
            <a:pPr marL="0" indent="0">
              <a:buNone/>
            </a:pPr>
            <a:r>
              <a:rPr lang="it-IT" sz="2000" dirty="0"/>
              <a:t>Esempio di caso d’uso utilizzato per descrivere le azioni che i personaggi dovranno intraprendere per svolgere i propri obbiettivi.</a:t>
            </a:r>
          </a:p>
          <a:p>
            <a:pPr marL="0" indent="0">
              <a:buNone/>
            </a:pPr>
            <a:endParaRPr lang="it-IT" dirty="0"/>
          </a:p>
        </p:txBody>
      </p:sp>
      <p:pic>
        <p:nvPicPr>
          <p:cNvPr id="8" name="Segnaposto contenuto 7">
            <a:extLst>
              <a:ext uri="{FF2B5EF4-FFF2-40B4-BE49-F238E27FC236}">
                <a16:creationId xmlns:a16="http://schemas.microsoft.com/office/drawing/2014/main" id="{348AD313-60AE-BC24-0EEC-7495F7272ED5}"/>
              </a:ext>
            </a:extLst>
          </p:cNvPr>
          <p:cNvPicPr>
            <a:picLocks noGrp="1" noChangeAspect="1"/>
          </p:cNvPicPr>
          <p:nvPr>
            <p:ph sz="half" idx="2"/>
          </p:nvPr>
        </p:nvPicPr>
        <p:blipFill>
          <a:blip r:embed="rId3"/>
          <a:stretch>
            <a:fillRect/>
          </a:stretch>
        </p:blipFill>
        <p:spPr>
          <a:xfrm>
            <a:off x="6096000" y="885825"/>
            <a:ext cx="5293045" cy="5438080"/>
          </a:xfrm>
        </p:spPr>
      </p:pic>
    </p:spTree>
    <p:extLst>
      <p:ext uri="{BB962C8B-B14F-4D97-AF65-F5344CB8AC3E}">
        <p14:creationId xmlns:p14="http://schemas.microsoft.com/office/powerpoint/2010/main" val="5806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p:txBody>
          <a:bodyPr rtlCol="0">
            <a:normAutofit/>
          </a:bodyPr>
          <a:lstStyle/>
          <a:p>
            <a:pPr rtl="0"/>
            <a:r>
              <a:rPr lang="it-IT" sz="5400" dirty="0"/>
              <a:t>Risultati empowerment</a:t>
            </a:r>
          </a:p>
        </p:txBody>
      </p:sp>
      <p:sp>
        <p:nvSpPr>
          <p:cNvPr id="8" name="Segnaposto testo 7">
            <a:extLst>
              <a:ext uri="{FF2B5EF4-FFF2-40B4-BE49-F238E27FC236}">
                <a16:creationId xmlns:a16="http://schemas.microsoft.com/office/drawing/2014/main" id="{0DDF4D8E-F2D0-347D-1631-E1BAC36A83D9}"/>
              </a:ext>
            </a:extLst>
          </p:cNvPr>
          <p:cNvSpPr>
            <a:spLocks noGrp="1"/>
          </p:cNvSpPr>
          <p:nvPr>
            <p:ph type="body" idx="1"/>
          </p:nvPr>
        </p:nvSpPr>
        <p:spPr>
          <a:xfrm>
            <a:off x="1136342" y="790112"/>
            <a:ext cx="10215870" cy="1482571"/>
          </a:xfrm>
        </p:spPr>
        <p:txBody>
          <a:bodyPr/>
          <a:lstStyle/>
          <a:p>
            <a:r>
              <a:rPr lang="it-IT" b="0" dirty="0"/>
              <a:t>Questionario mirato ad identificare i requisiti di User </a:t>
            </a:r>
            <a:r>
              <a:rPr lang="it-IT" b="0" dirty="0" err="1"/>
              <a:t>eXperience</a:t>
            </a:r>
            <a:r>
              <a:rPr lang="it-IT" b="0" dirty="0"/>
              <a:t> </a:t>
            </a:r>
          </a:p>
        </p:txBody>
      </p:sp>
      <p:pic>
        <p:nvPicPr>
          <p:cNvPr id="9" name="Immagine 8">
            <a:extLst>
              <a:ext uri="{FF2B5EF4-FFF2-40B4-BE49-F238E27FC236}">
                <a16:creationId xmlns:a16="http://schemas.microsoft.com/office/drawing/2014/main" id="{F75AD07B-BA81-907F-AC6E-0796F2167C3A}"/>
              </a:ext>
            </a:extLst>
          </p:cNvPr>
          <p:cNvPicPr>
            <a:picLocks noChangeAspect="1"/>
          </p:cNvPicPr>
          <p:nvPr/>
        </p:nvPicPr>
        <p:blipFill>
          <a:blip r:embed="rId3"/>
          <a:stretch>
            <a:fillRect/>
          </a:stretch>
        </p:blipFill>
        <p:spPr>
          <a:xfrm>
            <a:off x="2327136" y="2988491"/>
            <a:ext cx="7834282" cy="2043113"/>
          </a:xfrm>
          <a:prstGeom prst="rect">
            <a:avLst/>
          </a:prstGeom>
        </p:spPr>
      </p:pic>
    </p:spTree>
    <p:extLst>
      <p:ext uri="{BB962C8B-B14F-4D97-AF65-F5344CB8AC3E}">
        <p14:creationId xmlns:p14="http://schemas.microsoft.com/office/powerpoint/2010/main" val="23771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CDA59-55A0-4EA5-B3E4-646D1D3B4CEB}"/>
              </a:ext>
            </a:extLst>
          </p:cNvPr>
          <p:cNvSpPr>
            <a:spLocks noGrp="1"/>
          </p:cNvSpPr>
          <p:nvPr>
            <p:ph type="title"/>
          </p:nvPr>
        </p:nvSpPr>
        <p:spPr>
          <a:xfrm>
            <a:off x="838200" y="365125"/>
            <a:ext cx="10515600" cy="1325563"/>
          </a:xfrm>
        </p:spPr>
        <p:txBody>
          <a:bodyPr rtlCol="0" anchor="ctr">
            <a:normAutofit/>
          </a:bodyPr>
          <a:lstStyle/>
          <a:p>
            <a:pPr rtl="0"/>
            <a:r>
              <a:rPr lang="it-IT" sz="5400" dirty="0"/>
              <a:t>Analisi comparativa</a:t>
            </a:r>
          </a:p>
        </p:txBody>
      </p:sp>
      <p:sp>
        <p:nvSpPr>
          <p:cNvPr id="5" name="Segnaposto testo 4">
            <a:extLst>
              <a:ext uri="{FF2B5EF4-FFF2-40B4-BE49-F238E27FC236}">
                <a16:creationId xmlns:a16="http://schemas.microsoft.com/office/drawing/2014/main" id="{DBC30D73-6820-EDBF-F101-B71E8D8E4590}"/>
              </a:ext>
            </a:extLst>
          </p:cNvPr>
          <p:cNvSpPr>
            <a:spLocks noGrp="1"/>
          </p:cNvSpPr>
          <p:nvPr>
            <p:ph sz="half" idx="1"/>
          </p:nvPr>
        </p:nvSpPr>
        <p:spPr>
          <a:xfrm>
            <a:off x="1444752" y="1825625"/>
            <a:ext cx="4553712" cy="4351338"/>
          </a:xfrm>
        </p:spPr>
        <p:txBody>
          <a:bodyPr>
            <a:normAutofit/>
          </a:bodyPr>
          <a:lstStyle/>
          <a:p>
            <a:pPr marL="0" indent="0">
              <a:buNone/>
            </a:pPr>
            <a:r>
              <a:rPr lang="it-IT" sz="2000" dirty="0"/>
              <a:t>Sistema con caratteristiche simile a quello proposto tuttavia risulta essere:</a:t>
            </a:r>
          </a:p>
          <a:p>
            <a:r>
              <a:rPr lang="it-IT" sz="2000" dirty="0"/>
              <a:t>Limitato nelle funzioni;</a:t>
            </a:r>
          </a:p>
          <a:p>
            <a:r>
              <a:rPr lang="it-IT" sz="2000" dirty="0"/>
              <a:t>Strettamente legato al social network;</a:t>
            </a:r>
          </a:p>
          <a:p>
            <a:r>
              <a:rPr lang="it-IT" sz="2000" dirty="0"/>
              <a:t>Difficile da trovare;</a:t>
            </a:r>
          </a:p>
          <a:p>
            <a:r>
              <a:rPr lang="it-IT" sz="2000" dirty="0"/>
              <a:t>Poco intuitivo e confusionario.</a:t>
            </a:r>
          </a:p>
          <a:p>
            <a:pPr marL="0" indent="0">
              <a:buNone/>
            </a:pPr>
            <a:endParaRPr lang="it-IT" dirty="0"/>
          </a:p>
        </p:txBody>
      </p:sp>
      <p:pic>
        <p:nvPicPr>
          <p:cNvPr id="9" name="Segnaposto contenuto 8" descr="Immagine che contiene testo, giallo, colorato&#10;&#10;Descrizione generata automaticamente">
            <a:extLst>
              <a:ext uri="{FF2B5EF4-FFF2-40B4-BE49-F238E27FC236}">
                <a16:creationId xmlns:a16="http://schemas.microsoft.com/office/drawing/2014/main" id="{5FAD8112-BFD3-9310-48E8-FD763EFAF74C}"/>
              </a:ext>
            </a:extLst>
          </p:cNvPr>
          <p:cNvPicPr>
            <a:picLocks noGrp="1" noChangeAspect="1"/>
          </p:cNvPicPr>
          <p:nvPr>
            <p:ph sz="half" idx="2"/>
          </p:nvPr>
        </p:nvPicPr>
        <p:blipFill>
          <a:blip r:embed="rId3"/>
          <a:stretch>
            <a:fillRect/>
          </a:stretch>
        </p:blipFill>
        <p:spPr>
          <a:xfrm>
            <a:off x="6784848" y="2339189"/>
            <a:ext cx="4553712" cy="3324209"/>
          </a:xfrm>
          <a:prstGeom prst="rect">
            <a:avLst/>
          </a:prstGeom>
          <a:noFill/>
        </p:spPr>
      </p:pic>
    </p:spTree>
    <p:extLst>
      <p:ext uri="{BB962C8B-B14F-4D97-AF65-F5344CB8AC3E}">
        <p14:creationId xmlns:p14="http://schemas.microsoft.com/office/powerpoint/2010/main" val="3015538601"/>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11_TF89338750_Win32" id="{E55A3EA0-BE54-4F8C-A3F8-63B170F23C1F}" vid="{1423E9D6-3A8B-4DFB-B348-1EC550DAAC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{DA0A05D7-0C55-4271-B8EC-C266679956B0}tf89338750_win32</Template>
  <TotalTime>643</TotalTime>
  <Words>1105</Words>
  <Application>Microsoft Office PowerPoint</Application>
  <PresentationFormat>Widescreen</PresentationFormat>
  <Paragraphs>111</Paragraphs>
  <Slides>19</Slides>
  <Notes>19</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19</vt:i4>
      </vt:variant>
    </vt:vector>
  </HeadingPairs>
  <TitlesOfParts>
    <vt:vector size="25" baseType="lpstr">
      <vt:lpstr>Arial</vt:lpstr>
      <vt:lpstr>Calibri</vt:lpstr>
      <vt:lpstr>Garamond</vt:lpstr>
      <vt:lpstr>Symbol</vt:lpstr>
      <vt:lpstr>Univers</vt:lpstr>
      <vt:lpstr>GradientUnivers</vt:lpstr>
      <vt:lpstr>Find your home</vt:lpstr>
      <vt:lpstr>Introduzione</vt:lpstr>
      <vt:lpstr>Analisi di contesto</vt:lpstr>
      <vt:lpstr>Analisi di contesto</vt:lpstr>
      <vt:lpstr>Personas</vt:lpstr>
      <vt:lpstr>Descrizione dei task</vt:lpstr>
      <vt:lpstr>Caso d’uso </vt:lpstr>
      <vt:lpstr>Risultati empowerment</vt:lpstr>
      <vt:lpstr>Analisi comparativa</vt:lpstr>
      <vt:lpstr>Idee iniziali di progetto</vt:lpstr>
      <vt:lpstr>Paper sketch</vt:lpstr>
      <vt:lpstr>Testing con Mago di Oz</vt:lpstr>
      <vt:lpstr>Testing con Mago di Oz</vt:lpstr>
      <vt:lpstr>Testing con Mago di Oz</vt:lpstr>
      <vt:lpstr>Prototipo ad alto livello</vt:lpstr>
      <vt:lpstr>Valutazione del design </vt:lpstr>
      <vt:lpstr>Valutazione del design </vt:lpstr>
      <vt:lpstr>Modifiche da effettuare</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your home</dc:title>
  <dc:creator>ANTONIO SCOTELLARO</dc:creator>
  <cp:lastModifiedBy>ANTONIO SCOTELLARO</cp:lastModifiedBy>
  <cp:revision>13</cp:revision>
  <dcterms:created xsi:type="dcterms:W3CDTF">2022-06-02T15:39:04Z</dcterms:created>
  <dcterms:modified xsi:type="dcterms:W3CDTF">2022-06-06T08:13:33Z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