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  <p:sldMasterId id="2147483656" r:id="rId2"/>
  </p:sldMasterIdLst>
  <p:notesMasterIdLst>
    <p:notesMasterId r:id="rId16"/>
  </p:notesMasterIdLst>
  <p:handoutMasterIdLst>
    <p:handoutMasterId r:id="rId17"/>
  </p:handoutMasterIdLst>
  <p:sldIdLst>
    <p:sldId id="262" r:id="rId3"/>
    <p:sldId id="260" r:id="rId4"/>
    <p:sldId id="25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76" r:id="rId13"/>
    <p:sldId id="285" r:id="rId14"/>
    <p:sldId id="263" r:id="rId15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99"/>
    <a:srgbClr val="933A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28"/>
    <p:restoredTop sz="94694"/>
  </p:normalViewPr>
  <p:slideViewPr>
    <p:cSldViewPr snapToGrid="0" snapToObjects="1" showGuides="1">
      <p:cViewPr varScale="1">
        <p:scale>
          <a:sx n="125" d="100"/>
          <a:sy n="125" d="100"/>
        </p:scale>
        <p:origin x="126" y="216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>
            <a:extLst>
              <a:ext uri="{FF2B5EF4-FFF2-40B4-BE49-F238E27FC236}">
                <a16:creationId xmlns:a16="http://schemas.microsoft.com/office/drawing/2014/main" id="{A7E84B11-8086-A046-B6B7-F7A9DB5EAD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AE5F8304-EF8E-7A48-A3EC-256BB4EB24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746FA-9F78-5A43-BFD1-03D27A7F3C92}" type="datetimeFigureOut">
              <a:rPr lang="cs-CZ" smtClean="0"/>
              <a:t>16.11.2020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FCE85A97-9D2F-A74D-874B-B462CB8C636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B02496D-CD03-4446-AD06-43B91E1688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CC9C5-FF55-F544-A6D3-2B14C7549CF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3421827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2D10F-BC7E-0545-A8D3-D708044527A6}" type="datetimeFigureOut">
              <a:rPr lang="cs-CZ" smtClean="0"/>
              <a:t>16.11.2020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cs-CZ"/>
              <a:t>Upravte styly předlohy textu.
Druhá úroveň
Třetí úroveň
Čtvrtá úroveň
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77E90-4C3A-1A40-BB34-28A95E688A1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024213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77E90-4C3A-1A40-BB34-28A95E688A19}" type="slidenum">
              <a:rPr lang="cs-CZ" smtClean="0"/>
              <a:t>0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64867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77E90-4C3A-1A40-BB34-28A95E688A19}" type="slidenum">
              <a:rPr lang="cs-CZ" smtClean="0"/>
              <a:t>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D41B701-252D-F54C-946A-532BD86221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42147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77E90-4C3A-1A40-BB34-28A95E688A19}" type="slidenum">
              <a:rPr lang="cs-CZ" smtClean="0"/>
              <a:t>10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7D897E9-BC38-BB47-8EC0-73C42DD517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82602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77E90-4C3A-1A40-BB34-28A95E688A19}" type="slidenum">
              <a:rPr lang="cs-CZ" smtClean="0"/>
              <a:t>11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7D897E9-BC38-BB47-8EC0-73C42DD517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857652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77E90-4C3A-1A40-BB34-28A95E688A19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6981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77E90-4C3A-1A40-BB34-28A95E688A19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83763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77E90-4C3A-1A40-BB34-28A95E688A19}" type="slidenum">
              <a:rPr lang="cs-CZ" smtClean="0"/>
              <a:t>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D41B701-252D-F54C-946A-532BD86221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89813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77E90-4C3A-1A40-BB34-28A95E688A19}" type="slidenum">
              <a:rPr lang="cs-CZ" smtClean="0"/>
              <a:t>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D41B701-252D-F54C-946A-532BD86221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42884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77E90-4C3A-1A40-BB34-28A95E688A19}" type="slidenum">
              <a:rPr lang="cs-CZ" smtClean="0"/>
              <a:t>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D41B701-252D-F54C-946A-532BD86221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51994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77E90-4C3A-1A40-BB34-28A95E688A19}" type="slidenum">
              <a:rPr lang="cs-CZ" smtClean="0"/>
              <a:t>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D41B701-252D-F54C-946A-532BD86221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77555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77E90-4C3A-1A40-BB34-28A95E688A19}" type="slidenum">
              <a:rPr lang="cs-CZ" smtClean="0"/>
              <a:t>6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D41B701-252D-F54C-946A-532BD86221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83319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77E90-4C3A-1A40-BB34-28A95E688A19}" type="slidenum">
              <a:rPr lang="cs-CZ" smtClean="0"/>
              <a:t>7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D41B701-252D-F54C-946A-532BD86221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59075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77E90-4C3A-1A40-BB34-28A95E688A19}" type="slidenum">
              <a:rPr lang="cs-CZ" smtClean="0"/>
              <a:t>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D41B701-252D-F54C-946A-532BD86221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79802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62F60A5-AF07-B541-AE6A-88569EB764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845" y="1122363"/>
            <a:ext cx="11807825" cy="2054225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2AB18D6-A597-8B4E-A383-BD55E7799B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845" y="3602037"/>
            <a:ext cx="11797067" cy="259873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EDE463D-611E-7641-BE67-E50FAADA5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1AFFB-D433-B047-9BA8-E42A060EB3E7}" type="datetime3">
              <a:rPr lang="cs-CZ" smtClean="0"/>
              <a:t>16/11/20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1BC9F34-E144-0247-B652-197C07073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76199" y="6356349"/>
            <a:ext cx="9896625" cy="320377"/>
          </a:xfrm>
          <a:prstGeom prst="rect">
            <a:avLst/>
          </a:prstGeom>
        </p:spPr>
        <p:txBody>
          <a:bodyPr/>
          <a:lstStyle/>
          <a:p>
            <a:r>
              <a:rPr lang="cs-CZ"/>
              <a:t>text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C838B55-B834-7B40-AB95-C477904C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5392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5BBB-390C-8746-8F6D-62B6435F2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52AC7-CCB6-7743-BA17-958390688A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7134D6-2490-5248-8BDE-DBC857FAD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26196-17B1-8245-A58A-F8CFE5261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C748-752E-9E47-952B-1B6B12A8FBCB}" type="datetimeFigureOut">
              <a:rPr lang="cs-CZ" smtClean="0"/>
              <a:t>16.11.2020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F613EA-3698-4344-847F-E2367A8ED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66FBF-FFBF-9746-9924-D6ECC8F22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BC17-8541-E34F-8869-9598F72269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0720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015BE-E091-174E-9BC7-1C1BCA6DC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7750E-8FBE-E846-AB80-9F86414BC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21511B-D22A-1245-A98E-3D2AFE55B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A5B39B-BFEB-134C-AB6F-4AB601CEDC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7821D6-D3D4-CF41-A511-5A5AC1081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5C7EB4-86D6-B743-9954-71FAD9D04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C748-752E-9E47-952B-1B6B12A8FBCB}" type="datetimeFigureOut">
              <a:rPr lang="cs-CZ" smtClean="0"/>
              <a:t>16.11.2020</a:t>
            </a:fld>
            <a:endParaRPr lang="cs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C364A0-F572-C149-849B-B307CD8BE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F28744-8951-9A4F-A3AA-DD575AE0E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BC17-8541-E34F-8869-9598F72269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792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71551-C6A2-6D44-9A81-20B0DFB75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6EF13A-BEDD-8D40-AC6C-A39969AD0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C748-752E-9E47-952B-1B6B12A8FBCB}" type="datetimeFigureOut">
              <a:rPr lang="cs-CZ" smtClean="0"/>
              <a:t>16.11.2020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0FB4E8-8C55-204A-9573-634F389DE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D9D78F-1EEB-F743-A9FB-1B91894CE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BC17-8541-E34F-8869-9598F72269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0205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72057-05C0-D143-BA44-BD676CD9C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C748-752E-9E47-952B-1B6B12A8FBCB}" type="datetimeFigureOut">
              <a:rPr lang="cs-CZ" smtClean="0"/>
              <a:t>16.11.2020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3BE2FB-8405-5C4E-A05E-0DC323AF6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D6ECD-2072-7649-8717-F6947C57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BC17-8541-E34F-8869-9598F72269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12331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3C40A-3F5C-0E49-8F8F-6D9B29B5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7F6FE-AE6D-AA46-B7E6-274E9FECE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48ED1-3C22-CF4D-964F-6309C68D3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40880F-C387-A147-90BC-C25E5F37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C748-752E-9E47-952B-1B6B12A8FBCB}" type="datetimeFigureOut">
              <a:rPr lang="cs-CZ" smtClean="0"/>
              <a:t>16.11.2020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54222-DA1D-5942-8C32-925C8CDD7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0EA64-309A-514C-86EA-FAFE50441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BC17-8541-E34F-8869-9598F72269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4901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8B0C9-7B40-FA40-987F-51603A9D3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E2F6F5-7F35-EB4D-A1EC-863E7E34CA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E35B1-C2B0-4D4B-943E-DEB98AAF2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6A77F-094E-5646-B960-EB9F6F152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C748-752E-9E47-952B-1B6B12A8FBCB}" type="datetimeFigureOut">
              <a:rPr lang="cs-CZ" smtClean="0"/>
              <a:t>16.11.2020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CD75F-2872-9748-8FDD-854012C2F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6C3EB-745B-034B-8C75-CEC8F7C64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BC17-8541-E34F-8869-9598F72269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97806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499B7-157B-F045-9923-D12EED65E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647F9E-6176-9946-A28B-E20C2D515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D7A46-18AB-7B43-B05D-7EC3E7A08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C748-752E-9E47-952B-1B6B12A8FBCB}" type="datetimeFigureOut">
              <a:rPr lang="cs-CZ" smtClean="0"/>
              <a:t>16.11.2020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A48DC-3CD9-9542-B18D-D6CC3077A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FA9E0-9FA1-6145-9530-79E7D73F3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BC17-8541-E34F-8869-9598F72269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68502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634EEB-BD8A-2044-8B35-C5AE56E514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9A23D1-7F69-7E47-A6BD-BB612A4E4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427B6-FD45-B74E-996A-99BB45FE3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C748-752E-9E47-952B-1B6B12A8FBCB}" type="datetimeFigureOut">
              <a:rPr lang="cs-CZ" smtClean="0"/>
              <a:t>16.11.2020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53127-1CB8-1D46-8EE1-22CBD5420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FF5BE-5006-9542-9F89-C97DC7BD8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BC17-8541-E34F-8869-9598F72269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51431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C6A7C0-0649-6040-A91B-A51D8870E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A670A8E-FAF4-EB48-A95A-5A580126D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600"/>
            </a:lvl1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65CAB9C-0386-8B4F-99ED-91992F801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CE2BD-95EA-854F-BAB8-0CF99DE8AA7D}" type="datetime3">
              <a:rPr lang="cs-CZ" smtClean="0"/>
              <a:t>16/11/20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733C643-BAC6-384B-8391-4C4A373E6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35075" y="6356349"/>
            <a:ext cx="9937749" cy="309266"/>
          </a:xfrm>
          <a:prstGeom prst="rect">
            <a:avLst/>
          </a:prstGeom>
        </p:spPr>
        <p:txBody>
          <a:bodyPr/>
          <a:lstStyle/>
          <a:p>
            <a:r>
              <a:rPr lang="cs-CZ"/>
              <a:t>text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E1B1056-E9A4-E849-AFE0-99640ED4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58123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501A35-F9F4-C746-910A-0AB6C44A2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496" y="1052514"/>
            <a:ext cx="11796416" cy="1593868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E501E6E-0516-434B-9AFD-79C0FAE7D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3497" y="2807746"/>
            <a:ext cx="11796416" cy="337790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1AAA1F3-AAB7-A046-B5C1-7E0FED02F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6486-B92A-5D40-B65E-EA3DE825AE5B}" type="datetime3">
              <a:rPr lang="cs-CZ" smtClean="0"/>
              <a:t>16/11/20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7E67D82-BA89-E943-BE3E-6FD326C11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35075" y="6347011"/>
            <a:ext cx="9937749" cy="318604"/>
          </a:xfrm>
          <a:prstGeom prst="rect">
            <a:avLst/>
          </a:prstGeom>
        </p:spPr>
        <p:txBody>
          <a:bodyPr/>
          <a:lstStyle/>
          <a:p>
            <a:r>
              <a:rPr lang="cs-CZ"/>
              <a:t>text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35E7D21-DA7F-BC4B-ADBF-66F03AA08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38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E10C0C-49DB-714B-8253-3919EEAB2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96" y="1054247"/>
            <a:ext cx="11799716" cy="1021977"/>
          </a:xfrm>
        </p:spPr>
        <p:txBody>
          <a:bodyPr/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AE45FF5-CFF7-BC4B-BE44-7DE11320B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2846" y="2162287"/>
            <a:ext cx="5785204" cy="401467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E0186BD-CCF8-814D-8F98-56078DF4C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49" y="2162285"/>
            <a:ext cx="5795963" cy="403849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0C9FC7B-3212-0C45-8BA4-BD25FC408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B60A-F8EB-A649-BA02-2207FB45044B}" type="datetime3">
              <a:rPr lang="cs-CZ" smtClean="0"/>
              <a:t>16/11/20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B71C6E2-9DD7-8649-B049-1FBCF5CC8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35075" y="6352876"/>
            <a:ext cx="9937749" cy="312739"/>
          </a:xfrm>
          <a:prstGeom prst="rect">
            <a:avLst/>
          </a:prstGeom>
        </p:spPr>
        <p:txBody>
          <a:bodyPr/>
          <a:lstStyle/>
          <a:p>
            <a:r>
              <a:rPr lang="cs-CZ"/>
              <a:t>text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AD2E780-8CA4-694B-B7E2-70742E384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20434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9E3C6D-02AA-BD44-84A9-B919C331D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3315A8E6-4C0A-AA4C-9079-37AC28721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160E-3D53-D847-9A74-1C37BCEA757F}" type="datetime3">
              <a:rPr lang="cs-CZ" smtClean="0"/>
              <a:t>16/11/20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98BB6F38-4D44-9840-89C1-FF42C22B0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35075" y="6352876"/>
            <a:ext cx="9937749" cy="312739"/>
          </a:xfrm>
          <a:prstGeom prst="rect">
            <a:avLst/>
          </a:prstGeom>
        </p:spPr>
        <p:txBody>
          <a:bodyPr/>
          <a:lstStyle/>
          <a:p>
            <a:r>
              <a:rPr lang="cs-CZ"/>
              <a:t>text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03DEF9F-619E-514F-B49B-61758FC0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52448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7414C914-950A-7942-B0E9-3FEB6F7F3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DC4E-A034-0F4F-963D-96AE1C40BED7}" type="datetime3">
              <a:rPr lang="cs-CZ" smtClean="0"/>
              <a:t>16/11/20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0DCF0096-0579-6045-8D0F-A71D64397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35075" y="6356349"/>
            <a:ext cx="9937749" cy="309266"/>
          </a:xfrm>
          <a:prstGeom prst="rect">
            <a:avLst/>
          </a:prstGeom>
        </p:spPr>
        <p:txBody>
          <a:bodyPr/>
          <a:lstStyle/>
          <a:p>
            <a:r>
              <a:rPr lang="cs-CZ"/>
              <a:t>text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E670FDF-F365-974E-B39A-0DEC9CD46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9708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8A41D-18F5-2B4E-BE99-D6457D846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0582C-01B7-3F42-AD28-9B7DF4DD5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C3A37-4F77-534E-9AF3-D82BFE15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C748-752E-9E47-952B-1B6B12A8FBCB}" type="datetimeFigureOut">
              <a:rPr lang="cs-CZ" smtClean="0"/>
              <a:t>16.11.2020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DCCB8-70AD-574C-9AA9-B02DA9D9D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3117F-487E-494C-9FA1-CB037C2CB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BC17-8541-E34F-8869-9598F72269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59165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56EA4-94EE-9E4C-9451-0C053C350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0C682-265E-EE41-A540-118A3A390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DCE98-8002-BC4F-85CF-80F1678C4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C748-752E-9E47-952B-1B6B12A8FBCB}" type="datetimeFigureOut">
              <a:rPr lang="cs-CZ" smtClean="0"/>
              <a:t>16.11.2020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00820-F6DD-5A4F-80F7-CAC42703D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03D53-E799-BF42-83F0-6B6D5E020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BC17-8541-E34F-8869-9598F72269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04107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2D3AB-3AE5-6C49-B89B-0B3333B9A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51D72-6450-1245-B950-D14EEE9BC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A13D4-2C24-4B4C-A527-271234776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C748-752E-9E47-952B-1B6B12A8FBCB}" type="datetimeFigureOut">
              <a:rPr lang="cs-CZ" smtClean="0"/>
              <a:t>16.11.2020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6D41A-5F70-D542-B768-4CA673DBA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84A22-3709-7E43-ADD3-04B31F1D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BC17-8541-E34F-8869-9598F72269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122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E6D6CC12-ACA0-634F-80C9-398209300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96" y="1054247"/>
            <a:ext cx="11798620" cy="10219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cs-CZ" dirty="0"/>
              <a:t>Nadpis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7F40DBE-8FC7-7448-B1A4-0F1683F3C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1294" y="2229316"/>
            <a:ext cx="11798619" cy="3973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cs-CZ" dirty="0"/>
              <a:t>Upravte styly předlohy textu.
Druhá úroveň
Třetí úroveň
Čtvrtá úroveň
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6F516F3-F99B-5944-9236-CEAA133959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03497" y="6356350"/>
            <a:ext cx="926054" cy="3127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D0002-C91F-8548-89A7-9BF65FF7DADF}" type="datetime3">
              <a:rPr lang="cs-CZ" smtClean="0"/>
              <a:t>16/11/20</a:t>
            </a:fld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6D98F16-2029-8D49-91DD-2C737D88DD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2213" y="6356349"/>
            <a:ext cx="612775" cy="3127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44BAA-1A06-B141-8215-9D88CF6A7203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6ECB6-BE35-5F47-9527-63BD8453A4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pic>
        <p:nvPicPr>
          <p:cNvPr id="117" name="Obrázek 116" descr="Obsah obrázku objekt, hodiny, interiér&#10;&#10;&#10;&#10;Popis se vygeneroval automaticky.">
            <a:extLst>
              <a:ext uri="{FF2B5EF4-FFF2-40B4-BE49-F238E27FC236}">
                <a16:creationId xmlns:a16="http://schemas.microsoft.com/office/drawing/2014/main" id="{F769A674-0C2E-6F4A-9D0D-18FAA4C606C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00196" y="227013"/>
            <a:ext cx="6337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05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73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19" userDrawn="1">
          <p15:clr>
            <a:srgbClr val="F26B43"/>
          </p15:clr>
        </p15:guide>
        <p15:guide id="4" orient="horz" pos="4201" userDrawn="1">
          <p15:clr>
            <a:srgbClr val="F26B43"/>
          </p15:clr>
        </p15:guide>
        <p15:guide id="5" pos="121" userDrawn="1">
          <p15:clr>
            <a:srgbClr val="F26B43"/>
          </p15:clr>
        </p15:guide>
        <p15:guide id="6" pos="7559" userDrawn="1">
          <p15:clr>
            <a:srgbClr val="F26B43"/>
          </p15:clr>
        </p15:guide>
        <p15:guide id="7" pos="3772" userDrawn="1">
          <p15:clr>
            <a:srgbClr val="F26B43"/>
          </p15:clr>
        </p15:guide>
        <p15:guide id="8" pos="3908" userDrawn="1">
          <p15:clr>
            <a:srgbClr val="F26B43"/>
          </p15:clr>
        </p15:guide>
        <p15:guide id="9" orient="horz" pos="2001" userDrawn="1">
          <p15:clr>
            <a:srgbClr val="F26B43"/>
          </p15:clr>
        </p15:guide>
        <p15:guide id="10" pos="7151" userDrawn="1">
          <p15:clr>
            <a:srgbClr val="F26B43"/>
          </p15:clr>
        </p15:guide>
        <p15:guide id="11" pos="7038" userDrawn="1">
          <p15:clr>
            <a:srgbClr val="F26B43"/>
          </p15:clr>
        </p15:guide>
        <p15:guide id="12" orient="horz" pos="3997" userDrawn="1">
          <p15:clr>
            <a:srgbClr val="F26B43"/>
          </p15:clr>
        </p15:guide>
        <p15:guide id="13" pos="3659" userDrawn="1">
          <p15:clr>
            <a:srgbClr val="F26B43"/>
          </p15:clr>
        </p15:guide>
        <p15:guide id="14" orient="horz" pos="2432" userDrawn="1">
          <p15:clr>
            <a:srgbClr val="F26B43"/>
          </p15:clr>
        </p15:guide>
        <p15:guide id="15" orient="horz" pos="3906" userDrawn="1">
          <p15:clr>
            <a:srgbClr val="F26B43"/>
          </p15:clr>
        </p15:guide>
        <p15:guide id="16" orient="horz" pos="527" userDrawn="1">
          <p15:clr>
            <a:srgbClr val="F26B43"/>
          </p15:clr>
        </p15:guide>
        <p15:guide id="17" orient="horz" pos="663" userDrawn="1">
          <p15:clr>
            <a:srgbClr val="F26B43"/>
          </p15:clr>
        </p15:guide>
        <p15:guide id="18" pos="710" userDrawn="1">
          <p15:clr>
            <a:srgbClr val="F26B43"/>
          </p15:clr>
        </p15:guide>
        <p15:guide id="19" pos="778" userDrawn="1">
          <p15:clr>
            <a:srgbClr val="F26B43"/>
          </p15:clr>
        </p15:guide>
        <p15:guide id="20" orient="horz" pos="14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22C198-AF9F-0A41-9A82-28EC7DDD7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5F5F5-E124-A54B-9981-D7FA5E3DE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942D7-B669-9940-B52D-60CF522EFE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BC748-752E-9E47-952B-1B6B12A8FBCB}" type="datetimeFigureOut">
              <a:rPr lang="cs-CZ" smtClean="0"/>
              <a:t>16.11.2020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2DEF7-65E0-8647-8D41-57980F1E5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E33C7-0C21-634B-9232-89AED66921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BBC17-8541-E34F-8869-9598F72269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09919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>
            <a:extLst>
              <a:ext uri="{FF2B5EF4-FFF2-40B4-BE49-F238E27FC236}">
                <a16:creationId xmlns:a16="http://schemas.microsoft.com/office/drawing/2014/main" id="{31BD6DA5-9406-D149-A9F0-945994702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500" y="6156960"/>
            <a:ext cx="1651000" cy="190500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8AA61AF7-0A68-1346-8A03-3E8C31A1B3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899340"/>
            <a:ext cx="5334000" cy="1117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7B8831-8F35-FF42-902D-9F4408DAA2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6650" y="2748070"/>
            <a:ext cx="73787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575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482C90F-6696-C44A-BE8F-4464B8E64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496" y="1052514"/>
            <a:ext cx="11796416" cy="1059315"/>
          </a:xfrm>
        </p:spPr>
        <p:txBody>
          <a:bodyPr/>
          <a:lstStyle/>
          <a:p>
            <a:r>
              <a:rPr lang="cs-CZ" sz="4400" dirty="0" err="1">
                <a:solidFill>
                  <a:srgbClr val="00A499"/>
                </a:solidFill>
              </a:rPr>
              <a:t>Algorithm</a:t>
            </a:r>
            <a:endParaRPr lang="cs-CZ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text 2">
                <a:extLst>
                  <a:ext uri="{FF2B5EF4-FFF2-40B4-BE49-F238E27FC236}">
                    <a16:creationId xmlns:a16="http://schemas.microsoft.com/office/drawing/2014/main" id="{4172E0D8-7C1D-1642-9793-1606BCBB9B2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03497" y="2275114"/>
                <a:ext cx="11796416" cy="3910534"/>
              </a:xfrm>
            </p:spPr>
            <p:txBody>
              <a:bodyPr>
                <a:normAutofit/>
              </a:bodyPr>
              <a:lstStyle/>
              <a:p>
                <a:r>
                  <a:rPr lang="cs-CZ" sz="1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Initialize a </a:t>
                </a:r>
                <a:r>
                  <a:rPr lang="cs-CZ" sz="12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population</a:t>
                </a:r>
                <a:r>
                  <a:rPr lang="cs-CZ" sz="1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cs-CZ" sz="12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of</a:t>
                </a:r>
                <a:r>
                  <a:rPr lang="cs-CZ" sz="1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cs-CZ" sz="12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fireflies</a:t>
                </a:r>
                <a:r>
                  <a:rPr lang="cs-CZ" sz="1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cs-CZ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cs-CZ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  <m:r>
                      <a:rPr lang="cs-CZ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(</m:t>
                    </m:r>
                    <m:r>
                      <a:rPr lang="cs-CZ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cs-CZ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=1, 2, …, </m:t>
                    </m:r>
                    <m:r>
                      <a:rPr lang="cs-CZ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  <m:r>
                      <a:rPr lang="cs-CZ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endParaRPr lang="cs-CZ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cs-CZ" sz="1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Set </a:t>
                </a:r>
                <a:r>
                  <a:rPr lang="cs-CZ" sz="12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control</a:t>
                </a:r>
                <a:r>
                  <a:rPr lang="cs-CZ" sz="1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cs-CZ" sz="12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parameters</a:t>
                </a:r>
                <a:endParaRPr lang="cs-CZ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cs-CZ" sz="1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t=0</a:t>
                </a:r>
              </a:p>
              <a:p>
                <a:r>
                  <a:rPr lang="cs-CZ" sz="12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</a:t>
                </a:r>
                <a:r>
                  <a:rPr lang="cs-CZ" sz="1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t &lt; </a:t>
                </a:r>
                <a:r>
                  <a:rPr lang="cs-CZ" sz="12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MaxGeneration</a:t>
                </a:r>
                <a:r>
                  <a:rPr lang="cs-CZ" sz="1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:</a:t>
                </a:r>
              </a:p>
              <a:p>
                <a:r>
                  <a:rPr lang="cs-CZ" sz="1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cs-CZ" sz="12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</a:t>
                </a:r>
                <a:r>
                  <a:rPr lang="cs-CZ" sz="1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i in </a:t>
                </a:r>
                <a:r>
                  <a:rPr lang="cs-CZ" sz="12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range</a:t>
                </a:r>
                <a:r>
                  <a:rPr lang="cs-CZ" sz="1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(n)</a:t>
                </a:r>
              </a:p>
              <a:p>
                <a:r>
                  <a:rPr lang="cs-CZ" sz="1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</a:t>
                </a:r>
                <a:r>
                  <a:rPr lang="cs-CZ" sz="12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</a:t>
                </a:r>
                <a:r>
                  <a:rPr lang="cs-CZ" sz="1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j in </a:t>
                </a:r>
                <a:r>
                  <a:rPr lang="cs-CZ" sz="12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range</a:t>
                </a:r>
                <a:r>
                  <a:rPr lang="cs-CZ" sz="1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(n):</a:t>
                </a:r>
              </a:p>
              <a:p>
                <a:r>
                  <a:rPr lang="cs-CZ" sz="1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cs-CZ" sz="12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Light</a:t>
                </a:r>
                <a:r>
                  <a:rPr lang="cs-CZ" sz="1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intensity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cs-CZ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𝐼</m:t>
                        </m:r>
                      </m:e>
                      <m:sub>
                        <m:r>
                          <a:rPr lang="cs-CZ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cs-CZ" sz="1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cs-CZ" sz="12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at</a:t>
                </a:r>
                <a:r>
                  <a:rPr lang="cs-CZ" sz="1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cs-CZ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cs-CZ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cs-CZ" sz="1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cs-CZ" sz="12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</a:t>
                </a:r>
                <a:r>
                  <a:rPr lang="cs-CZ" sz="1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cs-CZ" sz="12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determined</a:t>
                </a:r>
                <a:r>
                  <a:rPr lang="cs-CZ" sz="1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by </a:t>
                </a:r>
                <a14:m>
                  <m:oMath xmlns:m="http://schemas.openxmlformats.org/officeDocument/2006/math">
                    <m:r>
                      <a:rPr lang="cs-CZ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𝑓</m:t>
                    </m:r>
                    <m:d>
                      <m:dPr>
                        <m:ctrlPr>
                          <a:rPr lang="cs-CZ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cs-CZ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cs-CZ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cs-CZ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cs-CZ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cs-CZ" sz="1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cs-CZ" sz="12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if</a:t>
                </a:r>
                <a:r>
                  <a:rPr lang="cs-CZ" sz="1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cs-CZ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𝐼</m:t>
                        </m:r>
                      </m:e>
                      <m:sub>
                        <m:r>
                          <a:rPr lang="cs-CZ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  <m:r>
                      <a:rPr lang="cs-CZ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&gt;</m:t>
                    </m:r>
                    <m:sSub>
                      <m:sSubPr>
                        <m:ctrlPr>
                          <a:rPr lang="cs-CZ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cs-CZ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𝐼</m:t>
                        </m:r>
                      </m:e>
                      <m:sub>
                        <m:r>
                          <a:rPr lang="cs-CZ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cs-CZ" sz="1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:</a:t>
                </a:r>
                <a:endParaRPr lang="cs-CZ" sz="12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cs-CZ" sz="1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   </a:t>
                </a:r>
                <a:r>
                  <a:rPr lang="cs-CZ" sz="12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Move</a:t>
                </a:r>
                <a:r>
                  <a:rPr lang="cs-CZ" sz="1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cs-CZ" sz="12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firefly</a:t>
                </a:r>
                <a:r>
                  <a:rPr lang="cs-CZ" sz="1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cs-CZ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</m:oMath>
                </a14:m>
                <a:r>
                  <a:rPr lang="cs-CZ" sz="1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cs-CZ" sz="12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towards</a:t>
                </a:r>
                <a:r>
                  <a:rPr lang="cs-CZ" sz="1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cs-CZ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𝑗</m:t>
                    </m:r>
                  </m:oMath>
                </a14:m>
                <a:endParaRPr lang="cs-CZ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cs-CZ" sz="1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cs-CZ" sz="12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Attractiveness</a:t>
                </a:r>
                <a:r>
                  <a:rPr lang="cs-CZ" sz="1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cs-CZ" sz="12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varies</a:t>
                </a:r>
                <a:r>
                  <a:rPr lang="cs-CZ" sz="1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cs-CZ" sz="12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with</a:t>
                </a:r>
                <a:r>
                  <a:rPr lang="cs-CZ" sz="1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distance </a:t>
                </a:r>
                <a14:m>
                  <m:oMath xmlns:m="http://schemas.openxmlformats.org/officeDocument/2006/math">
                    <m:r>
                      <a:rPr lang="cs-CZ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cs-CZ" sz="1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via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cs-CZ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exp</m:t>
                    </m:r>
                    <m:r>
                      <a:rPr lang="cs-CZ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⁡[−</m:t>
                    </m:r>
                    <m:r>
                      <a:rPr lang="cs-CZ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𝛾</m:t>
                    </m:r>
                    <m:r>
                      <a:rPr lang="cs-CZ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  <m:r>
                      <a:rPr lang="cs-CZ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endParaRPr lang="cs-CZ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cs-CZ" sz="1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cs-CZ" sz="12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Evaluate</a:t>
                </a:r>
                <a:r>
                  <a:rPr lang="cs-CZ" sz="1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cs-CZ" sz="12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new</a:t>
                </a:r>
                <a:r>
                  <a:rPr lang="cs-CZ" sz="1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cs-CZ" sz="12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solutions</a:t>
                </a:r>
                <a:r>
                  <a:rPr lang="cs-CZ" sz="1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and update </a:t>
                </a:r>
                <a:r>
                  <a:rPr lang="cs-CZ" sz="12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light</a:t>
                </a:r>
                <a:r>
                  <a:rPr lang="cs-CZ" sz="1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intensity</a:t>
                </a:r>
              </a:p>
              <a:p>
                <a:r>
                  <a:rPr lang="cs-CZ" sz="1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Rank </a:t>
                </a:r>
                <a:r>
                  <a:rPr lang="cs-CZ" sz="12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the</a:t>
                </a:r>
                <a:r>
                  <a:rPr lang="cs-CZ" sz="1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cs-CZ" sz="12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fireflies</a:t>
                </a:r>
                <a:r>
                  <a:rPr lang="cs-CZ" sz="1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and </a:t>
                </a:r>
                <a:r>
                  <a:rPr lang="cs-CZ" sz="12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find</a:t>
                </a:r>
                <a:r>
                  <a:rPr lang="cs-CZ" sz="1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cs-CZ" sz="12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the</a:t>
                </a:r>
                <a:r>
                  <a:rPr lang="cs-CZ" sz="1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cs-CZ" sz="12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current</a:t>
                </a:r>
                <a:r>
                  <a:rPr lang="cs-CZ" sz="1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cs-CZ" sz="12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best</a:t>
                </a:r>
                <a:r>
                  <a:rPr lang="cs-CZ" sz="1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cs-CZ" sz="12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firefly</a:t>
                </a:r>
                <a:endParaRPr lang="cs-CZ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cs-CZ" sz="1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t += 1</a:t>
                </a:r>
              </a:p>
              <a:p>
                <a:endParaRPr lang="en-GB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Zástupný text 2">
                <a:extLst>
                  <a:ext uri="{FF2B5EF4-FFF2-40B4-BE49-F238E27FC236}">
                    <a16:creationId xmlns:a16="http://schemas.microsoft.com/office/drawing/2014/main" id="{4172E0D8-7C1D-1642-9793-1606BCBB9B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03497" y="2275114"/>
                <a:ext cx="11796416" cy="3910534"/>
              </a:xfrm>
              <a:blipFill>
                <a:blip r:embed="rId3"/>
                <a:stretch>
                  <a:fillRect t="-312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3F6B53B-4E48-FF4E-806F-3FBF01950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B769B-EF35-6240-A2A8-465AEF330894}" type="datetime3">
              <a:rPr lang="cs-CZ" smtClean="0"/>
              <a:t>16/11/20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C191474-E23C-1F4F-9D03-F4B4B0F38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text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7C5F280-15E6-E44F-A1A3-E3B092C3D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90580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EF4B41-BB50-8241-8561-4876AA5C6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96" y="1054247"/>
            <a:ext cx="11798620" cy="1021977"/>
          </a:xfrm>
        </p:spPr>
        <p:txBody>
          <a:bodyPr>
            <a:normAutofit/>
          </a:bodyPr>
          <a:lstStyle/>
          <a:p>
            <a:r>
              <a:rPr lang="en-GB" sz="4400" dirty="0">
                <a:solidFill>
                  <a:srgbClr val="00A499"/>
                </a:solidFill>
              </a:rPr>
              <a:t>Task</a:t>
            </a:r>
            <a:endParaRPr lang="en-GB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E9E0A9F-6A06-914F-8AA0-3014FE5CF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A0F4-BF1A-6943-90A1-C642162085CA}" type="datetime3">
              <a:rPr lang="cs-CZ" smtClean="0"/>
              <a:t>16/11/20</a:t>
            </a:fld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574110D-4796-BA41-9260-93FD77ED7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10</a:t>
            </a:fld>
            <a:endParaRPr lang="cs-CZ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ovéPole 4"/>
              <p:cNvSpPr txBox="1"/>
              <p:nvPr/>
            </p:nvSpPr>
            <p:spPr>
              <a:xfrm>
                <a:off x="203497" y="2252096"/>
                <a:ext cx="11577023" cy="4158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Implement </a:t>
                </a:r>
                <a:r>
                  <a:rPr lang="cs-CZ" dirty="0" err="1"/>
                  <a:t>Firefly</a:t>
                </a:r>
                <a:r>
                  <a:rPr lang="cs-CZ" dirty="0"/>
                  <a:t> </a:t>
                </a:r>
                <a:r>
                  <a:rPr lang="cs-CZ" dirty="0" err="1"/>
                  <a:t>algorithm</a:t>
                </a:r>
                <a:endParaRPr lang="cs-CZ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 err="1"/>
                  <a:t>Parameter</a:t>
                </a:r>
                <a:r>
                  <a:rPr lang="cs-CZ" dirty="0"/>
                  <a:t> </a:t>
                </a:r>
                <a:r>
                  <a:rPr lang="cs-CZ" dirty="0" err="1"/>
                  <a:t>setting</a:t>
                </a:r>
                <a:r>
                  <a:rPr lang="cs-CZ" dirty="0"/>
                  <a:t> and </a:t>
                </a:r>
                <a:r>
                  <a:rPr lang="cs-CZ" dirty="0" err="1"/>
                  <a:t>recommendations</a:t>
                </a:r>
                <a:r>
                  <a:rPr lang="cs-CZ" dirty="0"/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cs-C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cs-CZ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cs-CZ" b="0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ea typeface="Cambria Math" panose="02040503050406030204" pitchFamily="18" charset="0"/>
                  </a:rPr>
                  <a:t>I </a:t>
                </a:r>
                <a:r>
                  <a:rPr lang="cs-CZ" dirty="0" err="1">
                    <a:ea typeface="Cambria Math" panose="02040503050406030204" pitchFamily="18" charset="0"/>
                  </a:rPr>
                  <a:t>recommend</a:t>
                </a:r>
                <a:r>
                  <a:rPr lang="cs-CZ" dirty="0">
                    <a:ea typeface="Cambria Math" panose="02040503050406030204" pitchFamily="18" charset="0"/>
                  </a:rPr>
                  <a:t> to </a:t>
                </a:r>
                <a:r>
                  <a:rPr lang="cs-CZ" dirty="0" err="1">
                    <a:ea typeface="Cambria Math" panose="02040503050406030204" pitchFamily="18" charset="0"/>
                  </a:rPr>
                  <a:t>calculate</a:t>
                </a:r>
                <a:r>
                  <a:rPr lang="cs-CZ" dirty="0"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cs-CZ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cs-CZ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cs-CZ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cs-CZ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cs-CZ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cs-CZ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(1+</m:t>
                        </m:r>
                        <m:r>
                          <a:rPr lang="cs-CZ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cs-CZ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cs-CZ" b="0" dirty="0">
                    <a:ea typeface="Cambria Math" panose="02040503050406030204" pitchFamily="18" charset="0"/>
                  </a:rPr>
                  <a:t> </a:t>
                </a:r>
                <a:r>
                  <a:rPr lang="cs-CZ" b="0" dirty="0" err="1">
                    <a:ea typeface="Cambria Math" panose="02040503050406030204" pitchFamily="18" charset="0"/>
                  </a:rPr>
                  <a:t>instead</a:t>
                </a:r>
                <a:r>
                  <a:rPr lang="cs-CZ" b="0" dirty="0">
                    <a:ea typeface="Cambria Math" panose="02040503050406030204" pitchFamily="18" charset="0"/>
                  </a:rPr>
                  <a:t> </a:t>
                </a:r>
                <a:r>
                  <a:rPr lang="cs-CZ" b="0" dirty="0" err="1">
                    <a:ea typeface="Cambria Math" panose="02040503050406030204" pitchFamily="18" charset="0"/>
                  </a:rPr>
                  <a:t>of</a:t>
                </a:r>
                <a:r>
                  <a:rPr lang="cs-CZ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cs-CZ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cs-CZ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cs-CZ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cs-CZ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cs-CZ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cs-CZ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cs-CZ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sSup>
                          <m:sSupPr>
                            <m:ctrlPr>
                              <a:rPr lang="cs-CZ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cs-CZ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cs-CZ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cs-CZ" b="0" dirty="0">
                    <a:ea typeface="Cambria Math" panose="02040503050406030204" pitchFamily="18" charset="0"/>
                  </a:rPr>
                  <a:t> to </a:t>
                </a:r>
                <a:r>
                  <a:rPr lang="cs-CZ" b="0" dirty="0" err="1">
                    <a:ea typeface="Cambria Math" panose="02040503050406030204" pitchFamily="18" charset="0"/>
                  </a:rPr>
                  <a:t>avoid</a:t>
                </a:r>
                <a:r>
                  <a:rPr lang="cs-CZ" b="0" dirty="0">
                    <a:ea typeface="Cambria Math" panose="02040503050406030204" pitchFamily="18" charset="0"/>
                  </a:rPr>
                  <a:t> </a:t>
                </a:r>
                <a:r>
                  <a:rPr lang="cs-CZ" b="0" dirty="0" err="1">
                    <a:ea typeface="Cambria Math" panose="02040503050406030204" pitchFamily="18" charset="0"/>
                  </a:rPr>
                  <a:t>the</a:t>
                </a:r>
                <a:r>
                  <a:rPr lang="cs-CZ" b="0" dirty="0">
                    <a:ea typeface="Cambria Math" panose="02040503050406030204" pitchFamily="18" charset="0"/>
                  </a:rPr>
                  <a:t> </a:t>
                </a:r>
                <a:r>
                  <a:rPr lang="cs-CZ" b="0" dirty="0" err="1">
                    <a:ea typeface="Cambria Math" panose="02040503050406030204" pitchFamily="18" charset="0"/>
                  </a:rPr>
                  <a:t>tunning</a:t>
                </a:r>
                <a:r>
                  <a:rPr lang="cs-CZ" b="0" dirty="0">
                    <a:ea typeface="Cambria Math" panose="02040503050406030204" pitchFamily="18" charset="0"/>
                  </a:rPr>
                  <a:t> </a:t>
                </a:r>
                <a:r>
                  <a:rPr lang="cs-CZ" b="0" dirty="0" err="1">
                    <a:ea typeface="Cambria Math" panose="02040503050406030204" pitchFamily="18" charset="0"/>
                  </a:rPr>
                  <a:t>of</a:t>
                </a:r>
                <a:r>
                  <a:rPr lang="cs-CZ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cs-CZ" b="0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cs-CZ" dirty="0" err="1"/>
                  <a:t>Light</a:t>
                </a:r>
                <a:r>
                  <a:rPr lang="cs-CZ" dirty="0"/>
                  <a:t> Intensity 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cs-CZ" dirty="0"/>
                  <a:t>  </a:t>
                </a:r>
                <a:r>
                  <a:rPr lang="cs-CZ" dirty="0" err="1"/>
                  <a:t>is</a:t>
                </a:r>
                <a:r>
                  <a:rPr lang="cs-CZ" dirty="0"/>
                  <a:t> </a:t>
                </a:r>
                <a:r>
                  <a:rPr lang="cs-CZ" dirty="0" err="1"/>
                  <a:t>determined</a:t>
                </a:r>
                <a:r>
                  <a:rPr lang="cs-CZ" dirty="0"/>
                  <a:t> by </a:t>
                </a:r>
                <a:r>
                  <a:rPr lang="cs-CZ" dirty="0" err="1"/>
                  <a:t>the</a:t>
                </a:r>
                <a:r>
                  <a:rPr lang="cs-CZ" dirty="0"/>
                  <a:t> </a:t>
                </a:r>
                <a:r>
                  <a:rPr lang="cs-CZ" dirty="0" err="1"/>
                  <a:t>objective</a:t>
                </a:r>
                <a:r>
                  <a:rPr lang="cs-CZ" dirty="0"/>
                  <a:t> </a:t>
                </a:r>
                <a:r>
                  <a:rPr lang="cs-CZ" dirty="0" err="1"/>
                  <a:t>function</a:t>
                </a:r>
                <a:r>
                  <a:rPr lang="cs-CZ" dirty="0"/>
                  <a:t> </a:t>
                </a:r>
                <a:r>
                  <a:rPr lang="cs-CZ" dirty="0" err="1"/>
                  <a:t>evaluation</a:t>
                </a:r>
                <a:endParaRPr lang="cs-CZ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cs-CZ" dirty="0"/>
                  <a:t>Distance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cs-CZ" dirty="0"/>
                  <a:t> </a:t>
                </a:r>
                <a:r>
                  <a:rPr lang="cs-CZ" dirty="0" err="1"/>
                  <a:t>between</a:t>
                </a:r>
                <a:r>
                  <a:rPr lang="cs-CZ" dirty="0"/>
                  <a:t> </a:t>
                </a:r>
                <a:r>
                  <a:rPr lang="cs-CZ" dirty="0" err="1"/>
                  <a:t>fireflies</a:t>
                </a:r>
                <a:r>
                  <a:rPr lang="cs-CZ" dirty="0"/>
                  <a:t> 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cs-CZ" dirty="0"/>
                  <a:t> and 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cs-CZ" dirty="0"/>
                  <a:t> </a:t>
                </a:r>
                <a:r>
                  <a:rPr lang="cs-CZ" dirty="0" err="1"/>
                  <a:t>is</a:t>
                </a:r>
                <a:r>
                  <a:rPr lang="cs-CZ" dirty="0"/>
                  <a:t> </a:t>
                </a:r>
                <a:r>
                  <a:rPr lang="cs-CZ" dirty="0" err="1"/>
                  <a:t>calculated</a:t>
                </a:r>
                <a:r>
                  <a:rPr lang="cs-CZ" dirty="0"/>
                  <a:t> </a:t>
                </a:r>
                <a:r>
                  <a:rPr lang="cs-CZ" dirty="0" err="1"/>
                  <a:t>based</a:t>
                </a:r>
                <a:r>
                  <a:rPr lang="cs-CZ" dirty="0"/>
                  <a:t> on </a:t>
                </a:r>
                <a:r>
                  <a:rPr lang="cs-CZ" dirty="0" err="1"/>
                  <a:t>Euclidean</a:t>
                </a:r>
                <a:r>
                  <a:rPr lang="cs-CZ" dirty="0"/>
                  <a:t> distance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cs-CZ" dirty="0"/>
                  <a:t>Set </a:t>
                </a:r>
                <a14:m>
                  <m:oMath xmlns:m="http://schemas.openxmlformats.org/officeDocument/2006/math">
                    <m:r>
                      <a:rPr lang="cs-CZ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cs-CZ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=0.3</m:t>
                    </m:r>
                  </m:oMath>
                </a14:m>
                <a:r>
                  <a:rPr lang="cs-CZ" dirty="0"/>
                  <a:t>, </a:t>
                </a:r>
                <a:r>
                  <a:rPr lang="cs-CZ" dirty="0" err="1"/>
                  <a:t>however</a:t>
                </a:r>
                <a:r>
                  <a:rPr lang="cs-CZ" dirty="0"/>
                  <a:t>, </a:t>
                </a:r>
                <a:r>
                  <a:rPr lang="cs-CZ" dirty="0" err="1"/>
                  <a:t>you</a:t>
                </a:r>
                <a:r>
                  <a:rPr lang="cs-CZ" dirty="0"/>
                  <a:t> </a:t>
                </a:r>
                <a:r>
                  <a:rPr lang="cs-CZ" dirty="0" err="1"/>
                  <a:t>can</a:t>
                </a:r>
                <a:r>
                  <a:rPr lang="cs-CZ" dirty="0"/>
                  <a:t> experiment </a:t>
                </a:r>
                <a:r>
                  <a:rPr lang="cs-CZ" dirty="0" err="1"/>
                  <a:t>with</a:t>
                </a:r>
                <a:r>
                  <a:rPr lang="cs-CZ" dirty="0"/>
                  <a:t> </a:t>
                </a:r>
                <a:r>
                  <a:rPr lang="cs-CZ" dirty="0" err="1"/>
                  <a:t>values</a:t>
                </a:r>
                <a:r>
                  <a:rPr lang="cs-CZ" dirty="0"/>
                  <a:t> </a:t>
                </a:r>
                <a:r>
                  <a:rPr lang="cs-CZ" dirty="0" err="1"/>
                  <a:t>from</a:t>
                </a:r>
                <a:r>
                  <a:rPr lang="cs-CZ" dirty="0"/>
                  <a:t> 0 to 1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cs-CZ" b="1" dirty="0">
                    <a:solidFill>
                      <a:srgbClr val="FF0000"/>
                    </a:solidFill>
                  </a:rPr>
                  <a:t>Don‘t </a:t>
                </a:r>
                <a:r>
                  <a:rPr lang="cs-CZ" b="1" dirty="0" err="1">
                    <a:solidFill>
                      <a:srgbClr val="FF0000"/>
                    </a:solidFill>
                  </a:rPr>
                  <a:t>forget</a:t>
                </a:r>
                <a:r>
                  <a:rPr lang="cs-CZ" b="1" dirty="0">
                    <a:solidFill>
                      <a:srgbClr val="FF0000"/>
                    </a:solidFill>
                  </a:rPr>
                  <a:t> NORMAL DISTRIBUTION </a:t>
                </a:r>
                <a:r>
                  <a:rPr lang="cs-CZ" b="1" dirty="0" err="1">
                    <a:solidFill>
                      <a:srgbClr val="FF0000"/>
                    </a:solidFill>
                  </a:rPr>
                  <a:t>for</a:t>
                </a:r>
                <a:r>
                  <a:rPr lang="cs-CZ" b="1" dirty="0">
                    <a:solidFill>
                      <a:srgbClr val="FF0000"/>
                    </a:solidFill>
                  </a:rPr>
                  <a:t> </a:t>
                </a:r>
                <a:r>
                  <a:rPr lang="cs-CZ" b="1" dirty="0" err="1">
                    <a:solidFill>
                      <a:srgbClr val="FF0000"/>
                    </a:solidFill>
                  </a:rPr>
                  <a:t>calculation</a:t>
                </a:r>
                <a:r>
                  <a:rPr lang="cs-CZ" b="1" dirty="0">
                    <a:solidFill>
                      <a:srgbClr val="FF0000"/>
                    </a:solidFill>
                  </a:rPr>
                  <a:t> </a:t>
                </a:r>
                <a:r>
                  <a:rPr lang="cs-CZ" b="1" dirty="0" err="1">
                    <a:solidFill>
                      <a:srgbClr val="FF0000"/>
                    </a:solidFill>
                  </a:rPr>
                  <a:t>of</a:t>
                </a:r>
                <a:r>
                  <a:rPr lang="cs-CZ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cs-CZ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</m:oMath>
                </a14:m>
                <a:endParaRPr lang="cs-CZ" b="1" dirty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cs-CZ" dirty="0" err="1"/>
                  <a:t>Absorption</a:t>
                </a:r>
                <a:r>
                  <a:rPr lang="cs-CZ" dirty="0"/>
                  <a:t> </a:t>
                </a:r>
                <a:r>
                  <a:rPr lang="cs-CZ" dirty="0" err="1"/>
                  <a:t>coefficient</a:t>
                </a:r>
                <a:r>
                  <a:rPr lang="cs-CZ" dirty="0"/>
                  <a:t> </a:t>
                </a:r>
                <a14:m>
                  <m:oMath xmlns:m="http://schemas.openxmlformats.org/officeDocument/2006/math">
                    <m:r>
                      <a:rPr lang="cs-CZ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cs-CZ" dirty="0"/>
                  <a:t> </a:t>
                </a:r>
                <a:r>
                  <a:rPr lang="cs-CZ" dirty="0" err="1"/>
                  <a:t>affects</a:t>
                </a:r>
                <a:r>
                  <a:rPr lang="cs-CZ" dirty="0"/>
                  <a:t> </a:t>
                </a:r>
                <a:r>
                  <a:rPr lang="cs-CZ" dirty="0" err="1"/>
                  <a:t>algorithm</a:t>
                </a:r>
                <a:r>
                  <a:rPr lang="cs-CZ" dirty="0"/>
                  <a:t> </a:t>
                </a:r>
                <a:r>
                  <a:rPr lang="cs-CZ" dirty="0" err="1"/>
                  <a:t>convergence</a:t>
                </a:r>
                <a:r>
                  <a:rPr lang="cs-CZ" dirty="0"/>
                  <a:t>, </a:t>
                </a:r>
                <a:r>
                  <a:rPr lang="cs-CZ" dirty="0" err="1"/>
                  <a:t>try</a:t>
                </a:r>
                <a:r>
                  <a:rPr lang="cs-CZ" dirty="0"/>
                  <a:t> to set </a:t>
                </a:r>
                <a:r>
                  <a:rPr lang="cs-CZ" dirty="0" err="1"/>
                  <a:t>different</a:t>
                </a:r>
                <a:r>
                  <a:rPr lang="cs-CZ" dirty="0"/>
                  <a:t> </a:t>
                </a:r>
                <a:r>
                  <a:rPr lang="cs-CZ" dirty="0" err="1"/>
                  <a:t>values</a:t>
                </a:r>
                <a:endParaRPr lang="cs-CZ" dirty="0"/>
              </a:p>
              <a:p>
                <a:pPr lvl="1"/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Visualize the process of search for the global optimum in 3-dimensional space</a:t>
                </a:r>
                <a:r>
                  <a:rPr lang="cs-CZ" dirty="0"/>
                  <a:t>. U</a:t>
                </a:r>
                <a:r>
                  <a:rPr lang="en-GB" dirty="0"/>
                  <a:t>se the test functions implemented for Task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</p:txBody>
          </p:sp>
        </mc:Choice>
        <mc:Fallback>
          <p:sp>
            <p:nvSpPr>
              <p:cNvPr id="5" name="TextovéPo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97" y="2252096"/>
                <a:ext cx="11577023" cy="4158318"/>
              </a:xfrm>
              <a:prstGeom prst="rect">
                <a:avLst/>
              </a:prstGeom>
              <a:blipFill>
                <a:blip r:embed="rId3"/>
                <a:stretch>
                  <a:fillRect l="-316" t="-732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975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EF4B41-BB50-8241-8561-4876AA5C6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96" y="1054247"/>
            <a:ext cx="11798620" cy="1021977"/>
          </a:xfrm>
        </p:spPr>
        <p:txBody>
          <a:bodyPr>
            <a:normAutofit/>
          </a:bodyPr>
          <a:lstStyle/>
          <a:p>
            <a:r>
              <a:rPr lang="cs-CZ" sz="4400" dirty="0" err="1">
                <a:solidFill>
                  <a:srgbClr val="00A499"/>
                </a:solidFill>
              </a:rPr>
              <a:t>Literature</a:t>
            </a:r>
            <a:endParaRPr lang="en-GB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E9E0A9F-6A06-914F-8AA0-3014FE5CF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A0F4-BF1A-6943-90A1-C642162085CA}" type="datetime3">
              <a:rPr lang="cs-CZ" smtClean="0"/>
              <a:t>16/11/20</a:t>
            </a:fld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574110D-4796-BA41-9260-93FD77ED7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11</a:t>
            </a:fld>
            <a:endParaRPr lang="cs-CZ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203497" y="2252096"/>
            <a:ext cx="11577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err="1"/>
              <a:t>This</a:t>
            </a:r>
            <a:r>
              <a:rPr lang="cs-CZ" dirty="0"/>
              <a:t> </a:t>
            </a:r>
            <a:r>
              <a:rPr lang="cs-CZ" dirty="0" err="1"/>
              <a:t>presentation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based</a:t>
            </a:r>
            <a:r>
              <a:rPr lang="cs-CZ" dirty="0"/>
              <a:t> on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following</a:t>
            </a:r>
            <a:r>
              <a:rPr lang="cs-CZ" dirty="0"/>
              <a:t> </a:t>
            </a:r>
            <a:r>
              <a:rPr lang="cs-CZ" dirty="0" err="1"/>
              <a:t>publication</a:t>
            </a:r>
            <a:r>
              <a:rPr lang="cs-CZ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  <a:p>
            <a:r>
              <a:rPr lang="en-US" dirty="0"/>
              <a:t>YANG, Xin-She. Firefly algorithm, stochastic test functions and design </a:t>
            </a:r>
            <a:r>
              <a:rPr lang="en-US" dirty="0" err="1"/>
              <a:t>optimisation</a:t>
            </a:r>
            <a:r>
              <a:rPr lang="en-US" dirty="0"/>
              <a:t>. </a:t>
            </a:r>
            <a:r>
              <a:rPr lang="en-US" i="1" dirty="0"/>
              <a:t>International journal of bio-inspired computation</a:t>
            </a:r>
            <a:r>
              <a:rPr lang="en-US" dirty="0"/>
              <a:t>, 2010, 2.2: 78-84.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3108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49EA5466-EA04-5F40-8B3D-430DA20B8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8574-6581-B943-9544-53578E1A0E6E}" type="datetime3">
              <a:rPr lang="cs-CZ" smtClean="0"/>
              <a:t>16/11/20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1B228093-4893-764A-89E9-6B9C6335F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text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5A0DD5F-9D7C-234D-BBCB-4B088545D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12</a:t>
            </a:fld>
            <a:endParaRPr lang="cs-CZ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EDDB3C1C-78A3-FD45-9288-66B6297FA8A9}"/>
              </a:ext>
            </a:extLst>
          </p:cNvPr>
          <p:cNvSpPr/>
          <p:nvPr/>
        </p:nvSpPr>
        <p:spPr>
          <a:xfrm>
            <a:off x="203497" y="1840230"/>
            <a:ext cx="11796416" cy="707886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/>
            <a:r>
              <a:rPr lang="en-GB" sz="4000" b="1" dirty="0">
                <a:solidFill>
                  <a:srgbClr val="00A4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 for your attention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8408D255-5881-3A44-BC2B-29C775205970}"/>
              </a:ext>
            </a:extLst>
          </p:cNvPr>
          <p:cNvSpPr/>
          <p:nvPr/>
        </p:nvSpPr>
        <p:spPr>
          <a:xfrm>
            <a:off x="3048000" y="3500527"/>
            <a:ext cx="6096000" cy="24314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cs-CZ" sz="2000" b="1" dirty="0">
                <a:solidFill>
                  <a:srgbClr val="00A4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Ing. </a:t>
            </a:r>
            <a:r>
              <a:rPr lang="en-US" sz="2600" b="1" dirty="0" err="1">
                <a:solidFill>
                  <a:srgbClr val="00A4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Lenka</a:t>
            </a:r>
            <a:r>
              <a:rPr lang="cs-CZ" sz="2600" b="1" dirty="0">
                <a:solidFill>
                  <a:srgbClr val="00A4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dirty="0" err="1">
                <a:solidFill>
                  <a:srgbClr val="00A4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Skanderov</a:t>
            </a:r>
            <a:r>
              <a:rPr lang="cs-CZ" sz="2600" b="1" dirty="0">
                <a:solidFill>
                  <a:srgbClr val="00A4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á, </a:t>
            </a:r>
            <a:r>
              <a:rPr lang="cs-CZ" sz="2000" b="1" dirty="0">
                <a:solidFill>
                  <a:srgbClr val="00A4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Ph.D.</a:t>
            </a:r>
          </a:p>
          <a:p>
            <a:pPr algn="ctr"/>
            <a:endParaRPr lang="cs-CZ" dirty="0"/>
          </a:p>
          <a:p>
            <a:pPr algn="ctr"/>
            <a:r>
              <a:rPr lang="cs-CZ" dirty="0">
                <a:solidFill>
                  <a:srgbClr val="00A4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</a:t>
            </a:r>
            <a:r>
              <a:rPr lang="en-US" dirty="0">
                <a:solidFill>
                  <a:srgbClr val="00A4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s-CZ" dirty="0">
                <a:solidFill>
                  <a:srgbClr val="00A4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407</a:t>
            </a:r>
          </a:p>
          <a:p>
            <a:pPr algn="ctr"/>
            <a:r>
              <a:rPr lang="cs-CZ" dirty="0">
                <a:solidFill>
                  <a:srgbClr val="00A4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+420 597 325 967</a:t>
            </a:r>
          </a:p>
          <a:p>
            <a:pPr algn="ctr"/>
            <a:endParaRPr lang="cs-CZ" dirty="0">
              <a:solidFill>
                <a:srgbClr val="00A4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cs-CZ" b="1" dirty="0">
                <a:solidFill>
                  <a:srgbClr val="00A4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lenka.skanderova@vsb.cz</a:t>
            </a:r>
          </a:p>
          <a:p>
            <a:pPr algn="ctr"/>
            <a:endParaRPr lang="cs-CZ" b="1" dirty="0">
              <a:solidFill>
                <a:srgbClr val="00A4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b="1" dirty="0">
                <a:solidFill>
                  <a:srgbClr val="00A4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cs-CZ" b="1" dirty="0">
                <a:solidFill>
                  <a:srgbClr val="00A4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omel.vsb.cz/</a:t>
            </a:r>
            <a:r>
              <a:rPr lang="en-US" b="1" dirty="0">
                <a:solidFill>
                  <a:srgbClr val="00A4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~ska206</a:t>
            </a:r>
            <a:endParaRPr lang="cs-CZ" b="1" dirty="0">
              <a:solidFill>
                <a:srgbClr val="00A4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927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6C7814-19D0-D044-AD35-ED9091139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603" y="2187892"/>
            <a:ext cx="11807825" cy="2054225"/>
          </a:xfrm>
        </p:spPr>
        <p:txBody>
          <a:bodyPr/>
          <a:lstStyle/>
          <a:p>
            <a:r>
              <a:rPr lang="en-US" sz="4800" dirty="0">
                <a:solidFill>
                  <a:srgbClr val="00A499"/>
                </a:solidFill>
              </a:rPr>
              <a:t>Biologically inspired algorithms</a:t>
            </a:r>
            <a:br>
              <a:rPr lang="en-US" sz="4800" dirty="0">
                <a:solidFill>
                  <a:srgbClr val="00A499"/>
                </a:solidFill>
              </a:rPr>
            </a:br>
            <a:r>
              <a:rPr lang="en-US" sz="4800" dirty="0">
                <a:solidFill>
                  <a:srgbClr val="00A499"/>
                </a:solidFill>
              </a:rPr>
              <a:t>Exercise </a:t>
            </a:r>
            <a:r>
              <a:rPr lang="cs-CZ" sz="4800" dirty="0">
                <a:solidFill>
                  <a:srgbClr val="00A499"/>
                </a:solidFill>
              </a:rPr>
              <a:t>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3462E6A-BA43-6348-924A-E49976C56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603" y="4242117"/>
            <a:ext cx="11797067" cy="977583"/>
          </a:xfrm>
        </p:spPr>
        <p:txBody>
          <a:bodyPr/>
          <a:lstStyle/>
          <a:p>
            <a:r>
              <a:rPr lang="en-US" dirty="0" err="1"/>
              <a:t>Ing</a:t>
            </a:r>
            <a:r>
              <a:rPr lang="en-US" dirty="0"/>
              <a:t>. </a:t>
            </a:r>
            <a:r>
              <a:rPr lang="en-US" dirty="0" err="1"/>
              <a:t>Lenka</a:t>
            </a:r>
            <a:r>
              <a:rPr lang="en-US" dirty="0"/>
              <a:t> </a:t>
            </a:r>
            <a:r>
              <a:rPr lang="en-US" dirty="0" err="1"/>
              <a:t>Skanderov</a:t>
            </a:r>
            <a:r>
              <a:rPr lang="cs-CZ" dirty="0"/>
              <a:t>á, </a:t>
            </a:r>
            <a:r>
              <a:rPr lang="cs-CZ" dirty="0" err="1"/>
              <a:t>Ph</a:t>
            </a:r>
            <a:r>
              <a:rPr lang="cs-CZ" dirty="0"/>
              <a:t>. D.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98121F1-3D8E-594F-90DB-4F0B98C01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1AFFB-D433-B047-9BA8-E42A060EB3E7}" type="datetime3">
              <a:rPr lang="cs-CZ" smtClean="0"/>
              <a:t>16/11/20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AECFA50-A063-9142-88B9-F0C90FFC9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text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4A7925D-4BBE-3C40-9FF4-E30546487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164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482C90F-6696-C44A-BE8F-4464B8E64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496" y="1052514"/>
            <a:ext cx="11796416" cy="1059315"/>
          </a:xfrm>
        </p:spPr>
        <p:txBody>
          <a:bodyPr/>
          <a:lstStyle/>
          <a:p>
            <a:r>
              <a:rPr lang="en-US" sz="4400" dirty="0">
                <a:solidFill>
                  <a:srgbClr val="00A499"/>
                </a:solidFill>
              </a:rPr>
              <a:t>Content</a:t>
            </a:r>
            <a:endParaRPr lang="cs-CZ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172E0D8-7C1D-1642-9793-1606BCBB9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3497" y="2275114"/>
            <a:ext cx="11796416" cy="391053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 err="1">
                <a:solidFill>
                  <a:schemeClr val="tx1"/>
                </a:solidFill>
              </a:rPr>
              <a:t>Firefly</a:t>
            </a:r>
            <a:r>
              <a:rPr lang="cs-CZ" sz="2400" dirty="0">
                <a:solidFill>
                  <a:schemeClr val="tx1"/>
                </a:solidFill>
              </a:rPr>
              <a:t> </a:t>
            </a:r>
            <a:r>
              <a:rPr lang="cs-CZ" sz="2400" dirty="0" err="1">
                <a:solidFill>
                  <a:schemeClr val="tx1"/>
                </a:solidFill>
              </a:rPr>
              <a:t>algorithm</a:t>
            </a:r>
            <a:endParaRPr lang="en-GB" sz="2400" dirty="0">
              <a:solidFill>
                <a:schemeClr val="tx1"/>
              </a:solidFill>
            </a:endParaRPr>
          </a:p>
          <a:p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3F6B53B-4E48-FF4E-806F-3FBF01950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B769B-EF35-6240-A2A8-465AEF330894}" type="datetime3">
              <a:rPr lang="cs-CZ" smtClean="0"/>
              <a:t>16/11/20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C191474-E23C-1F4F-9D03-F4B4B0F38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text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7C5F280-15E6-E44F-A1A3-E3B092C3D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97591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482C90F-6696-C44A-BE8F-4464B8E64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496" y="1052514"/>
            <a:ext cx="11796416" cy="1059315"/>
          </a:xfrm>
        </p:spPr>
        <p:txBody>
          <a:bodyPr/>
          <a:lstStyle/>
          <a:p>
            <a:r>
              <a:rPr lang="cs-CZ" sz="4400" dirty="0" err="1">
                <a:solidFill>
                  <a:srgbClr val="00A499"/>
                </a:solidFill>
              </a:rPr>
              <a:t>History</a:t>
            </a:r>
            <a:endParaRPr lang="cs-CZ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172E0D8-7C1D-1642-9793-1606BCBB9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3497" y="2275114"/>
            <a:ext cx="11796416" cy="391053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 err="1">
                <a:solidFill>
                  <a:schemeClr val="tx1"/>
                </a:solidFill>
              </a:rPr>
              <a:t>Swarm</a:t>
            </a:r>
            <a:r>
              <a:rPr lang="cs-CZ" sz="2400" dirty="0">
                <a:solidFill>
                  <a:schemeClr val="tx1"/>
                </a:solidFill>
              </a:rPr>
              <a:t> </a:t>
            </a:r>
            <a:r>
              <a:rPr lang="cs-CZ" sz="2400" dirty="0" err="1">
                <a:solidFill>
                  <a:schemeClr val="tx1"/>
                </a:solidFill>
              </a:rPr>
              <a:t>algorithm</a:t>
            </a:r>
            <a:endParaRPr lang="cs-CZ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 err="1">
                <a:solidFill>
                  <a:schemeClr val="tx1"/>
                </a:solidFill>
              </a:rPr>
              <a:t>Developed</a:t>
            </a:r>
            <a:r>
              <a:rPr lang="cs-CZ" sz="2400" dirty="0">
                <a:solidFill>
                  <a:schemeClr val="tx1"/>
                </a:solidFill>
              </a:rPr>
              <a:t> in 2010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 err="1">
                <a:solidFill>
                  <a:schemeClr val="tx1"/>
                </a:solidFill>
              </a:rPr>
              <a:t>Some</a:t>
            </a:r>
            <a:r>
              <a:rPr lang="cs-CZ" sz="2400" dirty="0">
                <a:solidFill>
                  <a:schemeClr val="tx1"/>
                </a:solidFill>
              </a:rPr>
              <a:t> </a:t>
            </a:r>
            <a:r>
              <a:rPr lang="cs-CZ" sz="2400" dirty="0" err="1">
                <a:solidFill>
                  <a:schemeClr val="tx1"/>
                </a:solidFill>
              </a:rPr>
              <a:t>researchers</a:t>
            </a:r>
            <a:r>
              <a:rPr lang="cs-CZ" sz="2400" dirty="0">
                <a:solidFill>
                  <a:schemeClr val="tx1"/>
                </a:solidFill>
              </a:rPr>
              <a:t> point </a:t>
            </a:r>
            <a:r>
              <a:rPr lang="cs-CZ" sz="2400" dirty="0" err="1">
                <a:solidFill>
                  <a:schemeClr val="tx1"/>
                </a:solidFill>
              </a:rPr>
              <a:t>out</a:t>
            </a:r>
            <a:r>
              <a:rPr lang="cs-CZ" sz="2400" dirty="0">
                <a:solidFill>
                  <a:schemeClr val="tx1"/>
                </a:solidFill>
              </a:rPr>
              <a:t> </a:t>
            </a:r>
            <a:r>
              <a:rPr lang="cs-CZ" sz="2400" dirty="0" err="1">
                <a:solidFill>
                  <a:schemeClr val="tx1"/>
                </a:solidFill>
              </a:rPr>
              <a:t>the</a:t>
            </a:r>
            <a:r>
              <a:rPr lang="cs-CZ" sz="2400" dirty="0">
                <a:solidFill>
                  <a:schemeClr val="tx1"/>
                </a:solidFill>
              </a:rPr>
              <a:t> </a:t>
            </a:r>
            <a:r>
              <a:rPr lang="cs-CZ" sz="2400" dirty="0" err="1">
                <a:solidFill>
                  <a:schemeClr val="tx1"/>
                </a:solidFill>
              </a:rPr>
              <a:t>fact</a:t>
            </a:r>
            <a:r>
              <a:rPr lang="cs-CZ" sz="2400" dirty="0">
                <a:solidFill>
                  <a:schemeClr val="tx1"/>
                </a:solidFill>
              </a:rPr>
              <a:t> </a:t>
            </a:r>
            <a:r>
              <a:rPr lang="cs-CZ" sz="2400" dirty="0" err="1">
                <a:solidFill>
                  <a:schemeClr val="tx1"/>
                </a:solidFill>
              </a:rPr>
              <a:t>that</a:t>
            </a:r>
            <a:r>
              <a:rPr lang="cs-CZ" sz="2400" dirty="0">
                <a:solidFill>
                  <a:schemeClr val="tx1"/>
                </a:solidFill>
              </a:rPr>
              <a:t> </a:t>
            </a:r>
            <a:r>
              <a:rPr lang="cs-CZ" sz="2400" dirty="0" err="1">
                <a:solidFill>
                  <a:schemeClr val="tx1"/>
                </a:solidFill>
              </a:rPr>
              <a:t>it</a:t>
            </a:r>
            <a:r>
              <a:rPr lang="cs-CZ" sz="2400" dirty="0">
                <a:solidFill>
                  <a:schemeClr val="tx1"/>
                </a:solidFill>
              </a:rPr>
              <a:t> </a:t>
            </a:r>
            <a:r>
              <a:rPr lang="cs-CZ" sz="2400" dirty="0" err="1">
                <a:solidFill>
                  <a:schemeClr val="tx1"/>
                </a:solidFill>
              </a:rPr>
              <a:t>is</a:t>
            </a:r>
            <a:r>
              <a:rPr lang="cs-CZ" sz="2400" dirty="0">
                <a:solidFill>
                  <a:schemeClr val="tx1"/>
                </a:solidFill>
              </a:rPr>
              <a:t> </a:t>
            </a:r>
            <a:r>
              <a:rPr lang="cs-CZ" sz="2400" dirty="0" err="1">
                <a:solidFill>
                  <a:schemeClr val="tx1"/>
                </a:solidFill>
              </a:rPr>
              <a:t>too</a:t>
            </a:r>
            <a:r>
              <a:rPr lang="cs-CZ" sz="2400" dirty="0">
                <a:solidFill>
                  <a:schemeClr val="tx1"/>
                </a:solidFill>
              </a:rPr>
              <a:t> </a:t>
            </a:r>
            <a:r>
              <a:rPr lang="cs-CZ" sz="2400" dirty="0" err="1">
                <a:solidFill>
                  <a:schemeClr val="tx1"/>
                </a:solidFill>
              </a:rPr>
              <a:t>similar</a:t>
            </a:r>
            <a:r>
              <a:rPr lang="cs-CZ" sz="2400" dirty="0">
                <a:solidFill>
                  <a:schemeClr val="tx1"/>
                </a:solidFill>
              </a:rPr>
              <a:t> to PSO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sz="2400" dirty="0">
              <a:solidFill>
                <a:schemeClr val="tx1"/>
              </a:solidFill>
            </a:endParaRPr>
          </a:p>
          <a:p>
            <a:endParaRPr lang="en-GB" sz="2400" dirty="0">
              <a:solidFill>
                <a:schemeClr val="tx1"/>
              </a:solidFill>
            </a:endParaRPr>
          </a:p>
          <a:p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3F6B53B-4E48-FF4E-806F-3FBF01950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B769B-EF35-6240-A2A8-465AEF330894}" type="datetime3">
              <a:rPr lang="cs-CZ" smtClean="0"/>
              <a:t>16/11/20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C191474-E23C-1F4F-9D03-F4B4B0F38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text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7C5F280-15E6-E44F-A1A3-E3B092C3D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5500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482C90F-6696-C44A-BE8F-4464B8E64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496" y="1052514"/>
            <a:ext cx="11796416" cy="1059315"/>
          </a:xfrm>
        </p:spPr>
        <p:txBody>
          <a:bodyPr/>
          <a:lstStyle/>
          <a:p>
            <a:r>
              <a:rPr lang="cs-CZ" sz="4400" dirty="0" err="1">
                <a:solidFill>
                  <a:srgbClr val="00A499"/>
                </a:solidFill>
              </a:rPr>
              <a:t>Firefly</a:t>
            </a:r>
            <a:endParaRPr lang="cs-CZ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text 2">
                <a:extLst>
                  <a:ext uri="{FF2B5EF4-FFF2-40B4-BE49-F238E27FC236}">
                    <a16:creationId xmlns:a16="http://schemas.microsoft.com/office/drawing/2014/main" id="{4172E0D8-7C1D-1642-9793-1606BCBB9B2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03497" y="2275114"/>
                <a:ext cx="11796416" cy="3910534"/>
              </a:xfrm>
            </p:spPr>
            <p:txBody>
              <a:bodyPr>
                <a:normAutofit lnSpcReduction="10000"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cs-CZ" sz="2400" dirty="0">
                    <a:solidFill>
                      <a:schemeClr val="tx1"/>
                    </a:solidFill>
                  </a:rPr>
                  <a:t>All </a:t>
                </a:r>
                <a:r>
                  <a:rPr lang="cs-CZ" sz="2400" dirty="0" err="1">
                    <a:solidFill>
                      <a:schemeClr val="tx1"/>
                    </a:solidFill>
                  </a:rPr>
                  <a:t>fireflies</a:t>
                </a:r>
                <a:r>
                  <a:rPr lang="cs-CZ" sz="2400" dirty="0">
                    <a:solidFill>
                      <a:schemeClr val="tx1"/>
                    </a:solidFill>
                  </a:rPr>
                  <a:t> are unisex </a:t>
                </a:r>
                <a14:m>
                  <m:oMath xmlns:m="http://schemas.openxmlformats.org/officeDocument/2006/math">
                    <m:r>
                      <a:rPr lang="cs-CZ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cs-CZ" sz="2400" dirty="0">
                    <a:solidFill>
                      <a:schemeClr val="tx1"/>
                    </a:solidFill>
                  </a:rPr>
                  <a:t> </a:t>
                </a:r>
                <a:r>
                  <a:rPr lang="cs-CZ" sz="2400" dirty="0" err="1">
                    <a:solidFill>
                      <a:schemeClr val="tx1"/>
                    </a:solidFill>
                  </a:rPr>
                  <a:t>one</a:t>
                </a:r>
                <a:r>
                  <a:rPr lang="cs-CZ" sz="2400" dirty="0">
                    <a:solidFill>
                      <a:schemeClr val="tx1"/>
                    </a:solidFill>
                  </a:rPr>
                  <a:t> </a:t>
                </a:r>
                <a:r>
                  <a:rPr lang="cs-CZ" sz="2400" dirty="0" err="1">
                    <a:solidFill>
                      <a:schemeClr val="tx1"/>
                    </a:solidFill>
                  </a:rPr>
                  <a:t>firefly</a:t>
                </a:r>
                <a:r>
                  <a:rPr lang="cs-CZ" sz="2400" dirty="0">
                    <a:solidFill>
                      <a:schemeClr val="tx1"/>
                    </a:solidFill>
                  </a:rPr>
                  <a:t> </a:t>
                </a:r>
                <a:r>
                  <a:rPr lang="cs-CZ" sz="2400" dirty="0" err="1">
                    <a:solidFill>
                      <a:schemeClr val="tx1"/>
                    </a:solidFill>
                  </a:rPr>
                  <a:t>is</a:t>
                </a:r>
                <a:r>
                  <a:rPr lang="cs-CZ" sz="2400" dirty="0">
                    <a:solidFill>
                      <a:schemeClr val="tx1"/>
                    </a:solidFill>
                  </a:rPr>
                  <a:t> </a:t>
                </a:r>
                <a:r>
                  <a:rPr lang="cs-CZ" sz="2400" dirty="0" err="1">
                    <a:solidFill>
                      <a:schemeClr val="tx1"/>
                    </a:solidFill>
                  </a:rPr>
                  <a:t>attracted</a:t>
                </a:r>
                <a:r>
                  <a:rPr lang="cs-CZ" sz="2400" dirty="0">
                    <a:solidFill>
                      <a:schemeClr val="tx1"/>
                    </a:solidFill>
                  </a:rPr>
                  <a:t> by </a:t>
                </a:r>
                <a:r>
                  <a:rPr lang="cs-CZ" sz="2400" dirty="0" err="1">
                    <a:solidFill>
                      <a:schemeClr val="tx1"/>
                    </a:solidFill>
                  </a:rPr>
                  <a:t>another</a:t>
                </a:r>
                <a:r>
                  <a:rPr lang="cs-CZ" sz="2400" dirty="0">
                    <a:solidFill>
                      <a:schemeClr val="tx1"/>
                    </a:solidFill>
                  </a:rPr>
                  <a:t> </a:t>
                </a:r>
                <a:r>
                  <a:rPr lang="cs-CZ" sz="2400" dirty="0" err="1">
                    <a:solidFill>
                      <a:schemeClr val="tx1"/>
                    </a:solidFill>
                  </a:rPr>
                  <a:t>firefly</a:t>
                </a:r>
                <a:r>
                  <a:rPr lang="cs-CZ" sz="2400" dirty="0">
                    <a:solidFill>
                      <a:schemeClr val="tx1"/>
                    </a:solidFill>
                  </a:rPr>
                  <a:t> </a:t>
                </a:r>
                <a:r>
                  <a:rPr lang="cs-CZ" sz="2400" dirty="0" err="1">
                    <a:solidFill>
                      <a:schemeClr val="tx1"/>
                    </a:solidFill>
                  </a:rPr>
                  <a:t>regardless</a:t>
                </a:r>
                <a:r>
                  <a:rPr lang="cs-CZ" sz="2400" dirty="0">
                    <a:solidFill>
                      <a:schemeClr val="tx1"/>
                    </a:solidFill>
                  </a:rPr>
                  <a:t> </a:t>
                </a:r>
                <a:r>
                  <a:rPr lang="cs-CZ" sz="2400" dirty="0" err="1">
                    <a:solidFill>
                      <a:schemeClr val="tx1"/>
                    </a:solidFill>
                  </a:rPr>
                  <a:t>of</a:t>
                </a:r>
                <a:r>
                  <a:rPr lang="cs-CZ" sz="2400" dirty="0">
                    <a:solidFill>
                      <a:schemeClr val="tx1"/>
                    </a:solidFill>
                  </a:rPr>
                  <a:t> sex</a:t>
                </a:r>
              </a:p>
              <a:p>
                <a:endParaRPr lang="cs-CZ" sz="2400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cs-CZ" sz="2400" dirty="0" err="1">
                    <a:solidFill>
                      <a:schemeClr val="tx1"/>
                    </a:solidFill>
                  </a:rPr>
                  <a:t>Attractivness</a:t>
                </a:r>
                <a:r>
                  <a:rPr lang="cs-CZ" sz="2400" dirty="0">
                    <a:solidFill>
                      <a:schemeClr val="tx1"/>
                    </a:solidFill>
                  </a:rPr>
                  <a:t> </a:t>
                </a:r>
                <a:r>
                  <a:rPr lang="cs-CZ" sz="2400" dirty="0" err="1">
                    <a:solidFill>
                      <a:schemeClr val="tx1"/>
                    </a:solidFill>
                  </a:rPr>
                  <a:t>of</a:t>
                </a:r>
                <a:r>
                  <a:rPr lang="cs-CZ" sz="2400" dirty="0">
                    <a:solidFill>
                      <a:schemeClr val="tx1"/>
                    </a:solidFill>
                  </a:rPr>
                  <a:t> </a:t>
                </a:r>
                <a:r>
                  <a:rPr lang="cs-CZ" sz="2400" dirty="0" err="1">
                    <a:solidFill>
                      <a:schemeClr val="tx1"/>
                    </a:solidFill>
                  </a:rPr>
                  <a:t>each</a:t>
                </a:r>
                <a:r>
                  <a:rPr lang="cs-CZ" sz="2400" dirty="0">
                    <a:solidFill>
                      <a:schemeClr val="tx1"/>
                    </a:solidFill>
                  </a:rPr>
                  <a:t> </a:t>
                </a:r>
                <a:r>
                  <a:rPr lang="cs-CZ" sz="2400" dirty="0" err="1">
                    <a:solidFill>
                      <a:schemeClr val="tx1"/>
                    </a:solidFill>
                  </a:rPr>
                  <a:t>firefly</a:t>
                </a:r>
                <a:r>
                  <a:rPr lang="cs-CZ" sz="2400" dirty="0">
                    <a:solidFill>
                      <a:schemeClr val="tx1"/>
                    </a:solidFill>
                  </a:rPr>
                  <a:t> </a:t>
                </a:r>
                <a:r>
                  <a:rPr lang="cs-CZ" sz="2400" dirty="0" err="1">
                    <a:solidFill>
                      <a:schemeClr val="tx1"/>
                    </a:solidFill>
                  </a:rPr>
                  <a:t>is</a:t>
                </a:r>
                <a:r>
                  <a:rPr lang="cs-CZ" sz="2400" dirty="0">
                    <a:solidFill>
                      <a:schemeClr val="tx1"/>
                    </a:solidFill>
                  </a:rPr>
                  <a:t> </a:t>
                </a:r>
                <a:r>
                  <a:rPr lang="cs-CZ" sz="2400" dirty="0" err="1">
                    <a:solidFill>
                      <a:schemeClr val="tx1"/>
                    </a:solidFill>
                  </a:rPr>
                  <a:t>based</a:t>
                </a:r>
                <a:r>
                  <a:rPr lang="cs-CZ" sz="2400" dirty="0">
                    <a:solidFill>
                      <a:schemeClr val="tx1"/>
                    </a:solidFill>
                  </a:rPr>
                  <a:t> on </a:t>
                </a:r>
                <a:r>
                  <a:rPr lang="cs-CZ" sz="2400" dirty="0" err="1">
                    <a:solidFill>
                      <a:schemeClr val="tx1"/>
                    </a:solidFill>
                  </a:rPr>
                  <a:t>its</a:t>
                </a:r>
                <a:r>
                  <a:rPr lang="cs-CZ" sz="2400" dirty="0">
                    <a:solidFill>
                      <a:schemeClr val="tx1"/>
                    </a:solidFill>
                  </a:rPr>
                  <a:t> </a:t>
                </a:r>
                <a:r>
                  <a:rPr lang="cs-CZ" sz="2400" dirty="0" err="1">
                    <a:solidFill>
                      <a:schemeClr val="tx1"/>
                    </a:solidFill>
                  </a:rPr>
                  <a:t>brightness</a:t>
                </a:r>
                <a:r>
                  <a:rPr lang="cs-CZ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cs-CZ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cs-CZ" sz="2400" dirty="0">
                    <a:solidFill>
                      <a:schemeClr val="tx1"/>
                    </a:solidFill>
                  </a:rPr>
                  <a:t> </a:t>
                </a:r>
                <a:r>
                  <a:rPr lang="cs-CZ" sz="2400" dirty="0" err="1">
                    <a:solidFill>
                      <a:schemeClr val="tx1"/>
                    </a:solidFill>
                  </a:rPr>
                  <a:t>the</a:t>
                </a:r>
                <a:r>
                  <a:rPr lang="cs-CZ" sz="2400" dirty="0">
                    <a:solidFill>
                      <a:schemeClr val="tx1"/>
                    </a:solidFill>
                  </a:rPr>
                  <a:t> </a:t>
                </a:r>
                <a:r>
                  <a:rPr lang="cs-CZ" sz="2400" dirty="0" err="1">
                    <a:solidFill>
                      <a:schemeClr val="tx1"/>
                    </a:solidFill>
                  </a:rPr>
                  <a:t>less</a:t>
                </a:r>
                <a:r>
                  <a:rPr lang="cs-CZ" sz="2400" dirty="0">
                    <a:solidFill>
                      <a:schemeClr val="tx1"/>
                    </a:solidFill>
                  </a:rPr>
                  <a:t> </a:t>
                </a:r>
                <a:r>
                  <a:rPr lang="cs-CZ" sz="2400" dirty="0" err="1">
                    <a:solidFill>
                      <a:schemeClr val="tx1"/>
                    </a:solidFill>
                  </a:rPr>
                  <a:t>brighter</a:t>
                </a:r>
                <a:r>
                  <a:rPr lang="cs-CZ" sz="2400" dirty="0">
                    <a:solidFill>
                      <a:schemeClr val="tx1"/>
                    </a:solidFill>
                  </a:rPr>
                  <a:t> </a:t>
                </a:r>
                <a:r>
                  <a:rPr lang="cs-CZ" sz="2400" dirty="0" err="1">
                    <a:solidFill>
                      <a:schemeClr val="tx1"/>
                    </a:solidFill>
                  </a:rPr>
                  <a:t>firefly</a:t>
                </a:r>
                <a:r>
                  <a:rPr lang="cs-CZ" sz="2400" dirty="0">
                    <a:solidFill>
                      <a:schemeClr val="tx1"/>
                    </a:solidFill>
                  </a:rPr>
                  <a:t> </a:t>
                </a:r>
                <a:r>
                  <a:rPr lang="cs-CZ" sz="2400" dirty="0" err="1">
                    <a:solidFill>
                      <a:schemeClr val="tx1"/>
                    </a:solidFill>
                  </a:rPr>
                  <a:t>will</a:t>
                </a:r>
                <a:r>
                  <a:rPr lang="cs-CZ" sz="2400" dirty="0">
                    <a:solidFill>
                      <a:schemeClr val="tx1"/>
                    </a:solidFill>
                  </a:rPr>
                  <a:t> </a:t>
                </a:r>
                <a:r>
                  <a:rPr lang="cs-CZ" sz="2400" dirty="0" err="1">
                    <a:solidFill>
                      <a:schemeClr val="tx1"/>
                    </a:solidFill>
                  </a:rPr>
                  <a:t>move</a:t>
                </a:r>
                <a:r>
                  <a:rPr lang="cs-CZ" sz="2400" dirty="0">
                    <a:solidFill>
                      <a:schemeClr val="tx1"/>
                    </a:solidFill>
                  </a:rPr>
                  <a:t> </a:t>
                </a:r>
                <a:r>
                  <a:rPr lang="cs-CZ" sz="2400" dirty="0" err="1">
                    <a:solidFill>
                      <a:schemeClr val="tx1"/>
                    </a:solidFill>
                  </a:rPr>
                  <a:t>towards</a:t>
                </a:r>
                <a:r>
                  <a:rPr lang="cs-CZ" sz="2400" dirty="0">
                    <a:solidFill>
                      <a:schemeClr val="tx1"/>
                    </a:solidFill>
                  </a:rPr>
                  <a:t> </a:t>
                </a:r>
                <a:r>
                  <a:rPr lang="cs-CZ" sz="2400" dirty="0" err="1">
                    <a:solidFill>
                      <a:schemeClr val="tx1"/>
                    </a:solidFill>
                  </a:rPr>
                  <a:t>the</a:t>
                </a:r>
                <a:r>
                  <a:rPr lang="cs-CZ" sz="2400" dirty="0">
                    <a:solidFill>
                      <a:schemeClr val="tx1"/>
                    </a:solidFill>
                  </a:rPr>
                  <a:t> </a:t>
                </a:r>
                <a:r>
                  <a:rPr lang="cs-CZ" sz="2400" dirty="0" err="1">
                    <a:solidFill>
                      <a:schemeClr val="tx1"/>
                    </a:solidFill>
                  </a:rPr>
                  <a:t>brighter</a:t>
                </a:r>
                <a:r>
                  <a:rPr lang="cs-CZ" sz="2400" dirty="0">
                    <a:solidFill>
                      <a:schemeClr val="tx1"/>
                    </a:solidFill>
                  </a:rPr>
                  <a:t> </a:t>
                </a:r>
                <a:r>
                  <a:rPr lang="cs-CZ" sz="2400" dirty="0" err="1">
                    <a:solidFill>
                      <a:schemeClr val="tx1"/>
                    </a:solidFill>
                  </a:rPr>
                  <a:t>one</a:t>
                </a:r>
                <a:endParaRPr lang="cs-CZ" sz="2400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cs-CZ" sz="2400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cs-CZ" sz="2400" dirty="0" err="1">
                    <a:solidFill>
                      <a:schemeClr val="tx1"/>
                    </a:solidFill>
                  </a:rPr>
                  <a:t>Attractivness</a:t>
                </a:r>
                <a:r>
                  <a:rPr lang="cs-CZ" sz="2400" dirty="0">
                    <a:solidFill>
                      <a:schemeClr val="tx1"/>
                    </a:solidFill>
                  </a:rPr>
                  <a:t> </a:t>
                </a:r>
                <a:r>
                  <a:rPr lang="cs-CZ" sz="2400" dirty="0" err="1">
                    <a:solidFill>
                      <a:schemeClr val="tx1"/>
                    </a:solidFill>
                  </a:rPr>
                  <a:t>is</a:t>
                </a:r>
                <a:r>
                  <a:rPr lang="cs-CZ" sz="2400" dirty="0">
                    <a:solidFill>
                      <a:schemeClr val="tx1"/>
                    </a:solidFill>
                  </a:rPr>
                  <a:t> </a:t>
                </a:r>
                <a:r>
                  <a:rPr lang="cs-CZ" sz="2400" dirty="0" err="1">
                    <a:solidFill>
                      <a:schemeClr val="tx1"/>
                    </a:solidFill>
                  </a:rPr>
                  <a:t>affected</a:t>
                </a:r>
                <a:r>
                  <a:rPr lang="cs-CZ" sz="2400" dirty="0">
                    <a:solidFill>
                      <a:schemeClr val="tx1"/>
                    </a:solidFill>
                  </a:rPr>
                  <a:t> by </a:t>
                </a:r>
                <a:r>
                  <a:rPr lang="cs-CZ" sz="2400" dirty="0" err="1">
                    <a:solidFill>
                      <a:schemeClr val="tx1"/>
                    </a:solidFill>
                  </a:rPr>
                  <a:t>the</a:t>
                </a:r>
                <a:r>
                  <a:rPr lang="cs-CZ" sz="2400" dirty="0">
                    <a:solidFill>
                      <a:schemeClr val="tx1"/>
                    </a:solidFill>
                  </a:rPr>
                  <a:t> distance </a:t>
                </a:r>
                <a:r>
                  <a:rPr lang="cs-CZ" sz="2400" dirty="0" err="1">
                    <a:solidFill>
                      <a:schemeClr val="tx1"/>
                    </a:solidFill>
                  </a:rPr>
                  <a:t>between</a:t>
                </a:r>
                <a:r>
                  <a:rPr lang="cs-CZ" sz="2400" dirty="0">
                    <a:solidFill>
                      <a:schemeClr val="tx1"/>
                    </a:solidFill>
                  </a:rPr>
                  <a:t> </a:t>
                </a:r>
                <a:r>
                  <a:rPr lang="cs-CZ" sz="2400" dirty="0" err="1">
                    <a:solidFill>
                      <a:schemeClr val="tx1"/>
                    </a:solidFill>
                  </a:rPr>
                  <a:t>fireflies</a:t>
                </a:r>
                <a:r>
                  <a:rPr lang="cs-CZ" sz="2400" dirty="0">
                    <a:solidFill>
                      <a:schemeClr val="tx1"/>
                    </a:solidFill>
                  </a:rPr>
                  <a:t>. </a:t>
                </a:r>
                <a:r>
                  <a:rPr lang="cs-CZ" sz="2400" dirty="0" err="1">
                    <a:solidFill>
                      <a:schemeClr val="tx1"/>
                    </a:solidFill>
                  </a:rPr>
                  <a:t>With</a:t>
                </a:r>
                <a:r>
                  <a:rPr lang="cs-CZ" sz="2400" dirty="0">
                    <a:solidFill>
                      <a:schemeClr val="tx1"/>
                    </a:solidFill>
                  </a:rPr>
                  <a:t> </a:t>
                </a:r>
                <a:r>
                  <a:rPr lang="cs-CZ" sz="2400" dirty="0" err="1">
                    <a:solidFill>
                      <a:schemeClr val="tx1"/>
                    </a:solidFill>
                  </a:rPr>
                  <a:t>increasing</a:t>
                </a:r>
                <a:r>
                  <a:rPr lang="cs-CZ" sz="2400" dirty="0">
                    <a:solidFill>
                      <a:schemeClr val="tx1"/>
                    </a:solidFill>
                  </a:rPr>
                  <a:t> distance, </a:t>
                </a:r>
                <a:r>
                  <a:rPr lang="cs-CZ" sz="2400" dirty="0" err="1">
                    <a:solidFill>
                      <a:schemeClr val="tx1"/>
                    </a:solidFill>
                  </a:rPr>
                  <a:t>it</a:t>
                </a:r>
                <a:r>
                  <a:rPr lang="cs-CZ" sz="2400" dirty="0">
                    <a:solidFill>
                      <a:schemeClr val="tx1"/>
                    </a:solidFill>
                  </a:rPr>
                  <a:t> </a:t>
                </a:r>
                <a:r>
                  <a:rPr lang="cs-CZ" sz="2400" dirty="0" err="1">
                    <a:solidFill>
                      <a:schemeClr val="tx1"/>
                    </a:solidFill>
                  </a:rPr>
                  <a:t>decreases</a:t>
                </a:r>
                <a:endParaRPr lang="cs-CZ" sz="2400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cs-CZ" sz="2400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cs-CZ" sz="2400" dirty="0" err="1">
                    <a:solidFill>
                      <a:schemeClr val="tx1"/>
                    </a:solidFill>
                  </a:rPr>
                  <a:t>If</a:t>
                </a:r>
                <a:r>
                  <a:rPr lang="cs-CZ" sz="2400" dirty="0">
                    <a:solidFill>
                      <a:schemeClr val="tx1"/>
                    </a:solidFill>
                  </a:rPr>
                  <a:t> </a:t>
                </a:r>
                <a:r>
                  <a:rPr lang="cs-CZ" sz="2400" dirty="0" err="1">
                    <a:solidFill>
                      <a:schemeClr val="tx1"/>
                    </a:solidFill>
                  </a:rPr>
                  <a:t>there</a:t>
                </a:r>
                <a:r>
                  <a:rPr lang="cs-CZ" sz="2400" dirty="0">
                    <a:solidFill>
                      <a:schemeClr val="tx1"/>
                    </a:solidFill>
                  </a:rPr>
                  <a:t> </a:t>
                </a:r>
                <a:r>
                  <a:rPr lang="cs-CZ" sz="2400" dirty="0" err="1">
                    <a:solidFill>
                      <a:schemeClr val="tx1"/>
                    </a:solidFill>
                  </a:rPr>
                  <a:t>is</a:t>
                </a:r>
                <a:r>
                  <a:rPr lang="cs-CZ" sz="2400" dirty="0">
                    <a:solidFill>
                      <a:schemeClr val="tx1"/>
                    </a:solidFill>
                  </a:rPr>
                  <a:t> no </a:t>
                </a:r>
                <a:r>
                  <a:rPr lang="cs-CZ" sz="2400" dirty="0" err="1">
                    <a:solidFill>
                      <a:schemeClr val="tx1"/>
                    </a:solidFill>
                  </a:rPr>
                  <a:t>brighter</a:t>
                </a:r>
                <a:r>
                  <a:rPr lang="cs-CZ" sz="2400" dirty="0">
                    <a:solidFill>
                      <a:schemeClr val="tx1"/>
                    </a:solidFill>
                  </a:rPr>
                  <a:t> </a:t>
                </a:r>
                <a:r>
                  <a:rPr lang="cs-CZ" sz="2400" dirty="0" err="1">
                    <a:solidFill>
                      <a:schemeClr val="tx1"/>
                    </a:solidFill>
                  </a:rPr>
                  <a:t>firefly</a:t>
                </a:r>
                <a:r>
                  <a:rPr lang="cs-CZ" sz="2400" dirty="0">
                    <a:solidFill>
                      <a:schemeClr val="tx1"/>
                    </a:solidFill>
                  </a:rPr>
                  <a:t> in </a:t>
                </a:r>
                <a:r>
                  <a:rPr lang="cs-CZ" sz="2400" dirty="0" err="1">
                    <a:solidFill>
                      <a:schemeClr val="tx1"/>
                    </a:solidFill>
                  </a:rPr>
                  <a:t>the</a:t>
                </a:r>
                <a:r>
                  <a:rPr lang="cs-CZ" sz="2400" dirty="0">
                    <a:solidFill>
                      <a:schemeClr val="tx1"/>
                    </a:solidFill>
                  </a:rPr>
                  <a:t> </a:t>
                </a:r>
                <a:r>
                  <a:rPr lang="cs-CZ" sz="2400" dirty="0" err="1">
                    <a:solidFill>
                      <a:schemeClr val="tx1"/>
                    </a:solidFill>
                  </a:rPr>
                  <a:t>vicinity</a:t>
                </a:r>
                <a:r>
                  <a:rPr lang="cs-CZ" sz="2400" dirty="0">
                    <a:solidFill>
                      <a:schemeClr val="tx1"/>
                    </a:solidFill>
                  </a:rPr>
                  <a:t> </a:t>
                </a:r>
                <a:r>
                  <a:rPr lang="cs-CZ" sz="2400" dirty="0" err="1">
                    <a:solidFill>
                      <a:schemeClr val="tx1"/>
                    </a:solidFill>
                  </a:rPr>
                  <a:t>of</a:t>
                </a:r>
                <a:r>
                  <a:rPr lang="cs-CZ" sz="2400" dirty="0">
                    <a:solidFill>
                      <a:schemeClr val="tx1"/>
                    </a:solidFill>
                  </a:rPr>
                  <a:t> </a:t>
                </a:r>
                <a:r>
                  <a:rPr lang="cs-CZ" sz="2400" dirty="0" err="1">
                    <a:solidFill>
                      <a:schemeClr val="tx1"/>
                    </a:solidFill>
                  </a:rPr>
                  <a:t>the</a:t>
                </a:r>
                <a:r>
                  <a:rPr lang="cs-CZ" sz="2400" dirty="0">
                    <a:solidFill>
                      <a:schemeClr val="tx1"/>
                    </a:solidFill>
                  </a:rPr>
                  <a:t> </a:t>
                </a:r>
                <a:r>
                  <a:rPr lang="cs-CZ" sz="2400" dirty="0" err="1">
                    <a:solidFill>
                      <a:schemeClr val="tx1"/>
                    </a:solidFill>
                  </a:rPr>
                  <a:t>actual</a:t>
                </a:r>
                <a:r>
                  <a:rPr lang="cs-CZ" sz="2400" dirty="0">
                    <a:solidFill>
                      <a:schemeClr val="tx1"/>
                    </a:solidFill>
                  </a:rPr>
                  <a:t> </a:t>
                </a:r>
                <a:r>
                  <a:rPr lang="cs-CZ" sz="2400" dirty="0" err="1">
                    <a:solidFill>
                      <a:schemeClr val="tx1"/>
                    </a:solidFill>
                  </a:rPr>
                  <a:t>firefly</a:t>
                </a:r>
                <a:r>
                  <a:rPr lang="cs-CZ" sz="2400" dirty="0">
                    <a:solidFill>
                      <a:schemeClr val="tx1"/>
                    </a:solidFill>
                  </a:rPr>
                  <a:t>, </a:t>
                </a:r>
                <a:r>
                  <a:rPr lang="cs-CZ" sz="2400" dirty="0" err="1">
                    <a:solidFill>
                      <a:schemeClr val="tx1"/>
                    </a:solidFill>
                  </a:rPr>
                  <a:t>the</a:t>
                </a:r>
                <a:r>
                  <a:rPr lang="cs-CZ" sz="2400" dirty="0">
                    <a:solidFill>
                      <a:schemeClr val="tx1"/>
                    </a:solidFill>
                  </a:rPr>
                  <a:t> </a:t>
                </a:r>
                <a:r>
                  <a:rPr lang="cs-CZ" sz="2400" dirty="0" err="1">
                    <a:solidFill>
                      <a:schemeClr val="tx1"/>
                    </a:solidFill>
                  </a:rPr>
                  <a:t>firefly</a:t>
                </a:r>
                <a:r>
                  <a:rPr lang="cs-CZ" sz="2400" dirty="0">
                    <a:solidFill>
                      <a:schemeClr val="tx1"/>
                    </a:solidFill>
                  </a:rPr>
                  <a:t> </a:t>
                </a:r>
                <a:r>
                  <a:rPr lang="cs-CZ" sz="2400" dirty="0" err="1">
                    <a:solidFill>
                      <a:schemeClr val="tx1"/>
                    </a:solidFill>
                  </a:rPr>
                  <a:t>will</a:t>
                </a:r>
                <a:r>
                  <a:rPr lang="cs-CZ" sz="2400" dirty="0">
                    <a:solidFill>
                      <a:schemeClr val="tx1"/>
                    </a:solidFill>
                  </a:rPr>
                  <a:t> </a:t>
                </a:r>
                <a:r>
                  <a:rPr lang="cs-CZ" sz="2400" dirty="0" err="1">
                    <a:solidFill>
                      <a:schemeClr val="tx1"/>
                    </a:solidFill>
                  </a:rPr>
                  <a:t>move</a:t>
                </a:r>
                <a:r>
                  <a:rPr lang="cs-CZ" sz="2400" dirty="0">
                    <a:solidFill>
                      <a:schemeClr val="tx1"/>
                    </a:solidFill>
                  </a:rPr>
                  <a:t> </a:t>
                </a:r>
                <a:r>
                  <a:rPr lang="cs-CZ" sz="2400" dirty="0" err="1">
                    <a:solidFill>
                      <a:schemeClr val="tx1"/>
                    </a:solidFill>
                  </a:rPr>
                  <a:t>randomly</a:t>
                </a:r>
                <a:endParaRPr lang="cs-CZ" sz="2400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cs-CZ" sz="2400" dirty="0">
                  <a:solidFill>
                    <a:schemeClr val="tx1"/>
                  </a:solidFill>
                </a:endParaRPr>
              </a:p>
              <a:p>
                <a:endParaRPr lang="en-GB" sz="2400" dirty="0">
                  <a:solidFill>
                    <a:schemeClr val="tx1"/>
                  </a:solidFill>
                </a:endParaRPr>
              </a:p>
              <a:p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Zástupný text 2">
                <a:extLst>
                  <a:ext uri="{FF2B5EF4-FFF2-40B4-BE49-F238E27FC236}">
                    <a16:creationId xmlns:a16="http://schemas.microsoft.com/office/drawing/2014/main" id="{4172E0D8-7C1D-1642-9793-1606BCBB9B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03497" y="2275114"/>
                <a:ext cx="11796416" cy="3910534"/>
              </a:xfrm>
              <a:blipFill>
                <a:blip r:embed="rId3"/>
                <a:stretch>
                  <a:fillRect l="-672" t="-2960" b="-312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3F6B53B-4E48-FF4E-806F-3FBF01950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B769B-EF35-6240-A2A8-465AEF330894}" type="datetime3">
              <a:rPr lang="cs-CZ" smtClean="0"/>
              <a:t>16/11/20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C191474-E23C-1F4F-9D03-F4B4B0F38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text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7C5F280-15E6-E44F-A1A3-E3B092C3D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17811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Nadpis 1">
                <a:extLst>
                  <a:ext uri="{FF2B5EF4-FFF2-40B4-BE49-F238E27FC236}">
                    <a16:creationId xmlns:a16="http://schemas.microsoft.com/office/drawing/2014/main" id="{1482C90F-6696-C44A-BE8F-4464B8E64A0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03496" y="1052514"/>
                <a:ext cx="11796416" cy="1059315"/>
              </a:xfrm>
            </p:spPr>
            <p:txBody>
              <a:bodyPr/>
              <a:lstStyle/>
              <a:p>
                <a:r>
                  <a:rPr lang="cs-CZ" sz="4400" dirty="0">
                    <a:solidFill>
                      <a:srgbClr val="00A499"/>
                    </a:solidFill>
                  </a:rPr>
                  <a:t>Light intensity </a:t>
                </a:r>
                <a14:m>
                  <m:oMath xmlns:m="http://schemas.openxmlformats.org/officeDocument/2006/math">
                    <m:r>
                      <a:rPr lang="cs-CZ" sz="4400" b="1" i="1" smtClean="0">
                        <a:solidFill>
                          <a:srgbClr val="00A499"/>
                        </a:solidFill>
                        <a:latin typeface="Cambria Math" panose="02040503050406030204" pitchFamily="18" charset="0"/>
                      </a:rPr>
                      <m:t>𝑰</m:t>
                    </m:r>
                    <m:r>
                      <a:rPr lang="cs-CZ" sz="4400" b="1" i="1" smtClean="0">
                        <a:solidFill>
                          <a:srgbClr val="00A4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cs-CZ" sz="4400" b="1" i="1" smtClean="0">
                        <a:solidFill>
                          <a:srgbClr val="00A499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cs-CZ" sz="4400" b="0" i="1" smtClean="0">
                        <a:solidFill>
                          <a:srgbClr val="00A4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cs-CZ" b="0" dirty="0">
                    <a:solidFill>
                      <a:srgbClr val="00A499"/>
                    </a:solidFill>
                  </a:rPr>
                  <a:t> </a:t>
                </a:r>
                <a:r>
                  <a:rPr lang="cs-CZ" sz="4400" dirty="0">
                    <a:solidFill>
                      <a:srgbClr val="00A499"/>
                    </a:solidFill>
                  </a:rPr>
                  <a:t>of a </a:t>
                </a:r>
                <a:r>
                  <a:rPr lang="cs-CZ" sz="4400" dirty="0" err="1">
                    <a:solidFill>
                      <a:srgbClr val="00A499"/>
                    </a:solidFill>
                  </a:rPr>
                  <a:t>firefly</a:t>
                </a:r>
                <a:endParaRPr lang="cs-CZ" dirty="0"/>
              </a:p>
            </p:txBody>
          </p:sp>
        </mc:Choice>
        <mc:Fallback>
          <p:sp>
            <p:nvSpPr>
              <p:cNvPr id="2" name="Nadpis 1">
                <a:extLst>
                  <a:ext uri="{FF2B5EF4-FFF2-40B4-BE49-F238E27FC236}">
                    <a16:creationId xmlns:a16="http://schemas.microsoft.com/office/drawing/2014/main" id="{1482C90F-6696-C44A-BE8F-4464B8E64A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03496" y="1052514"/>
                <a:ext cx="11796416" cy="1059315"/>
              </a:xfrm>
              <a:blipFill>
                <a:blip r:embed="rId3"/>
                <a:stretch>
                  <a:fillRect l="-2067" b="-26590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text 2">
                <a:extLst>
                  <a:ext uri="{FF2B5EF4-FFF2-40B4-BE49-F238E27FC236}">
                    <a16:creationId xmlns:a16="http://schemas.microsoft.com/office/drawing/2014/main" id="{4172E0D8-7C1D-1642-9793-1606BCBB9B2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03497" y="2275114"/>
                <a:ext cx="11796416" cy="3910534"/>
              </a:xfrm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cs-CZ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cs-CZ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cs-CZ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cs-CZ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cs-CZ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cs-CZ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cs-CZ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cs-CZ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endParaRPr lang="cs-CZ" sz="2400" dirty="0">
                  <a:solidFill>
                    <a:schemeClr val="tx1"/>
                  </a:solidFill>
                </a:endParaRPr>
              </a:p>
              <a:p>
                <a:r>
                  <a:rPr lang="cs-CZ" sz="2400" dirty="0" err="1">
                    <a:solidFill>
                      <a:schemeClr val="tx1"/>
                    </a:solidFill>
                  </a:rPr>
                  <a:t>Where</a:t>
                </a:r>
                <a:endParaRPr lang="cs-CZ" sz="2400" dirty="0">
                  <a:solidFill>
                    <a:schemeClr val="tx1"/>
                  </a:solidFill>
                </a:endParaRPr>
              </a:p>
              <a:p>
                <a:endParaRPr lang="cs-CZ" sz="2400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cs-CZ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cs-CZ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cs-CZ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 </m:t>
                    </m:r>
                  </m:oMath>
                </a14:m>
                <a:r>
                  <a:rPr lang="cs-CZ" sz="2400" dirty="0" err="1">
                    <a:solidFill>
                      <a:schemeClr val="tx1"/>
                    </a:solidFill>
                  </a:rPr>
                  <a:t>original</a:t>
                </a:r>
                <a:r>
                  <a:rPr lang="cs-CZ" sz="2400" dirty="0">
                    <a:solidFill>
                      <a:schemeClr val="tx1"/>
                    </a:solidFill>
                  </a:rPr>
                  <a:t> </a:t>
                </a:r>
                <a:r>
                  <a:rPr lang="cs-CZ" sz="2400" dirty="0" err="1">
                    <a:solidFill>
                      <a:schemeClr val="tx1"/>
                    </a:solidFill>
                  </a:rPr>
                  <a:t>light</a:t>
                </a:r>
                <a:r>
                  <a:rPr lang="cs-CZ" sz="2400" dirty="0">
                    <a:solidFill>
                      <a:schemeClr val="tx1"/>
                    </a:solidFill>
                  </a:rPr>
                  <a:t> intensity (</a:t>
                </a:r>
                <a:r>
                  <a:rPr lang="cs-CZ" sz="2400" dirty="0" err="1">
                    <a:solidFill>
                      <a:schemeClr val="tx1"/>
                    </a:solidFill>
                  </a:rPr>
                  <a:t>usually</a:t>
                </a:r>
                <a:r>
                  <a:rPr lang="cs-CZ" sz="2400" dirty="0">
                    <a:solidFill>
                      <a:schemeClr val="tx1"/>
                    </a:solidFill>
                  </a:rPr>
                  <a:t> </a:t>
                </a:r>
                <a:r>
                  <a:rPr lang="cs-CZ" sz="2400" dirty="0" err="1">
                    <a:solidFill>
                      <a:schemeClr val="tx1"/>
                    </a:solidFill>
                  </a:rPr>
                  <a:t>corresponds</a:t>
                </a:r>
                <a:r>
                  <a:rPr lang="cs-CZ" sz="2400" dirty="0">
                    <a:solidFill>
                      <a:schemeClr val="tx1"/>
                    </a:solidFill>
                  </a:rPr>
                  <a:t> to </a:t>
                </a:r>
                <a:r>
                  <a:rPr lang="cs-CZ" sz="2400" dirty="0" err="1">
                    <a:solidFill>
                      <a:schemeClr val="tx1"/>
                    </a:solidFill>
                  </a:rPr>
                  <a:t>objective</a:t>
                </a:r>
                <a:r>
                  <a:rPr lang="cs-CZ" sz="2400" dirty="0">
                    <a:solidFill>
                      <a:schemeClr val="tx1"/>
                    </a:solidFill>
                  </a:rPr>
                  <a:t> f. </a:t>
                </a:r>
                <a:r>
                  <a:rPr lang="cs-CZ" sz="2400" dirty="0" err="1">
                    <a:solidFill>
                      <a:schemeClr val="tx1"/>
                    </a:solidFill>
                  </a:rPr>
                  <a:t>evaluation</a:t>
                </a:r>
                <a:r>
                  <a:rPr lang="cs-CZ" sz="24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cs-CZ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cs-CZ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cs-CZ" sz="2400" dirty="0">
                    <a:solidFill>
                      <a:schemeClr val="tx1"/>
                    </a:solidFill>
                  </a:rPr>
                  <a:t>… </a:t>
                </a:r>
                <a:r>
                  <a:rPr lang="cs-CZ" sz="2400" dirty="0" err="1">
                    <a:solidFill>
                      <a:schemeClr val="tx1"/>
                    </a:solidFill>
                  </a:rPr>
                  <a:t>light</a:t>
                </a:r>
                <a:r>
                  <a:rPr lang="cs-CZ" sz="2400" dirty="0">
                    <a:solidFill>
                      <a:schemeClr val="tx1"/>
                    </a:solidFill>
                  </a:rPr>
                  <a:t> </a:t>
                </a:r>
                <a:r>
                  <a:rPr lang="cs-CZ" sz="2400" dirty="0" err="1">
                    <a:solidFill>
                      <a:schemeClr val="tx1"/>
                    </a:solidFill>
                  </a:rPr>
                  <a:t>absorption</a:t>
                </a:r>
                <a:r>
                  <a:rPr lang="cs-CZ" sz="2400" dirty="0">
                    <a:solidFill>
                      <a:schemeClr val="tx1"/>
                    </a:solidFill>
                  </a:rPr>
                  <a:t> </a:t>
                </a:r>
                <a:r>
                  <a:rPr lang="cs-CZ" sz="2400" dirty="0" err="1">
                    <a:solidFill>
                      <a:schemeClr val="tx1"/>
                    </a:solidFill>
                  </a:rPr>
                  <a:t>coefficient</a:t>
                </a:r>
                <a:endParaRPr lang="cs-CZ" sz="2400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cs-CZ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cs-CZ" sz="2400" dirty="0">
                    <a:solidFill>
                      <a:schemeClr val="tx1"/>
                    </a:solidFill>
                  </a:rPr>
                  <a:t> … distance </a:t>
                </a:r>
                <a:r>
                  <a:rPr lang="cs-CZ" sz="2400" dirty="0" err="1">
                    <a:solidFill>
                      <a:schemeClr val="tx1"/>
                    </a:solidFill>
                  </a:rPr>
                  <a:t>between</a:t>
                </a:r>
                <a:r>
                  <a:rPr lang="cs-CZ" sz="2400" dirty="0">
                    <a:solidFill>
                      <a:schemeClr val="tx1"/>
                    </a:solidFill>
                  </a:rPr>
                  <a:t> </a:t>
                </a:r>
                <a:r>
                  <a:rPr lang="cs-CZ" sz="2400" dirty="0" err="1">
                    <a:solidFill>
                      <a:schemeClr val="tx1"/>
                    </a:solidFill>
                  </a:rPr>
                  <a:t>fireflies</a:t>
                </a:r>
                <a:r>
                  <a:rPr lang="cs-CZ" sz="2400" dirty="0">
                    <a:solidFill>
                      <a:schemeClr val="tx1"/>
                    </a:solidFill>
                  </a:rPr>
                  <a:t>; distance between fireflies </a:t>
                </a:r>
                <a14:m>
                  <m:oMath xmlns:m="http://schemas.openxmlformats.org/officeDocument/2006/math">
                    <m:r>
                      <a:rPr lang="cs-CZ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cs-CZ" sz="2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cs-CZ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cs-CZ" sz="24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cs-CZ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cs-CZ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cs-CZ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cs-CZ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cs-CZ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cs-CZ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cs-CZ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cs-CZ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cs-CZ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cs-CZ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cs-CZ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cs-CZ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cs-CZ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cs-CZ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cs-CZ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cs-CZ" sz="2400" dirty="0">
                  <a:solidFill>
                    <a:schemeClr val="tx1"/>
                  </a:solidFill>
                </a:endParaRPr>
              </a:p>
              <a:p>
                <a:endParaRPr lang="en-GB" sz="2400" dirty="0">
                  <a:solidFill>
                    <a:schemeClr val="tx1"/>
                  </a:solidFill>
                </a:endParaRPr>
              </a:p>
              <a:p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Zástupný text 2">
                <a:extLst>
                  <a:ext uri="{FF2B5EF4-FFF2-40B4-BE49-F238E27FC236}">
                    <a16:creationId xmlns:a16="http://schemas.microsoft.com/office/drawing/2014/main" id="{4172E0D8-7C1D-1642-9793-1606BCBB9B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03497" y="2275114"/>
                <a:ext cx="11796416" cy="3910534"/>
              </a:xfrm>
              <a:blipFill>
                <a:blip r:embed="rId4"/>
                <a:stretch>
                  <a:fillRect l="-775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3F6B53B-4E48-FF4E-806F-3FBF01950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B769B-EF35-6240-A2A8-465AEF330894}" type="datetime3">
              <a:rPr lang="cs-CZ" smtClean="0"/>
              <a:t>16/11/20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C191474-E23C-1F4F-9D03-F4B4B0F38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text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7C5F280-15E6-E44F-A1A3-E3B092C3D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2141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Nadpis 1">
                <a:extLst>
                  <a:ext uri="{FF2B5EF4-FFF2-40B4-BE49-F238E27FC236}">
                    <a16:creationId xmlns:a16="http://schemas.microsoft.com/office/drawing/2014/main" id="{1482C90F-6696-C44A-BE8F-4464B8E64A0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03496" y="1052514"/>
                <a:ext cx="11796416" cy="1059315"/>
              </a:xfrm>
            </p:spPr>
            <p:txBody>
              <a:bodyPr/>
              <a:lstStyle/>
              <a:p>
                <a:r>
                  <a:rPr lang="cs-CZ" sz="4400" dirty="0" err="1">
                    <a:solidFill>
                      <a:srgbClr val="00A499"/>
                    </a:solidFill>
                  </a:rPr>
                  <a:t>Light</a:t>
                </a:r>
                <a:r>
                  <a:rPr lang="cs-CZ" sz="4400" dirty="0">
                    <a:solidFill>
                      <a:srgbClr val="00A499"/>
                    </a:solidFill>
                  </a:rPr>
                  <a:t> </a:t>
                </a:r>
                <a:r>
                  <a:rPr lang="cs-CZ" sz="4400" dirty="0" err="1">
                    <a:solidFill>
                      <a:srgbClr val="00A499"/>
                    </a:solidFill>
                  </a:rPr>
                  <a:t>absorption</a:t>
                </a:r>
                <a:r>
                  <a:rPr lang="cs-CZ" sz="4400" dirty="0">
                    <a:solidFill>
                      <a:srgbClr val="00A499"/>
                    </a:solidFill>
                  </a:rPr>
                  <a:t> </a:t>
                </a:r>
                <a:r>
                  <a:rPr lang="cs-CZ" sz="4400" dirty="0" err="1">
                    <a:solidFill>
                      <a:srgbClr val="00A499"/>
                    </a:solidFill>
                  </a:rPr>
                  <a:t>coefficient</a:t>
                </a:r>
                <a:r>
                  <a:rPr lang="cs-CZ" sz="4400" dirty="0">
                    <a:solidFill>
                      <a:srgbClr val="00A4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cs-CZ" sz="4400" i="1" smtClean="0">
                        <a:solidFill>
                          <a:srgbClr val="00A4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</m:oMath>
                </a14:m>
                <a:endParaRPr lang="cs-CZ" dirty="0"/>
              </a:p>
            </p:txBody>
          </p:sp>
        </mc:Choice>
        <mc:Fallback>
          <p:sp>
            <p:nvSpPr>
              <p:cNvPr id="2" name="Nadpis 1">
                <a:extLst>
                  <a:ext uri="{FF2B5EF4-FFF2-40B4-BE49-F238E27FC236}">
                    <a16:creationId xmlns:a16="http://schemas.microsoft.com/office/drawing/2014/main" id="{1482C90F-6696-C44A-BE8F-4464B8E64A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03496" y="1052514"/>
                <a:ext cx="11796416" cy="1059315"/>
              </a:xfrm>
              <a:blipFill>
                <a:blip r:embed="rId3"/>
                <a:stretch>
                  <a:fillRect l="-2067" b="-27746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text 2">
                <a:extLst>
                  <a:ext uri="{FF2B5EF4-FFF2-40B4-BE49-F238E27FC236}">
                    <a16:creationId xmlns:a16="http://schemas.microsoft.com/office/drawing/2014/main" id="{4172E0D8-7C1D-1642-9793-1606BCBB9B2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03497" y="2275114"/>
                <a:ext cx="11796416" cy="3910534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cs-CZ" sz="2400" b="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Significantly</a:t>
                </a:r>
                <a:r>
                  <a:rPr lang="cs-CZ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cs-CZ" sz="2400" b="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influences</a:t>
                </a:r>
                <a:r>
                  <a:rPr lang="cs-CZ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cs-CZ" sz="2400" b="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the</a:t>
                </a:r>
                <a:r>
                  <a:rPr lang="cs-CZ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cs-CZ" sz="2400" b="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convergence</a:t>
                </a:r>
                <a:r>
                  <a:rPr lang="cs-CZ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cs-CZ" sz="2400" b="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of</a:t>
                </a:r>
                <a:r>
                  <a:rPr lang="cs-CZ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cs-CZ" sz="2400" b="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the</a:t>
                </a:r>
                <a:r>
                  <a:rPr lang="cs-CZ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cs-CZ" sz="2400" b="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algorithm</a:t>
                </a:r>
                <a:endParaRPr lang="cs-CZ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cs-CZ" sz="24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cs-CZ" sz="2400" b="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Higher</a:t>
                </a:r>
                <a:r>
                  <a:rPr lang="cs-CZ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cs-CZ" sz="2400" b="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values</a:t>
                </a:r>
                <a:r>
                  <a:rPr lang="cs-CZ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cs-CZ" sz="2400" b="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close</a:t>
                </a:r>
                <a:r>
                  <a:rPr lang="cs-CZ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cs-CZ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cs-CZ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cs-CZ" sz="2400" b="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Attractivness</a:t>
                </a:r>
                <a:r>
                  <a:rPr lang="cs-CZ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cs-CZ" sz="2400" b="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will</a:t>
                </a:r>
                <a:r>
                  <a:rPr lang="cs-CZ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cs-CZ" sz="2400" b="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be</a:t>
                </a:r>
                <a:r>
                  <a:rPr lang="cs-CZ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cs-CZ" sz="2400" b="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almost</a:t>
                </a:r>
                <a:r>
                  <a:rPr lang="cs-CZ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0 in </a:t>
                </a:r>
                <a:r>
                  <a:rPr lang="cs-CZ" sz="2400" b="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the</a:t>
                </a:r>
                <a:r>
                  <a:rPr lang="cs-CZ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cs-CZ" sz="2400" b="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sight</a:t>
                </a:r>
                <a:r>
                  <a:rPr lang="cs-CZ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cs-CZ" sz="2400" b="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of</a:t>
                </a:r>
                <a:r>
                  <a:rPr lang="cs-CZ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cs-CZ" sz="2400" b="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other</a:t>
                </a:r>
                <a:r>
                  <a:rPr lang="cs-CZ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cs-CZ" sz="2400" b="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fireflies</a:t>
                </a:r>
                <a:r>
                  <a:rPr lang="cs-CZ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(</a:t>
                </a:r>
                <a:r>
                  <a:rPr lang="cs-CZ" sz="2400" b="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foggy</a:t>
                </a:r>
                <a:r>
                  <a:rPr lang="cs-CZ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cs-CZ" sz="2400" b="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weather</a:t>
                </a:r>
                <a:r>
                  <a:rPr lang="cs-CZ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:0) ) –  </a:t>
                </a:r>
                <a:r>
                  <a:rPr lang="cs-CZ" sz="2400" b="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random</a:t>
                </a:r>
                <a:r>
                  <a:rPr lang="cs-CZ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cs-CZ" sz="2400" b="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motion</a:t>
                </a:r>
                <a:endParaRPr lang="cs-CZ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cs-CZ" sz="24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cs-CZ" sz="2400" b="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Smaller</a:t>
                </a:r>
                <a:r>
                  <a:rPr lang="cs-CZ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cs-CZ" sz="2400" b="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values</a:t>
                </a:r>
                <a:r>
                  <a:rPr lang="cs-CZ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cs-CZ" sz="2400" b="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close</a:t>
                </a:r>
                <a:r>
                  <a:rPr lang="cs-CZ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to 0: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cs-CZ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Attractivness</a:t>
                </a:r>
                <a:r>
                  <a:rPr lang="cs-CZ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cs-CZ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is</a:t>
                </a:r>
                <a:r>
                  <a:rPr lang="cs-CZ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cs-CZ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constant</a:t>
                </a:r>
                <a:r>
                  <a:rPr lang="cs-CZ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. </a:t>
                </a:r>
                <a:r>
                  <a:rPr lang="cs-CZ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Light</a:t>
                </a:r>
                <a:r>
                  <a:rPr lang="cs-CZ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intensity </a:t>
                </a:r>
                <a:r>
                  <a:rPr lang="cs-CZ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does</a:t>
                </a:r>
                <a:r>
                  <a:rPr lang="cs-CZ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not </a:t>
                </a:r>
                <a:r>
                  <a:rPr lang="cs-CZ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decrease</a:t>
                </a:r>
                <a:r>
                  <a:rPr lang="cs-CZ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. </a:t>
                </a:r>
                <a:r>
                  <a:rPr lang="cs-CZ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Firefly</a:t>
                </a:r>
                <a:r>
                  <a:rPr lang="cs-CZ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cs-CZ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can</a:t>
                </a:r>
                <a:r>
                  <a:rPr lang="cs-CZ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cs-CZ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be</a:t>
                </a:r>
                <a:r>
                  <a:rPr lang="cs-CZ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cs-CZ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seen</a:t>
                </a:r>
                <a:r>
                  <a:rPr lang="cs-CZ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cs-CZ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anywhere</a:t>
                </a:r>
                <a:endParaRPr lang="cs-CZ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endParaRPr lang="cs-CZ" sz="2400" dirty="0">
                  <a:solidFill>
                    <a:schemeClr val="tx1"/>
                  </a:solidFill>
                </a:endParaRPr>
              </a:p>
              <a:p>
                <a:endParaRPr lang="en-GB" sz="2400" dirty="0">
                  <a:solidFill>
                    <a:schemeClr val="tx1"/>
                  </a:solidFill>
                </a:endParaRPr>
              </a:p>
              <a:p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Zástupný text 2">
                <a:extLst>
                  <a:ext uri="{FF2B5EF4-FFF2-40B4-BE49-F238E27FC236}">
                    <a16:creationId xmlns:a16="http://schemas.microsoft.com/office/drawing/2014/main" id="{4172E0D8-7C1D-1642-9793-1606BCBB9B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03497" y="2275114"/>
                <a:ext cx="11796416" cy="3910534"/>
              </a:xfrm>
              <a:blipFill>
                <a:blip r:embed="rId4"/>
                <a:stretch>
                  <a:fillRect l="-672" t="-2181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3F6B53B-4E48-FF4E-806F-3FBF01950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B769B-EF35-6240-A2A8-465AEF330894}" type="datetime3">
              <a:rPr lang="cs-CZ" smtClean="0"/>
              <a:t>16/11/20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C191474-E23C-1F4F-9D03-F4B4B0F38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text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7C5F280-15E6-E44F-A1A3-E3B092C3D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3641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Nadpis 1">
                <a:extLst>
                  <a:ext uri="{FF2B5EF4-FFF2-40B4-BE49-F238E27FC236}">
                    <a16:creationId xmlns:a16="http://schemas.microsoft.com/office/drawing/2014/main" id="{1482C90F-6696-C44A-BE8F-4464B8E64A0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03496" y="1052514"/>
                <a:ext cx="11796416" cy="1059315"/>
              </a:xfrm>
            </p:spPr>
            <p:txBody>
              <a:bodyPr/>
              <a:lstStyle/>
              <a:p>
                <a:r>
                  <a:rPr lang="cs-CZ" sz="4400" dirty="0" err="1">
                    <a:solidFill>
                      <a:srgbClr val="00A499"/>
                    </a:solidFill>
                  </a:rPr>
                  <a:t>Attractivness</a:t>
                </a:r>
                <a:r>
                  <a:rPr lang="cs-CZ" sz="4400" dirty="0">
                    <a:solidFill>
                      <a:srgbClr val="00A499"/>
                    </a:solidFill>
                  </a:rPr>
                  <a:t> </a:t>
                </a:r>
                <a:r>
                  <a:rPr lang="cs-CZ" sz="4400" dirty="0" err="1">
                    <a:solidFill>
                      <a:srgbClr val="00A499"/>
                    </a:solidFill>
                  </a:rPr>
                  <a:t>of</a:t>
                </a:r>
                <a:r>
                  <a:rPr lang="cs-CZ" sz="4400" dirty="0">
                    <a:solidFill>
                      <a:srgbClr val="00A499"/>
                    </a:solidFill>
                  </a:rPr>
                  <a:t> a </a:t>
                </a:r>
                <a:r>
                  <a:rPr lang="cs-CZ" sz="4400" dirty="0" err="1">
                    <a:solidFill>
                      <a:srgbClr val="00A499"/>
                    </a:solidFill>
                  </a:rPr>
                  <a:t>firefly</a:t>
                </a:r>
                <a:r>
                  <a:rPr lang="cs-CZ" sz="4400" dirty="0">
                    <a:solidFill>
                      <a:srgbClr val="00A4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cs-CZ" sz="4400" b="1" i="1" dirty="0" smtClean="0">
                        <a:solidFill>
                          <a:srgbClr val="00A4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endParaRPr lang="cs-CZ" dirty="0"/>
              </a:p>
            </p:txBody>
          </p:sp>
        </mc:Choice>
        <mc:Fallback>
          <p:sp>
            <p:nvSpPr>
              <p:cNvPr id="2" name="Nadpis 1">
                <a:extLst>
                  <a:ext uri="{FF2B5EF4-FFF2-40B4-BE49-F238E27FC236}">
                    <a16:creationId xmlns:a16="http://schemas.microsoft.com/office/drawing/2014/main" id="{1482C90F-6696-C44A-BE8F-4464B8E64A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03496" y="1052514"/>
                <a:ext cx="11796416" cy="1059315"/>
              </a:xfrm>
              <a:blipFill>
                <a:blip r:embed="rId3"/>
                <a:stretch>
                  <a:fillRect l="-2067" b="-27746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text 2">
                <a:extLst>
                  <a:ext uri="{FF2B5EF4-FFF2-40B4-BE49-F238E27FC236}">
                    <a16:creationId xmlns:a16="http://schemas.microsoft.com/office/drawing/2014/main" id="{4172E0D8-7C1D-1642-9793-1606BCBB9B2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03497" y="2275114"/>
                <a:ext cx="11796416" cy="3910534"/>
              </a:xfrm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cs-CZ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cs-CZ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cs-CZ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cs-CZ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cs-CZ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cs-CZ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sSup>
                            <m:sSupPr>
                              <m:ctrlPr>
                                <a:rPr lang="cs-CZ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cs-CZ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cs-CZ" sz="2400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cs-CZ" sz="2400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cs-CZ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cs-CZ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cs-CZ" sz="2400" dirty="0">
                    <a:solidFill>
                      <a:schemeClr val="tx1"/>
                    </a:solidFill>
                  </a:rPr>
                  <a:t>… </a:t>
                </a:r>
                <a:r>
                  <a:rPr lang="cs-CZ" sz="2400" dirty="0" err="1">
                    <a:solidFill>
                      <a:schemeClr val="tx1"/>
                    </a:solidFill>
                  </a:rPr>
                  <a:t>attractivness</a:t>
                </a:r>
                <a:r>
                  <a:rPr lang="cs-CZ" sz="2400" dirty="0">
                    <a:solidFill>
                      <a:schemeClr val="tx1"/>
                    </a:solidFill>
                  </a:rPr>
                  <a:t> </a:t>
                </a:r>
                <a:r>
                  <a:rPr lang="cs-CZ" sz="2400" dirty="0" err="1">
                    <a:solidFill>
                      <a:schemeClr val="tx1"/>
                    </a:solidFill>
                  </a:rPr>
                  <a:t>for</a:t>
                </a:r>
                <a:r>
                  <a:rPr lang="cs-CZ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cs-CZ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cs-CZ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cs-CZ" sz="2400" dirty="0">
                    <a:solidFill>
                      <a:schemeClr val="tx1"/>
                    </a:solidFill>
                  </a:rPr>
                  <a:t>, </a:t>
                </a:r>
                <a:r>
                  <a:rPr lang="cs-CZ" sz="2400" dirty="0" err="1">
                    <a:solidFill>
                      <a:schemeClr val="tx1"/>
                    </a:solidFill>
                  </a:rPr>
                  <a:t>usually</a:t>
                </a:r>
                <a:r>
                  <a:rPr lang="cs-CZ" sz="2400" dirty="0">
                    <a:solidFill>
                      <a:schemeClr val="tx1"/>
                    </a:solidFill>
                  </a:rPr>
                  <a:t> set to 1</a:t>
                </a:r>
              </a:p>
              <a:p>
                <a:pPr/>
                <a:endParaRPr lang="cs-CZ" sz="2400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cs-CZ" sz="2400" dirty="0">
                    <a:solidFill>
                      <a:schemeClr val="tx1"/>
                    </a:solidFill>
                  </a:rPr>
                  <a:t>In </a:t>
                </a:r>
                <a:r>
                  <a:rPr lang="cs-CZ" sz="2400" dirty="0" err="1">
                    <a:solidFill>
                      <a:schemeClr val="tx1"/>
                    </a:solidFill>
                  </a:rPr>
                  <a:t>some</a:t>
                </a:r>
                <a:r>
                  <a:rPr lang="cs-CZ" sz="2400" dirty="0">
                    <a:solidFill>
                      <a:schemeClr val="tx1"/>
                    </a:solidFill>
                  </a:rPr>
                  <a:t> </a:t>
                </a:r>
                <a:r>
                  <a:rPr lang="cs-CZ" sz="2400" dirty="0" err="1">
                    <a:solidFill>
                      <a:schemeClr val="tx1"/>
                    </a:solidFill>
                  </a:rPr>
                  <a:t>publications</a:t>
                </a:r>
                <a:r>
                  <a:rPr lang="cs-CZ" sz="24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cs-CZ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cs-CZ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cs-CZ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cs-CZ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cs-CZ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cs-CZ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(1+</m:t>
                        </m:r>
                        <m:r>
                          <a:rPr lang="cs-CZ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cs-CZ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cs-CZ" sz="2400" dirty="0">
                    <a:solidFill>
                      <a:schemeClr val="tx1"/>
                    </a:solidFill>
                  </a:rPr>
                  <a:t> to </a:t>
                </a:r>
                <a:r>
                  <a:rPr lang="cs-CZ" sz="2400" dirty="0" err="1">
                    <a:solidFill>
                      <a:schemeClr val="tx1"/>
                    </a:solidFill>
                  </a:rPr>
                  <a:t>avoid</a:t>
                </a:r>
                <a:r>
                  <a:rPr lang="cs-CZ" sz="2400" dirty="0">
                    <a:solidFill>
                      <a:schemeClr val="tx1"/>
                    </a:solidFill>
                  </a:rPr>
                  <a:t> </a:t>
                </a:r>
                <a:r>
                  <a:rPr lang="cs-CZ" sz="2400" dirty="0" err="1">
                    <a:solidFill>
                      <a:schemeClr val="tx1"/>
                    </a:solidFill>
                  </a:rPr>
                  <a:t>the</a:t>
                </a:r>
                <a:r>
                  <a:rPr lang="cs-CZ" sz="2400" dirty="0">
                    <a:solidFill>
                      <a:schemeClr val="tx1"/>
                    </a:solidFill>
                  </a:rPr>
                  <a:t> </a:t>
                </a:r>
                <a:r>
                  <a:rPr lang="cs-CZ" sz="2400" dirty="0" err="1">
                    <a:solidFill>
                      <a:schemeClr val="tx1"/>
                    </a:solidFill>
                  </a:rPr>
                  <a:t>absorption</a:t>
                </a:r>
                <a:r>
                  <a:rPr lang="cs-CZ" sz="2400" dirty="0">
                    <a:solidFill>
                      <a:schemeClr val="tx1"/>
                    </a:solidFill>
                  </a:rPr>
                  <a:t> </a:t>
                </a:r>
                <a:r>
                  <a:rPr lang="cs-CZ" sz="2400" dirty="0" err="1">
                    <a:solidFill>
                      <a:schemeClr val="tx1"/>
                    </a:solidFill>
                  </a:rPr>
                  <a:t>parameter</a:t>
                </a:r>
                <a:r>
                  <a:rPr lang="cs-CZ" sz="2400" dirty="0">
                    <a:solidFill>
                      <a:schemeClr val="tx1"/>
                    </a:solidFill>
                  </a:rPr>
                  <a:t> </a:t>
                </a:r>
                <a:r>
                  <a:rPr lang="cs-CZ" sz="2400" dirty="0" err="1">
                    <a:solidFill>
                      <a:schemeClr val="tx1"/>
                    </a:solidFill>
                  </a:rPr>
                  <a:t>tunning</a:t>
                </a:r>
                <a:endParaRPr lang="en-GB" sz="2400" dirty="0">
                  <a:solidFill>
                    <a:schemeClr val="tx1"/>
                  </a:solidFill>
                </a:endParaRPr>
              </a:p>
              <a:p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Zástupný text 2">
                <a:extLst>
                  <a:ext uri="{FF2B5EF4-FFF2-40B4-BE49-F238E27FC236}">
                    <a16:creationId xmlns:a16="http://schemas.microsoft.com/office/drawing/2014/main" id="{4172E0D8-7C1D-1642-9793-1606BCBB9B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03497" y="2275114"/>
                <a:ext cx="11796416" cy="3910534"/>
              </a:xfrm>
              <a:blipFill>
                <a:blip r:embed="rId4"/>
                <a:stretch>
                  <a:fillRect l="-672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3F6B53B-4E48-FF4E-806F-3FBF01950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B769B-EF35-6240-A2A8-465AEF330894}" type="datetime3">
              <a:rPr lang="cs-CZ" smtClean="0"/>
              <a:t>16/11/20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C191474-E23C-1F4F-9D03-F4B4B0F38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text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7C5F280-15E6-E44F-A1A3-E3B092C3D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7515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482C90F-6696-C44A-BE8F-4464B8E64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496" y="1052514"/>
            <a:ext cx="11796416" cy="1059315"/>
          </a:xfrm>
        </p:spPr>
        <p:txBody>
          <a:bodyPr/>
          <a:lstStyle/>
          <a:p>
            <a:r>
              <a:rPr lang="cs-CZ" sz="4400" dirty="0">
                <a:solidFill>
                  <a:srgbClr val="00A499"/>
                </a:solidFill>
              </a:rPr>
              <a:t>New </a:t>
            </a:r>
            <a:r>
              <a:rPr lang="cs-CZ" sz="4400" dirty="0" err="1">
                <a:solidFill>
                  <a:srgbClr val="00A499"/>
                </a:solidFill>
              </a:rPr>
              <a:t>position</a:t>
            </a:r>
            <a:r>
              <a:rPr lang="cs-CZ" sz="4400" dirty="0">
                <a:solidFill>
                  <a:srgbClr val="00A499"/>
                </a:solidFill>
              </a:rPr>
              <a:t> </a:t>
            </a:r>
            <a:r>
              <a:rPr lang="cs-CZ" sz="4400" dirty="0" err="1">
                <a:solidFill>
                  <a:srgbClr val="00A499"/>
                </a:solidFill>
              </a:rPr>
              <a:t>of</a:t>
            </a:r>
            <a:r>
              <a:rPr lang="cs-CZ" sz="4400" dirty="0">
                <a:solidFill>
                  <a:srgbClr val="00A499"/>
                </a:solidFill>
              </a:rPr>
              <a:t> </a:t>
            </a:r>
            <a:r>
              <a:rPr lang="cs-CZ" sz="4400" dirty="0" err="1">
                <a:solidFill>
                  <a:srgbClr val="00A499"/>
                </a:solidFill>
              </a:rPr>
              <a:t>firefly</a:t>
            </a:r>
            <a:endParaRPr lang="cs-CZ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text 2">
                <a:extLst>
                  <a:ext uri="{FF2B5EF4-FFF2-40B4-BE49-F238E27FC236}">
                    <a16:creationId xmlns:a16="http://schemas.microsoft.com/office/drawing/2014/main" id="{4172E0D8-7C1D-1642-9793-1606BCBB9B2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03497" y="2275114"/>
                <a:ext cx="11796416" cy="3910534"/>
              </a:xfrm>
            </p:spPr>
            <p:txBody>
              <a:bodyPr>
                <a:normAutofit fontScale="9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cs-CZ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cs-CZ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cs-CZ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cs-CZ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cs-CZ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cs-CZ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cs-CZ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cs-CZ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cs-CZ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cs-CZ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sSubSup>
                            <m:sSubSupPr>
                              <m:ctrlPr>
                                <a:rPr lang="cs-CZ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cs-CZ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cs-CZ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cs-CZ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sup>
                      </m:sSup>
                      <m:d>
                        <m:dPr>
                          <m:ctrlPr>
                            <a:rPr lang="cs-CZ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cs-CZ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cs-CZ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cs-CZ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cs-CZ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cs-CZ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cs-CZ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cs-CZ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cs-CZ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cs-CZ" sz="2400" b="1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cs-CZ" sz="2400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cs-CZ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cs-CZ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cs-CZ" sz="2400" dirty="0">
                    <a:solidFill>
                      <a:schemeClr val="tx1"/>
                    </a:solidFill>
                  </a:rPr>
                  <a:t> … </a:t>
                </a:r>
                <a:r>
                  <a:rPr lang="cs-CZ" sz="2400" dirty="0" err="1">
                    <a:solidFill>
                      <a:schemeClr val="tx1"/>
                    </a:solidFill>
                  </a:rPr>
                  <a:t>vector</a:t>
                </a:r>
                <a:r>
                  <a:rPr lang="cs-CZ" sz="2400" dirty="0">
                    <a:solidFill>
                      <a:schemeClr val="tx1"/>
                    </a:solidFill>
                  </a:rPr>
                  <a:t> </a:t>
                </a:r>
                <a:r>
                  <a:rPr lang="cs-CZ" sz="2400" dirty="0" err="1">
                    <a:solidFill>
                      <a:schemeClr val="tx1"/>
                    </a:solidFill>
                  </a:rPr>
                  <a:t>of</a:t>
                </a:r>
                <a:r>
                  <a:rPr lang="cs-CZ" sz="2400" dirty="0">
                    <a:solidFill>
                      <a:schemeClr val="tx1"/>
                    </a:solidFill>
                  </a:rPr>
                  <a:t> </a:t>
                </a:r>
                <a:r>
                  <a:rPr lang="cs-CZ" sz="2400" dirty="0" err="1">
                    <a:solidFill>
                      <a:schemeClr val="tx1"/>
                    </a:solidFill>
                  </a:rPr>
                  <a:t>random</a:t>
                </a:r>
                <a:r>
                  <a:rPr lang="cs-CZ" sz="2400" dirty="0">
                    <a:solidFill>
                      <a:schemeClr val="tx1"/>
                    </a:solidFill>
                  </a:rPr>
                  <a:t> </a:t>
                </a:r>
                <a:r>
                  <a:rPr lang="cs-CZ" sz="2400" dirty="0" err="1">
                    <a:solidFill>
                      <a:schemeClr val="tx1"/>
                    </a:solidFill>
                  </a:rPr>
                  <a:t>variables</a:t>
                </a:r>
                <a:r>
                  <a:rPr lang="cs-CZ" sz="2400" dirty="0">
                    <a:solidFill>
                      <a:schemeClr val="tx1"/>
                    </a:solidFill>
                  </a:rPr>
                  <a:t> </a:t>
                </a:r>
                <a:r>
                  <a:rPr lang="cs-CZ" sz="2400" dirty="0" err="1">
                    <a:solidFill>
                      <a:schemeClr val="tx1"/>
                    </a:solidFill>
                  </a:rPr>
                  <a:t>drawn</a:t>
                </a:r>
                <a:r>
                  <a:rPr lang="cs-CZ" sz="2400" dirty="0">
                    <a:solidFill>
                      <a:schemeClr val="tx1"/>
                    </a:solidFill>
                  </a:rPr>
                  <a:t> </a:t>
                </a:r>
                <a:r>
                  <a:rPr lang="cs-CZ" sz="2400" dirty="0" err="1">
                    <a:solidFill>
                      <a:schemeClr val="tx1"/>
                    </a:solidFill>
                  </a:rPr>
                  <a:t>from</a:t>
                </a:r>
                <a:r>
                  <a:rPr lang="cs-CZ" sz="2400" dirty="0">
                    <a:solidFill>
                      <a:schemeClr val="tx1"/>
                    </a:solidFill>
                  </a:rPr>
                  <a:t> </a:t>
                </a:r>
                <a:r>
                  <a:rPr lang="cs-CZ" sz="2400" dirty="0" err="1">
                    <a:solidFill>
                      <a:schemeClr val="tx1"/>
                    </a:solidFill>
                  </a:rPr>
                  <a:t>Gaussian</a:t>
                </a:r>
                <a:r>
                  <a:rPr lang="cs-CZ" sz="2400" dirty="0">
                    <a:solidFill>
                      <a:schemeClr val="tx1"/>
                    </a:solidFill>
                  </a:rPr>
                  <a:t> </a:t>
                </a:r>
                <a:r>
                  <a:rPr lang="cs-CZ" sz="2400" dirty="0" err="1">
                    <a:solidFill>
                      <a:schemeClr val="tx1"/>
                    </a:solidFill>
                  </a:rPr>
                  <a:t>distribution</a:t>
                </a:r>
                <a:r>
                  <a:rPr lang="cs-CZ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cs-CZ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cs-CZ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cs-CZ" sz="2400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cs-CZ" sz="2400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cs-CZ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endParaRPr lang="cs-CZ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cs-CZ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cs-CZ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For</a:t>
                </a:r>
                <a:r>
                  <a:rPr lang="cs-CZ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cs-CZ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the</a:t>
                </a:r>
                <a:r>
                  <a:rPr lang="cs-CZ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cs-CZ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best</a:t>
                </a:r>
                <a:r>
                  <a:rPr lang="cs-CZ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cs-CZ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firefly</a:t>
                </a:r>
                <a:r>
                  <a:rPr lang="cs-CZ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, </a:t>
                </a:r>
                <a:r>
                  <a:rPr lang="cs-CZ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there</a:t>
                </a:r>
                <a:r>
                  <a:rPr lang="cs-CZ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cs-CZ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is</a:t>
                </a:r>
                <a:r>
                  <a:rPr lang="cs-CZ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no </a:t>
                </a:r>
                <a:r>
                  <a:rPr lang="cs-CZ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attractive</a:t>
                </a:r>
                <a:r>
                  <a:rPr lang="cs-CZ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cs-CZ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firefly</a:t>
                </a:r>
                <a:r>
                  <a:rPr lang="cs-CZ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cs-CZ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cs-CZ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cs-CZ" sz="2400" b="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it</a:t>
                </a:r>
                <a:r>
                  <a:rPr lang="cs-CZ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cs-CZ" sz="2400" b="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will</a:t>
                </a:r>
                <a:r>
                  <a:rPr lang="cs-CZ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cs-CZ" sz="2400" b="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move</a:t>
                </a:r>
                <a:r>
                  <a:rPr lang="cs-CZ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cs-CZ" sz="2400" b="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randomly</a:t>
                </a:r>
                <a:r>
                  <a:rPr lang="cs-CZ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. </a:t>
                </a:r>
                <a:r>
                  <a:rPr lang="cs-CZ" sz="2400" b="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The</a:t>
                </a:r>
                <a:r>
                  <a:rPr lang="cs-CZ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cs-CZ" sz="2400" b="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best</a:t>
                </a:r>
                <a:r>
                  <a:rPr lang="cs-CZ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cs-CZ" sz="2400" b="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firefly</a:t>
                </a:r>
                <a:r>
                  <a:rPr lang="cs-CZ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cs-CZ" sz="2400" b="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changes</a:t>
                </a:r>
                <a:r>
                  <a:rPr lang="cs-CZ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cs-CZ" sz="2400" b="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its</a:t>
                </a:r>
                <a:r>
                  <a:rPr lang="cs-CZ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cs-CZ" sz="2400" b="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position</a:t>
                </a:r>
                <a:r>
                  <a:rPr lang="cs-CZ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ONLY </a:t>
                </a:r>
                <a:r>
                  <a:rPr lang="cs-CZ" sz="2400" b="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if</a:t>
                </a:r>
                <a:r>
                  <a:rPr lang="cs-CZ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cs-CZ" sz="2400" b="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the</a:t>
                </a:r>
                <a:r>
                  <a:rPr lang="cs-CZ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cs-CZ" sz="2400" b="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better</a:t>
                </a:r>
                <a:r>
                  <a:rPr lang="cs-CZ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cs-CZ" sz="2400" b="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position</a:t>
                </a:r>
                <a:r>
                  <a:rPr lang="cs-CZ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cs-CZ" sz="2400" b="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was</a:t>
                </a:r>
                <a:r>
                  <a:rPr lang="cs-CZ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cs-CZ" sz="2400" b="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found</a:t>
                </a:r>
                <a:r>
                  <a:rPr lang="cs-CZ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cs-CZ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cs-CZ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Other</a:t>
                </a:r>
                <a:r>
                  <a:rPr lang="cs-CZ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cs-CZ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fireflies</a:t>
                </a:r>
                <a:r>
                  <a:rPr lang="cs-CZ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(no </a:t>
                </a:r>
                <a:r>
                  <a:rPr lang="cs-CZ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the</a:t>
                </a:r>
                <a:r>
                  <a:rPr lang="cs-CZ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cs-CZ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best</a:t>
                </a:r>
                <a:r>
                  <a:rPr lang="cs-CZ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cs-CZ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one</a:t>
                </a:r>
                <a:r>
                  <a:rPr lang="cs-CZ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) </a:t>
                </a:r>
                <a:r>
                  <a:rPr lang="cs-CZ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always</a:t>
                </a:r>
                <a:r>
                  <a:rPr lang="cs-CZ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cs-CZ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change</a:t>
                </a:r>
                <a:r>
                  <a:rPr lang="cs-CZ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cs-CZ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their</a:t>
                </a:r>
                <a:r>
                  <a:rPr lang="cs-CZ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cs-CZ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positions</a:t>
                </a:r>
                <a:r>
                  <a:rPr lang="cs-CZ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cs-CZ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regardless</a:t>
                </a:r>
                <a:r>
                  <a:rPr lang="cs-CZ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cs-CZ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its</a:t>
                </a:r>
                <a:r>
                  <a:rPr lang="cs-CZ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cs-CZ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evaluation</a:t>
                </a:r>
                <a:endParaRPr lang="cs-CZ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Zástupný text 2">
                <a:extLst>
                  <a:ext uri="{FF2B5EF4-FFF2-40B4-BE49-F238E27FC236}">
                    <a16:creationId xmlns:a16="http://schemas.microsoft.com/office/drawing/2014/main" id="{4172E0D8-7C1D-1642-9793-1606BCBB9B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03497" y="2275114"/>
                <a:ext cx="11796416" cy="3910534"/>
              </a:xfrm>
              <a:blipFill>
                <a:blip r:embed="rId3"/>
                <a:stretch>
                  <a:fillRect l="-568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3F6B53B-4E48-FF4E-806F-3FBF01950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B769B-EF35-6240-A2A8-465AEF330894}" type="datetime3">
              <a:rPr lang="cs-CZ" smtClean="0"/>
              <a:t>16/11/20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C191474-E23C-1F4F-9D03-F4B4B0F38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text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7C5F280-15E6-E44F-A1A3-E3B092C3D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242188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50 FEI EN version" id="{3D62ECB5-0DD6-FA40-806F-878B68FCDE5D}" vid="{B9B6A61E-0F9B-2E40-B772-69F0F0447E43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50 FEI EN version" id="{3D62ECB5-0DD6-FA40-806F-878B68FCDE5D}" vid="{67DD9339-61A0-9242-BAD7-819822963DFB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Games and AI</Template>
  <TotalTime>1716</TotalTime>
  <Words>665</Words>
  <Application>Microsoft Office PowerPoint</Application>
  <PresentationFormat>Širokoúhlá obrazovka</PresentationFormat>
  <Paragraphs>140</Paragraphs>
  <Slides>13</Slides>
  <Notes>13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Courier New</vt:lpstr>
      <vt:lpstr>Motiv Office</vt:lpstr>
      <vt:lpstr>Custom Design</vt:lpstr>
      <vt:lpstr>Prezentace aplikace PowerPoint</vt:lpstr>
      <vt:lpstr>Biologically inspired algorithms Exercise 9</vt:lpstr>
      <vt:lpstr>Content</vt:lpstr>
      <vt:lpstr>History</vt:lpstr>
      <vt:lpstr>Firefly</vt:lpstr>
      <vt:lpstr>Light intensity I(r) of a firefly</vt:lpstr>
      <vt:lpstr>Light absorption coefficient γ</vt:lpstr>
      <vt:lpstr>Attractivness of a firefly β</vt:lpstr>
      <vt:lpstr>New position of firefly</vt:lpstr>
      <vt:lpstr>Algorithm</vt:lpstr>
      <vt:lpstr>Task</vt:lpstr>
      <vt:lpstr>Literature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Uživatel systému Windows</dc:creator>
  <cp:lastModifiedBy>Skanderova Lenka</cp:lastModifiedBy>
  <cp:revision>136</cp:revision>
  <dcterms:created xsi:type="dcterms:W3CDTF">2020-09-24T07:05:11Z</dcterms:created>
  <dcterms:modified xsi:type="dcterms:W3CDTF">2020-11-16T13:53:06Z</dcterms:modified>
</cp:coreProperties>
</file>