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1" r:id="rId3"/>
    <p:sldId id="262" r:id="rId4"/>
    <p:sldId id="263" r:id="rId5"/>
    <p:sldId id="257" r:id="rId6"/>
    <p:sldId id="265" r:id="rId7"/>
    <p:sldId id="260" r:id="rId8"/>
    <p:sldId id="266" r:id="rId9"/>
    <p:sldId id="267" r:id="rId10"/>
    <p:sldId id="259" r:id="rId11"/>
    <p:sldId id="268" r:id="rId12"/>
    <p:sldId id="269" r:id="rId13"/>
    <p:sldId id="270" r:id="rId14"/>
    <p:sldId id="271" r:id="rId15"/>
    <p:sldId id="272" r:id="rId16"/>
    <p:sldId id="273" r:id="rId17"/>
    <p:sldId id="275"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9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00038-4917-4C87-A1E9-8E8E315FAB4B}" type="datetimeFigureOut">
              <a:rPr lang="en-US" smtClean="0"/>
              <a:t>6/30/2025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C6734-9D3C-416D-A209-23D703EB0137}" type="slidenum">
              <a:rPr lang="en-US" smtClean="0"/>
              <a:t>‹#›</a:t>
            </a:fld>
            <a:endParaRPr lang="en-US"/>
          </a:p>
        </p:txBody>
      </p:sp>
    </p:spTree>
    <p:extLst>
      <p:ext uri="{BB962C8B-B14F-4D97-AF65-F5344CB8AC3E}">
        <p14:creationId xmlns:p14="http://schemas.microsoft.com/office/powerpoint/2010/main" val="3286369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4C6734-9D3C-416D-A209-23D703EB0137}" type="slidenum">
              <a:rPr lang="en-US" smtClean="0"/>
              <a:t>11</a:t>
            </a:fld>
            <a:endParaRPr lang="en-US"/>
          </a:p>
        </p:txBody>
      </p:sp>
    </p:spTree>
    <p:extLst>
      <p:ext uri="{BB962C8B-B14F-4D97-AF65-F5344CB8AC3E}">
        <p14:creationId xmlns:p14="http://schemas.microsoft.com/office/powerpoint/2010/main" val="3222976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4C6734-9D3C-416D-A209-23D703EB0137}" type="slidenum">
              <a:rPr lang="en-US" smtClean="0"/>
              <a:t>12</a:t>
            </a:fld>
            <a:endParaRPr lang="en-US"/>
          </a:p>
        </p:txBody>
      </p:sp>
    </p:spTree>
    <p:extLst>
      <p:ext uri="{BB962C8B-B14F-4D97-AF65-F5344CB8AC3E}">
        <p14:creationId xmlns:p14="http://schemas.microsoft.com/office/powerpoint/2010/main" val="3569360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4C6734-9D3C-416D-A209-23D703EB0137}" type="slidenum">
              <a:rPr lang="en-US" smtClean="0"/>
              <a:t>13</a:t>
            </a:fld>
            <a:endParaRPr lang="en-US"/>
          </a:p>
        </p:txBody>
      </p:sp>
    </p:spTree>
    <p:extLst>
      <p:ext uri="{BB962C8B-B14F-4D97-AF65-F5344CB8AC3E}">
        <p14:creationId xmlns:p14="http://schemas.microsoft.com/office/powerpoint/2010/main" val="2022257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4C6734-9D3C-416D-A209-23D703EB0137}" type="slidenum">
              <a:rPr lang="en-US" smtClean="0"/>
              <a:t>14</a:t>
            </a:fld>
            <a:endParaRPr lang="en-US"/>
          </a:p>
        </p:txBody>
      </p:sp>
    </p:spTree>
    <p:extLst>
      <p:ext uri="{BB962C8B-B14F-4D97-AF65-F5344CB8AC3E}">
        <p14:creationId xmlns:p14="http://schemas.microsoft.com/office/powerpoint/2010/main" val="340470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4C6734-9D3C-416D-A209-23D703EB0137}" type="slidenum">
              <a:rPr lang="en-US" smtClean="0"/>
              <a:t>15</a:t>
            </a:fld>
            <a:endParaRPr lang="en-US"/>
          </a:p>
        </p:txBody>
      </p:sp>
    </p:spTree>
    <p:extLst>
      <p:ext uri="{BB962C8B-B14F-4D97-AF65-F5344CB8AC3E}">
        <p14:creationId xmlns:p14="http://schemas.microsoft.com/office/powerpoint/2010/main" val="3164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4C6734-9D3C-416D-A209-23D703EB0137}" type="slidenum">
              <a:rPr lang="en-US" smtClean="0"/>
              <a:t>16</a:t>
            </a:fld>
            <a:endParaRPr lang="en-US"/>
          </a:p>
        </p:txBody>
      </p:sp>
    </p:spTree>
    <p:extLst>
      <p:ext uri="{BB962C8B-B14F-4D97-AF65-F5344CB8AC3E}">
        <p14:creationId xmlns:p14="http://schemas.microsoft.com/office/powerpoint/2010/main" val="182293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4C6734-9D3C-416D-A209-23D703EB0137}" type="slidenum">
              <a:rPr lang="en-US" smtClean="0"/>
              <a:t>17</a:t>
            </a:fld>
            <a:endParaRPr lang="en-US"/>
          </a:p>
        </p:txBody>
      </p:sp>
    </p:spTree>
    <p:extLst>
      <p:ext uri="{BB962C8B-B14F-4D97-AF65-F5344CB8AC3E}">
        <p14:creationId xmlns:p14="http://schemas.microsoft.com/office/powerpoint/2010/main" val="3606942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4C6734-9D3C-416D-A209-23D703EB0137}" type="slidenum">
              <a:rPr lang="en-US" smtClean="0"/>
              <a:t>18</a:t>
            </a:fld>
            <a:endParaRPr lang="en-US"/>
          </a:p>
        </p:txBody>
      </p:sp>
    </p:spTree>
    <p:extLst>
      <p:ext uri="{BB962C8B-B14F-4D97-AF65-F5344CB8AC3E}">
        <p14:creationId xmlns:p14="http://schemas.microsoft.com/office/powerpoint/2010/main" val="2245807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F7B631-C33E-45E5-89E9-0D37E7BB67B1}" type="datetimeFigureOut">
              <a:rPr lang="en-US" smtClean="0"/>
              <a:t>6/30/2025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E321E50-0C5D-495A-B781-BF71B354B379}" type="slidenum">
              <a:rPr lang="en-US" smtClean="0"/>
              <a:t>‹#›</a:t>
            </a:fld>
            <a:endParaRPr lang="en-US"/>
          </a:p>
        </p:txBody>
      </p:sp>
    </p:spTree>
    <p:extLst>
      <p:ext uri="{BB962C8B-B14F-4D97-AF65-F5344CB8AC3E}">
        <p14:creationId xmlns:p14="http://schemas.microsoft.com/office/powerpoint/2010/main" val="177356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7B631-C33E-45E5-89E9-0D37E7BB67B1}"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21E50-0C5D-495A-B781-BF71B354B379}" type="slidenum">
              <a:rPr lang="en-US" smtClean="0"/>
              <a:t>‹#›</a:t>
            </a:fld>
            <a:endParaRPr lang="en-US"/>
          </a:p>
        </p:txBody>
      </p:sp>
    </p:spTree>
    <p:extLst>
      <p:ext uri="{BB962C8B-B14F-4D97-AF65-F5344CB8AC3E}">
        <p14:creationId xmlns:p14="http://schemas.microsoft.com/office/powerpoint/2010/main" val="563863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7B631-C33E-45E5-89E9-0D37E7BB67B1}"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21E50-0C5D-495A-B781-BF71B354B379}" type="slidenum">
              <a:rPr lang="en-US" smtClean="0"/>
              <a:t>‹#›</a:t>
            </a:fld>
            <a:endParaRPr lang="en-US"/>
          </a:p>
        </p:txBody>
      </p:sp>
    </p:spTree>
    <p:extLst>
      <p:ext uri="{BB962C8B-B14F-4D97-AF65-F5344CB8AC3E}">
        <p14:creationId xmlns:p14="http://schemas.microsoft.com/office/powerpoint/2010/main" val="1111457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7B631-C33E-45E5-89E9-0D37E7BB67B1}"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21E50-0C5D-495A-B781-BF71B354B379}" type="slidenum">
              <a:rPr lang="en-US" smtClean="0"/>
              <a:t>‹#›</a:t>
            </a:fld>
            <a:endParaRPr lang="en-US"/>
          </a:p>
        </p:txBody>
      </p:sp>
    </p:spTree>
    <p:extLst>
      <p:ext uri="{BB962C8B-B14F-4D97-AF65-F5344CB8AC3E}">
        <p14:creationId xmlns:p14="http://schemas.microsoft.com/office/powerpoint/2010/main" val="216875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7B631-C33E-45E5-89E9-0D37E7BB67B1}"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21E50-0C5D-495A-B781-BF71B354B379}" type="slidenum">
              <a:rPr lang="en-US" smtClean="0"/>
              <a:t>‹#›</a:t>
            </a:fld>
            <a:endParaRPr lang="en-US"/>
          </a:p>
        </p:txBody>
      </p:sp>
    </p:spTree>
    <p:extLst>
      <p:ext uri="{BB962C8B-B14F-4D97-AF65-F5344CB8AC3E}">
        <p14:creationId xmlns:p14="http://schemas.microsoft.com/office/powerpoint/2010/main" val="3834287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7B631-C33E-45E5-89E9-0D37E7BB67B1}"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21E50-0C5D-495A-B781-BF71B354B379}" type="slidenum">
              <a:rPr lang="en-US" smtClean="0"/>
              <a:t>‹#›</a:t>
            </a:fld>
            <a:endParaRPr lang="en-US"/>
          </a:p>
        </p:txBody>
      </p:sp>
    </p:spTree>
    <p:extLst>
      <p:ext uri="{BB962C8B-B14F-4D97-AF65-F5344CB8AC3E}">
        <p14:creationId xmlns:p14="http://schemas.microsoft.com/office/powerpoint/2010/main" val="3333713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7B631-C33E-45E5-89E9-0D37E7BB67B1}"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21E50-0C5D-495A-B781-BF71B354B379}" type="slidenum">
              <a:rPr lang="en-US" smtClean="0"/>
              <a:t>‹#›</a:t>
            </a:fld>
            <a:endParaRPr lang="en-US"/>
          </a:p>
        </p:txBody>
      </p:sp>
    </p:spTree>
    <p:extLst>
      <p:ext uri="{BB962C8B-B14F-4D97-AF65-F5344CB8AC3E}">
        <p14:creationId xmlns:p14="http://schemas.microsoft.com/office/powerpoint/2010/main" val="817452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7B631-C33E-45E5-89E9-0D37E7BB67B1}"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21E50-0C5D-495A-B781-BF71B354B379}" type="slidenum">
              <a:rPr lang="en-US" smtClean="0"/>
              <a:t>‹#›</a:t>
            </a:fld>
            <a:endParaRPr lang="en-US"/>
          </a:p>
        </p:txBody>
      </p:sp>
    </p:spTree>
    <p:extLst>
      <p:ext uri="{BB962C8B-B14F-4D97-AF65-F5344CB8AC3E}">
        <p14:creationId xmlns:p14="http://schemas.microsoft.com/office/powerpoint/2010/main" val="1374483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7B631-C33E-45E5-89E9-0D37E7BB67B1}"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21E50-0C5D-495A-B781-BF71B354B379}" type="slidenum">
              <a:rPr lang="en-US" smtClean="0"/>
              <a:t>‹#›</a:t>
            </a:fld>
            <a:endParaRPr lang="en-US"/>
          </a:p>
        </p:txBody>
      </p:sp>
    </p:spTree>
    <p:extLst>
      <p:ext uri="{BB962C8B-B14F-4D97-AF65-F5344CB8AC3E}">
        <p14:creationId xmlns:p14="http://schemas.microsoft.com/office/powerpoint/2010/main" val="3600247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7B631-C33E-45E5-89E9-0D37E7BB67B1}"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E321E50-0C5D-495A-B781-BF71B354B379}" type="slidenum">
              <a:rPr lang="en-US" smtClean="0"/>
              <a:t>‹#›</a:t>
            </a:fld>
            <a:endParaRPr lang="en-US"/>
          </a:p>
        </p:txBody>
      </p:sp>
    </p:spTree>
    <p:extLst>
      <p:ext uri="{BB962C8B-B14F-4D97-AF65-F5344CB8AC3E}">
        <p14:creationId xmlns:p14="http://schemas.microsoft.com/office/powerpoint/2010/main" val="425966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7B631-C33E-45E5-89E9-0D37E7BB67B1}"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21E50-0C5D-495A-B781-BF71B354B379}" type="slidenum">
              <a:rPr lang="en-US" smtClean="0"/>
              <a:t>‹#›</a:t>
            </a:fld>
            <a:endParaRPr lang="en-US"/>
          </a:p>
        </p:txBody>
      </p:sp>
    </p:spTree>
    <p:extLst>
      <p:ext uri="{BB962C8B-B14F-4D97-AF65-F5344CB8AC3E}">
        <p14:creationId xmlns:p14="http://schemas.microsoft.com/office/powerpoint/2010/main" val="2943372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F7B631-C33E-45E5-89E9-0D37E7BB67B1}"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21E50-0C5D-495A-B781-BF71B354B379}" type="slidenum">
              <a:rPr lang="en-US" smtClean="0"/>
              <a:t>‹#›</a:t>
            </a:fld>
            <a:endParaRPr lang="en-US"/>
          </a:p>
        </p:txBody>
      </p:sp>
    </p:spTree>
    <p:extLst>
      <p:ext uri="{BB962C8B-B14F-4D97-AF65-F5344CB8AC3E}">
        <p14:creationId xmlns:p14="http://schemas.microsoft.com/office/powerpoint/2010/main" val="4189799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F7B631-C33E-45E5-89E9-0D37E7BB67B1}" type="datetimeFigureOut">
              <a:rPr lang="en-US" smtClean="0"/>
              <a:t>6/30/2025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321E50-0C5D-495A-B781-BF71B354B379}" type="slidenum">
              <a:rPr lang="en-US" smtClean="0"/>
              <a:t>‹#›</a:t>
            </a:fld>
            <a:endParaRPr lang="en-US"/>
          </a:p>
        </p:txBody>
      </p:sp>
    </p:spTree>
    <p:extLst>
      <p:ext uri="{BB962C8B-B14F-4D97-AF65-F5344CB8AC3E}">
        <p14:creationId xmlns:p14="http://schemas.microsoft.com/office/powerpoint/2010/main" val="268685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F7B631-C33E-45E5-89E9-0D37E7BB67B1}" type="datetimeFigureOut">
              <a:rPr lang="en-US" smtClean="0"/>
              <a:t>6/30/2025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21E50-0C5D-495A-B781-BF71B354B379}" type="slidenum">
              <a:rPr lang="en-US" smtClean="0"/>
              <a:t>‹#›</a:t>
            </a:fld>
            <a:endParaRPr lang="en-US"/>
          </a:p>
        </p:txBody>
      </p:sp>
    </p:spTree>
    <p:extLst>
      <p:ext uri="{BB962C8B-B14F-4D97-AF65-F5344CB8AC3E}">
        <p14:creationId xmlns:p14="http://schemas.microsoft.com/office/powerpoint/2010/main" val="3885106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7B631-C33E-45E5-89E9-0D37E7BB67B1}" type="datetimeFigureOut">
              <a:rPr lang="en-US" smtClean="0"/>
              <a:t>6/30/2025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321E50-0C5D-495A-B781-BF71B354B379}" type="slidenum">
              <a:rPr lang="en-US" smtClean="0"/>
              <a:t>‹#›</a:t>
            </a:fld>
            <a:endParaRPr lang="en-US"/>
          </a:p>
        </p:txBody>
      </p:sp>
    </p:spTree>
    <p:extLst>
      <p:ext uri="{BB962C8B-B14F-4D97-AF65-F5344CB8AC3E}">
        <p14:creationId xmlns:p14="http://schemas.microsoft.com/office/powerpoint/2010/main" val="388678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7B631-C33E-45E5-89E9-0D37E7BB67B1}"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21E50-0C5D-495A-B781-BF71B354B379}" type="slidenum">
              <a:rPr lang="en-US" smtClean="0"/>
              <a:t>‹#›</a:t>
            </a:fld>
            <a:endParaRPr lang="en-US"/>
          </a:p>
        </p:txBody>
      </p:sp>
    </p:spTree>
    <p:extLst>
      <p:ext uri="{BB962C8B-B14F-4D97-AF65-F5344CB8AC3E}">
        <p14:creationId xmlns:p14="http://schemas.microsoft.com/office/powerpoint/2010/main" val="2909174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7B631-C33E-45E5-89E9-0D37E7BB67B1}"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21E50-0C5D-495A-B781-BF71B354B379}" type="slidenum">
              <a:rPr lang="en-US" smtClean="0"/>
              <a:t>‹#›</a:t>
            </a:fld>
            <a:endParaRPr lang="en-US"/>
          </a:p>
        </p:txBody>
      </p:sp>
    </p:spTree>
    <p:extLst>
      <p:ext uri="{BB962C8B-B14F-4D97-AF65-F5344CB8AC3E}">
        <p14:creationId xmlns:p14="http://schemas.microsoft.com/office/powerpoint/2010/main" val="202027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F7B631-C33E-45E5-89E9-0D37E7BB67B1}" type="datetimeFigureOut">
              <a:rPr lang="en-US" smtClean="0"/>
              <a:t>6/30/2025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321E50-0C5D-495A-B781-BF71B354B379}" type="slidenum">
              <a:rPr lang="en-US" smtClean="0"/>
              <a:t>‹#›</a:t>
            </a:fld>
            <a:endParaRPr lang="en-US"/>
          </a:p>
        </p:txBody>
      </p:sp>
    </p:spTree>
    <p:extLst>
      <p:ext uri="{BB962C8B-B14F-4D97-AF65-F5344CB8AC3E}">
        <p14:creationId xmlns:p14="http://schemas.microsoft.com/office/powerpoint/2010/main" val="3391637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85E1-D007-4946-A59A-5ED6FB58A9C4}"/>
              </a:ext>
            </a:extLst>
          </p:cNvPr>
          <p:cNvSpPr>
            <a:spLocks noGrp="1"/>
          </p:cNvSpPr>
          <p:nvPr>
            <p:ph type="ctrTitle"/>
          </p:nvPr>
        </p:nvSpPr>
        <p:spPr>
          <a:xfrm>
            <a:off x="2081719" y="1380068"/>
            <a:ext cx="9333755" cy="2616199"/>
          </a:xfrm>
        </p:spPr>
        <p:txBody>
          <a:bodyPr>
            <a:noAutofit/>
          </a:bodyPr>
          <a:lstStyle/>
          <a:p>
            <a:r>
              <a:rPr lang="en-US" sz="4400" dirty="0"/>
              <a:t>Tracking HCV in City A: Demographic Disparities, and Seroconversion Trends 2022-2024</a:t>
            </a:r>
          </a:p>
        </p:txBody>
      </p:sp>
      <p:sp>
        <p:nvSpPr>
          <p:cNvPr id="3" name="Subtitle 2">
            <a:extLst>
              <a:ext uri="{FF2B5EF4-FFF2-40B4-BE49-F238E27FC236}">
                <a16:creationId xmlns:a16="http://schemas.microsoft.com/office/drawing/2014/main" id="{98378B1D-B889-434E-AA51-15A0334AABCF}"/>
              </a:ext>
            </a:extLst>
          </p:cNvPr>
          <p:cNvSpPr>
            <a:spLocks noGrp="1"/>
          </p:cNvSpPr>
          <p:nvPr>
            <p:ph type="subTitle" idx="1"/>
          </p:nvPr>
        </p:nvSpPr>
        <p:spPr/>
        <p:txBody>
          <a:bodyPr/>
          <a:lstStyle/>
          <a:p>
            <a:r>
              <a:rPr lang="en-US" dirty="0"/>
              <a:t>Carlos R. Alvarez, DrPH, CPH, MPH, a-IPC</a:t>
            </a:r>
          </a:p>
          <a:p>
            <a:r>
              <a:rPr lang="en-US" dirty="0"/>
              <a:t>Senior Epidemiologist</a:t>
            </a:r>
          </a:p>
          <a:p>
            <a:r>
              <a:rPr lang="en-US" dirty="0"/>
              <a:t>City A Department of Health (CADH)</a:t>
            </a:r>
          </a:p>
        </p:txBody>
      </p:sp>
    </p:spTree>
    <p:extLst>
      <p:ext uri="{BB962C8B-B14F-4D97-AF65-F5344CB8AC3E}">
        <p14:creationId xmlns:p14="http://schemas.microsoft.com/office/powerpoint/2010/main" val="3816301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A815-7DB2-47A1-BF4C-45000E76CBA2}"/>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B9B6251-D6BC-4A9F-A157-1046E3FF1B74}"/>
              </a:ext>
            </a:extLst>
          </p:cNvPr>
          <p:cNvSpPr>
            <a:spLocks noGrp="1"/>
          </p:cNvSpPr>
          <p:nvPr>
            <p:ph idx="1"/>
          </p:nvPr>
        </p:nvSpPr>
        <p:spPr>
          <a:xfrm>
            <a:off x="1484311" y="2345975"/>
            <a:ext cx="10393162" cy="3719216"/>
          </a:xfrm>
        </p:spPr>
        <p:txBody>
          <a:bodyPr>
            <a:normAutofit fontScale="85000" lnSpcReduction="20000"/>
          </a:bodyPr>
          <a:lstStyle/>
          <a:p>
            <a:r>
              <a:rPr lang="en-US" dirty="0"/>
              <a:t>A total of 14,220 hepatitis laboratory records were reported to the CASS between 2022 and 2024</a:t>
            </a:r>
          </a:p>
          <a:p>
            <a:pPr lvl="1"/>
            <a:r>
              <a:rPr lang="en-US" dirty="0"/>
              <a:t>During initial review:</a:t>
            </a:r>
          </a:p>
          <a:p>
            <a:pPr lvl="2"/>
            <a:r>
              <a:rPr lang="en-US" dirty="0"/>
              <a:t> Some lab records did not reported a HCV result. It was determined that those records be deleted since the results were not relevant</a:t>
            </a:r>
          </a:p>
          <a:p>
            <a:pPr lvl="2"/>
            <a:r>
              <a:rPr lang="en-US" dirty="0"/>
              <a:t>Some lab records did not include Patient's date of Birth. It was determined that those records be deleted since verification is not possible.</a:t>
            </a:r>
          </a:p>
          <a:p>
            <a:pPr marL="457200" lvl="1" indent="0">
              <a:buNone/>
            </a:pPr>
            <a:endParaRPr lang="en-US" dirty="0"/>
          </a:p>
          <a:p>
            <a:r>
              <a:rPr lang="en-US" dirty="0"/>
              <a:t>After data cleaning was completed, a total of 14, 178 hepatitis laboratory records were included in the analysis</a:t>
            </a:r>
          </a:p>
          <a:p>
            <a:pPr marL="0" indent="0">
              <a:buNone/>
            </a:pPr>
            <a:endParaRPr lang="en-US" dirty="0"/>
          </a:p>
          <a:p>
            <a:r>
              <a:rPr lang="en-US" dirty="0"/>
              <a:t>For reference, 99.6% of all reported HCV laboratory results were reported electronically. </a:t>
            </a:r>
          </a:p>
        </p:txBody>
      </p:sp>
    </p:spTree>
    <p:extLst>
      <p:ext uri="{BB962C8B-B14F-4D97-AF65-F5344CB8AC3E}">
        <p14:creationId xmlns:p14="http://schemas.microsoft.com/office/powerpoint/2010/main" val="769230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A815-7DB2-47A1-BF4C-45000E76CBA2}"/>
              </a:ext>
            </a:extLst>
          </p:cNvPr>
          <p:cNvSpPr>
            <a:spLocks noGrp="1"/>
          </p:cNvSpPr>
          <p:nvPr>
            <p:ph type="title"/>
          </p:nvPr>
        </p:nvSpPr>
        <p:spPr/>
        <p:txBody>
          <a:bodyPr/>
          <a:lstStyle/>
          <a:p>
            <a:r>
              <a:rPr lang="en-US" dirty="0"/>
              <a:t>Results</a:t>
            </a:r>
          </a:p>
        </p:txBody>
      </p:sp>
      <p:sp>
        <p:nvSpPr>
          <p:cNvPr id="8" name="Content Placeholder 7">
            <a:extLst>
              <a:ext uri="{FF2B5EF4-FFF2-40B4-BE49-F238E27FC236}">
                <a16:creationId xmlns:a16="http://schemas.microsoft.com/office/drawing/2014/main" id="{6065FC8E-AA34-48D5-A2F7-F830671AF961}"/>
              </a:ext>
            </a:extLst>
          </p:cNvPr>
          <p:cNvSpPr>
            <a:spLocks noGrp="1"/>
          </p:cNvSpPr>
          <p:nvPr>
            <p:ph sz="half" idx="1"/>
          </p:nvPr>
        </p:nvSpPr>
        <p:spPr>
          <a:xfrm>
            <a:off x="1396760" y="2666999"/>
            <a:ext cx="4895055" cy="3124201"/>
          </a:xfrm>
        </p:spPr>
        <p:txBody>
          <a:bodyPr/>
          <a:lstStyle/>
          <a:p>
            <a:r>
              <a:rPr lang="en-US" dirty="0"/>
              <a:t>Across all surveillance years, the majority of reported laboratory results were positive for HCV. This pattern is consistent with State A’s reporting guidelines, which do not mandate the submission of negative HCV test results to the health department.</a:t>
            </a:r>
          </a:p>
        </p:txBody>
      </p:sp>
      <p:pic>
        <p:nvPicPr>
          <p:cNvPr id="11" name="Picture 10">
            <a:extLst>
              <a:ext uri="{FF2B5EF4-FFF2-40B4-BE49-F238E27FC236}">
                <a16:creationId xmlns:a16="http://schemas.microsoft.com/office/drawing/2014/main" id="{DB63D873-29C9-4C7C-86D7-B6E5DC1A86B9}"/>
              </a:ext>
            </a:extLst>
          </p:cNvPr>
          <p:cNvPicPr>
            <a:picLocks noChangeAspect="1"/>
          </p:cNvPicPr>
          <p:nvPr/>
        </p:nvPicPr>
        <p:blipFill>
          <a:blip r:embed="rId3"/>
          <a:stretch>
            <a:fillRect/>
          </a:stretch>
        </p:blipFill>
        <p:spPr>
          <a:xfrm>
            <a:off x="6284068" y="2109379"/>
            <a:ext cx="5705396" cy="4276829"/>
          </a:xfrm>
          <a:prstGeom prst="rect">
            <a:avLst/>
          </a:prstGeom>
        </p:spPr>
      </p:pic>
    </p:spTree>
    <p:extLst>
      <p:ext uri="{BB962C8B-B14F-4D97-AF65-F5344CB8AC3E}">
        <p14:creationId xmlns:p14="http://schemas.microsoft.com/office/powerpoint/2010/main" val="207712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A815-7DB2-47A1-BF4C-45000E76CBA2}"/>
              </a:ext>
            </a:extLst>
          </p:cNvPr>
          <p:cNvSpPr>
            <a:spLocks noGrp="1"/>
          </p:cNvSpPr>
          <p:nvPr>
            <p:ph type="title"/>
          </p:nvPr>
        </p:nvSpPr>
        <p:spPr/>
        <p:txBody>
          <a:bodyPr/>
          <a:lstStyle/>
          <a:p>
            <a:r>
              <a:rPr lang="en-US" dirty="0"/>
              <a:t>Results</a:t>
            </a:r>
          </a:p>
        </p:txBody>
      </p:sp>
      <p:sp>
        <p:nvSpPr>
          <p:cNvPr id="8" name="Content Placeholder 7">
            <a:extLst>
              <a:ext uri="{FF2B5EF4-FFF2-40B4-BE49-F238E27FC236}">
                <a16:creationId xmlns:a16="http://schemas.microsoft.com/office/drawing/2014/main" id="{6065FC8E-AA34-48D5-A2F7-F830671AF961}"/>
              </a:ext>
            </a:extLst>
          </p:cNvPr>
          <p:cNvSpPr>
            <a:spLocks noGrp="1"/>
          </p:cNvSpPr>
          <p:nvPr>
            <p:ph sz="half" idx="1"/>
          </p:nvPr>
        </p:nvSpPr>
        <p:spPr>
          <a:xfrm>
            <a:off x="1406488" y="2666999"/>
            <a:ext cx="4895055" cy="3124201"/>
          </a:xfrm>
        </p:spPr>
        <p:txBody>
          <a:bodyPr>
            <a:normAutofit fontScale="92500"/>
          </a:bodyPr>
          <a:lstStyle/>
          <a:p>
            <a:r>
              <a:rPr lang="en-US" dirty="0"/>
              <a:t>The highest volume of reported HCV laboratory results was observed among individuals aged 50–69 years across all years, aligning with known prevalence patterns in the baby boomer cohort.</a:t>
            </a:r>
          </a:p>
          <a:p>
            <a:r>
              <a:rPr lang="en-US" dirty="0"/>
              <a:t>Individuals aged 30–49 years accounted for the second largest share of laboratory results for all years, suggesting evolving transmission dynamics or delayed diagnoses potentially linked to recent increases in injection drug use and acute HCV infections in younger populations</a:t>
            </a:r>
          </a:p>
          <a:p>
            <a:endParaRPr lang="en-US" dirty="0"/>
          </a:p>
        </p:txBody>
      </p:sp>
      <p:pic>
        <p:nvPicPr>
          <p:cNvPr id="6" name="Picture 5">
            <a:extLst>
              <a:ext uri="{FF2B5EF4-FFF2-40B4-BE49-F238E27FC236}">
                <a16:creationId xmlns:a16="http://schemas.microsoft.com/office/drawing/2014/main" id="{BC423112-6C72-4B26-A7A6-D62306767373}"/>
              </a:ext>
            </a:extLst>
          </p:cNvPr>
          <p:cNvPicPr>
            <a:picLocks noChangeAspect="1"/>
          </p:cNvPicPr>
          <p:nvPr/>
        </p:nvPicPr>
        <p:blipFill>
          <a:blip r:embed="rId3"/>
          <a:stretch>
            <a:fillRect/>
          </a:stretch>
        </p:blipFill>
        <p:spPr>
          <a:xfrm>
            <a:off x="6379367" y="2317450"/>
            <a:ext cx="5620397" cy="4204303"/>
          </a:xfrm>
          <a:prstGeom prst="rect">
            <a:avLst/>
          </a:prstGeom>
        </p:spPr>
      </p:pic>
    </p:spTree>
    <p:extLst>
      <p:ext uri="{BB962C8B-B14F-4D97-AF65-F5344CB8AC3E}">
        <p14:creationId xmlns:p14="http://schemas.microsoft.com/office/powerpoint/2010/main" val="968254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A815-7DB2-47A1-BF4C-45000E76CBA2}"/>
              </a:ext>
            </a:extLst>
          </p:cNvPr>
          <p:cNvSpPr>
            <a:spLocks noGrp="1"/>
          </p:cNvSpPr>
          <p:nvPr>
            <p:ph type="title"/>
          </p:nvPr>
        </p:nvSpPr>
        <p:spPr/>
        <p:txBody>
          <a:bodyPr/>
          <a:lstStyle/>
          <a:p>
            <a:r>
              <a:rPr lang="en-US" dirty="0"/>
              <a:t>Results</a:t>
            </a:r>
          </a:p>
        </p:txBody>
      </p:sp>
      <p:sp>
        <p:nvSpPr>
          <p:cNvPr id="8" name="Content Placeholder 7">
            <a:extLst>
              <a:ext uri="{FF2B5EF4-FFF2-40B4-BE49-F238E27FC236}">
                <a16:creationId xmlns:a16="http://schemas.microsoft.com/office/drawing/2014/main" id="{6065FC8E-AA34-48D5-A2F7-F830671AF961}"/>
              </a:ext>
            </a:extLst>
          </p:cNvPr>
          <p:cNvSpPr>
            <a:spLocks noGrp="1"/>
          </p:cNvSpPr>
          <p:nvPr>
            <p:ph sz="half" idx="1"/>
          </p:nvPr>
        </p:nvSpPr>
        <p:spPr>
          <a:xfrm>
            <a:off x="1406488" y="2666999"/>
            <a:ext cx="4895055" cy="3124201"/>
          </a:xfrm>
        </p:spPr>
        <p:txBody>
          <a:bodyPr>
            <a:normAutofit/>
          </a:bodyPr>
          <a:lstStyle/>
          <a:p>
            <a:r>
              <a:rPr lang="en-US" dirty="0"/>
              <a:t>Stratification by birth cohort confirms that individuals within the baby boomer group (ages 50–69) continue to represent the majority of reported HCV-positive laboratory results.</a:t>
            </a:r>
          </a:p>
          <a:p>
            <a:r>
              <a:rPr lang="en-US" dirty="0"/>
              <a:t>However, an increasing proportion of HCV-positive reports are emerging among non–baby boomer populations, indicating a shifting epidemiologic trend that may reflect evolving risk exposures in younger age groups</a:t>
            </a:r>
          </a:p>
          <a:p>
            <a:endParaRPr lang="en-US" dirty="0"/>
          </a:p>
        </p:txBody>
      </p:sp>
      <p:pic>
        <p:nvPicPr>
          <p:cNvPr id="7" name="Picture 6">
            <a:extLst>
              <a:ext uri="{FF2B5EF4-FFF2-40B4-BE49-F238E27FC236}">
                <a16:creationId xmlns:a16="http://schemas.microsoft.com/office/drawing/2014/main" id="{75B1DD3D-E774-40CE-8B2F-41712AB8784C}"/>
              </a:ext>
            </a:extLst>
          </p:cNvPr>
          <p:cNvPicPr>
            <a:picLocks noChangeAspect="1"/>
          </p:cNvPicPr>
          <p:nvPr/>
        </p:nvPicPr>
        <p:blipFill>
          <a:blip r:embed="rId3"/>
          <a:stretch>
            <a:fillRect/>
          </a:stretch>
        </p:blipFill>
        <p:spPr>
          <a:xfrm>
            <a:off x="6301543" y="2033082"/>
            <a:ext cx="5254894" cy="3918766"/>
          </a:xfrm>
          <a:prstGeom prst="rect">
            <a:avLst/>
          </a:prstGeom>
        </p:spPr>
      </p:pic>
    </p:spTree>
    <p:extLst>
      <p:ext uri="{BB962C8B-B14F-4D97-AF65-F5344CB8AC3E}">
        <p14:creationId xmlns:p14="http://schemas.microsoft.com/office/powerpoint/2010/main" val="2871551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A815-7DB2-47A1-BF4C-45000E76CBA2}"/>
              </a:ext>
            </a:extLst>
          </p:cNvPr>
          <p:cNvSpPr>
            <a:spLocks noGrp="1"/>
          </p:cNvSpPr>
          <p:nvPr>
            <p:ph type="title"/>
          </p:nvPr>
        </p:nvSpPr>
        <p:spPr/>
        <p:txBody>
          <a:bodyPr/>
          <a:lstStyle/>
          <a:p>
            <a:r>
              <a:rPr lang="en-US" dirty="0"/>
              <a:t>Results</a:t>
            </a:r>
          </a:p>
        </p:txBody>
      </p:sp>
      <p:sp>
        <p:nvSpPr>
          <p:cNvPr id="8" name="Content Placeholder 7">
            <a:extLst>
              <a:ext uri="{FF2B5EF4-FFF2-40B4-BE49-F238E27FC236}">
                <a16:creationId xmlns:a16="http://schemas.microsoft.com/office/drawing/2014/main" id="{6065FC8E-AA34-48D5-A2F7-F830671AF961}"/>
              </a:ext>
            </a:extLst>
          </p:cNvPr>
          <p:cNvSpPr>
            <a:spLocks noGrp="1"/>
          </p:cNvSpPr>
          <p:nvPr>
            <p:ph sz="half" idx="1"/>
          </p:nvPr>
        </p:nvSpPr>
        <p:spPr>
          <a:xfrm>
            <a:off x="1406488" y="2666999"/>
            <a:ext cx="4926218" cy="3237690"/>
          </a:xfrm>
        </p:spPr>
        <p:txBody>
          <a:bodyPr>
            <a:normAutofit/>
          </a:bodyPr>
          <a:lstStyle/>
          <a:p>
            <a:r>
              <a:rPr lang="en-US" dirty="0"/>
              <a:t>The proportion of positive HCV lab results was relatively consistent across race and ethnicity groups (around 20%), which contrasts with broader epidemiologic expectations that often report higher burden among White populations.</a:t>
            </a:r>
          </a:p>
          <a:p>
            <a:r>
              <a:rPr lang="en-US" dirty="0"/>
              <a:t>This pattern may reflect the demographic diversity and unique population distribution of City A suggesting further in-depth analysis of HCV laboratory reporting</a:t>
            </a:r>
          </a:p>
          <a:p>
            <a:endParaRPr lang="en-US" dirty="0"/>
          </a:p>
        </p:txBody>
      </p:sp>
      <p:pic>
        <p:nvPicPr>
          <p:cNvPr id="4" name="Picture 3">
            <a:extLst>
              <a:ext uri="{FF2B5EF4-FFF2-40B4-BE49-F238E27FC236}">
                <a16:creationId xmlns:a16="http://schemas.microsoft.com/office/drawing/2014/main" id="{5BEE982A-01D3-48E8-8DA0-8EED71EBD84E}"/>
              </a:ext>
            </a:extLst>
          </p:cNvPr>
          <p:cNvPicPr>
            <a:picLocks noChangeAspect="1"/>
          </p:cNvPicPr>
          <p:nvPr/>
        </p:nvPicPr>
        <p:blipFill>
          <a:blip r:embed="rId3"/>
          <a:stretch>
            <a:fillRect/>
          </a:stretch>
        </p:blipFill>
        <p:spPr>
          <a:xfrm>
            <a:off x="6418274" y="2042804"/>
            <a:ext cx="5201481" cy="4372590"/>
          </a:xfrm>
          <a:prstGeom prst="rect">
            <a:avLst/>
          </a:prstGeom>
        </p:spPr>
      </p:pic>
    </p:spTree>
    <p:extLst>
      <p:ext uri="{BB962C8B-B14F-4D97-AF65-F5344CB8AC3E}">
        <p14:creationId xmlns:p14="http://schemas.microsoft.com/office/powerpoint/2010/main" val="3816654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A815-7DB2-47A1-BF4C-45000E76CBA2}"/>
              </a:ext>
            </a:extLst>
          </p:cNvPr>
          <p:cNvSpPr>
            <a:spLocks noGrp="1"/>
          </p:cNvSpPr>
          <p:nvPr>
            <p:ph type="title"/>
          </p:nvPr>
        </p:nvSpPr>
        <p:spPr/>
        <p:txBody>
          <a:bodyPr/>
          <a:lstStyle/>
          <a:p>
            <a:r>
              <a:rPr lang="en-US" dirty="0"/>
              <a:t>Results</a:t>
            </a:r>
          </a:p>
        </p:txBody>
      </p:sp>
      <p:sp>
        <p:nvSpPr>
          <p:cNvPr id="8" name="Content Placeholder 7">
            <a:extLst>
              <a:ext uri="{FF2B5EF4-FFF2-40B4-BE49-F238E27FC236}">
                <a16:creationId xmlns:a16="http://schemas.microsoft.com/office/drawing/2014/main" id="{6065FC8E-AA34-48D5-A2F7-F830671AF961}"/>
              </a:ext>
            </a:extLst>
          </p:cNvPr>
          <p:cNvSpPr>
            <a:spLocks noGrp="1"/>
          </p:cNvSpPr>
          <p:nvPr>
            <p:ph sz="half" idx="1"/>
          </p:nvPr>
        </p:nvSpPr>
        <p:spPr>
          <a:xfrm>
            <a:off x="1406488" y="2666999"/>
            <a:ext cx="4926218" cy="3237690"/>
          </a:xfrm>
        </p:spPr>
        <p:txBody>
          <a:bodyPr>
            <a:normAutofit/>
          </a:bodyPr>
          <a:lstStyle/>
          <a:p>
            <a:r>
              <a:rPr lang="en-US" dirty="0"/>
              <a:t>Across all surveillance years, the majority of positive HCV laboratory results were reported among males. This is a pattern that appears consistent with national trends, where men have historically exhibited higher rates of HCV infection.</a:t>
            </a:r>
          </a:p>
        </p:txBody>
      </p:sp>
      <p:pic>
        <p:nvPicPr>
          <p:cNvPr id="5" name="Picture 4">
            <a:extLst>
              <a:ext uri="{FF2B5EF4-FFF2-40B4-BE49-F238E27FC236}">
                <a16:creationId xmlns:a16="http://schemas.microsoft.com/office/drawing/2014/main" id="{757F335B-6DF5-49A1-BF8D-4FE63DB66491}"/>
              </a:ext>
            </a:extLst>
          </p:cNvPr>
          <p:cNvPicPr>
            <a:picLocks noChangeAspect="1"/>
          </p:cNvPicPr>
          <p:nvPr/>
        </p:nvPicPr>
        <p:blipFill>
          <a:blip r:embed="rId3"/>
          <a:stretch>
            <a:fillRect/>
          </a:stretch>
        </p:blipFill>
        <p:spPr>
          <a:xfrm>
            <a:off x="6332706" y="1981430"/>
            <a:ext cx="5713379" cy="4298300"/>
          </a:xfrm>
          <a:prstGeom prst="rect">
            <a:avLst/>
          </a:prstGeom>
        </p:spPr>
      </p:pic>
    </p:spTree>
    <p:extLst>
      <p:ext uri="{BB962C8B-B14F-4D97-AF65-F5344CB8AC3E}">
        <p14:creationId xmlns:p14="http://schemas.microsoft.com/office/powerpoint/2010/main" val="732513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A815-7DB2-47A1-BF4C-45000E76CBA2}"/>
              </a:ext>
            </a:extLst>
          </p:cNvPr>
          <p:cNvSpPr>
            <a:spLocks noGrp="1"/>
          </p:cNvSpPr>
          <p:nvPr>
            <p:ph type="title"/>
          </p:nvPr>
        </p:nvSpPr>
        <p:spPr/>
        <p:txBody>
          <a:bodyPr/>
          <a:lstStyle/>
          <a:p>
            <a:r>
              <a:rPr lang="en-US" dirty="0"/>
              <a:t>Results</a:t>
            </a:r>
          </a:p>
        </p:txBody>
      </p:sp>
      <p:sp>
        <p:nvSpPr>
          <p:cNvPr id="8" name="Content Placeholder 7">
            <a:extLst>
              <a:ext uri="{FF2B5EF4-FFF2-40B4-BE49-F238E27FC236}">
                <a16:creationId xmlns:a16="http://schemas.microsoft.com/office/drawing/2014/main" id="{6065FC8E-AA34-48D5-A2F7-F830671AF961}"/>
              </a:ext>
            </a:extLst>
          </p:cNvPr>
          <p:cNvSpPr>
            <a:spLocks noGrp="1"/>
          </p:cNvSpPr>
          <p:nvPr>
            <p:ph sz="half" idx="1"/>
          </p:nvPr>
        </p:nvSpPr>
        <p:spPr>
          <a:xfrm>
            <a:off x="1327047" y="2076838"/>
            <a:ext cx="4926218" cy="3827851"/>
          </a:xfrm>
        </p:spPr>
        <p:txBody>
          <a:bodyPr>
            <a:normAutofit lnSpcReduction="10000"/>
          </a:bodyPr>
          <a:lstStyle/>
          <a:p>
            <a:r>
              <a:rPr lang="en-US" dirty="0"/>
              <a:t>Between 2022 to 2024, Baby boomers were 1.27 times more likely than non-baby boomers to have a positive HCV laboratory result.</a:t>
            </a:r>
          </a:p>
          <a:p>
            <a:pPr marL="0" indent="0">
              <a:buNone/>
            </a:pPr>
            <a:endParaRPr lang="en-US" dirty="0"/>
          </a:p>
          <a:p>
            <a:r>
              <a:rPr lang="en-US" dirty="0"/>
              <a:t>Additionally, males were 1.47 times more likely than females to have a positive HCV laboratory result. </a:t>
            </a:r>
          </a:p>
          <a:p>
            <a:pPr algn="l"/>
            <a:endParaRPr lang="en-US" sz="1800" b="0" i="0" u="none" strike="noStrike" baseline="0" dirty="0">
              <a:solidFill>
                <a:srgbClr val="000000"/>
              </a:solidFill>
              <a:latin typeface="Calibri" panose="020F0502020204030204" pitchFamily="34" charset="0"/>
            </a:endParaRPr>
          </a:p>
          <a:p>
            <a:pPr marR="0" algn="l"/>
            <a:r>
              <a:rPr lang="en-US" dirty="0"/>
              <a:t>Other group comparisons were not statistically significant, indicating no relationship between a demographic group and having a positive HCV laboratory result</a:t>
            </a:r>
          </a:p>
        </p:txBody>
      </p:sp>
      <p:pic>
        <p:nvPicPr>
          <p:cNvPr id="7" name="Picture 6">
            <a:extLst>
              <a:ext uri="{FF2B5EF4-FFF2-40B4-BE49-F238E27FC236}">
                <a16:creationId xmlns:a16="http://schemas.microsoft.com/office/drawing/2014/main" id="{28D2C253-CCC9-4924-8A22-1CB974803A05}"/>
              </a:ext>
            </a:extLst>
          </p:cNvPr>
          <p:cNvPicPr>
            <a:picLocks noChangeAspect="1"/>
          </p:cNvPicPr>
          <p:nvPr/>
        </p:nvPicPr>
        <p:blipFill>
          <a:blip r:embed="rId3"/>
          <a:stretch>
            <a:fillRect/>
          </a:stretch>
        </p:blipFill>
        <p:spPr>
          <a:xfrm>
            <a:off x="6253265" y="2076838"/>
            <a:ext cx="5731145" cy="4285051"/>
          </a:xfrm>
          <a:prstGeom prst="rect">
            <a:avLst/>
          </a:prstGeom>
        </p:spPr>
      </p:pic>
    </p:spTree>
    <p:extLst>
      <p:ext uri="{BB962C8B-B14F-4D97-AF65-F5344CB8AC3E}">
        <p14:creationId xmlns:p14="http://schemas.microsoft.com/office/powerpoint/2010/main" val="1639564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A815-7DB2-47A1-BF4C-45000E76CBA2}"/>
              </a:ext>
            </a:extLst>
          </p:cNvPr>
          <p:cNvSpPr>
            <a:spLocks noGrp="1"/>
          </p:cNvSpPr>
          <p:nvPr>
            <p:ph type="title"/>
          </p:nvPr>
        </p:nvSpPr>
        <p:spPr/>
        <p:txBody>
          <a:bodyPr/>
          <a:lstStyle/>
          <a:p>
            <a:r>
              <a:rPr lang="en-US" dirty="0"/>
              <a:t>Results</a:t>
            </a:r>
          </a:p>
        </p:txBody>
      </p:sp>
      <p:sp>
        <p:nvSpPr>
          <p:cNvPr id="8" name="Content Placeholder 7">
            <a:extLst>
              <a:ext uri="{FF2B5EF4-FFF2-40B4-BE49-F238E27FC236}">
                <a16:creationId xmlns:a16="http://schemas.microsoft.com/office/drawing/2014/main" id="{6065FC8E-AA34-48D5-A2F7-F830671AF961}"/>
              </a:ext>
            </a:extLst>
          </p:cNvPr>
          <p:cNvSpPr>
            <a:spLocks noGrp="1"/>
          </p:cNvSpPr>
          <p:nvPr>
            <p:ph sz="half" idx="1"/>
          </p:nvPr>
        </p:nvSpPr>
        <p:spPr>
          <a:xfrm>
            <a:off x="1327047" y="2076838"/>
            <a:ext cx="4926218" cy="4392056"/>
          </a:xfrm>
        </p:spPr>
        <p:txBody>
          <a:bodyPr>
            <a:normAutofit fontScale="92500" lnSpcReduction="10000"/>
          </a:bodyPr>
          <a:lstStyle/>
          <a:p>
            <a:r>
              <a:rPr lang="en-US" dirty="0"/>
              <a:t>Between 2022 to 2024, a total of 140 individuals seroconverted, with a average conversion time of approximately 120 days. </a:t>
            </a:r>
          </a:p>
          <a:p>
            <a:r>
              <a:rPr lang="en-US" dirty="0"/>
              <a:t>Males represented the majority (71.4%) of seroconversion cases, with an average seroconversion time of approximately 105 days.</a:t>
            </a:r>
          </a:p>
          <a:p>
            <a:r>
              <a:rPr lang="en-US" dirty="0"/>
              <a:t>Older adults aged 50–69 experienced the longest mean seroconversion time (150.4 days), suggesting delayed detection or follow-up in this age group.</a:t>
            </a:r>
          </a:p>
          <a:p>
            <a:r>
              <a:rPr lang="en-US" dirty="0"/>
              <a:t>Hispanic individuals had the longest seroconversion interval among racial/ethnic groups (138.5 days), which may warrant further investigation into testing access or follow-up practices.</a:t>
            </a:r>
          </a:p>
          <a:p>
            <a:pPr marL="0" indent="0">
              <a:buNone/>
            </a:pPr>
            <a:endParaRPr lang="en-US" dirty="0"/>
          </a:p>
        </p:txBody>
      </p:sp>
      <p:pic>
        <p:nvPicPr>
          <p:cNvPr id="3" name="Picture 2">
            <a:extLst>
              <a:ext uri="{FF2B5EF4-FFF2-40B4-BE49-F238E27FC236}">
                <a16:creationId xmlns:a16="http://schemas.microsoft.com/office/drawing/2014/main" id="{694D128A-DDE4-4B97-8A57-E09F1415B7F4}"/>
              </a:ext>
            </a:extLst>
          </p:cNvPr>
          <p:cNvPicPr>
            <a:picLocks noChangeAspect="1"/>
          </p:cNvPicPr>
          <p:nvPr/>
        </p:nvPicPr>
        <p:blipFill>
          <a:blip r:embed="rId3"/>
          <a:stretch>
            <a:fillRect/>
          </a:stretch>
        </p:blipFill>
        <p:spPr>
          <a:xfrm>
            <a:off x="6877976" y="2076838"/>
            <a:ext cx="4625048" cy="4565293"/>
          </a:xfrm>
          <a:prstGeom prst="rect">
            <a:avLst/>
          </a:prstGeom>
        </p:spPr>
      </p:pic>
    </p:spTree>
    <p:extLst>
      <p:ext uri="{BB962C8B-B14F-4D97-AF65-F5344CB8AC3E}">
        <p14:creationId xmlns:p14="http://schemas.microsoft.com/office/powerpoint/2010/main" val="3684673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A815-7DB2-47A1-BF4C-45000E76CBA2}"/>
              </a:ext>
            </a:extLst>
          </p:cNvPr>
          <p:cNvSpPr>
            <a:spLocks noGrp="1"/>
          </p:cNvSpPr>
          <p:nvPr>
            <p:ph type="title"/>
          </p:nvPr>
        </p:nvSpPr>
        <p:spPr/>
        <p:txBody>
          <a:bodyPr/>
          <a:lstStyle/>
          <a:p>
            <a:r>
              <a:rPr lang="en-US" dirty="0"/>
              <a:t>Conclusions</a:t>
            </a:r>
          </a:p>
        </p:txBody>
      </p:sp>
      <p:sp>
        <p:nvSpPr>
          <p:cNvPr id="5" name="Content Placeholder 4">
            <a:extLst>
              <a:ext uri="{FF2B5EF4-FFF2-40B4-BE49-F238E27FC236}">
                <a16:creationId xmlns:a16="http://schemas.microsoft.com/office/drawing/2014/main" id="{3E967D24-D3A9-430B-B2D1-D5B640C0725D}"/>
              </a:ext>
            </a:extLst>
          </p:cNvPr>
          <p:cNvSpPr>
            <a:spLocks noGrp="1"/>
          </p:cNvSpPr>
          <p:nvPr>
            <p:ph idx="1"/>
          </p:nvPr>
        </p:nvSpPr>
        <p:spPr>
          <a:xfrm>
            <a:off x="1484310" y="2091447"/>
            <a:ext cx="10018713" cy="4270442"/>
          </a:xfrm>
        </p:spPr>
        <p:txBody>
          <a:bodyPr>
            <a:normAutofit fontScale="77500" lnSpcReduction="20000"/>
          </a:bodyPr>
          <a:lstStyle/>
          <a:p>
            <a:r>
              <a:rPr lang="en-US" dirty="0"/>
              <a:t>Majority of HCV lab reports were positive, reflecting reporting practices that exclude negative results and emphasizing the importance of interpreting positivity rates within that context.</a:t>
            </a:r>
          </a:p>
          <a:p>
            <a:endParaRPr lang="en-US" dirty="0"/>
          </a:p>
          <a:p>
            <a:r>
              <a:rPr lang="en-US" dirty="0"/>
              <a:t>Males and baby boomers had significantly higher odds of a positive HCV result, while younger adults (30–49) showed rising positivity, suggesting shifting transmission trends.</a:t>
            </a:r>
          </a:p>
          <a:p>
            <a:endParaRPr lang="en-US" dirty="0"/>
          </a:p>
          <a:p>
            <a:r>
              <a:rPr lang="en-US" dirty="0"/>
              <a:t>Older adults (50–69), males, and Hispanic individuals experienced longer HCV seroconversion times, highlighting potential gaps in timely testing or follow-up that have implications for targeted surveillance and early intervention strategies.</a:t>
            </a:r>
          </a:p>
          <a:p>
            <a:endParaRPr lang="en-US" dirty="0"/>
          </a:p>
          <a:p>
            <a:r>
              <a:rPr lang="en-US" dirty="0"/>
              <a:t>Surveillance Implication: These findings highlight the need to improve data quality in ELR systems and expand targeted HCV screening efforts to include younger adults, not just legacy high-risk groups.</a:t>
            </a:r>
          </a:p>
        </p:txBody>
      </p:sp>
    </p:spTree>
    <p:extLst>
      <p:ext uri="{BB962C8B-B14F-4D97-AF65-F5344CB8AC3E}">
        <p14:creationId xmlns:p14="http://schemas.microsoft.com/office/powerpoint/2010/main" val="230248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AF71-4DEF-405E-B91B-0170A557DDDE}"/>
              </a:ext>
            </a:extLst>
          </p:cNvPr>
          <p:cNvSpPr>
            <a:spLocks noGrp="1"/>
          </p:cNvSpPr>
          <p:nvPr>
            <p:ph type="title"/>
          </p:nvPr>
        </p:nvSpPr>
        <p:spPr>
          <a:xfrm>
            <a:off x="1484311" y="141041"/>
            <a:ext cx="10018713" cy="1752599"/>
          </a:xfrm>
        </p:spPr>
        <p:txBody>
          <a:bodyPr/>
          <a:lstStyle/>
          <a:p>
            <a:r>
              <a:rPr lang="en-US" dirty="0"/>
              <a:t>Hepatitis C Overview</a:t>
            </a:r>
          </a:p>
        </p:txBody>
      </p:sp>
      <p:sp>
        <p:nvSpPr>
          <p:cNvPr id="5" name="Text Placeholder 2">
            <a:extLst>
              <a:ext uri="{FF2B5EF4-FFF2-40B4-BE49-F238E27FC236}">
                <a16:creationId xmlns:a16="http://schemas.microsoft.com/office/drawing/2014/main" id="{6E4FD6BA-01EF-4CFC-8FE7-8929628A8239}"/>
              </a:ext>
            </a:extLst>
          </p:cNvPr>
          <p:cNvSpPr txBox="1">
            <a:spLocks/>
          </p:cNvSpPr>
          <p:nvPr/>
        </p:nvSpPr>
        <p:spPr>
          <a:xfrm>
            <a:off x="2108013" y="1675542"/>
            <a:ext cx="4752583" cy="4427892"/>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latin typeface="Calibri" panose="020F0502020204030204" pitchFamily="34" charset="0"/>
                <a:ea typeface="Verdana" panose="020B0604030504040204" pitchFamily="34" charset="0"/>
                <a:cs typeface="Calibri" panose="020F0502020204030204" pitchFamily="34" charset="0"/>
              </a:rPr>
              <a:t>Blood-Borne Virus</a:t>
            </a:r>
          </a:p>
          <a:p>
            <a:endParaRPr lang="en-US" dirty="0">
              <a:latin typeface="Calibri" panose="020F0502020204030204" pitchFamily="34" charset="0"/>
              <a:ea typeface="Verdana" panose="020B0604030504040204" pitchFamily="34" charset="0"/>
              <a:cs typeface="Calibri" panose="020F0502020204030204" pitchFamily="34" charset="0"/>
            </a:endParaRPr>
          </a:p>
          <a:p>
            <a:r>
              <a:rPr lang="en-US" dirty="0">
                <a:latin typeface="Calibri" panose="020F0502020204030204" pitchFamily="34" charset="0"/>
                <a:ea typeface="Verdana" panose="020B0604030504040204" pitchFamily="34" charset="0"/>
                <a:cs typeface="Calibri" panose="020F0502020204030204" pitchFamily="34" charset="0"/>
              </a:rPr>
              <a:t>Previously known as non-A, non-B hepatitis </a:t>
            </a:r>
          </a:p>
          <a:p>
            <a:pPr marL="0" indent="0">
              <a:buFont typeface="Arial"/>
              <a:buNone/>
            </a:pPr>
            <a:endParaRPr lang="en-US" dirty="0">
              <a:latin typeface="Calibri" panose="020F0502020204030204" pitchFamily="34" charset="0"/>
              <a:ea typeface="Verdana" panose="020B0604030504040204" pitchFamily="34" charset="0"/>
              <a:cs typeface="Calibri" panose="020F0502020204030204" pitchFamily="34" charset="0"/>
            </a:endParaRPr>
          </a:p>
          <a:p>
            <a:r>
              <a:rPr lang="en-US" dirty="0">
                <a:latin typeface="Calibri" panose="020F0502020204030204" pitchFamily="34" charset="0"/>
                <a:ea typeface="Verdana" panose="020B0604030504040204" pitchFamily="34" charset="0"/>
                <a:cs typeface="Calibri" panose="020F0502020204030204" pitchFamily="34" charset="0"/>
              </a:rPr>
              <a:t>Incubation time of 14 to 180 days</a:t>
            </a:r>
          </a:p>
          <a:p>
            <a:pPr marL="800089" lvl="1" indent="-342900"/>
            <a:r>
              <a:rPr lang="en-US" dirty="0">
                <a:latin typeface="Calibri" panose="020F0502020204030204" pitchFamily="34" charset="0"/>
                <a:ea typeface="Verdana" panose="020B0604030504040204" pitchFamily="34" charset="0"/>
                <a:cs typeface="Calibri" panose="020F0502020204030204" pitchFamily="34" charset="0"/>
              </a:rPr>
              <a:t>Average 2-12 weeks </a:t>
            </a:r>
          </a:p>
          <a:p>
            <a:pPr marL="0" indent="0">
              <a:buFont typeface="Arial"/>
              <a:buNone/>
            </a:pPr>
            <a:endParaRPr lang="en-US" dirty="0">
              <a:latin typeface="Calibri" panose="020F0502020204030204" pitchFamily="34" charset="0"/>
              <a:ea typeface="Verdana" panose="020B0604030504040204" pitchFamily="34" charset="0"/>
              <a:cs typeface="Calibri" panose="020F0502020204030204" pitchFamily="34" charset="0"/>
            </a:endParaRPr>
          </a:p>
          <a:p>
            <a:r>
              <a:rPr lang="en-US" dirty="0">
                <a:latin typeface="Calibri" panose="020F0502020204030204" pitchFamily="34" charset="0"/>
                <a:ea typeface="Verdana" panose="020B0604030504040204" pitchFamily="34" charset="0"/>
                <a:cs typeface="Calibri" panose="020F0502020204030204" pitchFamily="34" charset="0"/>
              </a:rPr>
              <a:t>Causes inflammation of the liver leading to cirrhosis, liver failure and hepatocellular carcinoma (HCC)</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BAF1930A-E960-4804-94F1-02667A2C06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596" y="2202887"/>
            <a:ext cx="4358474" cy="2452225"/>
          </a:xfrm>
          <a:prstGeom prst="rect">
            <a:avLst/>
          </a:prstGeom>
        </p:spPr>
      </p:pic>
    </p:spTree>
    <p:extLst>
      <p:ext uri="{BB962C8B-B14F-4D97-AF65-F5344CB8AC3E}">
        <p14:creationId xmlns:p14="http://schemas.microsoft.com/office/powerpoint/2010/main" val="410830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AF71-4DEF-405E-B91B-0170A557DDDE}"/>
              </a:ext>
            </a:extLst>
          </p:cNvPr>
          <p:cNvSpPr>
            <a:spLocks noGrp="1"/>
          </p:cNvSpPr>
          <p:nvPr>
            <p:ph type="title"/>
          </p:nvPr>
        </p:nvSpPr>
        <p:spPr>
          <a:xfrm>
            <a:off x="1484311" y="141041"/>
            <a:ext cx="10018713" cy="1752599"/>
          </a:xfrm>
        </p:spPr>
        <p:txBody>
          <a:bodyPr/>
          <a:lstStyle/>
          <a:p>
            <a:r>
              <a:rPr lang="en-US" dirty="0"/>
              <a:t>Hepatitis C Transmission</a:t>
            </a:r>
          </a:p>
        </p:txBody>
      </p:sp>
      <p:pic>
        <p:nvPicPr>
          <p:cNvPr id="6" name="Picture 5">
            <a:extLst>
              <a:ext uri="{FF2B5EF4-FFF2-40B4-BE49-F238E27FC236}">
                <a16:creationId xmlns:a16="http://schemas.microsoft.com/office/drawing/2014/main" id="{0E9E3FC6-6A79-4A0F-B641-5AA1A3BE01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0572" y="1541027"/>
            <a:ext cx="7718051" cy="4480393"/>
          </a:xfrm>
          <a:prstGeom prst="rect">
            <a:avLst/>
          </a:prstGeom>
        </p:spPr>
      </p:pic>
    </p:spTree>
    <p:extLst>
      <p:ext uri="{BB962C8B-B14F-4D97-AF65-F5344CB8AC3E}">
        <p14:creationId xmlns:p14="http://schemas.microsoft.com/office/powerpoint/2010/main" val="298340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AF71-4DEF-405E-B91B-0170A557DDDE}"/>
              </a:ext>
            </a:extLst>
          </p:cNvPr>
          <p:cNvSpPr>
            <a:spLocks noGrp="1"/>
          </p:cNvSpPr>
          <p:nvPr>
            <p:ph type="title"/>
          </p:nvPr>
        </p:nvSpPr>
        <p:spPr>
          <a:xfrm>
            <a:off x="1484311" y="141041"/>
            <a:ext cx="10018713" cy="1752599"/>
          </a:xfrm>
        </p:spPr>
        <p:txBody>
          <a:bodyPr/>
          <a:lstStyle/>
          <a:p>
            <a:r>
              <a:rPr lang="en-US" dirty="0"/>
              <a:t>Hepatitis C Risk Factors</a:t>
            </a:r>
          </a:p>
        </p:txBody>
      </p:sp>
      <p:sp>
        <p:nvSpPr>
          <p:cNvPr id="5" name="Text Placeholder 3">
            <a:extLst>
              <a:ext uri="{FF2B5EF4-FFF2-40B4-BE49-F238E27FC236}">
                <a16:creationId xmlns:a16="http://schemas.microsoft.com/office/drawing/2014/main" id="{5B36177C-7470-4276-A838-1968DC564231}"/>
              </a:ext>
            </a:extLst>
          </p:cNvPr>
          <p:cNvSpPr txBox="1">
            <a:spLocks/>
          </p:cNvSpPr>
          <p:nvPr/>
        </p:nvSpPr>
        <p:spPr>
          <a:xfrm>
            <a:off x="3178219" y="1465476"/>
            <a:ext cx="6630895" cy="4971070"/>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Font typeface="+mj-lt"/>
              <a:buAutoNum type="arabicPeriod"/>
            </a:pPr>
            <a:r>
              <a:rPr lang="en-US" sz="1600" b="1" dirty="0"/>
              <a:t>Born Between 1945 and 1965</a:t>
            </a:r>
          </a:p>
          <a:p>
            <a:pPr>
              <a:buFont typeface="+mj-lt"/>
              <a:buAutoNum type="arabicPeriod"/>
            </a:pPr>
            <a:r>
              <a:rPr lang="en-US" sz="1600" b="1" dirty="0"/>
              <a:t>HIV Positive</a:t>
            </a:r>
          </a:p>
          <a:p>
            <a:pPr>
              <a:buFont typeface="+mj-lt"/>
              <a:buAutoNum type="arabicPeriod"/>
            </a:pPr>
            <a:r>
              <a:rPr lang="en-US" sz="1600" b="1" dirty="0"/>
              <a:t>History of sexually transmitted diseases</a:t>
            </a:r>
          </a:p>
          <a:p>
            <a:pPr>
              <a:buFont typeface="+mj-lt"/>
              <a:buAutoNum type="arabicPeriod"/>
            </a:pPr>
            <a:r>
              <a:rPr lang="en-US" sz="1600" b="1" dirty="0"/>
              <a:t>Men who have sex with men (MSM)</a:t>
            </a:r>
          </a:p>
          <a:p>
            <a:pPr>
              <a:buFont typeface="+mj-lt"/>
              <a:buAutoNum type="arabicPeriod"/>
            </a:pPr>
            <a:r>
              <a:rPr lang="en-US" sz="1600" b="1" dirty="0"/>
              <a:t>Injection drug use (IDU)</a:t>
            </a:r>
          </a:p>
          <a:p>
            <a:pPr>
              <a:buFont typeface="+mj-lt"/>
              <a:buAutoNum type="arabicPeriod"/>
            </a:pPr>
            <a:r>
              <a:rPr lang="en-US" sz="1600" b="1" dirty="0"/>
              <a:t>Intranasal drug use (INDU)</a:t>
            </a:r>
          </a:p>
          <a:p>
            <a:pPr>
              <a:buFont typeface="+mj-lt"/>
              <a:buAutoNum type="arabicPeriod"/>
            </a:pPr>
            <a:r>
              <a:rPr lang="en-US" sz="1600" b="1" dirty="0"/>
              <a:t>Had sex for money/drugs</a:t>
            </a:r>
          </a:p>
          <a:p>
            <a:pPr>
              <a:buFont typeface="+mj-lt"/>
              <a:buAutoNum type="arabicPeriod"/>
            </a:pPr>
            <a:r>
              <a:rPr lang="en-US" sz="1600" b="1" dirty="0"/>
              <a:t>Prior/current incarceration</a:t>
            </a:r>
          </a:p>
          <a:p>
            <a:pPr>
              <a:buFont typeface="+mj-lt"/>
              <a:buAutoNum type="arabicPeriod"/>
            </a:pPr>
            <a:r>
              <a:rPr lang="en-US" sz="1600" b="1" dirty="0"/>
              <a:t>Employed in medical/dental field</a:t>
            </a:r>
          </a:p>
          <a:p>
            <a:pPr>
              <a:buFont typeface="+mj-lt"/>
              <a:buAutoNum type="arabicPeriod"/>
            </a:pPr>
            <a:r>
              <a:rPr lang="en-US" sz="1600" b="1" dirty="0"/>
              <a:t>Child born to hepatitis C + mother\</a:t>
            </a:r>
          </a:p>
          <a:p>
            <a:pPr>
              <a:buFont typeface="+mj-lt"/>
              <a:buAutoNum type="arabicPeriod"/>
            </a:pPr>
            <a:r>
              <a:rPr lang="en-US" sz="1600" b="1" dirty="0"/>
              <a:t>Received clotting factors, blood/blood products or organ transplant before 1992</a:t>
            </a:r>
          </a:p>
          <a:p>
            <a:pPr>
              <a:buFont typeface="+mj-lt"/>
              <a:buAutoNum type="arabicPeriod"/>
            </a:pPr>
            <a:r>
              <a:rPr lang="en-US" sz="1600" b="1" dirty="0"/>
              <a:t>Household Contact of confirmed or suspect to HCV case</a:t>
            </a:r>
          </a:p>
          <a:p>
            <a:pPr>
              <a:buFont typeface="+mj-lt"/>
              <a:buAutoNum type="arabicPeriod"/>
            </a:pPr>
            <a:r>
              <a:rPr lang="en-US" sz="1600" b="1" dirty="0"/>
              <a:t>Long term hemodialysis</a:t>
            </a:r>
          </a:p>
        </p:txBody>
      </p:sp>
    </p:spTree>
    <p:extLst>
      <p:ext uri="{BB962C8B-B14F-4D97-AF65-F5344CB8AC3E}">
        <p14:creationId xmlns:p14="http://schemas.microsoft.com/office/powerpoint/2010/main" val="3413617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AF71-4DEF-405E-B91B-0170A557DDDE}"/>
              </a:ext>
            </a:extLst>
          </p:cNvPr>
          <p:cNvSpPr>
            <a:spLocks noGrp="1"/>
          </p:cNvSpPr>
          <p:nvPr>
            <p:ph type="title"/>
          </p:nvPr>
        </p:nvSpPr>
        <p:spPr>
          <a:xfrm>
            <a:off x="1484311" y="141041"/>
            <a:ext cx="10018713" cy="1752599"/>
          </a:xfrm>
        </p:spPr>
        <p:txBody>
          <a:bodyPr/>
          <a:lstStyle/>
          <a:p>
            <a:r>
              <a:rPr lang="en-US" dirty="0"/>
              <a:t>Hepatitis C in the United States</a:t>
            </a:r>
          </a:p>
        </p:txBody>
      </p:sp>
      <p:sp>
        <p:nvSpPr>
          <p:cNvPr id="4" name="Content Placeholder 3">
            <a:extLst>
              <a:ext uri="{FF2B5EF4-FFF2-40B4-BE49-F238E27FC236}">
                <a16:creationId xmlns:a16="http://schemas.microsoft.com/office/drawing/2014/main" id="{51D4F3DD-DC6B-4FBF-AC35-320B0F5155AC}"/>
              </a:ext>
            </a:extLst>
          </p:cNvPr>
          <p:cNvSpPr txBox="1">
            <a:spLocks noGrp="1"/>
          </p:cNvSpPr>
          <p:nvPr>
            <p:ph sz="half" idx="1"/>
          </p:nvPr>
        </p:nvSpPr>
        <p:spPr>
          <a:xfrm>
            <a:off x="1484312" y="1763377"/>
            <a:ext cx="4895055" cy="4308872"/>
          </a:xfrm>
          <a:prstGeom prst="rect">
            <a:avLst/>
          </a:prstGeom>
          <a:noFill/>
        </p:spPr>
        <p:txBody>
          <a:bodyPr wrap="square" rtlCol="0">
            <a:spAutoFit/>
          </a:bodyPr>
          <a:lstStyle/>
          <a:p>
            <a:pPr marL="285750" indent="-285750">
              <a:buFont typeface="Arial" panose="020B0604020202020204" pitchFamily="34" charset="0"/>
              <a:buChar char="•"/>
            </a:pPr>
            <a:r>
              <a:rPr lang="en-US" sz="2000" dirty="0"/>
              <a:t>Most common blood-borne infection in the US</a:t>
            </a:r>
          </a:p>
          <a:p>
            <a:endParaRPr lang="en-US" sz="2000" dirty="0"/>
          </a:p>
          <a:p>
            <a:pPr marL="285750" indent="-285750">
              <a:buFont typeface="Arial" panose="020B0604020202020204" pitchFamily="34" charset="0"/>
              <a:buChar char="•"/>
            </a:pPr>
            <a:r>
              <a:rPr lang="en-US" sz="2000" dirty="0"/>
              <a:t>An estimated 2.3 million persons in the United States are living with hepatitis C</a:t>
            </a:r>
            <a:r>
              <a:rPr lang="en-US" sz="2000" baseline="30000" dirty="0"/>
              <a:t> </a:t>
            </a:r>
            <a:endParaRPr lang="en-US" sz="2000" dirty="0"/>
          </a:p>
          <a:p>
            <a:endParaRPr lang="en-US" sz="2000" dirty="0"/>
          </a:p>
          <a:p>
            <a:pPr marL="285750" indent="-285750">
              <a:buFont typeface="Arial" panose="020B0604020202020204" pitchFamily="34" charset="0"/>
              <a:buChar char="•"/>
            </a:pPr>
            <a:r>
              <a:rPr lang="en-US" sz="2000" dirty="0"/>
              <a:t>In 2013, HCV killed more people than all other infectious diseases reported to CDC</a:t>
            </a:r>
            <a:r>
              <a:rPr lang="en-US" sz="2000" baseline="30000" dirty="0"/>
              <a:t> </a:t>
            </a:r>
            <a:endParaRPr lang="en-US" sz="2000" dirty="0"/>
          </a:p>
          <a:p>
            <a:endParaRPr lang="en-US" sz="2000" dirty="0"/>
          </a:p>
          <a:p>
            <a:pPr marL="285750" indent="-285750">
              <a:buFont typeface="Arial" panose="020B0604020202020204" pitchFamily="34" charset="0"/>
              <a:buChar char="•"/>
            </a:pPr>
            <a:r>
              <a:rPr lang="en-US" sz="2000" dirty="0"/>
              <a:t>25% of those living with HIV in the US are co-infected with hepatitis C</a:t>
            </a:r>
          </a:p>
        </p:txBody>
      </p:sp>
      <p:pic>
        <p:nvPicPr>
          <p:cNvPr id="6" name="Picture 5">
            <a:extLst>
              <a:ext uri="{FF2B5EF4-FFF2-40B4-BE49-F238E27FC236}">
                <a16:creationId xmlns:a16="http://schemas.microsoft.com/office/drawing/2014/main" id="{85ADA29A-4D2F-4C78-9021-74858DC74701}"/>
              </a:ext>
            </a:extLst>
          </p:cNvPr>
          <p:cNvPicPr>
            <a:picLocks noChangeAspect="1"/>
          </p:cNvPicPr>
          <p:nvPr/>
        </p:nvPicPr>
        <p:blipFill>
          <a:blip r:embed="rId2"/>
          <a:stretch>
            <a:fillRect/>
          </a:stretch>
        </p:blipFill>
        <p:spPr>
          <a:xfrm>
            <a:off x="7484297" y="1470991"/>
            <a:ext cx="3779848" cy="5102794"/>
          </a:xfrm>
          <a:prstGeom prst="rect">
            <a:avLst/>
          </a:prstGeom>
        </p:spPr>
      </p:pic>
    </p:spTree>
    <p:extLst>
      <p:ext uri="{BB962C8B-B14F-4D97-AF65-F5344CB8AC3E}">
        <p14:creationId xmlns:p14="http://schemas.microsoft.com/office/powerpoint/2010/main" val="2339617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AF71-4DEF-405E-B91B-0170A557DDDE}"/>
              </a:ext>
            </a:extLst>
          </p:cNvPr>
          <p:cNvSpPr>
            <a:spLocks noGrp="1"/>
          </p:cNvSpPr>
          <p:nvPr>
            <p:ph type="title"/>
          </p:nvPr>
        </p:nvSpPr>
        <p:spPr>
          <a:xfrm>
            <a:off x="1484311" y="141041"/>
            <a:ext cx="10018713" cy="1752599"/>
          </a:xfrm>
        </p:spPr>
        <p:txBody>
          <a:bodyPr/>
          <a:lstStyle/>
          <a:p>
            <a:r>
              <a:rPr lang="en-US" dirty="0"/>
              <a:t>City A’s HCV Surveillance Flow</a:t>
            </a:r>
          </a:p>
        </p:txBody>
      </p:sp>
      <p:pic>
        <p:nvPicPr>
          <p:cNvPr id="4" name="Picture 4" descr="Related image">
            <a:extLst>
              <a:ext uri="{FF2B5EF4-FFF2-40B4-BE49-F238E27FC236}">
                <a16:creationId xmlns:a16="http://schemas.microsoft.com/office/drawing/2014/main" id="{F2A9E9B9-AFCD-4559-A8D5-C52D9CDBE3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7638" y="2103173"/>
            <a:ext cx="1069499" cy="1069499"/>
          </a:xfrm>
          <a:prstGeom prst="rect">
            <a:avLst/>
          </a:prstGeom>
          <a:noFill/>
          <a:ln>
            <a:noFill/>
          </a:ln>
        </p:spPr>
      </p:pic>
      <p:sp>
        <p:nvSpPr>
          <p:cNvPr id="6" name="TextBox 5">
            <a:extLst>
              <a:ext uri="{FF2B5EF4-FFF2-40B4-BE49-F238E27FC236}">
                <a16:creationId xmlns:a16="http://schemas.microsoft.com/office/drawing/2014/main" id="{458B1262-9DA1-49B5-A069-6EED89F2B016}"/>
              </a:ext>
            </a:extLst>
          </p:cNvPr>
          <p:cNvSpPr txBox="1"/>
          <p:nvPr/>
        </p:nvSpPr>
        <p:spPr>
          <a:xfrm>
            <a:off x="6146347" y="1805443"/>
            <a:ext cx="880369" cy="369332"/>
          </a:xfrm>
          <a:prstGeom prst="rect">
            <a:avLst/>
          </a:prstGeom>
          <a:noFill/>
          <a:ln w="19050">
            <a:solidFill>
              <a:srgbClr val="FFC000"/>
            </a:solidFill>
          </a:ln>
        </p:spPr>
        <p:txBody>
          <a:bodyPr wrap="none" rtlCol="0">
            <a:spAutoFit/>
          </a:bodyPr>
          <a:lstStyle/>
          <a:p>
            <a:r>
              <a:rPr lang="en-US" dirty="0"/>
              <a:t>Patient</a:t>
            </a:r>
          </a:p>
        </p:txBody>
      </p:sp>
      <p:sp>
        <p:nvSpPr>
          <p:cNvPr id="7" name="TextBox 6">
            <a:extLst>
              <a:ext uri="{FF2B5EF4-FFF2-40B4-BE49-F238E27FC236}">
                <a16:creationId xmlns:a16="http://schemas.microsoft.com/office/drawing/2014/main" id="{E3C16AEC-2C14-4F45-AF12-9B22D50D12DE}"/>
              </a:ext>
            </a:extLst>
          </p:cNvPr>
          <p:cNvSpPr txBox="1"/>
          <p:nvPr/>
        </p:nvSpPr>
        <p:spPr>
          <a:xfrm>
            <a:off x="6274785" y="2605942"/>
            <a:ext cx="586764" cy="369332"/>
          </a:xfrm>
          <a:prstGeom prst="rect">
            <a:avLst/>
          </a:prstGeom>
          <a:noFill/>
          <a:ln w="19050">
            <a:solidFill>
              <a:srgbClr val="FFC000"/>
            </a:solidFill>
          </a:ln>
        </p:spPr>
        <p:txBody>
          <a:bodyPr wrap="none" rtlCol="0">
            <a:spAutoFit/>
          </a:bodyPr>
          <a:lstStyle/>
          <a:p>
            <a:r>
              <a:rPr lang="en-US" dirty="0"/>
              <a:t>Test</a:t>
            </a:r>
          </a:p>
        </p:txBody>
      </p:sp>
      <p:sp>
        <p:nvSpPr>
          <p:cNvPr id="8" name="TextBox 7">
            <a:extLst>
              <a:ext uri="{FF2B5EF4-FFF2-40B4-BE49-F238E27FC236}">
                <a16:creationId xmlns:a16="http://schemas.microsoft.com/office/drawing/2014/main" id="{3999BCDC-F2B2-42D0-AD63-22C496EC3553}"/>
              </a:ext>
            </a:extLst>
          </p:cNvPr>
          <p:cNvSpPr txBox="1"/>
          <p:nvPr/>
        </p:nvSpPr>
        <p:spPr>
          <a:xfrm>
            <a:off x="7847187" y="3252633"/>
            <a:ext cx="1148071" cy="369332"/>
          </a:xfrm>
          <a:prstGeom prst="rect">
            <a:avLst/>
          </a:prstGeom>
          <a:noFill/>
          <a:ln w="19050">
            <a:solidFill>
              <a:srgbClr val="FFC000"/>
            </a:solidFill>
          </a:ln>
        </p:spPr>
        <p:txBody>
          <a:bodyPr wrap="none" rtlCol="0">
            <a:spAutoFit/>
          </a:bodyPr>
          <a:lstStyle/>
          <a:p>
            <a:r>
              <a:rPr lang="en-US" dirty="0"/>
              <a:t>Paper Lab</a:t>
            </a:r>
          </a:p>
        </p:txBody>
      </p:sp>
      <p:sp>
        <p:nvSpPr>
          <p:cNvPr id="9" name="TextBox 8">
            <a:extLst>
              <a:ext uri="{FF2B5EF4-FFF2-40B4-BE49-F238E27FC236}">
                <a16:creationId xmlns:a16="http://schemas.microsoft.com/office/drawing/2014/main" id="{50344676-3D16-4E9A-A2ED-82CE766A0977}"/>
              </a:ext>
            </a:extLst>
          </p:cNvPr>
          <p:cNvSpPr txBox="1"/>
          <p:nvPr/>
        </p:nvSpPr>
        <p:spPr>
          <a:xfrm>
            <a:off x="3897895" y="3317015"/>
            <a:ext cx="1619674" cy="369332"/>
          </a:xfrm>
          <a:prstGeom prst="rect">
            <a:avLst/>
          </a:prstGeom>
          <a:noFill/>
          <a:ln w="19050">
            <a:solidFill>
              <a:srgbClr val="FFC000"/>
            </a:solidFill>
          </a:ln>
        </p:spPr>
        <p:txBody>
          <a:bodyPr wrap="none" rtlCol="0">
            <a:spAutoFit/>
          </a:bodyPr>
          <a:lstStyle/>
          <a:p>
            <a:r>
              <a:rPr lang="en-US" dirty="0"/>
              <a:t>Disease Report</a:t>
            </a:r>
          </a:p>
        </p:txBody>
      </p:sp>
      <p:sp>
        <p:nvSpPr>
          <p:cNvPr id="10" name="TextBox 9">
            <a:extLst>
              <a:ext uri="{FF2B5EF4-FFF2-40B4-BE49-F238E27FC236}">
                <a16:creationId xmlns:a16="http://schemas.microsoft.com/office/drawing/2014/main" id="{CEC4972E-3F9E-4E40-A0FA-73402E643240}"/>
              </a:ext>
            </a:extLst>
          </p:cNvPr>
          <p:cNvSpPr txBox="1"/>
          <p:nvPr/>
        </p:nvSpPr>
        <p:spPr>
          <a:xfrm>
            <a:off x="6271662" y="3429709"/>
            <a:ext cx="524503" cy="369332"/>
          </a:xfrm>
          <a:prstGeom prst="rect">
            <a:avLst/>
          </a:prstGeom>
          <a:solidFill>
            <a:srgbClr val="0070C0"/>
          </a:solidFill>
          <a:ln w="19050">
            <a:solidFill>
              <a:srgbClr val="FFC000"/>
            </a:solidFill>
          </a:ln>
        </p:spPr>
        <p:txBody>
          <a:bodyPr wrap="none" rtlCol="0">
            <a:spAutoFit/>
          </a:bodyPr>
          <a:lstStyle/>
          <a:p>
            <a:r>
              <a:rPr lang="en-US" b="1" dirty="0">
                <a:solidFill>
                  <a:schemeClr val="bg1"/>
                </a:solidFill>
              </a:rPr>
              <a:t>ELR</a:t>
            </a:r>
          </a:p>
        </p:txBody>
      </p:sp>
      <p:sp>
        <p:nvSpPr>
          <p:cNvPr id="11" name="TextBox 10">
            <a:extLst>
              <a:ext uri="{FF2B5EF4-FFF2-40B4-BE49-F238E27FC236}">
                <a16:creationId xmlns:a16="http://schemas.microsoft.com/office/drawing/2014/main" id="{41514077-6753-4A0B-AE5B-4A4F7470073D}"/>
              </a:ext>
            </a:extLst>
          </p:cNvPr>
          <p:cNvSpPr txBox="1"/>
          <p:nvPr/>
        </p:nvSpPr>
        <p:spPr>
          <a:xfrm>
            <a:off x="7258564" y="4062032"/>
            <a:ext cx="2363724" cy="369332"/>
          </a:xfrm>
          <a:prstGeom prst="rect">
            <a:avLst/>
          </a:prstGeom>
          <a:noFill/>
          <a:ln w="19050">
            <a:solidFill>
              <a:srgbClr val="FFC000"/>
            </a:solidFill>
          </a:ln>
        </p:spPr>
        <p:txBody>
          <a:bodyPr wrap="none" rtlCol="0">
            <a:spAutoFit/>
          </a:bodyPr>
          <a:lstStyle/>
          <a:p>
            <a:r>
              <a:rPr lang="en-US" dirty="0"/>
              <a:t>Central Office or LRHD</a:t>
            </a:r>
          </a:p>
        </p:txBody>
      </p:sp>
      <p:sp>
        <p:nvSpPr>
          <p:cNvPr id="12" name="TextBox 11">
            <a:extLst>
              <a:ext uri="{FF2B5EF4-FFF2-40B4-BE49-F238E27FC236}">
                <a16:creationId xmlns:a16="http://schemas.microsoft.com/office/drawing/2014/main" id="{975535FA-9B6F-4CC7-8EC6-B76C41132ADE}"/>
              </a:ext>
            </a:extLst>
          </p:cNvPr>
          <p:cNvSpPr txBox="1"/>
          <p:nvPr/>
        </p:nvSpPr>
        <p:spPr>
          <a:xfrm>
            <a:off x="3607412" y="4151700"/>
            <a:ext cx="2363724" cy="369332"/>
          </a:xfrm>
          <a:prstGeom prst="rect">
            <a:avLst/>
          </a:prstGeom>
          <a:noFill/>
          <a:ln w="19050">
            <a:solidFill>
              <a:srgbClr val="FFC000"/>
            </a:solidFill>
          </a:ln>
        </p:spPr>
        <p:txBody>
          <a:bodyPr wrap="none" rtlCol="0">
            <a:spAutoFit/>
          </a:bodyPr>
          <a:lstStyle/>
          <a:p>
            <a:r>
              <a:rPr lang="en-US" dirty="0"/>
              <a:t>Central Office or LRHD</a:t>
            </a:r>
          </a:p>
        </p:txBody>
      </p:sp>
      <p:sp>
        <p:nvSpPr>
          <p:cNvPr id="13" name="TextBox 12">
            <a:extLst>
              <a:ext uri="{FF2B5EF4-FFF2-40B4-BE49-F238E27FC236}">
                <a16:creationId xmlns:a16="http://schemas.microsoft.com/office/drawing/2014/main" id="{95DA4724-30C7-4002-AECB-D36E4F810F56}"/>
              </a:ext>
            </a:extLst>
          </p:cNvPr>
          <p:cNvSpPr txBox="1"/>
          <p:nvPr/>
        </p:nvSpPr>
        <p:spPr>
          <a:xfrm>
            <a:off x="4015750" y="5050463"/>
            <a:ext cx="4854406" cy="338554"/>
          </a:xfrm>
          <a:prstGeom prst="rect">
            <a:avLst/>
          </a:prstGeom>
          <a:solidFill>
            <a:srgbClr val="0070C0"/>
          </a:solidFill>
          <a:ln w="19050">
            <a:solidFill>
              <a:srgbClr val="FFC000"/>
            </a:solidFill>
          </a:ln>
        </p:spPr>
        <p:txBody>
          <a:bodyPr wrap="none" rtlCol="0">
            <a:spAutoFit/>
          </a:bodyPr>
          <a:lstStyle/>
          <a:p>
            <a:r>
              <a:rPr lang="en-US" sz="1600" dirty="0">
                <a:solidFill>
                  <a:schemeClr val="bg1"/>
                </a:solidFill>
              </a:rPr>
              <a:t>National Electronic Disease Surveillance System (NEDSS)</a:t>
            </a:r>
          </a:p>
        </p:txBody>
      </p:sp>
      <p:sp>
        <p:nvSpPr>
          <p:cNvPr id="14" name="TextBox 13">
            <a:extLst>
              <a:ext uri="{FF2B5EF4-FFF2-40B4-BE49-F238E27FC236}">
                <a16:creationId xmlns:a16="http://schemas.microsoft.com/office/drawing/2014/main" id="{13EBE5AA-EA84-4662-805E-F2ED96D92A36}"/>
              </a:ext>
            </a:extLst>
          </p:cNvPr>
          <p:cNvSpPr txBox="1"/>
          <p:nvPr/>
        </p:nvSpPr>
        <p:spPr>
          <a:xfrm>
            <a:off x="6284651" y="5796287"/>
            <a:ext cx="574196" cy="369332"/>
          </a:xfrm>
          <a:prstGeom prst="rect">
            <a:avLst/>
          </a:prstGeom>
          <a:solidFill>
            <a:srgbClr val="00B050"/>
          </a:solidFill>
          <a:ln w="19050">
            <a:solidFill>
              <a:srgbClr val="FFC000"/>
            </a:solidFill>
          </a:ln>
        </p:spPr>
        <p:txBody>
          <a:bodyPr wrap="none" rtlCol="0">
            <a:spAutoFit/>
          </a:bodyPr>
          <a:lstStyle/>
          <a:p>
            <a:r>
              <a:rPr lang="en-US" dirty="0">
                <a:solidFill>
                  <a:schemeClr val="bg1"/>
                </a:solidFill>
              </a:rPr>
              <a:t>CDC</a:t>
            </a:r>
          </a:p>
        </p:txBody>
      </p:sp>
      <p:cxnSp>
        <p:nvCxnSpPr>
          <p:cNvPr id="15" name="Straight Arrow Connector 14">
            <a:extLst>
              <a:ext uri="{FF2B5EF4-FFF2-40B4-BE49-F238E27FC236}">
                <a16:creationId xmlns:a16="http://schemas.microsoft.com/office/drawing/2014/main" id="{EEDD5A0B-F167-4C76-B513-0FDF4CF8A67F}"/>
              </a:ext>
            </a:extLst>
          </p:cNvPr>
          <p:cNvCxnSpPr/>
          <p:nvPr/>
        </p:nvCxnSpPr>
        <p:spPr>
          <a:xfrm>
            <a:off x="6552745" y="2273501"/>
            <a:ext cx="0" cy="288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4AF4198-8B72-46C2-B58B-211262BE0FA1}"/>
              </a:ext>
            </a:extLst>
          </p:cNvPr>
          <p:cNvCxnSpPr>
            <a:cxnSpLocks/>
          </p:cNvCxnSpPr>
          <p:nvPr/>
        </p:nvCxnSpPr>
        <p:spPr>
          <a:xfrm flipH="1">
            <a:off x="5394967" y="2768429"/>
            <a:ext cx="742385" cy="20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85E7197-B7CE-407E-B74A-59E705FBC9B0}"/>
              </a:ext>
            </a:extLst>
          </p:cNvPr>
          <p:cNvCxnSpPr>
            <a:cxnSpLocks/>
          </p:cNvCxnSpPr>
          <p:nvPr/>
        </p:nvCxnSpPr>
        <p:spPr>
          <a:xfrm>
            <a:off x="6542276" y="3021265"/>
            <a:ext cx="0" cy="368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441CD79-F2A4-49B2-880E-E989B9D03360}"/>
              </a:ext>
            </a:extLst>
          </p:cNvPr>
          <p:cNvCxnSpPr>
            <a:cxnSpLocks/>
          </p:cNvCxnSpPr>
          <p:nvPr/>
        </p:nvCxnSpPr>
        <p:spPr>
          <a:xfrm>
            <a:off x="6968139" y="2768429"/>
            <a:ext cx="627250" cy="320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6838003-DB42-44CC-9AAC-2EAFA19EC712}"/>
              </a:ext>
            </a:extLst>
          </p:cNvPr>
          <p:cNvCxnSpPr/>
          <p:nvPr/>
        </p:nvCxnSpPr>
        <p:spPr>
          <a:xfrm>
            <a:off x="6511017" y="3920711"/>
            <a:ext cx="0" cy="1030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09269BA-1AAF-4C58-AF8A-075FC923817C}"/>
              </a:ext>
            </a:extLst>
          </p:cNvPr>
          <p:cNvCxnSpPr/>
          <p:nvPr/>
        </p:nvCxnSpPr>
        <p:spPr>
          <a:xfrm>
            <a:off x="6527468" y="5459648"/>
            <a:ext cx="0" cy="266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C748C4-CA1D-40AA-AF32-4DC7876074C0}"/>
              </a:ext>
            </a:extLst>
          </p:cNvPr>
          <p:cNvCxnSpPr>
            <a:cxnSpLocks/>
          </p:cNvCxnSpPr>
          <p:nvPr/>
        </p:nvCxnSpPr>
        <p:spPr>
          <a:xfrm>
            <a:off x="4669549" y="3760557"/>
            <a:ext cx="0" cy="320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92CD7F8-5361-4E3A-A177-B447D3ACF93B}"/>
              </a:ext>
            </a:extLst>
          </p:cNvPr>
          <p:cNvCxnSpPr>
            <a:cxnSpLocks/>
          </p:cNvCxnSpPr>
          <p:nvPr/>
        </p:nvCxnSpPr>
        <p:spPr>
          <a:xfrm>
            <a:off x="8407608" y="3686347"/>
            <a:ext cx="0" cy="313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19240B2-99EC-483D-8962-342A3B865D13}"/>
              </a:ext>
            </a:extLst>
          </p:cNvPr>
          <p:cNvCxnSpPr/>
          <p:nvPr/>
        </p:nvCxnSpPr>
        <p:spPr>
          <a:xfrm>
            <a:off x="4669549" y="4627303"/>
            <a:ext cx="0" cy="32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B0714EA-693B-4A0D-9BA1-633A60CAC440}"/>
              </a:ext>
            </a:extLst>
          </p:cNvPr>
          <p:cNvCxnSpPr>
            <a:cxnSpLocks/>
          </p:cNvCxnSpPr>
          <p:nvPr/>
        </p:nvCxnSpPr>
        <p:spPr>
          <a:xfrm>
            <a:off x="8401923" y="4534826"/>
            <a:ext cx="0" cy="387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6" descr="Image result for lab result illustration">
            <a:extLst>
              <a:ext uri="{FF2B5EF4-FFF2-40B4-BE49-F238E27FC236}">
                <a16:creationId xmlns:a16="http://schemas.microsoft.com/office/drawing/2014/main" id="{0C813754-6C64-4024-B5C0-D8E07A5980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0817" y="2202495"/>
            <a:ext cx="1293680" cy="977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00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F468-D26F-4D10-9361-561DCF8920F5}"/>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74FA1C02-3433-4E63-B6D2-D424477AA3D2}"/>
              </a:ext>
            </a:extLst>
          </p:cNvPr>
          <p:cNvSpPr>
            <a:spLocks noGrp="1"/>
          </p:cNvSpPr>
          <p:nvPr>
            <p:ph idx="1"/>
          </p:nvPr>
        </p:nvSpPr>
        <p:spPr/>
        <p:txBody>
          <a:bodyPr/>
          <a:lstStyle/>
          <a:p>
            <a:r>
              <a:rPr lang="en-US" dirty="0"/>
              <a:t>Assess HCV occurrence and rates in City A populations</a:t>
            </a:r>
          </a:p>
          <a:p>
            <a:pPr marL="457200" lvl="1" indent="0">
              <a:buNone/>
            </a:pPr>
            <a:endParaRPr lang="en-US" dirty="0"/>
          </a:p>
          <a:p>
            <a:r>
              <a:rPr lang="en-US" dirty="0"/>
              <a:t>Assess the conversion rate of HCV-negative individuals between 2022 and 2024</a:t>
            </a:r>
          </a:p>
        </p:txBody>
      </p:sp>
    </p:spTree>
    <p:extLst>
      <p:ext uri="{BB962C8B-B14F-4D97-AF65-F5344CB8AC3E}">
        <p14:creationId xmlns:p14="http://schemas.microsoft.com/office/powerpoint/2010/main" val="1000667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F468-D26F-4D10-9361-561DCF8920F5}"/>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4FA1C02-3433-4E63-B6D2-D424477AA3D2}"/>
              </a:ext>
            </a:extLst>
          </p:cNvPr>
          <p:cNvSpPr>
            <a:spLocks noGrp="1"/>
          </p:cNvSpPr>
          <p:nvPr>
            <p:ph idx="1"/>
          </p:nvPr>
        </p:nvSpPr>
        <p:spPr>
          <a:xfrm>
            <a:off x="1484310" y="2324101"/>
            <a:ext cx="10018713" cy="4191001"/>
          </a:xfrm>
        </p:spPr>
        <p:txBody>
          <a:bodyPr>
            <a:normAutofit/>
          </a:bodyPr>
          <a:lstStyle/>
          <a:p>
            <a:r>
              <a:rPr lang="en-US" dirty="0"/>
              <a:t>HCV laboratory data was extracted from the City A Electronic Disease Surveillance System (CAEDSS) for years 2022-2024</a:t>
            </a:r>
          </a:p>
          <a:p>
            <a:pPr lvl="1"/>
            <a:r>
              <a:rPr lang="en-US" dirty="0"/>
              <a:t>ELRs from reporting hospitals, laboratory facilities, clinics, etc.</a:t>
            </a:r>
          </a:p>
          <a:p>
            <a:r>
              <a:rPr lang="en-US" dirty="0"/>
              <a:t>HCV laboratory data was de-identified and prepared for analysis using SAS 9.4</a:t>
            </a:r>
          </a:p>
          <a:p>
            <a:r>
              <a:rPr lang="en-US" dirty="0"/>
              <a:t>HCV laboratory data was categorized into detected and not detected. </a:t>
            </a:r>
          </a:p>
          <a:p>
            <a:pPr lvl="1"/>
            <a:r>
              <a:rPr lang="en-US" dirty="0"/>
              <a:t>Detected = RNA detected, Positive for HCV antibodies, a numeric value for antibody or RNA, positive/reactive,  a genotype specified</a:t>
            </a:r>
          </a:p>
          <a:p>
            <a:pPr lvl="1"/>
            <a:r>
              <a:rPr lang="en-US" dirty="0"/>
              <a:t>Not Detected = Negative, indeterminate  </a:t>
            </a:r>
          </a:p>
          <a:p>
            <a:pPr lvl="1"/>
            <a:endParaRPr lang="en-US" dirty="0"/>
          </a:p>
        </p:txBody>
      </p:sp>
    </p:spTree>
    <p:extLst>
      <p:ext uri="{BB962C8B-B14F-4D97-AF65-F5344CB8AC3E}">
        <p14:creationId xmlns:p14="http://schemas.microsoft.com/office/powerpoint/2010/main" val="398174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F468-D26F-4D10-9361-561DCF8920F5}"/>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4FA1C02-3433-4E63-B6D2-D424477AA3D2}"/>
              </a:ext>
            </a:extLst>
          </p:cNvPr>
          <p:cNvSpPr>
            <a:spLocks noGrp="1"/>
          </p:cNvSpPr>
          <p:nvPr>
            <p:ph idx="1"/>
          </p:nvPr>
        </p:nvSpPr>
        <p:spPr>
          <a:xfrm>
            <a:off x="1484310" y="2130357"/>
            <a:ext cx="10018713" cy="4384745"/>
          </a:xfrm>
        </p:spPr>
        <p:txBody>
          <a:bodyPr>
            <a:normAutofit/>
          </a:bodyPr>
          <a:lstStyle/>
          <a:p>
            <a:r>
              <a:rPr lang="en-US" dirty="0"/>
              <a:t>Performed a descriptive analysis to provide an overarching view of testing patterns, demographic distributions, and key epidemiologic trends across surveillance years</a:t>
            </a:r>
          </a:p>
          <a:p>
            <a:pPr marL="0" indent="0">
              <a:buNone/>
            </a:pPr>
            <a:endParaRPr lang="en-US" dirty="0"/>
          </a:p>
          <a:p>
            <a:r>
              <a:rPr lang="en-US" dirty="0"/>
              <a:t>Conduct statistical analysis to examine associations between HCV detection rates and demographic factors such as age, race, and sex.</a:t>
            </a:r>
          </a:p>
          <a:p>
            <a:pPr marL="0" indent="0">
              <a:buNone/>
            </a:pPr>
            <a:endParaRPr lang="en-US" dirty="0"/>
          </a:p>
          <a:p>
            <a:r>
              <a:rPr lang="en-US" dirty="0"/>
              <a:t>Determined the HCV seroconversion rate among individuals who previously tested negative, by longitudinally tracking results from 2022 to 2024.</a:t>
            </a:r>
          </a:p>
          <a:p>
            <a:pPr lvl="1"/>
            <a:endParaRPr lang="en-US" dirty="0"/>
          </a:p>
        </p:txBody>
      </p:sp>
    </p:spTree>
    <p:extLst>
      <p:ext uri="{BB962C8B-B14F-4D97-AF65-F5344CB8AC3E}">
        <p14:creationId xmlns:p14="http://schemas.microsoft.com/office/powerpoint/2010/main" val="3205674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483</TotalTime>
  <Words>1093</Words>
  <Application>Microsoft Office PowerPoint</Application>
  <PresentationFormat>Widescreen</PresentationFormat>
  <Paragraphs>113</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Verdana</vt:lpstr>
      <vt:lpstr>Parallax</vt:lpstr>
      <vt:lpstr>Tracking HCV in City A: Demographic Disparities, and Seroconversion Trends 2022-2024</vt:lpstr>
      <vt:lpstr>Hepatitis C Overview</vt:lpstr>
      <vt:lpstr>Hepatitis C Transmission</vt:lpstr>
      <vt:lpstr>Hepatitis C Risk Factors</vt:lpstr>
      <vt:lpstr>Hepatitis C in the United States</vt:lpstr>
      <vt:lpstr>City A’s HCV Surveillance Flow</vt:lpstr>
      <vt:lpstr>Objectives </vt:lpstr>
      <vt:lpstr>Methods</vt:lpstr>
      <vt:lpstr>Methods</vt:lpstr>
      <vt:lpstr>Results</vt:lpstr>
      <vt:lpstr>Results</vt:lpstr>
      <vt:lpstr>Results</vt:lpstr>
      <vt:lpstr>Results</vt:lpstr>
      <vt:lpstr>Results</vt:lpstr>
      <vt:lpstr>Results</vt:lpstr>
      <vt:lpstr>Results</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of Hepatitis C prevalence in City A </dc:title>
  <dc:creator>Carlos Alvarez</dc:creator>
  <cp:lastModifiedBy>Carlos Alvarez</cp:lastModifiedBy>
  <cp:revision>22</cp:revision>
  <dcterms:created xsi:type="dcterms:W3CDTF">2025-06-27T15:36:44Z</dcterms:created>
  <dcterms:modified xsi:type="dcterms:W3CDTF">2025-06-30T20:36:25Z</dcterms:modified>
</cp:coreProperties>
</file>