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3" r:id="rId4"/>
    <p:sldId id="264" r:id="rId5"/>
    <p:sldId id="265" r:id="rId6"/>
    <p:sldId id="261" r:id="rId7"/>
    <p:sldId id="266" r:id="rId8"/>
    <p:sldId id="260" r:id="rId9"/>
    <p:sldId id="257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1" d="100"/>
          <a:sy n="51" d="100"/>
        </p:scale>
        <p:origin x="7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29FD5-5CC5-4AC9-8BEA-A02F7B5D2CBF}" type="datetimeFigureOut">
              <a:rPr lang="en-US" smtClean="0"/>
              <a:t>10/28/2013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D4CFF-A5E0-4E38-8B41-6AA9FC027B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60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D4CFF-A5E0-4E38-8B41-6AA9FC027BC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86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22ED-2E9E-4310-8EF7-D540B9D501E0}" type="datetime1">
              <a:rPr lang="en-US" smtClean="0"/>
              <a:t>10/28/2013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is an Allscripts Common Component Library document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7056-8DA5-4632-B606-8383B7698066}" type="datetime1">
              <a:rPr lang="en-US" smtClean="0"/>
              <a:t>10/28/2013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is an Allscripts Common Component Library document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2B53-F123-4995-A34D-6419F7A04AB2}" type="datetime1">
              <a:rPr lang="en-US" smtClean="0"/>
              <a:t>10/28/2013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is an Allscripts Common Component Library document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7F36-D543-401F-B3D8-E82A9DA3A31B}" type="datetime1">
              <a:rPr lang="en-US" smtClean="0"/>
              <a:t>10/28/2013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is an Allscripts Common Component Library document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833E-A040-4535-BEF0-F7E1CF61D4A6}" type="datetime1">
              <a:rPr lang="en-US" smtClean="0"/>
              <a:t>10/28/2013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is an Allscripts Common Component Library document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F239-C5DB-49D4-85ED-2465C0B988A6}" type="datetime1">
              <a:rPr lang="en-US" smtClean="0"/>
              <a:t>10/28/2013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is an Allscripts Common Component Library document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47D9-E86E-434A-95D4-78BE9CD063AE}" type="datetime1">
              <a:rPr lang="en-US" smtClean="0"/>
              <a:t>10/28/2013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is an Allscripts Common Component Library document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C9E6-0137-47A6-AA02-7B9B03B967C1}" type="datetime1">
              <a:rPr lang="en-US" smtClean="0"/>
              <a:t>10/28/2013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is an Allscripts Common Component Library document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C821-B583-4870-A389-BA91D8A1BEEB}" type="datetime1">
              <a:rPr lang="en-US" smtClean="0"/>
              <a:t>10/28/2013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is an Allscripts Common Component Library document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9D24-ED66-46A9-B717-53EEB2B87B1D}" type="datetime1">
              <a:rPr lang="en-US" smtClean="0"/>
              <a:t>10/28/2013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is an Allscripts Common Component Library document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9BEE-555E-4F56-B429-331337665D4F}" type="datetime1">
              <a:rPr lang="en-US" smtClean="0"/>
              <a:t>10/28/2013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is an Allscripts Common Component Library document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2A72-F153-44D3-B3CC-9A97593A726D}" type="datetime1">
              <a:rPr lang="en-US" smtClean="0"/>
              <a:t>10/28/2013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is an Allscripts Common Component Library document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CD76-C00F-46DC-988F-78E35F742D97}" type="datetime1">
              <a:rPr lang="en-US" smtClean="0"/>
              <a:t>10/28/2013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is an Allscripts Common Component Library document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ED5A-DF8C-4017-B6A9-99D98894C0F0}" type="datetime1">
              <a:rPr lang="en-US" smtClean="0"/>
              <a:t>10/28/2013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is an Allscripts Common Component Library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6AAE-984B-4EAB-9242-A03AAE70081F}" type="datetime1">
              <a:rPr lang="en-US" smtClean="0"/>
              <a:t>10/28/2013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is an Allscripts Common Component Library document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F43F-787A-4EA0-A7C7-86F0E9D221C0}" type="datetime1">
              <a:rPr lang="en-US" smtClean="0"/>
              <a:t>10/28/2013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is an Allscripts Common Component Library document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01F46-746D-4C01-BA28-D82BC042723E}" type="datetime1">
              <a:rPr lang="en-US" smtClean="0"/>
              <a:t>10/28/2013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This is an Allscripts Common Component Library document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275" y="2358462"/>
            <a:ext cx="9442849" cy="1646302"/>
          </a:xfrm>
        </p:spPr>
        <p:txBody>
          <a:bodyPr/>
          <a:lstStyle/>
          <a:p>
            <a:pPr algn="l"/>
            <a:r>
              <a:rPr lang="en-US" dirty="0" smtClean="0"/>
              <a:t>Common Application Libraries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i="1" dirty="0" smtClean="0"/>
              <a:t>What and Why</a:t>
            </a:r>
            <a:endParaRPr lang="en-US" sz="32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3" y="6336447"/>
            <a:ext cx="457264" cy="45726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2906" y="6428586"/>
            <a:ext cx="3406543" cy="365125"/>
          </a:xfrm>
        </p:spPr>
        <p:txBody>
          <a:bodyPr/>
          <a:lstStyle/>
          <a:p>
            <a:r>
              <a:rPr lang="en-US" dirty="0"/>
              <a:t>Allscripts Common Application Library v3.0 </a:t>
            </a:r>
            <a:r>
              <a:rPr lang="en-US" dirty="0" smtClean="0"/>
              <a:t>documentation</a:t>
            </a:r>
          </a:p>
          <a:p>
            <a:r>
              <a:rPr lang="en-US" dirty="0" smtClean="0"/>
              <a:t>(preliminary)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5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multi-step batch processing </a:t>
            </a:r>
          </a:p>
          <a:p>
            <a:pPr lvl="1"/>
            <a:r>
              <a:rPr lang="en-US" dirty="0" smtClean="0"/>
              <a:t>Even is some steps are in SQL and others require external interaction</a:t>
            </a:r>
          </a:p>
          <a:p>
            <a:r>
              <a:rPr lang="en-US" dirty="0" smtClean="0"/>
              <a:t>Your solution needs to track distributed workflow progress across application boundaries or between SQL databases</a:t>
            </a:r>
          </a:p>
          <a:p>
            <a:r>
              <a:rPr lang="en-US" dirty="0" smtClean="0"/>
              <a:t>You require intelligent federated routing of events and messages</a:t>
            </a:r>
          </a:p>
          <a:p>
            <a:r>
              <a:rPr lang="en-US" dirty="0" smtClean="0"/>
              <a:t>You need to communicate data events to web applications or services</a:t>
            </a:r>
          </a:p>
          <a:p>
            <a:r>
              <a:rPr lang="en-US" dirty="0" smtClean="0"/>
              <a:t>MSMQ is not meeting your processing/throughput requirements</a:t>
            </a:r>
          </a:p>
          <a:p>
            <a:r>
              <a:rPr lang="en-US" dirty="0" smtClean="0"/>
              <a:t>Your design requires persistent, fault tolerant, self-healing and archiving queues</a:t>
            </a:r>
          </a:p>
          <a:p>
            <a:r>
              <a:rPr lang="en-US" dirty="0" smtClean="0"/>
              <a:t>Your UI or service needs to initiate long running processes and receive progress updates.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When:</a:t>
            </a:r>
            <a:r>
              <a:rPr lang="en-US" dirty="0" smtClean="0"/>
              <a:t> to use the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qEvent Subsystem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3" y="6336447"/>
            <a:ext cx="457264" cy="457264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2906" y="6428586"/>
            <a:ext cx="3406543" cy="365125"/>
          </a:xfrm>
        </p:spPr>
        <p:txBody>
          <a:bodyPr/>
          <a:lstStyle/>
          <a:p>
            <a:r>
              <a:rPr lang="en-US" dirty="0"/>
              <a:t>Allscripts Common Application Library v3.0 </a:t>
            </a:r>
            <a:r>
              <a:rPr lang="en-US" dirty="0" smtClean="0"/>
              <a:t>documentation</a:t>
            </a:r>
          </a:p>
          <a:p>
            <a:r>
              <a:rPr lang="en-US" dirty="0" smtClean="0"/>
              <a:t>(preliminary)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Coming Soon – developer documentation, tutorials and resources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How:</a:t>
            </a:r>
            <a:r>
              <a:rPr lang="en-US" dirty="0" smtClean="0"/>
              <a:t> to use the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qEvent Subsystem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3" y="6336447"/>
            <a:ext cx="457264" cy="457264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2906" y="6428586"/>
            <a:ext cx="3406543" cy="365125"/>
          </a:xfrm>
        </p:spPr>
        <p:txBody>
          <a:bodyPr/>
          <a:lstStyle/>
          <a:p>
            <a:r>
              <a:rPr lang="en-US" dirty="0"/>
              <a:t>Allscripts Common Application Library v3.0 </a:t>
            </a:r>
            <a:r>
              <a:rPr lang="en-US" dirty="0" smtClean="0"/>
              <a:t>documentation</a:t>
            </a:r>
          </a:p>
          <a:p>
            <a:r>
              <a:rPr lang="en-US" dirty="0" smtClean="0"/>
              <a:t>(preliminary)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3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275" y="148228"/>
            <a:ext cx="8596668" cy="823784"/>
          </a:xfrm>
        </p:spPr>
        <p:txBody>
          <a:bodyPr/>
          <a:lstStyle/>
          <a:p>
            <a:r>
              <a:rPr lang="en-US" dirty="0" smtClean="0"/>
              <a:t>Common Application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432" y="2349306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Common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Common.Providers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Common.Data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Common.Messaging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qEvent Subsystem</a:t>
            </a:r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Common.Web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Common.IO</a:t>
            </a:r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Common.Net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Common.Util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Common.Rulesets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Common.Environment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(coming in release 3.2.0.0)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4275" y="787102"/>
            <a:ext cx="88556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What: A set of class libraries designed to enable the rapid development of highly scalable applications. Focused on Extensibility, Federated </a:t>
            </a:r>
            <a:r>
              <a:rPr lang="en-US" sz="1600" i="1" dirty="0"/>
              <a:t>E</a:t>
            </a:r>
            <a:r>
              <a:rPr lang="en-US" sz="1600" i="1" dirty="0" smtClean="0"/>
              <a:t>xecution, Asynchronous Processing, Multi-Tenant </a:t>
            </a:r>
            <a:r>
              <a:rPr lang="en-US" sz="1600" i="1" dirty="0"/>
              <a:t>D</a:t>
            </a:r>
            <a:r>
              <a:rPr lang="en-US" sz="1600" i="1" dirty="0" smtClean="0"/>
              <a:t>ata </a:t>
            </a:r>
            <a:r>
              <a:rPr lang="en-US" sz="1600" i="1" dirty="0"/>
              <a:t>A</a:t>
            </a:r>
            <a:r>
              <a:rPr lang="en-US" sz="1600" i="1" dirty="0" smtClean="0"/>
              <a:t>ccess and Security. 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Why: Aggregates solutions to common challenges around building these types of applications.</a:t>
            </a:r>
            <a:endParaRPr lang="en-US" sz="16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3" y="6336447"/>
            <a:ext cx="457264" cy="457264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2906" y="6428586"/>
            <a:ext cx="3406543" cy="365125"/>
          </a:xfrm>
        </p:spPr>
        <p:txBody>
          <a:bodyPr/>
          <a:lstStyle/>
          <a:p>
            <a:r>
              <a:rPr lang="en-US" dirty="0"/>
              <a:t>Allscripts Common Application Library v3.0 </a:t>
            </a:r>
            <a:r>
              <a:rPr lang="en-US" dirty="0" smtClean="0"/>
              <a:t>documentation</a:t>
            </a:r>
          </a:p>
          <a:p>
            <a:r>
              <a:rPr lang="en-US" dirty="0" smtClean="0"/>
              <a:t>(preliminary)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2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548" y="130891"/>
            <a:ext cx="7766936" cy="989455"/>
          </a:xfrm>
        </p:spPr>
        <p:txBody>
          <a:bodyPr/>
          <a:lstStyle/>
          <a:p>
            <a:pPr algn="ctr"/>
            <a:r>
              <a:rPr lang="en-US" dirty="0" smtClean="0"/>
              <a:t>Common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178658"/>
              </p:ext>
            </p:extLst>
          </p:nvPr>
        </p:nvGraphicFramePr>
        <p:xfrm>
          <a:off x="636144" y="2043676"/>
          <a:ext cx="8936223" cy="312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065"/>
                <a:gridCol w="67801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Contains a rolling history of log info and </a:t>
                      </a:r>
                      <a:r>
                        <a:rPr lang="en-US" sz="1600" dirty="0" err="1" smtClean="0">
                          <a:effectLst/>
                        </a:rPr>
                        <a:t>Common.Codes</a:t>
                      </a:r>
                      <a:r>
                        <a:rPr lang="en-US" sz="1600" dirty="0" smtClean="0">
                          <a:effectLst/>
                        </a:rPr>
                        <a:t>.</a:t>
                      </a:r>
                    </a:p>
                    <a:p>
                      <a:r>
                        <a:rPr lang="en-US" sz="1600" dirty="0" smtClean="0">
                          <a:effectLst/>
                        </a:rPr>
                        <a:t>This core component can be used as a message envelope, exception manager, logging vehicle, return construct and object public state property.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</a:t>
                      </a:r>
                      <a:r>
                        <a:rPr lang="en-US" sz="1600" baseline="0" dirty="0" smtClean="0"/>
                        <a:t> extensible </a:t>
                      </a:r>
                      <a:r>
                        <a:rPr lang="en-US" sz="1600" baseline="0" dirty="0" err="1" smtClean="0"/>
                        <a:t>Enum</a:t>
                      </a:r>
                      <a:r>
                        <a:rPr lang="en-US" sz="1600" baseline="0" dirty="0" smtClean="0"/>
                        <a:t> based on HTTP status codes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IStatus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Status Interface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ITrackable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Base interface for enabling</a:t>
                      </a:r>
                      <a:r>
                        <a:rPr lang="en-US" sz="1600" baseline="0" dirty="0" smtClean="0"/>
                        <a:t> distributed transaction tracing</a:t>
                      </a:r>
                    </a:p>
                    <a:p>
                      <a:r>
                        <a:rPr lang="en-US" sz="1600" dirty="0" smtClean="0"/>
                        <a:t>Implements IStatus and Tracker:Guid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ITenantTrackable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r>
                        <a:rPr lang="en-US" sz="1600" baseline="0" dirty="0" smtClean="0"/>
                        <a:t> tenant (client) aware ITrackable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21492" y="1120346"/>
            <a:ext cx="7974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Contains the </a:t>
            </a:r>
            <a:r>
              <a:rPr lang="en-US" i="1" dirty="0"/>
              <a:t>building blocks of all other components of the framework. </a:t>
            </a:r>
            <a:endParaRPr lang="en-US" i="1" dirty="0" smtClean="0"/>
          </a:p>
          <a:p>
            <a:r>
              <a:rPr lang="en-US" i="1" dirty="0" smtClean="0"/>
              <a:t>Examples </a:t>
            </a:r>
            <a:r>
              <a:rPr lang="en-US" i="1" dirty="0"/>
              <a:t>include: Status Codes, Status tracking objects, Serialization and System namespace extensions...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3" y="6336447"/>
            <a:ext cx="457264" cy="457264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2906" y="6428586"/>
            <a:ext cx="3406543" cy="365125"/>
          </a:xfrm>
        </p:spPr>
        <p:txBody>
          <a:bodyPr/>
          <a:lstStyle/>
          <a:p>
            <a:r>
              <a:rPr lang="en-US" dirty="0"/>
              <a:t>Allscripts Common Application Library v3.0 </a:t>
            </a:r>
            <a:r>
              <a:rPr lang="en-US" dirty="0" smtClean="0"/>
              <a:t>documentation</a:t>
            </a:r>
          </a:p>
          <a:p>
            <a:r>
              <a:rPr lang="en-US" dirty="0" smtClean="0"/>
              <a:t>(preliminary)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1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548" y="130891"/>
            <a:ext cx="7766936" cy="989455"/>
          </a:xfrm>
        </p:spPr>
        <p:txBody>
          <a:bodyPr/>
          <a:lstStyle/>
          <a:p>
            <a:pPr algn="ctr"/>
            <a:r>
              <a:rPr lang="en-US" dirty="0" smtClean="0"/>
              <a:t>Common.Providers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360805"/>
              </p:ext>
            </p:extLst>
          </p:nvPr>
        </p:nvGraphicFramePr>
        <p:xfrm>
          <a:off x="677334" y="2232455"/>
          <a:ext cx="9381066" cy="305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1354"/>
                <a:gridCol w="65897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IStatusProvider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Defines the requirements to implement a class that can</a:t>
                      </a:r>
                      <a:r>
                        <a:rPr lang="en-US" sz="1600" baseline="0" dirty="0" smtClean="0">
                          <a:effectLst/>
                        </a:rPr>
                        <a:t> subscribe to status publishing requests</a:t>
                      </a:r>
                      <a:r>
                        <a:rPr lang="en-US" sz="1600" dirty="0" smtClean="0">
                          <a:effectLst/>
                        </a:rPr>
                        <a:t>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IStatusProviderElement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System.Configuration</a:t>
                      </a:r>
                      <a:r>
                        <a:rPr lang="en-US" sz="1600" baseline="0" dirty="0" smtClean="0"/>
                        <a:t> element with base status provider properties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ProviderMonitor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Manages status</a:t>
                      </a:r>
                      <a:r>
                        <a:rPr lang="en-US" sz="1600" baseline="0" dirty="0" smtClean="0"/>
                        <a:t> publishing including thresholds, throttling, provider subscription and failover.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StatusProviderFactory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Factory class for generating StatusProviderBase and IStatusProvider instances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Status</a:t>
                      </a:r>
                      <a:r>
                        <a:rPr lang="en-US" baseline="0" dirty="0" smtClean="0"/>
                        <a:t> Providers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Including: XmlLogFile,</a:t>
                      </a:r>
                      <a:r>
                        <a:rPr lang="en-US" sz="1600" baseline="0" dirty="0" smtClean="0"/>
                        <a:t> SqlLogTable, SMTPMail, WindowsEvent, qEvent</a:t>
                      </a:r>
                    </a:p>
                    <a:p>
                      <a:r>
                        <a:rPr lang="en-US" sz="1600" baseline="0" dirty="0" smtClean="0"/>
                        <a:t>Deprecated: W3CLogFile, AllscriptsMessageEnvelope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03869" y="1120346"/>
            <a:ext cx="8402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This namespace provides the core provider </a:t>
            </a:r>
            <a:r>
              <a:rPr lang="en-US" i="1" dirty="0" smtClean="0"/>
              <a:t>model, static provider factory and  ProviderMonitor singleton that enable automatic </a:t>
            </a:r>
            <a:r>
              <a:rPr lang="en-US" i="1" dirty="0"/>
              <a:t>publishing of S</a:t>
            </a:r>
            <a:r>
              <a:rPr lang="en-US" i="1" dirty="0" smtClean="0"/>
              <a:t>tatus logs, events and notifications.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3" y="6336447"/>
            <a:ext cx="457264" cy="457264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2906" y="6428586"/>
            <a:ext cx="3406543" cy="365125"/>
          </a:xfrm>
        </p:spPr>
        <p:txBody>
          <a:bodyPr/>
          <a:lstStyle/>
          <a:p>
            <a:r>
              <a:rPr lang="en-US" dirty="0"/>
              <a:t>Allscripts Common Application Library v3.0 </a:t>
            </a:r>
            <a:r>
              <a:rPr lang="en-US" dirty="0" smtClean="0"/>
              <a:t>documentation</a:t>
            </a:r>
          </a:p>
          <a:p>
            <a:r>
              <a:rPr lang="en-US" dirty="0" smtClean="0"/>
              <a:t>(preliminary)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548" y="130891"/>
            <a:ext cx="7766936" cy="989455"/>
          </a:xfrm>
        </p:spPr>
        <p:txBody>
          <a:bodyPr/>
          <a:lstStyle/>
          <a:p>
            <a:pPr algn="ctr"/>
            <a:r>
              <a:rPr lang="en-US" dirty="0" smtClean="0"/>
              <a:t>Common.Data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917762"/>
              </p:ext>
            </p:extLst>
          </p:nvPr>
        </p:nvGraphicFramePr>
        <p:xfrm>
          <a:off x="593125" y="1935893"/>
          <a:ext cx="9078098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443"/>
                <a:gridCol w="64996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IClientNodeConnector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Provides </a:t>
                      </a:r>
                      <a:r>
                        <a:rPr lang="en-US" sz="1600" dirty="0">
                          <a:effectLst/>
                        </a:rPr>
                        <a:t>the minimum information required to </a:t>
                      </a:r>
                      <a:r>
                        <a:rPr lang="en-US" sz="1600" dirty="0" smtClean="0">
                          <a:effectLst/>
                        </a:rPr>
                        <a:t>build a list of SQL connectionstrings  </a:t>
                      </a:r>
                      <a:r>
                        <a:rPr lang="en-US" sz="1600" dirty="0">
                          <a:effectLst/>
                        </a:rPr>
                        <a:t>to </a:t>
                      </a:r>
                      <a:r>
                        <a:rPr lang="en-US" sz="1600" dirty="0" smtClean="0">
                          <a:effectLst/>
                        </a:rPr>
                        <a:t>client specific data nodes and databases.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ClientNodeConnectionsHelper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A static helper that provides</a:t>
                      </a:r>
                      <a:r>
                        <a:rPr lang="en-US" sz="1600" baseline="0" dirty="0" smtClean="0">
                          <a:effectLst/>
                        </a:rPr>
                        <a:t> methods for constructing IClientNodeConnectors.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ITenantDataTrackable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Defines the members required to support transparent federated data requests in a client/tenant</a:t>
                      </a:r>
                      <a:r>
                        <a:rPr lang="en-US" sz="1600" baseline="0" dirty="0" smtClean="0">
                          <a:effectLst/>
                        </a:rPr>
                        <a:t> aware class.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</a:rPr>
                        <a:t>ClientNodeConnectionsExtensions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Provides IClientNodeConnector methods for the </a:t>
                      </a:r>
                      <a:r>
                        <a:rPr lang="en-US" sz="1600" baseline="0" dirty="0" smtClean="0">
                          <a:effectLst/>
                        </a:rPr>
                        <a:t>transparent routed execution of SQL stored procedures and qEvent (or other) messaging with the correct server and database context.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03869" y="1120346"/>
            <a:ext cx="8402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namespace contains methods and extensions for both Standard and </a:t>
            </a:r>
            <a:r>
              <a:rPr lang="en-US" dirty="0" smtClean="0"/>
              <a:t>Federated/Multi-Tenant </a:t>
            </a:r>
            <a:r>
              <a:rPr lang="en-US" dirty="0"/>
              <a:t>Data Access.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3" y="6336447"/>
            <a:ext cx="457264" cy="457264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2906" y="6428586"/>
            <a:ext cx="3406543" cy="365125"/>
          </a:xfrm>
        </p:spPr>
        <p:txBody>
          <a:bodyPr/>
          <a:lstStyle/>
          <a:p>
            <a:r>
              <a:rPr lang="en-US" dirty="0"/>
              <a:t>Allscripts Common Application Library v3.0 </a:t>
            </a:r>
            <a:r>
              <a:rPr lang="en-US" dirty="0" smtClean="0"/>
              <a:t>documentation</a:t>
            </a:r>
          </a:p>
          <a:p>
            <a:r>
              <a:rPr lang="en-US" dirty="0" smtClean="0"/>
              <a:t>(preliminary)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5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50" y="127342"/>
            <a:ext cx="8596667" cy="474020"/>
          </a:xfrm>
        </p:spPr>
        <p:txBody>
          <a:bodyPr>
            <a:normAutofit/>
          </a:bodyPr>
          <a:lstStyle/>
          <a:p>
            <a:r>
              <a:rPr lang="en-US" dirty="0" smtClean="0"/>
              <a:t>Common.Data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311" y="1829832"/>
            <a:ext cx="6257925" cy="3714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3" y="6336447"/>
            <a:ext cx="457264" cy="457264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2906" y="6428586"/>
            <a:ext cx="3406543" cy="365125"/>
          </a:xfrm>
        </p:spPr>
        <p:txBody>
          <a:bodyPr/>
          <a:lstStyle/>
          <a:p>
            <a:r>
              <a:rPr lang="en-US" dirty="0"/>
              <a:t>Allscripts Common Application Library v3.0 </a:t>
            </a:r>
            <a:r>
              <a:rPr lang="en-US" dirty="0" smtClean="0"/>
              <a:t>documentation</a:t>
            </a:r>
          </a:p>
          <a:p>
            <a:r>
              <a:rPr lang="en-US" dirty="0" smtClean="0"/>
              <a:t>(preliminary)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21492" y="873211"/>
            <a:ext cx="900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Query the right Data Node for your client with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 IClientNodeConnector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 ITenantDataTrackable class.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37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358280"/>
            <a:ext cx="8596667" cy="566738"/>
          </a:xfrm>
        </p:spPr>
        <p:txBody>
          <a:bodyPr/>
          <a:lstStyle/>
          <a:p>
            <a:r>
              <a:rPr lang="en-US" dirty="0" smtClean="0"/>
              <a:t>How it all fits together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an Allscripts Common Component Library document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611" y="1008188"/>
            <a:ext cx="6105010" cy="469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2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507067" y="2404534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qEvent subsystem</a:t>
            </a:r>
            <a:endParaRPr lang="en-US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507067" y="405083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b="1" i="1" dirty="0" smtClean="0">
                <a:solidFill>
                  <a:schemeClr val="bg2">
                    <a:lumMod val="50000"/>
                  </a:schemeClr>
                </a:solidFill>
              </a:rPr>
              <a:t>What, When &amp; How</a:t>
            </a:r>
            <a:endParaRPr lang="en-US" sz="32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3" y="6336447"/>
            <a:ext cx="457264" cy="457264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2906" y="6428586"/>
            <a:ext cx="3406543" cy="365125"/>
          </a:xfrm>
        </p:spPr>
        <p:txBody>
          <a:bodyPr/>
          <a:lstStyle/>
          <a:p>
            <a:r>
              <a:rPr lang="en-US" dirty="0"/>
              <a:t>Allscripts Common Application Library v3.0 </a:t>
            </a:r>
            <a:r>
              <a:rPr lang="en-US" dirty="0" smtClean="0"/>
              <a:t>documentation</a:t>
            </a:r>
          </a:p>
          <a:p>
            <a:r>
              <a:rPr lang="en-US" dirty="0" smtClean="0"/>
              <a:t>(preliminary)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9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70" cy="6384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What: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is the qEvent Subsystem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091081"/>
            <a:ext cx="4184035" cy="4274345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 smtClean="0"/>
              <a:t>A data-centric Publish and Subscribe message routing framework built </a:t>
            </a:r>
            <a:r>
              <a:rPr lang="en-US" sz="1600" dirty="0"/>
              <a:t>on </a:t>
            </a:r>
            <a:r>
              <a:rPr lang="en-US" sz="1600" dirty="0" smtClean="0"/>
              <a:t>SQL </a:t>
            </a:r>
            <a:r>
              <a:rPr lang="en-US" sz="1600" dirty="0"/>
              <a:t>Server Service Broker </a:t>
            </a:r>
            <a:endParaRPr lang="en-US" sz="1600" dirty="0" smtClean="0"/>
          </a:p>
          <a:p>
            <a:r>
              <a:rPr lang="en-US" sz="1600" dirty="0" smtClean="0"/>
              <a:t>Single stand-alone SQL database install.</a:t>
            </a:r>
          </a:p>
          <a:p>
            <a:r>
              <a:rPr lang="en-US" sz="1600" dirty="0" smtClean="0"/>
              <a:t>Scales “Out”. Parallel processing is configurable and can be throttled.</a:t>
            </a:r>
          </a:p>
          <a:p>
            <a:r>
              <a:rPr lang="en-US" sz="1600" dirty="0"/>
              <a:t>Dynamic federated routing by </a:t>
            </a:r>
            <a:r>
              <a:rPr lang="en-US" sz="1600" dirty="0" smtClean="0"/>
              <a:t>client. </a:t>
            </a:r>
            <a:endParaRPr lang="en-US" sz="1600" dirty="0"/>
          </a:p>
          <a:p>
            <a:r>
              <a:rPr lang="en-US" sz="1600" dirty="0"/>
              <a:t>Distributed internal and external transaction </a:t>
            </a:r>
            <a:r>
              <a:rPr lang="en-US" sz="1600" dirty="0" smtClean="0"/>
              <a:t>tracking</a:t>
            </a:r>
          </a:p>
          <a:p>
            <a:r>
              <a:rPr lang="en-US" sz="1600" dirty="0" smtClean="0"/>
              <a:t>Workflow engine for asynchronous batch and UI initiated processing.</a:t>
            </a:r>
          </a:p>
          <a:p>
            <a:r>
              <a:rPr lang="en-US" sz="1600" dirty="0" smtClean="0"/>
              <a:t>Built on a provider model pattern which offers HTTP, Hub/AME, T-SQL and executable event handlers.</a:t>
            </a:r>
          </a:p>
          <a:p>
            <a:r>
              <a:rPr lang="en-US" sz="1600" dirty="0" smtClean="0"/>
              <a:t>T-SQL and C# APIs</a:t>
            </a:r>
          </a:p>
          <a:p>
            <a:r>
              <a:rPr lang="en-US" sz="1600" dirty="0" smtClean="0"/>
              <a:t>Deployed for 3 years in a high volume </a:t>
            </a:r>
            <a:r>
              <a:rPr lang="en-US" sz="1600" dirty="0"/>
              <a:t>Production </a:t>
            </a:r>
            <a:r>
              <a:rPr lang="en-US" sz="1600" dirty="0" smtClean="0"/>
              <a:t>environment</a:t>
            </a: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036868"/>
            <a:ext cx="4184034" cy="427434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replacement or competing solution for messaging in the cloud.</a:t>
            </a:r>
          </a:p>
          <a:p>
            <a:pPr lvl="1"/>
            <a:r>
              <a:rPr lang="en-US" dirty="0" smtClean="0"/>
              <a:t>It is complementary and could be a component of the above.</a:t>
            </a:r>
            <a:endParaRPr lang="en-US" dirty="0"/>
          </a:p>
          <a:p>
            <a:r>
              <a:rPr lang="en-US" dirty="0" smtClean="0"/>
              <a:t>Context specific</a:t>
            </a:r>
          </a:p>
          <a:p>
            <a:pPr lvl="1"/>
            <a:r>
              <a:rPr lang="en-US" dirty="0" smtClean="0"/>
              <a:t>It can be dropped into existing systems</a:t>
            </a:r>
          </a:p>
          <a:p>
            <a:r>
              <a:rPr lang="en-US" dirty="0" smtClean="0"/>
              <a:t>Insecure</a:t>
            </a:r>
          </a:p>
          <a:p>
            <a:pPr lvl="1"/>
            <a:r>
              <a:rPr lang="en-US" dirty="0" smtClean="0"/>
              <a:t>The security model was designed in partnership with SaaS</a:t>
            </a:r>
          </a:p>
          <a:p>
            <a:r>
              <a:rPr lang="en-US" dirty="0" smtClean="0"/>
              <a:t>Slow</a:t>
            </a:r>
          </a:p>
          <a:p>
            <a:pPr lvl="1"/>
            <a:r>
              <a:rPr lang="en-US" dirty="0" smtClean="0"/>
              <a:t>Prod systems have processed in excess of 1,300 messages per second </a:t>
            </a:r>
          </a:p>
          <a:p>
            <a:r>
              <a:rPr lang="en-US" dirty="0" smtClean="0"/>
              <a:t>Hard to Use</a:t>
            </a:r>
          </a:p>
          <a:p>
            <a:pPr lvl="1"/>
            <a:r>
              <a:rPr lang="en-US" dirty="0" smtClean="0"/>
              <a:t>Simple publish message interface and subscriptions table with API documentation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903" y="1692876"/>
            <a:ext cx="86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IT IS …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9970" y="1593478"/>
            <a:ext cx="1299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IT IS NOT…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3" y="6336447"/>
            <a:ext cx="457264" cy="457264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2906" y="6428586"/>
            <a:ext cx="3406543" cy="365125"/>
          </a:xfrm>
        </p:spPr>
        <p:txBody>
          <a:bodyPr/>
          <a:lstStyle/>
          <a:p>
            <a:r>
              <a:rPr lang="en-US" dirty="0"/>
              <a:t>Allscripts Common Application Library v3.0 </a:t>
            </a:r>
            <a:r>
              <a:rPr lang="en-US" dirty="0" smtClean="0"/>
              <a:t>documentation</a:t>
            </a:r>
          </a:p>
          <a:p>
            <a:r>
              <a:rPr lang="en-US" dirty="0" smtClean="0"/>
              <a:t>(preliminary)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5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818</TotalTime>
  <Words>766</Words>
  <Application>Microsoft Office PowerPoint</Application>
  <PresentationFormat>Widescreen</PresentationFormat>
  <Paragraphs>121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Common Application Libraries</vt:lpstr>
      <vt:lpstr>Common Application Libraries</vt:lpstr>
      <vt:lpstr>Common</vt:lpstr>
      <vt:lpstr>Common.Providers</vt:lpstr>
      <vt:lpstr>Common.Data</vt:lpstr>
      <vt:lpstr>Common.Data</vt:lpstr>
      <vt:lpstr>How it all fits together</vt:lpstr>
      <vt:lpstr>PowerPoint Presentation</vt:lpstr>
      <vt:lpstr>What: is the qEvent Subsystem</vt:lpstr>
      <vt:lpstr>When: to use the qEvent Subsystem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qEvent subsystem</dc:title>
  <dc:creator>Daniel Bowden</dc:creator>
  <cp:lastModifiedBy>Daniel Bowden</cp:lastModifiedBy>
  <cp:revision>30</cp:revision>
  <dcterms:created xsi:type="dcterms:W3CDTF">2013-04-23T13:51:38Z</dcterms:created>
  <dcterms:modified xsi:type="dcterms:W3CDTF">2013-10-29T05:54:02Z</dcterms:modified>
</cp:coreProperties>
</file>