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51"/>
  </p:sldMasterIdLst>
  <p:notesMasterIdLst>
    <p:notesMasterId r:id="rId86"/>
  </p:notesMasterIdLst>
  <p:sldIdLst>
    <p:sldId id="2069" r:id="rId52"/>
    <p:sldId id="3030" r:id="rId53"/>
    <p:sldId id="3031" r:id="rId54"/>
    <p:sldId id="3032" r:id="rId55"/>
    <p:sldId id="3033" r:id="rId56"/>
    <p:sldId id="2976" r:id="rId57"/>
    <p:sldId id="2980" r:id="rId58"/>
    <p:sldId id="3035" r:id="rId59"/>
    <p:sldId id="3045" r:id="rId60"/>
    <p:sldId id="3039" r:id="rId61"/>
    <p:sldId id="2984" r:id="rId62"/>
    <p:sldId id="3037" r:id="rId63"/>
    <p:sldId id="3041" r:id="rId64"/>
    <p:sldId id="3036" r:id="rId65"/>
    <p:sldId id="3044" r:id="rId66"/>
    <p:sldId id="3040" r:id="rId67"/>
    <p:sldId id="2995" r:id="rId68"/>
    <p:sldId id="3059" r:id="rId69"/>
    <p:sldId id="3058" r:id="rId70"/>
    <p:sldId id="3060" r:id="rId71"/>
    <p:sldId id="3061" r:id="rId72"/>
    <p:sldId id="3062" r:id="rId73"/>
    <p:sldId id="3063" r:id="rId74"/>
    <p:sldId id="3064" r:id="rId75"/>
    <p:sldId id="3065" r:id="rId76"/>
    <p:sldId id="3073" r:id="rId77"/>
    <p:sldId id="3074" r:id="rId78"/>
    <p:sldId id="3075" r:id="rId79"/>
    <p:sldId id="3076" r:id="rId80"/>
    <p:sldId id="3077" r:id="rId81"/>
    <p:sldId id="3078" r:id="rId82"/>
    <p:sldId id="3071" r:id="rId83"/>
    <p:sldId id="3072" r:id="rId84"/>
    <p:sldId id="3047" r:id="rId85"/>
  </p:sldIdLst>
  <p:sldSz cx="9144000" cy="5143500" type="screen16x9"/>
  <p:notesSz cx="6858000" cy="9144000"/>
  <p:defaultTextStyle>
    <a:defPPr>
      <a:defRPr lang="en-US"/>
    </a:defPPr>
    <a:lvl1pPr marL="0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1pPr>
    <a:lvl2pPr marL="340135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2pPr>
    <a:lvl3pPr marL="680270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3pPr>
    <a:lvl4pPr marL="1020405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4pPr>
    <a:lvl5pPr marL="1360540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5pPr>
    <a:lvl6pPr marL="1700675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6pPr>
    <a:lvl7pPr marL="2040811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7pPr>
    <a:lvl8pPr marL="2380946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8pPr>
    <a:lvl9pPr marL="2721080" algn="l" defTabSz="680270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376D0C-5DEB-43A3-8951-596CB1E277B0}">
          <p14:sldIdLst>
            <p14:sldId id="2069"/>
          </p14:sldIdLst>
        </p14:section>
        <p14:section name="Overview of Business Problem" id="{90450F45-7F3D-469D-9C2E-6990FC0E4D2A}">
          <p14:sldIdLst>
            <p14:sldId id="3030"/>
            <p14:sldId id="3031"/>
            <p14:sldId id="3032"/>
            <p14:sldId id="3033"/>
          </p14:sldIdLst>
        </p14:section>
        <p14:section name="Deterministic Approach" id="{EAAC91F5-424F-444A-AF21-DCDF229302D1}">
          <p14:sldIdLst>
            <p14:sldId id="2976"/>
            <p14:sldId id="2980"/>
            <p14:sldId id="3035"/>
            <p14:sldId id="3045"/>
            <p14:sldId id="3039"/>
            <p14:sldId id="2984"/>
            <p14:sldId id="3037"/>
            <p14:sldId id="3041"/>
            <p14:sldId id="3036"/>
            <p14:sldId id="3044"/>
            <p14:sldId id="3040"/>
            <p14:sldId id="2995"/>
          </p14:sldIdLst>
        </p14:section>
        <p14:section name="Stochastic Approach" id="{37BED2F3-670F-444D-BDC2-878B28133E10}">
          <p14:sldIdLst>
            <p14:sldId id="3059"/>
            <p14:sldId id="3058"/>
            <p14:sldId id="3060"/>
            <p14:sldId id="3061"/>
            <p14:sldId id="3062"/>
            <p14:sldId id="3063"/>
            <p14:sldId id="3064"/>
            <p14:sldId id="3065"/>
          </p14:sldIdLst>
        </p14:section>
        <p14:section name="Algorithms to be used" id="{293762FC-7716-4192-891A-3BE71EBD7D2D}">
          <p14:sldIdLst>
            <p14:sldId id="3073"/>
            <p14:sldId id="3074"/>
            <p14:sldId id="3075"/>
            <p14:sldId id="3076"/>
            <p14:sldId id="3077"/>
            <p14:sldId id="3078"/>
          </p14:sldIdLst>
        </p14:section>
        <p14:section name="Scenarios and Limitations of Tool" id="{94E3E575-8955-4F50-A200-C32C563CE98D}">
          <p14:sldIdLst>
            <p14:sldId id="3071"/>
            <p14:sldId id="3072"/>
            <p14:sldId id="30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7" userDrawn="1">
          <p15:clr>
            <a:srgbClr val="A4A3A4"/>
          </p15:clr>
        </p15:guide>
        <p15:guide id="2" pos="209" userDrawn="1">
          <p15:clr>
            <a:srgbClr val="A4A3A4"/>
          </p15:clr>
        </p15:guide>
        <p15:guide id="3" pos="5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reza" initials="M" lastIdx="2" clrIdx="0"/>
  <p:cmAuthor id="2" name="Ravindra K. Ahuja" initials="RKA" lastIdx="24" clrIdx="1"/>
  <p:cmAuthor id="3" name="Arvind Kumar" initials="AK" lastIdx="1" clrIdx="2">
    <p:extLst>
      <p:ext uri="{19B8F6BF-5375-455C-9EA6-DF929625EA0E}">
        <p15:presenceInfo xmlns:p15="http://schemas.microsoft.com/office/powerpoint/2012/main" userId="S-1-5-21-2943997608-406933975-3304974251-4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9C1DA"/>
    <a:srgbClr val="B47759"/>
    <a:srgbClr val="0E5A9B"/>
    <a:srgbClr val="8BC53F"/>
    <a:srgbClr val="186D98"/>
    <a:srgbClr val="8AC43C"/>
    <a:srgbClr val="9C8D89"/>
    <a:srgbClr val="2F9F88"/>
    <a:srgbClr val="C6B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8" autoAdjust="0"/>
    <p:restoredTop sz="95083" autoAdjust="0"/>
  </p:normalViewPr>
  <p:slideViewPr>
    <p:cSldViewPr snapToGrid="0">
      <p:cViewPr varScale="1">
        <p:scale>
          <a:sx n="112" d="100"/>
          <a:sy n="112" d="100"/>
        </p:scale>
        <p:origin x="139" y="36"/>
      </p:cViewPr>
      <p:guideLst>
        <p:guide orient="horz" pos="437"/>
        <p:guide pos="209"/>
        <p:guide pos="5559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44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2.xml"/><Relationship Id="rId68" Type="http://schemas.openxmlformats.org/officeDocument/2006/relationships/slide" Target="slides/slide17.xml"/><Relationship Id="rId84" Type="http://schemas.openxmlformats.org/officeDocument/2006/relationships/slide" Target="slides/slide33.xml"/><Relationship Id="rId89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slide" Target="slides/slide2.xml"/><Relationship Id="rId58" Type="http://schemas.openxmlformats.org/officeDocument/2006/relationships/slide" Target="slides/slide7.xml"/><Relationship Id="rId74" Type="http://schemas.openxmlformats.org/officeDocument/2006/relationships/slide" Target="slides/slide23.xml"/><Relationship Id="rId79" Type="http://schemas.openxmlformats.org/officeDocument/2006/relationships/slide" Target="slides/slide28.xml"/><Relationship Id="rId5" Type="http://schemas.openxmlformats.org/officeDocument/2006/relationships/customXml" Target="../customXml/item5.xml"/><Relationship Id="rId90" Type="http://schemas.openxmlformats.org/officeDocument/2006/relationships/theme" Target="theme/theme1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5.xml"/><Relationship Id="rId64" Type="http://schemas.openxmlformats.org/officeDocument/2006/relationships/slide" Target="slides/slide13.xml"/><Relationship Id="rId69" Type="http://schemas.openxmlformats.org/officeDocument/2006/relationships/slide" Target="slides/slide18.xml"/><Relationship Id="rId77" Type="http://schemas.openxmlformats.org/officeDocument/2006/relationships/slide" Target="slides/slide26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72" Type="http://schemas.openxmlformats.org/officeDocument/2006/relationships/slide" Target="slides/slide21.xml"/><Relationship Id="rId80" Type="http://schemas.openxmlformats.org/officeDocument/2006/relationships/slide" Target="slides/slide29.xml"/><Relationship Id="rId85" Type="http://schemas.openxmlformats.org/officeDocument/2006/relationships/slide" Target="slides/slide3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8.xml"/><Relationship Id="rId67" Type="http://schemas.openxmlformats.org/officeDocument/2006/relationships/slide" Target="slides/slide1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62" Type="http://schemas.openxmlformats.org/officeDocument/2006/relationships/slide" Target="slides/slide11.xml"/><Relationship Id="rId70" Type="http://schemas.openxmlformats.org/officeDocument/2006/relationships/slide" Target="slides/slide19.xml"/><Relationship Id="rId75" Type="http://schemas.openxmlformats.org/officeDocument/2006/relationships/slide" Target="slides/slide24.xml"/><Relationship Id="rId83" Type="http://schemas.openxmlformats.org/officeDocument/2006/relationships/slide" Target="slides/slide3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slide" Target="slides/slide9.xml"/><Relationship Id="rId65" Type="http://schemas.openxmlformats.org/officeDocument/2006/relationships/slide" Target="slides/slide14.xml"/><Relationship Id="rId73" Type="http://schemas.openxmlformats.org/officeDocument/2006/relationships/slide" Target="slides/slide22.xml"/><Relationship Id="rId78" Type="http://schemas.openxmlformats.org/officeDocument/2006/relationships/slide" Target="slides/slide27.xml"/><Relationship Id="rId81" Type="http://schemas.openxmlformats.org/officeDocument/2006/relationships/slide" Target="slides/slide30.xml"/><Relationship Id="rId86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4.xml"/><Relationship Id="rId76" Type="http://schemas.openxmlformats.org/officeDocument/2006/relationships/slide" Target="slides/slide25.xml"/><Relationship Id="rId7" Type="http://schemas.openxmlformats.org/officeDocument/2006/relationships/customXml" Target="../customXml/item7.xml"/><Relationship Id="rId71" Type="http://schemas.openxmlformats.org/officeDocument/2006/relationships/slide" Target="slides/slide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5.xml"/><Relationship Id="rId87" Type="http://schemas.openxmlformats.org/officeDocument/2006/relationships/commentAuthors" Target="commentAuthors.xml"/><Relationship Id="rId61" Type="http://schemas.openxmlformats.org/officeDocument/2006/relationships/slide" Target="slides/slide10.xml"/><Relationship Id="rId82" Type="http://schemas.openxmlformats.org/officeDocument/2006/relationships/slide" Target="slides/slide31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9E0C-629A-4D97-A2DF-D92651E1E922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DEF96-5F4F-460F-90CB-783B8C2DB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DEF96-5F4F-460F-90CB-783B8C2DB3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3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4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960374"/>
            <a:ext cx="9144000" cy="190499"/>
          </a:xfrm>
          <a:prstGeom prst="rect">
            <a:avLst/>
          </a:prstGeom>
          <a:solidFill>
            <a:srgbClr val="1F4E7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51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4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7538" y="100774"/>
            <a:ext cx="8476488" cy="315686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4E79"/>
                </a:solidFill>
                <a:latin typeface="Sagona Book" panose="02020503050505020204" pitchFamily="18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568047" y="4971923"/>
            <a:ext cx="575953" cy="163397"/>
          </a:xfrm>
          <a:prstGeom prst="rect">
            <a:avLst/>
          </a:prstGeom>
        </p:spPr>
        <p:txBody>
          <a:bodyPr vert="horz" lIns="93518" tIns="46759" rIns="93518" bIns="46759" rtlCol="0" anchor="ctr"/>
          <a:lstStyle>
            <a:defPPr>
              <a:defRPr lang="en-US"/>
            </a:defPPr>
            <a:lvl1pPr marL="0" algn="r" defTabSz="680270" rtl="0" eaLnBrk="1" latinLnBrk="0" hangingPunct="1">
              <a:defRPr lang="en-US" sz="800" b="1" kern="1200" smtClean="0">
                <a:solidFill>
                  <a:srgbClr val="2D76B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013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027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040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054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67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40811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80946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08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51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DC283-8C8B-4A85-A3DF-8CA0F49C4373}" type="slidenum">
              <a:rPr kumimoji="0" lang="en-US" sz="81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marL="0" marR="0" lvl="0" indent="0" algn="r" defTabSz="9351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1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15488" y="122321"/>
            <a:ext cx="261110" cy="292086"/>
          </a:xfrm>
          <a:prstGeom prst="round2SameRect">
            <a:avLst>
              <a:gd name="adj1" fmla="val 21933"/>
              <a:gd name="adj2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0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4708" y="583972"/>
            <a:ext cx="8476488" cy="40338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25000"/>
              <a:buNone/>
              <a:defRPr sz="1400">
                <a:latin typeface="Sagona Book" panose="02020503050505020204" pitchFamily="18" charset="0"/>
                <a:ea typeface="Verdana" panose="020B0604030504040204" pitchFamily="34" charset="0"/>
              </a:defRPr>
            </a:lvl1pPr>
            <a:lvl2pPr marL="287338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rgbClr val="1F4E79"/>
                </a:solidFill>
                <a:latin typeface="Sagona Book" panose="02020503050505020204" pitchFamily="18" charset="0"/>
                <a:ea typeface="Verdana" panose="020B0604030504040204" pitchFamily="34" charset="0"/>
              </a:defRPr>
            </a:lvl2pPr>
            <a:lvl3pPr marL="458788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>
                <a:solidFill>
                  <a:srgbClr val="B47759"/>
                </a:solidFill>
                <a:latin typeface="Sagona Book" panose="02020503050505020204" pitchFamily="18" charset="0"/>
                <a:ea typeface="Verdana" panose="020B0604030504040204" pitchFamily="34" charset="0"/>
              </a:defRPr>
            </a:lvl3pPr>
            <a:lvl4pPr marL="627063" indent="-1682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80010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849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68047" y="4971923"/>
            <a:ext cx="575953" cy="163397"/>
          </a:xfrm>
          <a:prstGeom prst="rect">
            <a:avLst/>
          </a:prstGeom>
        </p:spPr>
        <p:txBody>
          <a:bodyPr vert="horz" lIns="93518" tIns="46759" rIns="93518" bIns="46759" rtlCol="0" anchor="ctr"/>
          <a:lstStyle>
            <a:defPPr>
              <a:defRPr lang="en-US"/>
            </a:defPPr>
            <a:lvl1pPr marL="0" algn="r" defTabSz="680270" rtl="0" eaLnBrk="1" latinLnBrk="0" hangingPunct="1">
              <a:defRPr lang="en-US" sz="800" b="1" kern="1200" smtClean="0">
                <a:solidFill>
                  <a:srgbClr val="2D76B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013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027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040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054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675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40811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80946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080" algn="l" defTabSz="680270" rtl="0" eaLnBrk="1" latinLnBrk="0" hangingPunct="1">
              <a:defRPr sz="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51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DC283-8C8B-4A85-A3DF-8CA0F49C4373}" type="slidenum">
              <a:rPr kumimoji="0" lang="en-US" sz="818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351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18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0896" y="1975104"/>
            <a:ext cx="3831336" cy="131091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3200" b="1" baseline="0">
                <a:solidFill>
                  <a:schemeClr val="bg1"/>
                </a:solidFill>
                <a:latin typeface="Sagona Book" panose="02020503050505020204" pitchFamily="18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Separator Slide Title</a:t>
            </a:r>
          </a:p>
        </p:txBody>
      </p:sp>
    </p:spTree>
    <p:extLst>
      <p:ext uri="{BB962C8B-B14F-4D97-AF65-F5344CB8AC3E}">
        <p14:creationId xmlns:p14="http://schemas.microsoft.com/office/powerpoint/2010/main" val="21315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90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 txBox="1">
            <a:spLocks/>
          </p:cNvSpPr>
          <p:nvPr/>
        </p:nvSpPr>
        <p:spPr>
          <a:xfrm>
            <a:off x="0" y="1120943"/>
            <a:ext cx="9144000" cy="1257299"/>
          </a:xfrm>
          <a:prstGeom prst="rect">
            <a:avLst/>
          </a:prstGeom>
          <a:noFill/>
        </p:spPr>
        <p:txBody>
          <a:bodyPr lIns="45720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Sagona Book" panose="020205030505050202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Advanced VRP Optimization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Sagona Book" panose="020205030505050202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Approach, Formulation, Implementation, Solution, Testing</a:t>
            </a:r>
            <a:endParaRPr lang="en-US" sz="1100" dirty="0">
              <a:solidFill>
                <a:srgbClr val="8AC33F"/>
              </a:solidFill>
              <a:latin typeface="Sagona Book" panose="020205030505050202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7D1B53-FD45-4E01-B6FC-BC4713A03021}"/>
              </a:ext>
            </a:extLst>
          </p:cNvPr>
          <p:cNvSpPr/>
          <p:nvPr/>
        </p:nvSpPr>
        <p:spPr>
          <a:xfrm>
            <a:off x="412376" y="2635255"/>
            <a:ext cx="2042066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b="1" dirty="0">
                <a:solidFill>
                  <a:srgbClr val="8AC33F"/>
                </a:solidFill>
                <a:latin typeface="Sagona Book" panose="020205030505050202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Last Updated: August 5, 2021</a:t>
            </a:r>
            <a:endParaRPr lang="en-GB" sz="1000" b="1" dirty="0">
              <a:latin typeface="Sagona Book" panose="020205030505050202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1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7C0-9F6F-4048-86D2-3ED041B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5F7B9-8B89-4113-AEE0-310BA6D94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Costs</a:t>
            </a:r>
          </a:p>
          <a:p>
            <a:pPr lvl="1"/>
            <a:r>
              <a:rPr lang="en-US" dirty="0" err="1"/>
              <a:t>unmet_demand_penalty</a:t>
            </a:r>
            <a:r>
              <a:rPr lang="en-US" dirty="0"/>
              <a:t>(</a:t>
            </a:r>
            <a:r>
              <a:rPr lang="en-US" dirty="0" err="1"/>
              <a:t>k,h</a:t>
            </a:r>
            <a:r>
              <a:rPr lang="en-US" dirty="0"/>
              <a:t>) = cost of not meeting the demand of priority k on hour h</a:t>
            </a:r>
          </a:p>
          <a:p>
            <a:pPr lvl="1"/>
            <a:r>
              <a:rPr lang="en-US" dirty="0" err="1"/>
              <a:t>drive_distance</a:t>
            </a:r>
            <a:r>
              <a:rPr lang="en-US" dirty="0"/>
              <a:t>(l</a:t>
            </a:r>
            <a:r>
              <a:rPr lang="en-US" baseline="-25000" dirty="0"/>
              <a:t>1</a:t>
            </a:r>
            <a:r>
              <a:rPr lang="en-US" dirty="0"/>
              <a:t>,l</a:t>
            </a:r>
            <a:r>
              <a:rPr lang="en-US" baseline="-25000" dirty="0"/>
              <a:t>2</a:t>
            </a:r>
            <a:r>
              <a:rPr lang="en-US" dirty="0"/>
              <a:t>,t) = driving distance per event, from location l</a:t>
            </a:r>
            <a:r>
              <a:rPr lang="en-US" baseline="-25000" dirty="0"/>
              <a:t>1</a:t>
            </a:r>
            <a:r>
              <a:rPr lang="en-US" dirty="0"/>
              <a:t> to location l</a:t>
            </a:r>
            <a:r>
              <a:rPr lang="en-US" baseline="-25000" dirty="0"/>
              <a:t>2</a:t>
            </a:r>
            <a:r>
              <a:rPr lang="en-US" dirty="0"/>
              <a:t>,  for technician 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Note: </a:t>
            </a:r>
          </a:p>
          <a:p>
            <a:pPr lvl="2"/>
            <a:r>
              <a:rPr lang="en-US" dirty="0"/>
              <a:t>unmet-demand penalty shall be defined in such a way that </a:t>
            </a:r>
          </a:p>
          <a:p>
            <a:pPr lvl="3"/>
            <a:r>
              <a:rPr lang="en-US" sz="900" dirty="0">
                <a:latin typeface="Sagona Book" panose="02020503050505020204" pitchFamily="18" charset="0"/>
              </a:rPr>
              <a:t>Emergency demand of higher priority has higher weightage than that of lower priority</a:t>
            </a:r>
          </a:p>
          <a:p>
            <a:pPr lvl="3"/>
            <a:r>
              <a:rPr lang="en-US" sz="900" dirty="0">
                <a:latin typeface="Sagona Book" panose="02020503050505020204" pitchFamily="18" charset="0"/>
              </a:rPr>
              <a:t>demand of earlier hour has higher weightage than demand of later hour</a:t>
            </a:r>
          </a:p>
          <a:p>
            <a:pPr lvl="3"/>
            <a:r>
              <a:rPr lang="en-US" sz="900" dirty="0">
                <a:latin typeface="Sagona Book" panose="02020503050505020204" pitchFamily="18" charset="0"/>
              </a:rPr>
              <a:t>Q: If a tradeoff between priority and hour, which one wins? Hour WINS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DEFD-DD8B-42F2-8B14-0AF43C4A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Decision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3E56-75F0-4302-A126-82E7619AD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036" y="660522"/>
            <a:ext cx="8476488" cy="403383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Operating decision variable: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x(l,t,h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= {0,1}. If location l is being operated by technician t in batch starting at hour h</a:t>
            </a:r>
            <a:r>
              <a:rPr lang="en-US" baseline="-25000" dirty="0"/>
              <a:t>1</a:t>
            </a:r>
            <a:r>
              <a:rPr lang="en-US" dirty="0"/>
              <a:t> and ending at hour h</a:t>
            </a:r>
            <a:r>
              <a:rPr lang="en-US" baseline="-25000" dirty="0"/>
              <a:t>2 </a:t>
            </a:r>
            <a:r>
              <a:rPr lang="en-US" dirty="0"/>
              <a:t>where 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>
                <a:sym typeface="Symbol" panose="05050102010706020507" pitchFamily="18" charset="2"/>
              </a:rPr>
              <a:t>T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lL</a:t>
            </a:r>
            <a:r>
              <a:rPr lang="en-US" dirty="0">
                <a:sym typeface="Symbol" panose="05050102010706020507" pitchFamily="18" charset="2"/>
              </a:rPr>
              <a:t>, compatible(</a:t>
            </a:r>
            <a:r>
              <a:rPr lang="en-US" dirty="0" err="1">
                <a:sym typeface="Symbol" panose="05050102010706020507" pitchFamily="18" charset="2"/>
              </a:rPr>
              <a:t>l,t</a:t>
            </a:r>
            <a:r>
              <a:rPr lang="en-US" dirty="0">
                <a:sym typeface="Symbol" panose="05050102010706020507" pitchFamily="18" charset="2"/>
              </a:rPr>
              <a:t>) = true, h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H, 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H, and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 h</a:t>
            </a:r>
            <a:r>
              <a:rPr lang="en-US" baseline="-25000" dirty="0">
                <a:sym typeface="Symbol" panose="05050102010706020507" pitchFamily="18" charset="2"/>
              </a:rPr>
              <a:t>1  </a:t>
            </a:r>
            <a:r>
              <a:rPr lang="en-US" dirty="0"/>
              <a:t> &lt;= </a:t>
            </a:r>
            <a:r>
              <a:rPr lang="en-US" dirty="0" err="1"/>
              <a:t>drive_distance</a:t>
            </a:r>
            <a:r>
              <a:rPr lang="en-US" dirty="0"/>
              <a:t>(</a:t>
            </a: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dirty="0" err="1"/>
              <a:t>,l,t</a:t>
            </a:r>
            <a:r>
              <a:rPr lang="en-US" dirty="0"/>
              <a:t>) + 1 = </a:t>
            </a: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endParaRPr lang="en-US" sz="1000" i="1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Notation: </a:t>
            </a:r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hours(x(l, t,h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)) = Hours for which line is working when the variable x(l, t,h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is active</a:t>
            </a:r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 err="1">
                <a:sym typeface="Symbol" panose="05050102010706020507" pitchFamily="18" charset="2"/>
              </a:rPr>
              <a:t>x_vars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l,t</a:t>
            </a:r>
            <a:r>
              <a:rPr lang="en-US" dirty="0">
                <a:sym typeface="Symbol" panose="05050102010706020507" pitchFamily="18" charset="2"/>
              </a:rPr>
              <a:t>) = Set of all 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such that there is a </a:t>
            </a:r>
            <a:r>
              <a:rPr lang="en-US" dirty="0">
                <a:sym typeface="Symbol" panose="05050102010706020507" pitchFamily="18" charset="2"/>
              </a:rPr>
              <a:t>variable </a:t>
            </a:r>
            <a:r>
              <a:rPr lang="en-US" dirty="0"/>
              <a:t>x(l,t,h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is defined</a:t>
            </a:r>
            <a:endParaRPr lang="en-US" dirty="0">
              <a:sym typeface="Symbol" panose="05050102010706020507" pitchFamily="18" charset="2"/>
            </a:endParaRPr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 err="1">
                <a:sym typeface="Symbol" panose="05050102010706020507" pitchFamily="18" charset="2"/>
              </a:rPr>
              <a:t>x_vars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l,t,h</a:t>
            </a:r>
            <a:r>
              <a:rPr lang="en-US" dirty="0">
                <a:sym typeface="Symbol" panose="05050102010706020507" pitchFamily="18" charset="2"/>
              </a:rPr>
              <a:t>) = Set of all 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such that there is a </a:t>
            </a:r>
            <a:r>
              <a:rPr lang="en-US" dirty="0">
                <a:sym typeface="Symbol" panose="05050102010706020507" pitchFamily="18" charset="2"/>
              </a:rPr>
              <a:t>variable </a:t>
            </a:r>
            <a:r>
              <a:rPr lang="en-US" dirty="0"/>
              <a:t>x(l,t,h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is defined and </a:t>
            </a: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/>
              <a:t>≤ </a:t>
            </a:r>
            <a:r>
              <a:rPr lang="en-US" dirty="0">
                <a:sym typeface="Symbol" panose="05050102010706020507" pitchFamily="18" charset="2"/>
              </a:rPr>
              <a:t>h </a:t>
            </a:r>
            <a:r>
              <a:rPr lang="en-US" dirty="0"/>
              <a:t>≤</a:t>
            </a:r>
            <a:r>
              <a:rPr lang="en-US" dirty="0">
                <a:sym typeface="Symbol" panose="05050102010706020507" pitchFamily="18" charset="2"/>
              </a:rPr>
              <a:t> 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 err="1">
                <a:sym typeface="Symbol" panose="05050102010706020507" pitchFamily="18" charset="2"/>
              </a:rPr>
              <a:t>x_vars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l,t,h</a:t>
            </a:r>
            <a:r>
              <a:rPr lang="en-US" dirty="0">
                <a:sym typeface="Symbol" panose="05050102010706020507" pitchFamily="18" charset="2"/>
              </a:rPr>
              <a:t>,_) = Set of all 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such that there is a </a:t>
            </a:r>
            <a:r>
              <a:rPr lang="en-US" dirty="0">
                <a:sym typeface="Symbol" panose="05050102010706020507" pitchFamily="18" charset="2"/>
              </a:rPr>
              <a:t>variable </a:t>
            </a:r>
            <a:r>
              <a:rPr lang="en-US" dirty="0"/>
              <a:t>x(l,t,h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is defined and </a:t>
            </a: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/>
              <a:t>=</a:t>
            </a:r>
            <a:r>
              <a:rPr lang="en-US" dirty="0">
                <a:sym typeface="Symbol" panose="05050102010706020507" pitchFamily="18" charset="2"/>
              </a:rPr>
              <a:t>h</a:t>
            </a:r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 err="1">
                <a:sym typeface="Symbol" panose="05050102010706020507" pitchFamily="18" charset="2"/>
              </a:rPr>
              <a:t>x_vars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l,t,_,h</a:t>
            </a:r>
            <a:r>
              <a:rPr lang="en-US" dirty="0">
                <a:sym typeface="Symbol" panose="05050102010706020507" pitchFamily="18" charset="2"/>
              </a:rPr>
              <a:t>) = Set of all 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such that there is a </a:t>
            </a:r>
            <a:r>
              <a:rPr lang="en-US" dirty="0">
                <a:sym typeface="Symbol" panose="05050102010706020507" pitchFamily="18" charset="2"/>
              </a:rPr>
              <a:t>variable </a:t>
            </a:r>
            <a:r>
              <a:rPr lang="en-US" dirty="0"/>
              <a:t>x(l,t,h</a:t>
            </a:r>
            <a:r>
              <a:rPr lang="en-US" baseline="-25000" dirty="0"/>
              <a:t>1</a:t>
            </a:r>
            <a:r>
              <a:rPr lang="en-US" dirty="0"/>
              <a:t>,h</a:t>
            </a:r>
            <a:r>
              <a:rPr lang="en-US" baseline="-25000" dirty="0"/>
              <a:t>2</a:t>
            </a:r>
            <a:r>
              <a:rPr lang="en-US" dirty="0"/>
              <a:t>) is defined and </a:t>
            </a:r>
            <a:r>
              <a:rPr lang="en-US" dirty="0">
                <a:sym typeface="Symbol" panose="05050102010706020507" pitchFamily="18" charset="2"/>
              </a:rPr>
              <a:t>h = 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en-US" dirty="0">
              <a:sym typeface="Symbol" panose="05050102010706020507" pitchFamily="18" charset="2"/>
            </a:endParaRP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DEFD-DD8B-42F2-8B14-0AF43C4A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Technician Decision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3E56-75F0-4302-A126-82E7619AD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109" y="660522"/>
            <a:ext cx="8476488" cy="4033838"/>
          </a:xfrm>
        </p:spPr>
        <p:txBody>
          <a:bodyPr/>
          <a:lstStyle/>
          <a:p>
            <a:pPr indent="-173038"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 indent="-173038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Driving variable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d(l</a:t>
            </a:r>
            <a:r>
              <a:rPr lang="en-US" baseline="-25000" dirty="0"/>
              <a:t>1</a:t>
            </a:r>
            <a:r>
              <a:rPr lang="en-US" dirty="0"/>
              <a:t>,l</a:t>
            </a:r>
            <a:r>
              <a:rPr lang="en-US" baseline="-25000" dirty="0"/>
              <a:t>2</a:t>
            </a:r>
            <a:r>
              <a:rPr lang="en-US" dirty="0"/>
              <a:t>,t,h) = {0,1}, Denoting a driving from location l</a:t>
            </a:r>
            <a:r>
              <a:rPr lang="en-US" baseline="-25000" dirty="0"/>
              <a:t>1 </a:t>
            </a:r>
            <a:r>
              <a:rPr lang="en-US" dirty="0"/>
              <a:t>to location l</a:t>
            </a:r>
            <a:r>
              <a:rPr lang="en-US" baseline="-25000" dirty="0"/>
              <a:t>2   </a:t>
            </a:r>
            <a:r>
              <a:rPr lang="en-US" dirty="0"/>
              <a:t> by technician t where location l</a:t>
            </a:r>
            <a:r>
              <a:rPr lang="en-US" baseline="-25000" dirty="0"/>
              <a:t>1 </a:t>
            </a:r>
            <a:r>
              <a:rPr lang="en-US" dirty="0"/>
              <a:t>operation ending at time h, for all l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L l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L, </a:t>
            </a:r>
            <a:r>
              <a:rPr lang="en-US" dirty="0" err="1">
                <a:sym typeface="Symbol" panose="05050102010706020507" pitchFamily="18" charset="2"/>
              </a:rPr>
              <a:t>hH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tT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d(l</a:t>
            </a:r>
            <a:r>
              <a:rPr lang="en-US" baseline="-25000" dirty="0"/>
              <a:t>1</a:t>
            </a:r>
            <a:r>
              <a:rPr lang="en-US" dirty="0"/>
              <a:t>,l</a:t>
            </a:r>
            <a:r>
              <a:rPr lang="en-US" baseline="-25000" dirty="0"/>
              <a:t>2</a:t>
            </a:r>
            <a:r>
              <a:rPr lang="en-US" dirty="0"/>
              <a:t>,t,h) = 0, for all l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L l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L, </a:t>
            </a:r>
            <a:r>
              <a:rPr lang="en-US" dirty="0" err="1">
                <a:sym typeface="Symbol" panose="05050102010706020507" pitchFamily="18" charset="2"/>
              </a:rPr>
              <a:t>hH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tT</a:t>
            </a:r>
            <a:r>
              <a:rPr lang="en-US" dirty="0">
                <a:sym typeface="Symbol" panose="05050102010706020507" pitchFamily="18" charset="2"/>
              </a:rPr>
              <a:t> where compatible(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l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) = false or compatible(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l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) = false </a:t>
            </a:r>
            <a:endParaRPr lang="en-US" dirty="0"/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	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DEFD-DD8B-42F2-8B14-0AF43C4A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Decision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3E56-75F0-4302-A126-82E7619AD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036" y="660522"/>
            <a:ext cx="8476488" cy="403383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Demand fulfilled variable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y(</a:t>
            </a:r>
            <a:r>
              <a:rPr lang="en-US" dirty="0" err="1"/>
              <a:t>k,h</a:t>
            </a:r>
            <a:r>
              <a:rPr lang="en-US" dirty="0"/>
              <a:t>) = Amount by which demand of priority k, on hour h is met, for all </a:t>
            </a:r>
            <a:r>
              <a:rPr lang="en-US" dirty="0" err="1"/>
              <a:t>k</a:t>
            </a:r>
            <a:r>
              <a:rPr lang="en-US" dirty="0" err="1">
                <a:sym typeface="Symbol" panose="05050102010706020507" pitchFamily="18" charset="2"/>
              </a:rPr>
              <a:t>K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hH</a:t>
            </a:r>
            <a:endParaRPr lang="en-US" dirty="0"/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0 ≤ y(</a:t>
            </a:r>
            <a:r>
              <a:rPr lang="en-US" dirty="0" err="1"/>
              <a:t>k,h</a:t>
            </a:r>
            <a:r>
              <a:rPr lang="en-US" dirty="0"/>
              <a:t>) ≤ demand(</a:t>
            </a:r>
            <a:r>
              <a:rPr lang="en-US" dirty="0" err="1"/>
              <a:t>k,h</a:t>
            </a:r>
            <a:r>
              <a:rPr lang="en-US" dirty="0"/>
              <a:t>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 marL="285750" lvl="2" indent="0"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6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ED3-C5FE-4FAF-9342-BD351FE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Constraint: Activity of a technician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EFE4-520E-40DF-8691-240F2BA2E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Constraint 1: No overlap of activities on any hour for technician</a:t>
            </a:r>
          </a:p>
          <a:p>
            <a:r>
              <a:rPr lang="en-US" dirty="0"/>
              <a:t>Only one operating activity/ driving allowed at any hour h for technician t</a:t>
            </a:r>
            <a:endParaRPr lang="en-US" sz="1400" dirty="0">
              <a:sym typeface="Symbol" panose="05050102010706020507" pitchFamily="18" charset="2"/>
            </a:endParaRPr>
          </a:p>
          <a:p>
            <a:pPr marL="114300" lvl="1" indent="0">
              <a:buNone/>
            </a:pPr>
            <a:r>
              <a:rPr lang="en-US" sz="1400" dirty="0">
                <a:sym typeface="Symbol" panose="05050102010706020507" pitchFamily="18" charset="2"/>
              </a:rPr>
              <a:t></a:t>
            </a:r>
            <a:r>
              <a:rPr lang="en-US" sz="1200" baseline="-25000" dirty="0">
                <a:sym typeface="Symbol" panose="05050102010706020507" pitchFamily="18" charset="2"/>
              </a:rPr>
              <a:t> (</a:t>
            </a:r>
            <a:r>
              <a:rPr lang="en-US" sz="1200" baseline="-25000" dirty="0" err="1">
                <a:sym typeface="Symbol" panose="05050102010706020507" pitchFamily="18" charset="2"/>
              </a:rPr>
              <a:t>h’,h</a:t>
            </a:r>
            <a:r>
              <a:rPr lang="en-US" sz="1200" baseline="-25000" dirty="0">
                <a:sym typeface="Symbol" panose="05050102010706020507" pitchFamily="18" charset="2"/>
              </a:rPr>
              <a:t>’’) </a:t>
            </a:r>
            <a:r>
              <a:rPr lang="en-US" sz="1200" baseline="-25000" dirty="0" err="1">
                <a:sym typeface="Symbol" panose="05050102010706020507" pitchFamily="18" charset="2"/>
              </a:rPr>
              <a:t>x_vars</a:t>
            </a:r>
            <a:r>
              <a:rPr lang="en-US" sz="1200" baseline="-25000" dirty="0">
                <a:sym typeface="Symbol" panose="05050102010706020507" pitchFamily="18" charset="2"/>
              </a:rPr>
              <a:t>(l, t, h)</a:t>
            </a:r>
            <a:r>
              <a:rPr lang="en-US" sz="1200" dirty="0">
                <a:sym typeface="Symbol" panose="05050102010706020507" pitchFamily="18" charset="2"/>
              </a:rPr>
              <a:t> </a:t>
            </a:r>
            <a:r>
              <a:rPr lang="en-US" dirty="0"/>
              <a:t>x(</a:t>
            </a:r>
            <a:r>
              <a:rPr lang="en-US" dirty="0" err="1"/>
              <a:t>l,t</a:t>
            </a:r>
            <a:r>
              <a:rPr lang="en-US" dirty="0"/>
              <a:t>,</a:t>
            </a:r>
            <a:r>
              <a:rPr lang="en-US" sz="1200" dirty="0">
                <a:sym typeface="Symbol" panose="05050102010706020507" pitchFamily="18" charset="2"/>
              </a:rPr>
              <a:t> </a:t>
            </a:r>
            <a:r>
              <a:rPr lang="en-US" sz="1200" dirty="0" err="1">
                <a:sym typeface="Symbol" panose="05050102010706020507" pitchFamily="18" charset="2"/>
              </a:rPr>
              <a:t>h’,h</a:t>
            </a:r>
            <a:r>
              <a:rPr lang="en-US" sz="1200" dirty="0">
                <a:sym typeface="Symbol" panose="05050102010706020507" pitchFamily="18" charset="2"/>
              </a:rPr>
              <a:t>’’)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// --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technician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busy in maintenance</a:t>
            </a:r>
          </a:p>
          <a:p>
            <a:pPr marL="114300" lvl="1" indent="0">
              <a:buNone/>
            </a:pPr>
            <a:endParaRPr lang="en-US" sz="1200" dirty="0">
              <a:sym typeface="Symbol" panose="05050102010706020507" pitchFamily="18" charset="2"/>
            </a:endParaRPr>
          </a:p>
          <a:p>
            <a:pPr marL="114300" lvl="1" indent="0">
              <a:buNone/>
            </a:pPr>
            <a:r>
              <a:rPr lang="en-US" sz="1200" dirty="0">
                <a:sym typeface="Symbol" panose="05050102010706020507" pitchFamily="18" charset="2"/>
              </a:rPr>
              <a:t>+ </a:t>
            </a:r>
            <a:r>
              <a:rPr lang="en-US" sz="1100" baseline="-25000" dirty="0">
                <a:sym typeface="Symbol" panose="05050102010706020507" pitchFamily="18" charset="2"/>
              </a:rPr>
              <a:t>l1L, l2L, </a:t>
            </a:r>
            <a:r>
              <a:rPr lang="en-US" baseline="-25000" dirty="0">
                <a:sym typeface="Symbol" panose="05050102010706020507" pitchFamily="18" charset="2"/>
              </a:rPr>
              <a:t>h-</a:t>
            </a:r>
            <a:r>
              <a:rPr lang="en-US" baseline="-25000" dirty="0" err="1">
                <a:sym typeface="Symbol" panose="05050102010706020507" pitchFamily="18" charset="2"/>
              </a:rPr>
              <a:t>drive</a:t>
            </a:r>
            <a:r>
              <a:rPr lang="en-US" baseline="-25000" dirty="0" err="1"/>
              <a:t>_hr</a:t>
            </a:r>
            <a:r>
              <a:rPr lang="en-US" baseline="-25000" dirty="0"/>
              <a:t>(l1,l2,t)</a:t>
            </a:r>
            <a:r>
              <a:rPr lang="en-US" sz="1200" baseline="-25000" dirty="0"/>
              <a:t> ≤ h’</a:t>
            </a:r>
            <a:r>
              <a:rPr lang="en-US" baseline="-25000" dirty="0">
                <a:sym typeface="Symbol" panose="05050102010706020507" pitchFamily="18" charset="2"/>
              </a:rPr>
              <a:t>&lt;</a:t>
            </a:r>
            <a:r>
              <a:rPr lang="en-US" sz="1200" baseline="-25000" dirty="0"/>
              <a:t>h</a:t>
            </a:r>
            <a:r>
              <a:rPr lang="en-US" sz="1200" baseline="-25000" dirty="0">
                <a:sym typeface="Symbol" panose="05050102010706020507" pitchFamily="18" charset="2"/>
              </a:rPr>
              <a:t> </a:t>
            </a:r>
            <a:r>
              <a:rPr lang="en-US" dirty="0"/>
              <a:t>d(l</a:t>
            </a:r>
            <a:r>
              <a:rPr lang="en-US" baseline="-25000" dirty="0"/>
              <a:t>1</a:t>
            </a:r>
            <a:r>
              <a:rPr lang="en-US" dirty="0"/>
              <a:t>,l</a:t>
            </a:r>
            <a:r>
              <a:rPr lang="en-US" baseline="-25000" dirty="0"/>
              <a:t>2</a:t>
            </a:r>
            <a:r>
              <a:rPr lang="en-US" dirty="0"/>
              <a:t>,t, h’)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 technician driving</a:t>
            </a:r>
          </a:p>
          <a:p>
            <a:pPr marL="114300" lvl="1" indent="0">
              <a:buNone/>
            </a:pPr>
            <a:endParaRPr lang="en-US" dirty="0"/>
          </a:p>
          <a:p>
            <a:pPr marL="114300" lvl="1" indent="0">
              <a:buNone/>
            </a:pPr>
            <a:r>
              <a:rPr lang="en-US" dirty="0"/>
              <a:t>≤ 1 </a:t>
            </a:r>
            <a:r>
              <a:rPr lang="en-US" dirty="0">
                <a:sym typeface="Symbol" panose="05050102010706020507" pitchFamily="18" charset="2"/>
              </a:rPr>
              <a:t>for all </a:t>
            </a:r>
            <a:r>
              <a:rPr lang="en-US" dirty="0" err="1">
                <a:sym typeface="Symbol" panose="05050102010706020507" pitchFamily="18" charset="2"/>
              </a:rPr>
              <a:t>t,h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// -- at most one activity at a 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ED3-C5FE-4FAF-9342-BD351FE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 Mass 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EFE4-520E-40DF-8691-240F2BA2E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08" y="583971"/>
            <a:ext cx="8476488" cy="4382883"/>
          </a:xfrm>
        </p:spPr>
        <p:txBody>
          <a:bodyPr/>
          <a:lstStyle/>
          <a:p>
            <a:r>
              <a:rPr lang="en-US" b="1" dirty="0"/>
              <a:t>Constraint 2: Balance of completed works at any hour</a:t>
            </a:r>
          </a:p>
          <a:p>
            <a:r>
              <a:rPr lang="en-US" sz="1200" dirty="0">
                <a:solidFill>
                  <a:srgbClr val="1F4E79"/>
                </a:solidFill>
              </a:rPr>
              <a:t>     </a:t>
            </a:r>
            <a:r>
              <a:rPr lang="en-US" sz="1200" dirty="0" err="1">
                <a:solidFill>
                  <a:srgbClr val="1F4E79"/>
                </a:solidFill>
              </a:rPr>
              <a:t>w_done</a:t>
            </a:r>
            <a:r>
              <a:rPr lang="en-US" sz="1200" dirty="0">
                <a:solidFill>
                  <a:srgbClr val="1F4E79"/>
                </a:solidFill>
              </a:rPr>
              <a:t>(k, h-1)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// -- work done at previous hours: if h = 0, skip this term</a:t>
            </a:r>
            <a:endParaRPr lang="en-US" sz="1200" dirty="0">
              <a:sym typeface="Symbol" panose="05050102010706020507" pitchFamily="18" charset="2"/>
            </a:endParaRPr>
          </a:p>
          <a:p>
            <a:pPr marL="114300" lvl="1" indent="0">
              <a:buNone/>
            </a:pPr>
            <a:r>
              <a:rPr lang="en-US" sz="1200" dirty="0">
                <a:sym typeface="Symbol" panose="05050102010706020507" pitchFamily="18" charset="2"/>
              </a:rPr>
              <a:t>+  </a:t>
            </a:r>
            <a:r>
              <a:rPr lang="en-US" sz="1100" baseline="-25000" dirty="0" err="1">
                <a:sym typeface="Symbol" panose="05050102010706020507" pitchFamily="18" charset="2"/>
              </a:rPr>
              <a:t>l</a:t>
            </a:r>
            <a:r>
              <a:rPr lang="en-US" baseline="-25000" dirty="0" err="1">
                <a:sym typeface="Symbol" panose="05050102010706020507" pitchFamily="18" charset="2"/>
              </a:rPr>
              <a:t>Locations</a:t>
            </a:r>
            <a:r>
              <a:rPr lang="en-US" baseline="-25000" dirty="0">
                <a:sym typeface="Symbol" panose="05050102010706020507" pitchFamily="18" charset="2"/>
              </a:rPr>
              <a:t>(t)</a:t>
            </a:r>
            <a:r>
              <a:rPr lang="en-US" sz="1200" dirty="0">
                <a:sym typeface="Symbol" panose="05050102010706020507" pitchFamily="18" charset="2"/>
              </a:rPr>
              <a:t> </a:t>
            </a:r>
            <a:r>
              <a:rPr lang="en-US" sz="1400" dirty="0">
                <a:sym typeface="Symbol" panose="05050102010706020507" pitchFamily="18" charset="2"/>
              </a:rPr>
              <a:t> </a:t>
            </a:r>
            <a:r>
              <a:rPr lang="en-US" sz="1200" baseline="-25000" dirty="0">
                <a:sym typeface="Symbol" panose="05050102010706020507" pitchFamily="18" charset="2"/>
              </a:rPr>
              <a:t>(</a:t>
            </a:r>
            <a:r>
              <a:rPr lang="en-US" sz="1200" baseline="-25000" dirty="0" err="1">
                <a:sym typeface="Symbol" panose="05050102010706020507" pitchFamily="18" charset="2"/>
              </a:rPr>
              <a:t>h’,h</a:t>
            </a:r>
            <a:r>
              <a:rPr lang="en-US" sz="1200" baseline="-25000" dirty="0">
                <a:sym typeface="Symbol" panose="05050102010706020507" pitchFamily="18" charset="2"/>
              </a:rPr>
              <a:t>’’) </a:t>
            </a:r>
            <a:r>
              <a:rPr lang="en-US" sz="1200" baseline="-25000" dirty="0" err="1">
                <a:sym typeface="Symbol" panose="05050102010706020507" pitchFamily="18" charset="2"/>
              </a:rPr>
              <a:t>x_vars</a:t>
            </a:r>
            <a:r>
              <a:rPr lang="en-US" sz="1200" baseline="-25000" dirty="0">
                <a:sym typeface="Symbol" panose="05050102010706020507" pitchFamily="18" charset="2"/>
              </a:rPr>
              <a:t>(</a:t>
            </a:r>
            <a:r>
              <a:rPr lang="en-US" baseline="-25000" dirty="0" err="1">
                <a:sym typeface="Symbol" panose="05050102010706020507" pitchFamily="18" charset="2"/>
              </a:rPr>
              <a:t>l</a:t>
            </a:r>
            <a:r>
              <a:rPr lang="en-US" sz="1200" baseline="-25000" dirty="0" err="1">
                <a:sym typeface="Symbol" panose="05050102010706020507" pitchFamily="18" charset="2"/>
              </a:rPr>
              <a:t>,</a:t>
            </a:r>
            <a:r>
              <a:rPr lang="en-US" baseline="-25000" dirty="0" err="1">
                <a:sym typeface="Symbol" panose="05050102010706020507" pitchFamily="18" charset="2"/>
              </a:rPr>
              <a:t>t</a:t>
            </a:r>
            <a:r>
              <a:rPr lang="en-US" sz="1200" baseline="-25000" dirty="0"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</a:t>
            </a:r>
            <a:r>
              <a:rPr lang="en-US" baseline="-25000" dirty="0">
                <a:sym typeface="Symbol" panose="05050102010706020507" pitchFamily="18" charset="2"/>
              </a:rPr>
              <a:t>h’</a:t>
            </a:r>
            <a:r>
              <a:rPr lang="en-US" baseline="-25000" dirty="0"/>
              <a:t> ≤ h≤ h’’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work_rate</a:t>
            </a:r>
            <a:r>
              <a:rPr lang="en-US" dirty="0">
                <a:sym typeface="Symbol" panose="05050102010706020507" pitchFamily="18" charset="2"/>
              </a:rPr>
              <a:t>(t) * x(</a:t>
            </a:r>
            <a:r>
              <a:rPr lang="en-US" dirty="0" err="1">
                <a:sym typeface="Symbol" panose="05050102010706020507" pitchFamily="18" charset="2"/>
              </a:rPr>
              <a:t>l,t,h’,h</a:t>
            </a:r>
            <a:r>
              <a:rPr lang="en-US" dirty="0">
                <a:sym typeface="Symbol" panose="05050102010706020507" pitchFamily="18" charset="2"/>
              </a:rPr>
              <a:t>’’)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// -- work done at h hour</a:t>
            </a:r>
            <a:endParaRPr lang="en-US" dirty="0">
              <a:sym typeface="Symbol" panose="05050102010706020507" pitchFamily="18" charset="2"/>
            </a:endParaRPr>
          </a:p>
          <a:p>
            <a:pPr marL="114300" lvl="1" indent="0">
              <a:buNone/>
            </a:pPr>
            <a:r>
              <a:rPr lang="en-US" dirty="0">
                <a:sym typeface="Symbol" panose="05050102010706020507" pitchFamily="18" charset="2"/>
              </a:rPr>
              <a:t>=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w_done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k,h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// -- work done at end of hour h    </a:t>
            </a:r>
          </a:p>
          <a:p>
            <a:pPr marL="114300" lvl="1" indent="0">
              <a:buNone/>
            </a:pPr>
            <a:r>
              <a:rPr lang="en-US" dirty="0"/>
              <a:t>for all k, h</a:t>
            </a:r>
          </a:p>
          <a:p>
            <a:endParaRPr lang="en-US" b="1" dirty="0"/>
          </a:p>
          <a:p>
            <a:endParaRPr lang="en-US" b="1" dirty="0"/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ED3-C5FE-4FAF-9342-BD351FE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Constraints: Drive-hour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EFE4-520E-40DF-8691-240F2BA2E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Constraint 3a: Drive hour After Maintenance</a:t>
            </a:r>
          </a:p>
          <a:p>
            <a:r>
              <a:rPr lang="en-US" dirty="0"/>
              <a:t>Every Maintenance has a corresponding driving variable after it: </a:t>
            </a:r>
          </a:p>
          <a:p>
            <a:pPr marL="114300" lvl="1" indent="0">
              <a:buNone/>
            </a:pPr>
            <a:r>
              <a:rPr lang="en-US" dirty="0">
                <a:sym typeface="Symbol" panose="05050102010706020507" pitchFamily="18" charset="2"/>
              </a:rPr>
              <a:t></a:t>
            </a:r>
            <a:r>
              <a:rPr lang="en-US" baseline="-25000" dirty="0">
                <a:sym typeface="Symbol" panose="05050102010706020507" pitchFamily="18" charset="2"/>
              </a:rPr>
              <a:t>(</a:t>
            </a:r>
            <a:r>
              <a:rPr lang="en-US" baseline="-25000" dirty="0" err="1">
                <a:sym typeface="Symbol" panose="05050102010706020507" pitchFamily="18" charset="2"/>
              </a:rPr>
              <a:t>h’,h</a:t>
            </a:r>
            <a:r>
              <a:rPr lang="en-US" baseline="-25000" dirty="0">
                <a:sym typeface="Symbol" panose="05050102010706020507" pitchFamily="18" charset="2"/>
              </a:rPr>
              <a:t>) </a:t>
            </a:r>
            <a:r>
              <a:rPr lang="en-US" baseline="-25000" dirty="0" err="1">
                <a:sym typeface="Symbol" panose="05050102010706020507" pitchFamily="18" charset="2"/>
              </a:rPr>
              <a:t>x_vars</a:t>
            </a:r>
            <a:r>
              <a:rPr lang="en-US" baseline="-25000" dirty="0">
                <a:sym typeface="Symbol" panose="05050102010706020507" pitchFamily="18" charset="2"/>
              </a:rPr>
              <a:t>(</a:t>
            </a:r>
            <a:r>
              <a:rPr lang="en-US" baseline="-25000" dirty="0" err="1">
                <a:sym typeface="Symbol" panose="05050102010706020507" pitchFamily="18" charset="2"/>
              </a:rPr>
              <a:t>x,l,_,h</a:t>
            </a:r>
            <a:r>
              <a:rPr lang="en-US" baseline="-25000" dirty="0">
                <a:sym typeface="Symbol" panose="05050102010706020507" pitchFamily="18" charset="2"/>
              </a:rPr>
              <a:t>) </a:t>
            </a:r>
            <a:r>
              <a:rPr lang="en-US" dirty="0"/>
              <a:t>x(</a:t>
            </a:r>
            <a:r>
              <a:rPr lang="en-US" dirty="0" err="1"/>
              <a:t>l,t</a:t>
            </a:r>
            <a:r>
              <a:rPr lang="en-US" dirty="0"/>
              <a:t>, </a:t>
            </a:r>
            <a:r>
              <a:rPr lang="en-US" dirty="0" err="1">
                <a:sym typeface="Symbol" panose="05050102010706020507" pitchFamily="18" charset="2"/>
              </a:rPr>
              <a:t>h’,h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= </a:t>
            </a:r>
            <a:r>
              <a:rPr lang="en-US" baseline="-25000" dirty="0">
                <a:sym typeface="Symbol" panose="05050102010706020507" pitchFamily="18" charset="2"/>
              </a:rPr>
              <a:t>l2L</a:t>
            </a:r>
            <a:r>
              <a:rPr lang="en-US" dirty="0"/>
              <a:t> d(l,l</a:t>
            </a:r>
            <a:r>
              <a:rPr lang="en-US" baseline="-25000" dirty="0"/>
              <a:t>2</a:t>
            </a:r>
            <a:r>
              <a:rPr lang="en-US" dirty="0"/>
              <a:t>,t,h) , for all </a:t>
            </a:r>
            <a:r>
              <a:rPr lang="en-US" dirty="0" err="1"/>
              <a:t>t,l,h</a:t>
            </a:r>
            <a:endParaRPr lang="en-US" dirty="0"/>
          </a:p>
          <a:p>
            <a:pPr indent="-173038"/>
            <a:endParaRPr lang="en-US" b="1" dirty="0"/>
          </a:p>
          <a:p>
            <a:pPr indent="-173038"/>
            <a:r>
              <a:rPr lang="en-US" b="1" dirty="0"/>
              <a:t>Constraint 3b: Drive hour Before Maintenance</a:t>
            </a:r>
          </a:p>
          <a:p>
            <a:pPr indent="-173038"/>
            <a:r>
              <a:rPr lang="en-US" dirty="0"/>
              <a:t>Every Maintenance has a corresponding driving variable before it: </a:t>
            </a:r>
          </a:p>
          <a:p>
            <a:pPr marL="114300" lvl="1" indent="0">
              <a:buNone/>
            </a:pPr>
            <a:r>
              <a:rPr lang="en-US" sz="1400" dirty="0">
                <a:sym typeface="Symbol" panose="05050102010706020507" pitchFamily="18" charset="2"/>
              </a:rPr>
              <a:t> </a:t>
            </a:r>
            <a:r>
              <a:rPr lang="en-US" sz="1200" baseline="-25000" dirty="0">
                <a:sym typeface="Symbol" panose="05050102010706020507" pitchFamily="18" charset="2"/>
              </a:rPr>
              <a:t>h H | h’&lt;=h  </a:t>
            </a:r>
            <a:r>
              <a:rPr lang="en-US" dirty="0">
                <a:sym typeface="Symbol" panose="05050102010706020507" pitchFamily="18" charset="2"/>
              </a:rPr>
              <a:t></a:t>
            </a:r>
            <a:r>
              <a:rPr lang="en-US" baseline="-25000" dirty="0">
                <a:sym typeface="Symbol" panose="05050102010706020507" pitchFamily="18" charset="2"/>
              </a:rPr>
              <a:t> (</a:t>
            </a:r>
            <a:r>
              <a:rPr lang="en-US" baseline="-25000" dirty="0" err="1">
                <a:sym typeface="Symbol" panose="05050102010706020507" pitchFamily="18" charset="2"/>
              </a:rPr>
              <a:t>h’,h</a:t>
            </a:r>
            <a:r>
              <a:rPr lang="en-US" baseline="-25000" dirty="0">
                <a:sym typeface="Symbol" panose="05050102010706020507" pitchFamily="18" charset="2"/>
              </a:rPr>
              <a:t>’’) </a:t>
            </a:r>
            <a:r>
              <a:rPr lang="en-US" baseline="-25000" dirty="0" err="1">
                <a:sym typeface="Symbol" panose="05050102010706020507" pitchFamily="18" charset="2"/>
              </a:rPr>
              <a:t>x_vars</a:t>
            </a:r>
            <a:r>
              <a:rPr lang="en-US" baseline="-25000" dirty="0">
                <a:sym typeface="Symbol" panose="05050102010706020507" pitchFamily="18" charset="2"/>
              </a:rPr>
              <a:t>(</a:t>
            </a:r>
            <a:r>
              <a:rPr lang="en-US" baseline="-25000" dirty="0" err="1">
                <a:sym typeface="Symbol" panose="05050102010706020507" pitchFamily="18" charset="2"/>
              </a:rPr>
              <a:t>x,l</a:t>
            </a:r>
            <a:r>
              <a:rPr lang="en-US" baseline="-25000" dirty="0"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x(l, t, </a:t>
            </a:r>
            <a:r>
              <a:rPr lang="en-US" dirty="0" err="1">
                <a:sym typeface="Symbol" panose="05050102010706020507" pitchFamily="18" charset="2"/>
              </a:rPr>
              <a:t>h’,h</a:t>
            </a:r>
            <a:r>
              <a:rPr lang="en-US" dirty="0">
                <a:sym typeface="Symbol" panose="05050102010706020507" pitchFamily="18" charset="2"/>
              </a:rPr>
              <a:t>’’) &lt;= </a:t>
            </a:r>
            <a:r>
              <a:rPr lang="en-US" baseline="-25000" dirty="0">
                <a:sym typeface="Symbol" panose="05050102010706020507" pitchFamily="18" charset="2"/>
              </a:rPr>
              <a:t>i2I, 1</a:t>
            </a:r>
            <a:r>
              <a:rPr lang="en-US" baseline="-25000" dirty="0"/>
              <a:t> ≤ </a:t>
            </a:r>
            <a:r>
              <a:rPr lang="en-US" baseline="-25000" dirty="0">
                <a:sym typeface="Symbol" panose="05050102010706020507" pitchFamily="18" charset="2"/>
              </a:rPr>
              <a:t>h’</a:t>
            </a:r>
            <a:r>
              <a:rPr lang="en-US" baseline="-25000" dirty="0"/>
              <a:t> &lt; h- </a:t>
            </a:r>
            <a:r>
              <a:rPr lang="en-US" baseline="-25000" dirty="0" err="1"/>
              <a:t>drive_hr</a:t>
            </a:r>
            <a:r>
              <a:rPr lang="en-US" baseline="-25000" dirty="0"/>
              <a:t>(i2,i,l)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/>
              <a:t>d(l</a:t>
            </a:r>
            <a:r>
              <a:rPr lang="en-US" baseline="-25000" dirty="0"/>
              <a:t>2</a:t>
            </a:r>
            <a:r>
              <a:rPr lang="en-US" dirty="0"/>
              <a:t>,l,t,h’) for all </a:t>
            </a:r>
            <a:r>
              <a:rPr lang="en-US" dirty="0" err="1"/>
              <a:t>t,l,h</a:t>
            </a:r>
            <a:endParaRPr lang="en-US" b="1" dirty="0"/>
          </a:p>
          <a:p>
            <a:pPr marL="114300" lvl="1" indent="0">
              <a:buNone/>
            </a:pPr>
            <a:r>
              <a:rPr lang="en-US" dirty="0">
                <a:sym typeface="Symbol" panose="05050102010706020507" pitchFamily="18" charset="2"/>
              </a:rPr>
              <a:t>x(l, t, </a:t>
            </a:r>
            <a:r>
              <a:rPr lang="en-US" dirty="0" err="1">
                <a:sym typeface="Symbol" panose="05050102010706020507" pitchFamily="18" charset="2"/>
              </a:rPr>
              <a:t>h,h</a:t>
            </a:r>
            <a:r>
              <a:rPr lang="en-US" dirty="0">
                <a:sym typeface="Symbol" panose="05050102010706020507" pitchFamily="18" charset="2"/>
              </a:rPr>
              <a:t>’) &lt;= </a:t>
            </a:r>
            <a:r>
              <a:rPr lang="en-US" baseline="-25000" dirty="0">
                <a:sym typeface="Symbol" panose="05050102010706020507" pitchFamily="18" charset="2"/>
              </a:rPr>
              <a:t>i2I, 1</a:t>
            </a:r>
            <a:r>
              <a:rPr lang="en-US" baseline="-25000" dirty="0"/>
              <a:t> ≤ </a:t>
            </a:r>
            <a:r>
              <a:rPr lang="en-US" baseline="-25000" dirty="0">
                <a:sym typeface="Symbol" panose="05050102010706020507" pitchFamily="18" charset="2"/>
              </a:rPr>
              <a:t>h’</a:t>
            </a:r>
            <a:r>
              <a:rPr lang="en-US" baseline="-25000" dirty="0"/>
              <a:t> &lt; h- </a:t>
            </a:r>
            <a:r>
              <a:rPr lang="en-US" baseline="-25000" dirty="0" err="1"/>
              <a:t>drive_hr</a:t>
            </a:r>
            <a:r>
              <a:rPr lang="en-US" baseline="-25000" dirty="0"/>
              <a:t>(i2,i,l)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/>
              <a:t> d(l</a:t>
            </a:r>
            <a:r>
              <a:rPr lang="en-US" baseline="-25000" dirty="0"/>
              <a:t>2</a:t>
            </a:r>
            <a:r>
              <a:rPr lang="en-US" dirty="0"/>
              <a:t>,l,t,h’) for all </a:t>
            </a:r>
            <a:r>
              <a:rPr lang="en-US" dirty="0" err="1"/>
              <a:t>l,t,h</a:t>
            </a:r>
            <a:r>
              <a:rPr lang="en-US" dirty="0"/>
              <a:t>, and (</a:t>
            </a:r>
            <a:r>
              <a:rPr lang="en-US" dirty="0" err="1"/>
              <a:t>h,h</a:t>
            </a:r>
            <a:r>
              <a:rPr lang="en-US" dirty="0"/>
              <a:t>’) in </a:t>
            </a:r>
            <a:r>
              <a:rPr lang="en-US" dirty="0" err="1"/>
              <a:t>x_vars</a:t>
            </a:r>
            <a:r>
              <a:rPr lang="en-US" dirty="0"/>
              <a:t>(</a:t>
            </a:r>
            <a:r>
              <a:rPr lang="en-US" dirty="0" err="1"/>
              <a:t>l,t,h</a:t>
            </a:r>
            <a:r>
              <a:rPr lang="en-US" dirty="0"/>
              <a:t>_)</a:t>
            </a:r>
          </a:p>
          <a:p>
            <a:pPr marL="114300" lvl="1" indent="0">
              <a:buNone/>
            </a:pPr>
            <a:endParaRPr lang="en-US" b="1" dirty="0"/>
          </a:p>
          <a:p>
            <a:pPr marL="114300" lvl="1" indent="0">
              <a:buNone/>
            </a:pPr>
            <a:endParaRPr lang="en-US" dirty="0"/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4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Terms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r>
              <a:rPr lang="en-US" sz="1400" b="1" dirty="0">
                <a:solidFill>
                  <a:srgbClr val="000000"/>
                </a:solidFill>
              </a:rPr>
              <a:t>Term </a:t>
            </a:r>
            <a:r>
              <a:rPr lang="en-US" b="1" dirty="0">
                <a:solidFill>
                  <a:srgbClr val="000000"/>
                </a:solidFill>
              </a:rPr>
              <a:t>1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</a:rPr>
              <a:t>Non-fulfillment emergency demand cost</a:t>
            </a:r>
          </a:p>
          <a:p>
            <a:pPr>
              <a:lnSpc>
                <a:spcPct val="110000"/>
              </a:lnSpc>
              <a:buClr>
                <a:prstClr val="white"/>
              </a:buClr>
            </a:pPr>
            <a:r>
              <a:rPr lang="en-US" sz="1400" dirty="0">
                <a:solidFill>
                  <a:srgbClr val="0E5A9B"/>
                </a:solidFill>
              </a:rPr>
              <a:t>	</a:t>
            </a:r>
            <a:r>
              <a:rPr lang="en-US" sz="1400" dirty="0">
                <a:solidFill>
                  <a:srgbClr val="1F4E79"/>
                </a:solidFill>
              </a:rPr>
              <a:t>z</a:t>
            </a:r>
            <a:r>
              <a:rPr lang="en-US" baseline="-25000" dirty="0">
                <a:solidFill>
                  <a:srgbClr val="1F4E79"/>
                </a:solidFill>
              </a:rPr>
              <a:t>1</a:t>
            </a:r>
            <a:r>
              <a:rPr lang="en-US" sz="1400" dirty="0">
                <a:solidFill>
                  <a:srgbClr val="1F4E79"/>
                </a:solidFill>
              </a:rPr>
              <a:t> = 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k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 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h</a:t>
            </a:r>
            <a:r>
              <a:rPr lang="en-US" sz="1400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1F4E79"/>
                </a:solidFill>
              </a:rPr>
              <a:t>unmet_demand_penalty</a:t>
            </a:r>
            <a:r>
              <a:rPr lang="en-US" dirty="0">
                <a:solidFill>
                  <a:srgbClr val="1F4E79"/>
                </a:solidFill>
              </a:rPr>
              <a:t>(</a:t>
            </a:r>
            <a:r>
              <a:rPr lang="en-US" dirty="0" err="1">
                <a:solidFill>
                  <a:srgbClr val="1F4E79"/>
                </a:solidFill>
              </a:rPr>
              <a:t>k,h</a:t>
            </a:r>
            <a:r>
              <a:rPr lang="en-US" dirty="0">
                <a:solidFill>
                  <a:srgbClr val="1F4E79"/>
                </a:solidFill>
              </a:rPr>
              <a:t>) * </a:t>
            </a:r>
            <a:r>
              <a:rPr lang="en-US" dirty="0">
                <a:solidFill>
                  <a:srgbClr val="1F4E79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rgbClr val="1F4E79"/>
                </a:solidFill>
              </a:rPr>
              <a:t>demand(</a:t>
            </a:r>
            <a:r>
              <a:rPr lang="en-US" dirty="0" err="1">
                <a:solidFill>
                  <a:srgbClr val="1F4E79"/>
                </a:solidFill>
              </a:rPr>
              <a:t>k,h</a:t>
            </a:r>
            <a:r>
              <a:rPr lang="en-US" dirty="0">
                <a:solidFill>
                  <a:srgbClr val="1F4E79"/>
                </a:solidFill>
              </a:rPr>
              <a:t>)- y(</a:t>
            </a:r>
            <a:r>
              <a:rPr lang="en-US" dirty="0" err="1">
                <a:solidFill>
                  <a:srgbClr val="1F4E79"/>
                </a:solidFill>
              </a:rPr>
              <a:t>k,h</a:t>
            </a:r>
            <a:r>
              <a:rPr lang="en-US" dirty="0">
                <a:solidFill>
                  <a:srgbClr val="1F4E79"/>
                </a:solidFill>
              </a:rPr>
              <a:t>)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)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sz="1400" b="1" dirty="0"/>
              <a:t>Term 2: </a:t>
            </a:r>
            <a:r>
              <a:rPr lang="en-US" sz="1400" dirty="0">
                <a:solidFill>
                  <a:srgbClr val="000000"/>
                </a:solidFill>
              </a:rPr>
              <a:t>Driving distance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E5A9B"/>
                </a:solidFill>
              </a:rPr>
              <a:t>	</a:t>
            </a:r>
            <a:r>
              <a:rPr lang="en-US" sz="1400" dirty="0">
                <a:solidFill>
                  <a:srgbClr val="1F4E79"/>
                </a:solidFill>
              </a:rPr>
              <a:t>z</a:t>
            </a:r>
            <a:r>
              <a:rPr lang="en-US" sz="1400" baseline="-25000" dirty="0">
                <a:solidFill>
                  <a:srgbClr val="1F4E79"/>
                </a:solidFill>
              </a:rPr>
              <a:t>2</a:t>
            </a:r>
            <a:r>
              <a:rPr lang="en-US" sz="1400" dirty="0">
                <a:solidFill>
                  <a:srgbClr val="1F4E79"/>
                </a:solidFill>
              </a:rPr>
              <a:t> = 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l</a:t>
            </a:r>
            <a:r>
              <a:rPr lang="en-US" sz="1400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1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 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l</a:t>
            </a:r>
            <a:r>
              <a:rPr lang="en-US" sz="1400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2 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t</a:t>
            </a:r>
            <a:r>
              <a:rPr lang="en-US" sz="1400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 </a:t>
            </a:r>
            <a:r>
              <a:rPr lang="en-US" sz="1400" dirty="0">
                <a:solidFill>
                  <a:srgbClr val="1F4E79"/>
                </a:solidFill>
                <a:sym typeface="Symbol" panose="05050102010706020507" pitchFamily="18" charset="2"/>
              </a:rPr>
              <a:t></a:t>
            </a:r>
            <a:r>
              <a:rPr lang="en-US" baseline="-25000" dirty="0">
                <a:solidFill>
                  <a:srgbClr val="1F4E79"/>
                </a:solidFill>
                <a:sym typeface="Symbol" panose="05050102010706020507" pitchFamily="18" charset="2"/>
              </a:rPr>
              <a:t>h </a:t>
            </a:r>
            <a:r>
              <a:rPr lang="en-US" dirty="0" err="1">
                <a:solidFill>
                  <a:srgbClr val="1F4E79"/>
                </a:solidFill>
              </a:rPr>
              <a:t>drive_hour</a:t>
            </a:r>
            <a:r>
              <a:rPr lang="en-US" dirty="0">
                <a:solidFill>
                  <a:srgbClr val="1F4E79"/>
                </a:solidFill>
              </a:rPr>
              <a:t>(l</a:t>
            </a:r>
            <a:r>
              <a:rPr lang="en-US" baseline="-25000" dirty="0">
                <a:solidFill>
                  <a:srgbClr val="1F4E79"/>
                </a:solidFill>
              </a:rPr>
              <a:t>1</a:t>
            </a:r>
            <a:r>
              <a:rPr lang="en-US" dirty="0">
                <a:solidFill>
                  <a:srgbClr val="1F4E79"/>
                </a:solidFill>
              </a:rPr>
              <a:t>,l</a:t>
            </a:r>
            <a:r>
              <a:rPr lang="en-US" baseline="-25000" dirty="0">
                <a:solidFill>
                  <a:srgbClr val="1F4E79"/>
                </a:solidFill>
              </a:rPr>
              <a:t>2</a:t>
            </a:r>
            <a:r>
              <a:rPr lang="en-US" dirty="0">
                <a:solidFill>
                  <a:srgbClr val="1F4E79"/>
                </a:solidFill>
              </a:rPr>
              <a:t>,t) * d</a:t>
            </a:r>
            <a:r>
              <a:rPr lang="en-US" sz="1400" dirty="0">
                <a:solidFill>
                  <a:srgbClr val="1F4E79"/>
                </a:solidFill>
              </a:rPr>
              <a:t>(</a:t>
            </a:r>
            <a:r>
              <a:rPr lang="en-US" dirty="0">
                <a:solidFill>
                  <a:srgbClr val="1F4E79"/>
                </a:solidFill>
              </a:rPr>
              <a:t>l</a:t>
            </a:r>
            <a:r>
              <a:rPr lang="en-US" baseline="-25000" dirty="0">
                <a:solidFill>
                  <a:srgbClr val="1F4E79"/>
                </a:solidFill>
              </a:rPr>
              <a:t>1</a:t>
            </a:r>
            <a:r>
              <a:rPr lang="en-US" dirty="0">
                <a:solidFill>
                  <a:srgbClr val="1F4E79"/>
                </a:solidFill>
              </a:rPr>
              <a:t>,l</a:t>
            </a:r>
            <a:r>
              <a:rPr lang="en-US" baseline="-25000" dirty="0">
                <a:solidFill>
                  <a:srgbClr val="1F4E79"/>
                </a:solidFill>
              </a:rPr>
              <a:t>2</a:t>
            </a:r>
            <a:r>
              <a:rPr lang="en-US" dirty="0">
                <a:solidFill>
                  <a:srgbClr val="1F4E79"/>
                </a:solidFill>
              </a:rPr>
              <a:t>,t,h)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Objective Function: </a:t>
            </a:r>
            <a:r>
              <a:rPr lang="en-US" sz="1400" dirty="0">
                <a:solidFill>
                  <a:srgbClr val="000000"/>
                </a:solidFill>
              </a:rPr>
              <a:t>Weighted sum of all costs: </a:t>
            </a:r>
            <a:r>
              <a:rPr lang="en-US" dirty="0">
                <a:solidFill>
                  <a:srgbClr val="1F4E79"/>
                </a:solidFill>
              </a:rPr>
              <a:t>Minimize z = w</a:t>
            </a:r>
            <a:r>
              <a:rPr lang="en-US" baseline="-25000" dirty="0">
                <a:solidFill>
                  <a:srgbClr val="1F4E79"/>
                </a:solidFill>
              </a:rPr>
              <a:t>1</a:t>
            </a:r>
            <a:r>
              <a:rPr lang="en-US" dirty="0">
                <a:solidFill>
                  <a:srgbClr val="1F4E79"/>
                </a:solidFill>
              </a:rPr>
              <a:t>*z</a:t>
            </a:r>
            <a:r>
              <a:rPr lang="en-US" baseline="-25000" dirty="0">
                <a:solidFill>
                  <a:srgbClr val="1F4E79"/>
                </a:solidFill>
              </a:rPr>
              <a:t>1</a:t>
            </a:r>
            <a:r>
              <a:rPr lang="en-US" dirty="0">
                <a:solidFill>
                  <a:srgbClr val="1F4E79"/>
                </a:solidFill>
              </a:rPr>
              <a:t>+ w</a:t>
            </a:r>
            <a:r>
              <a:rPr lang="en-US" baseline="-25000" dirty="0">
                <a:solidFill>
                  <a:srgbClr val="1F4E79"/>
                </a:solidFill>
              </a:rPr>
              <a:t>2</a:t>
            </a:r>
            <a:r>
              <a:rPr lang="en-US" dirty="0">
                <a:solidFill>
                  <a:srgbClr val="1F4E79"/>
                </a:solidFill>
              </a:rPr>
              <a:t>*z</a:t>
            </a:r>
            <a:r>
              <a:rPr lang="en-US" baseline="-25000" dirty="0">
                <a:solidFill>
                  <a:srgbClr val="1F4E79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400" dirty="0">
              <a:solidFill>
                <a:srgbClr val="0E5A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3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4552C-B4B9-4092-B5FD-C76ABCEF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5" y="1975104"/>
            <a:ext cx="5662784" cy="1310915"/>
          </a:xfrm>
        </p:spPr>
        <p:txBody>
          <a:bodyPr/>
          <a:lstStyle/>
          <a:p>
            <a:r>
              <a:rPr lang="en-US" dirty="0"/>
              <a:t>Stochastic Optimization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Detailed Formulation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Setup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r>
              <a:rPr lang="en-US" sz="1400" b="1" dirty="0">
                <a:solidFill>
                  <a:srgbClr val="000000"/>
                </a:solidFill>
              </a:rPr>
              <a:t>The Tool : </a:t>
            </a:r>
            <a:r>
              <a:rPr lang="en-US" sz="1100" dirty="0">
                <a:solidFill>
                  <a:srgbClr val="000000"/>
                </a:solidFill>
              </a:rPr>
              <a:t>exploits GIS location of any technician and the location of emergency demand at a certain time. Hence, it provides current schedule/timetable of a technician considering the disruptions.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Know the position of each technician.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Help the technician to reach quickly to the emergency location.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Track the technician in real-time.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/>
              </a:solidFill>
            </a:endParaRPr>
          </a:p>
          <a:p>
            <a:pPr algn="l"/>
            <a:r>
              <a:rPr lang="en-US" sz="900" b="0" i="0" dirty="0">
                <a:solidFill>
                  <a:srgbClr val="000000"/>
                </a:solidFill>
                <a:effectLst/>
              </a:rPr>
              <a:t>Here is a basic scenario when an emergency call arrives.</a:t>
            </a:r>
          </a:p>
          <a:p>
            <a:pPr algn="l"/>
            <a:r>
              <a:rPr lang="en-US" sz="900" b="0" i="0" dirty="0">
                <a:solidFill>
                  <a:srgbClr val="000000"/>
                </a:solidFill>
                <a:effectLst/>
              </a:rPr>
              <a:t> Service Manager point of view: </a:t>
            </a:r>
          </a:p>
          <a:p>
            <a:pPr marL="457200"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Information about the emergency location is inputted in the software. </a:t>
            </a:r>
          </a:p>
          <a:p>
            <a:pPr marL="457200"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Location information is processed, a set of technicians which suit to,  needs to be  created </a:t>
            </a:r>
          </a:p>
          <a:p>
            <a:pPr marL="457200"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The selection of a technician in the previously created set is done via an optimization algorithm. </a:t>
            </a:r>
          </a:p>
          <a:p>
            <a:pPr marL="457200" lvl="2"/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The emergency location is inserted in the technician’s road. </a:t>
            </a:r>
          </a:p>
          <a:p>
            <a:pPr algn="l"/>
            <a:r>
              <a:rPr lang="en-US" sz="900" b="0" i="0" dirty="0">
                <a:solidFill>
                  <a:srgbClr val="000000"/>
                </a:solidFill>
                <a:effectLst/>
              </a:rPr>
              <a:t>From a technician point of view: </a:t>
            </a:r>
          </a:p>
          <a:p>
            <a:pPr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The technician receives an emergency request, and he is geo-guided to the emergency</a:t>
            </a:r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location via GPS. </a:t>
            </a:r>
          </a:p>
          <a:p>
            <a:pPr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When the maintenance is finished, he inputs results and notes that are immediately transferred to the central database. </a:t>
            </a:r>
          </a:p>
          <a:p>
            <a:pPr lvl="2"/>
            <a:r>
              <a:rPr lang="en-US" sz="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Then he goes on with the next customer.</a:t>
            </a: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b="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400" b="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400" dirty="0">
              <a:solidFill>
                <a:srgbClr val="0E5A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CB43-09BB-41D9-920F-92F5C0EF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Business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6A28-0ADE-4925-A36F-3B3A6A7D6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08" y="583972"/>
            <a:ext cx="8809292" cy="4033838"/>
          </a:xfrm>
        </p:spPr>
        <p:txBody>
          <a:bodyPr/>
          <a:lstStyle/>
          <a:p>
            <a:r>
              <a:rPr lang="en-US" dirty="0"/>
              <a:t>Overall setup: </a:t>
            </a:r>
          </a:p>
          <a:p>
            <a:pPr lvl="1"/>
            <a:r>
              <a:rPr lang="en-US" dirty="0"/>
              <a:t>A Service Manager, set of Technicians, each technician have multiple maintenance jobs</a:t>
            </a:r>
          </a:p>
          <a:p>
            <a:pPr lvl="1"/>
            <a:r>
              <a:rPr lang="en-US" dirty="0"/>
              <a:t>Set of customers, each customer has contract with company of how many times they should be visited for regular check up.</a:t>
            </a:r>
          </a:p>
          <a:p>
            <a:pPr lvl="1"/>
            <a:r>
              <a:rPr lang="en-US" dirty="0"/>
              <a:t>Plan is on monthly basis.</a:t>
            </a:r>
          </a:p>
          <a:p>
            <a:pPr lvl="1"/>
            <a:r>
              <a:rPr lang="en-IN" dirty="0"/>
              <a:t>The </a:t>
            </a:r>
            <a:r>
              <a:rPr lang="en-US" dirty="0"/>
              <a:t>plan includes a schedule / timetable indicating which technician goes where, </a:t>
            </a:r>
            <a:r>
              <a:rPr lang="en-IN" dirty="0"/>
              <a:t>at what time.</a:t>
            </a:r>
          </a:p>
          <a:p>
            <a:pPr lvl="1"/>
            <a:r>
              <a:rPr lang="en-IN" dirty="0"/>
              <a:t>Each maintenance job has specific duration of 60 minutes. </a:t>
            </a:r>
            <a:endParaRPr lang="en-US" dirty="0"/>
          </a:p>
          <a:p>
            <a:pPr lvl="1"/>
            <a:r>
              <a:rPr lang="en-US" dirty="0"/>
              <a:t>Emergency demand from the customers has to be fulfilled by technician on priority basis.</a:t>
            </a:r>
          </a:p>
          <a:p>
            <a:pPr lvl="1"/>
            <a:r>
              <a:rPr lang="en-US" dirty="0"/>
              <a:t>Service Manager plans for the disruptions and handle the schedule manually.</a:t>
            </a:r>
          </a:p>
          <a:p>
            <a:pPr lvl="1"/>
            <a:r>
              <a:rPr lang="en-US" sz="1200" dirty="0">
                <a:solidFill>
                  <a:srgbClr val="1F4E79"/>
                </a:solidFill>
              </a:rPr>
              <a:t>Emergency from customers may arise for different reasons: </a:t>
            </a:r>
            <a:r>
              <a:rPr lang="en-IN" sz="1200" dirty="0">
                <a:solidFill>
                  <a:srgbClr val="1F4E79"/>
                </a:solidFill>
              </a:rPr>
              <a:t>AC is not </a:t>
            </a:r>
            <a:r>
              <a:rPr lang="en-US" sz="1200" dirty="0">
                <a:solidFill>
                  <a:srgbClr val="1F4E79"/>
                </a:solidFill>
              </a:rPr>
              <a:t>working, people got stuck inside an Elevator, building fire alarms are not working </a:t>
            </a:r>
            <a:r>
              <a:rPr lang="en-IN" sz="1200" dirty="0">
                <a:solidFill>
                  <a:srgbClr val="1F4E79"/>
                </a:solidFill>
              </a:rPr>
              <a:t>etc.</a:t>
            </a:r>
            <a:endParaRPr lang="en-US" sz="1200" dirty="0">
              <a:solidFill>
                <a:srgbClr val="1F4E79"/>
              </a:solidFill>
            </a:endParaRPr>
          </a:p>
          <a:p>
            <a:pPr marL="1143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Goal is to generate most cost-effective plan to fulfill given set of demands.</a:t>
            </a:r>
          </a:p>
        </p:txBody>
      </p:sp>
    </p:spTree>
    <p:extLst>
      <p:ext uri="{BB962C8B-B14F-4D97-AF65-F5344CB8AC3E}">
        <p14:creationId xmlns:p14="http://schemas.microsoft.com/office/powerpoint/2010/main" val="70453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39EFA517-76F6-4B4B-8DAA-C41E160F9968}"/>
              </a:ext>
            </a:extLst>
          </p:cNvPr>
          <p:cNvSpPr/>
          <p:nvPr/>
        </p:nvSpPr>
        <p:spPr>
          <a:xfrm>
            <a:off x="6219967" y="3350525"/>
            <a:ext cx="765266" cy="129118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C7720-4233-4B97-8CBD-BC7FE772C123}"/>
              </a:ext>
            </a:extLst>
          </p:cNvPr>
          <p:cNvSpPr/>
          <p:nvPr/>
        </p:nvSpPr>
        <p:spPr>
          <a:xfrm>
            <a:off x="3236793" y="3007626"/>
            <a:ext cx="1248771" cy="11122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316D4-839F-4CFC-B1E9-7B1664233D94}"/>
              </a:ext>
            </a:extLst>
          </p:cNvPr>
          <p:cNvSpPr/>
          <p:nvPr/>
        </p:nvSpPr>
        <p:spPr>
          <a:xfrm>
            <a:off x="5636525" y="1023583"/>
            <a:ext cx="1248771" cy="11122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BB51E-9A14-42D5-B796-DF0339FB7C67}"/>
              </a:ext>
            </a:extLst>
          </p:cNvPr>
          <p:cNvSpPr/>
          <p:nvPr/>
        </p:nvSpPr>
        <p:spPr>
          <a:xfrm>
            <a:off x="788158" y="1023582"/>
            <a:ext cx="1125941" cy="11122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B531F-0FB4-434E-8E1A-8FFA290B03C0}"/>
              </a:ext>
            </a:extLst>
          </p:cNvPr>
          <p:cNvSpPr/>
          <p:nvPr/>
        </p:nvSpPr>
        <p:spPr>
          <a:xfrm>
            <a:off x="887104" y="1081585"/>
            <a:ext cx="931460" cy="9485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Overall Setup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r>
              <a:rPr lang="en-US" sz="1400" b="1" dirty="0">
                <a:solidFill>
                  <a:srgbClr val="000000"/>
                </a:solidFill>
              </a:rPr>
              <a:t>Data Exchange after emergency call:</a:t>
            </a:r>
            <a:endParaRPr lang="en-US" sz="1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b="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400" b="1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2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1400" dirty="0">
              <a:solidFill>
                <a:srgbClr val="0E5A9B"/>
              </a:solidFill>
            </a:endParaRPr>
          </a:p>
        </p:txBody>
      </p:sp>
      <p:pic>
        <p:nvPicPr>
          <p:cNvPr id="5" name="Graphic 4" descr="Address Book with solid fill">
            <a:extLst>
              <a:ext uri="{FF2B5EF4-FFF2-40B4-BE49-F238E27FC236}">
                <a16:creationId xmlns:a16="http://schemas.microsoft.com/office/drawing/2014/main" id="{8D28A11B-0A44-48ED-B221-C98E4278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04" y="1098644"/>
            <a:ext cx="914400" cy="914400"/>
          </a:xfrm>
          <a:prstGeom prst="rect">
            <a:avLst/>
          </a:prstGeom>
        </p:spPr>
      </p:pic>
      <p:pic>
        <p:nvPicPr>
          <p:cNvPr id="9" name="Graphic 8" descr="Architecture outline">
            <a:extLst>
              <a:ext uri="{FF2B5EF4-FFF2-40B4-BE49-F238E27FC236}">
                <a16:creationId xmlns:a16="http://schemas.microsoft.com/office/drawing/2014/main" id="{A7F08610-5ACE-4738-809D-86EEA672F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080" y="112252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C89A35-D709-4EDB-B354-1BE45DF8157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58454" y="1579728"/>
            <a:ext cx="3678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Walk outline">
            <a:extLst>
              <a:ext uri="{FF2B5EF4-FFF2-40B4-BE49-F238E27FC236}">
                <a16:creationId xmlns:a16="http://schemas.microsoft.com/office/drawing/2014/main" id="{FE182E1A-D319-49C7-AF99-8C1372D42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0289" y="310657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DEE085-48D4-4104-8B18-2FA3B0427703}"/>
              </a:ext>
            </a:extLst>
          </p:cNvPr>
          <p:cNvSpPr txBox="1"/>
          <p:nvPr/>
        </p:nvSpPr>
        <p:spPr>
          <a:xfrm>
            <a:off x="3566278" y="1582453"/>
            <a:ext cx="213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Emergency call (1)</a:t>
            </a:r>
            <a:endParaRPr lang="en-IN" sz="10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69A097-F856-410A-B11E-76B74AD2038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1388660" y="2135875"/>
            <a:ext cx="1848133" cy="14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2C468B-90D6-4080-A74F-827DA81450C3}"/>
              </a:ext>
            </a:extLst>
          </p:cNvPr>
          <p:cNvSpPr txBox="1"/>
          <p:nvPr/>
        </p:nvSpPr>
        <p:spPr>
          <a:xfrm rot="2333327">
            <a:off x="1708057" y="2592992"/>
            <a:ext cx="143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Location (3)</a:t>
            </a:r>
            <a:endParaRPr lang="en-IN" sz="10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84A254-EC0D-4181-A19B-677A78379A29}"/>
              </a:ext>
            </a:extLst>
          </p:cNvPr>
          <p:cNvCxnSpPr/>
          <p:nvPr/>
        </p:nvCxnSpPr>
        <p:spPr>
          <a:xfrm>
            <a:off x="1050878" y="2135875"/>
            <a:ext cx="2185915" cy="166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220AD2-21E1-4995-8E54-E9F87236E950}"/>
              </a:ext>
            </a:extLst>
          </p:cNvPr>
          <p:cNvSpPr txBox="1"/>
          <p:nvPr/>
        </p:nvSpPr>
        <p:spPr>
          <a:xfrm rot="2378108">
            <a:off x="584699" y="2894585"/>
            <a:ext cx="2729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Emergency location information (4)</a:t>
            </a:r>
            <a:endParaRPr lang="en-IN" sz="10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473A0D-3E2E-4B69-AA16-55EA7DA998DE}"/>
              </a:ext>
            </a:extLst>
          </p:cNvPr>
          <p:cNvSpPr txBox="1"/>
          <p:nvPr/>
        </p:nvSpPr>
        <p:spPr>
          <a:xfrm>
            <a:off x="1451780" y="984166"/>
            <a:ext cx="2114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Priority check (2)</a:t>
            </a:r>
          </a:p>
          <a:p>
            <a:pPr indent="-285750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And Customer’s details</a:t>
            </a:r>
            <a:endParaRPr lang="en-IN" sz="10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EB3B0F-C214-4AEB-B2E3-07B6E433D2A8}"/>
              </a:ext>
            </a:extLst>
          </p:cNvPr>
          <p:cNvCxnSpPr>
            <a:stCxn id="15" idx="3"/>
          </p:cNvCxnSpPr>
          <p:nvPr/>
        </p:nvCxnSpPr>
        <p:spPr>
          <a:xfrm flipV="1">
            <a:off x="4485564" y="2144804"/>
            <a:ext cx="1372737" cy="141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789302-6C4B-4EC7-843B-2B30D8A1F58E}"/>
              </a:ext>
            </a:extLst>
          </p:cNvPr>
          <p:cNvSpPr txBox="1"/>
          <p:nvPr/>
        </p:nvSpPr>
        <p:spPr>
          <a:xfrm rot="18811912">
            <a:off x="4142494" y="2792551"/>
            <a:ext cx="2316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Sagona Book" panose="02020503050505020204" pitchFamily="18" charset="0"/>
              </a:rPr>
              <a:t>Driving to Emergency location (5)</a:t>
            </a:r>
            <a:endParaRPr lang="en-IN" sz="10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52CE1-BF8B-43F9-B954-674DD5DA7685}"/>
              </a:ext>
            </a:extLst>
          </p:cNvPr>
          <p:cNvSpPr txBox="1"/>
          <p:nvPr/>
        </p:nvSpPr>
        <p:spPr>
          <a:xfrm>
            <a:off x="3118513" y="4077269"/>
            <a:ext cx="153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Sagona Book" panose="02020503050505020204" pitchFamily="18" charset="0"/>
              </a:rPr>
              <a:t>Technician</a:t>
            </a:r>
            <a:endParaRPr lang="en-IN" sz="1200" b="1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F77B54-529A-4C5E-BF18-BF229CD0B3F1}"/>
              </a:ext>
            </a:extLst>
          </p:cNvPr>
          <p:cNvSpPr txBox="1"/>
          <p:nvPr/>
        </p:nvSpPr>
        <p:spPr>
          <a:xfrm>
            <a:off x="5834080" y="2159772"/>
            <a:ext cx="199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Sagona Book" panose="02020503050505020204" pitchFamily="18" charset="0"/>
              </a:rPr>
              <a:t>Emergency location</a:t>
            </a:r>
            <a:endParaRPr lang="en-IN" sz="1200" b="1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74712-01C5-40CF-B185-F6F57848AA1E}"/>
              </a:ext>
            </a:extLst>
          </p:cNvPr>
          <p:cNvSpPr txBox="1"/>
          <p:nvPr/>
        </p:nvSpPr>
        <p:spPr>
          <a:xfrm rot="5400000">
            <a:off x="-116893" y="1468822"/>
            <a:ext cx="153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Sagona Book" panose="02020503050505020204" pitchFamily="18" charset="0"/>
              </a:rPr>
              <a:t>Service Manager</a:t>
            </a:r>
            <a:endParaRPr lang="en-IN" sz="1200" b="1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pic>
        <p:nvPicPr>
          <p:cNvPr id="33" name="Graphic 32" descr="Africa with solid fill">
            <a:extLst>
              <a:ext uri="{FF2B5EF4-FFF2-40B4-BE49-F238E27FC236}">
                <a16:creationId xmlns:a16="http://schemas.microsoft.com/office/drawing/2014/main" id="{1F6EAFA9-D47E-49A5-B07A-1B0785C7EB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7928" y="3587979"/>
            <a:ext cx="914400" cy="914400"/>
          </a:xfrm>
          <a:prstGeom prst="rect">
            <a:avLst/>
          </a:pr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id="{8CD30C85-8AD7-4622-A1E0-061E3E802C7E}"/>
              </a:ext>
            </a:extLst>
          </p:cNvPr>
          <p:cNvSpPr/>
          <p:nvPr/>
        </p:nvSpPr>
        <p:spPr>
          <a:xfrm rot="13231133">
            <a:off x="5706899" y="3138727"/>
            <a:ext cx="1312829" cy="14821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183C198-F953-4634-B4F0-F8156DE9A1C4}"/>
              </a:ext>
            </a:extLst>
          </p:cNvPr>
          <p:cNvSpPr/>
          <p:nvPr/>
        </p:nvSpPr>
        <p:spPr>
          <a:xfrm rot="13231133">
            <a:off x="5311299" y="3166127"/>
            <a:ext cx="1312829" cy="14821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2F7347A-076B-445C-8816-60BA9C29068C}"/>
              </a:ext>
            </a:extLst>
          </p:cNvPr>
          <p:cNvSpPr/>
          <p:nvPr/>
        </p:nvSpPr>
        <p:spPr>
          <a:xfrm rot="13231133">
            <a:off x="4967351" y="3166128"/>
            <a:ext cx="1312829" cy="14821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A51B75-82B0-40B9-8899-0446AC27F1C7}"/>
              </a:ext>
            </a:extLst>
          </p:cNvPr>
          <p:cNvCxnSpPr/>
          <p:nvPr/>
        </p:nvCxnSpPr>
        <p:spPr>
          <a:xfrm flipH="1">
            <a:off x="4544704" y="4077269"/>
            <a:ext cx="155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7CCEE3-3CAC-404E-84E8-BAC6B9279AD4}"/>
              </a:ext>
            </a:extLst>
          </p:cNvPr>
          <p:cNvSpPr txBox="1"/>
          <p:nvPr/>
        </p:nvSpPr>
        <p:spPr>
          <a:xfrm>
            <a:off x="6011839" y="3069299"/>
            <a:ext cx="17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Sagona Book" panose="02020503050505020204" pitchFamily="18" charset="0"/>
              </a:rPr>
              <a:t>GPS location</a:t>
            </a:r>
            <a:endParaRPr lang="en-IN" sz="1200" b="1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1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B8859-1247-429F-99A6-A8CC21F28155}"/>
              </a:ext>
            </a:extLst>
          </p:cNvPr>
          <p:cNvSpPr/>
          <p:nvPr/>
        </p:nvSpPr>
        <p:spPr>
          <a:xfrm>
            <a:off x="368490" y="2876266"/>
            <a:ext cx="8417256" cy="12146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Tool and Dynamic Optimization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tool improves reaction time to emergency calls. 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also update the database with information about customers and so facilitate the next regular check up. 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a real  time  tool which can select the appropriate  technician. 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project uses new technologies like GPS, wireless data communication, artificial intelligence and optimization </a:t>
            </a:r>
            <a:r>
              <a:rPr lang="en-IN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dynamic problems.</a:t>
            </a:r>
          </a:p>
          <a:p>
            <a:pPr algn="l"/>
            <a:endParaRPr lang="en-IN" sz="1000" dirty="0">
              <a:solidFill>
                <a:srgbClr val="000000"/>
              </a:solidFill>
            </a:endParaRPr>
          </a:p>
          <a:p>
            <a:pPr algn="ctr"/>
            <a:r>
              <a:rPr lang="en-IN" sz="1000" b="1" dirty="0">
                <a:solidFill>
                  <a:srgbClr val="000000"/>
                </a:solidFill>
              </a:rPr>
              <a:t>Basis of the Dynamic Optimization Tool : </a:t>
            </a:r>
          </a:p>
          <a:p>
            <a:pPr algn="l"/>
            <a:r>
              <a:rPr lang="en-US" sz="1000" b="0" i="1" u="none" strike="noStrike" baseline="0" dirty="0"/>
              <a:t>The emergency calls are highly dynamic and most or all requests are unknown at the beginning. </a:t>
            </a:r>
            <a:r>
              <a:rPr lang="en-US" sz="1000" i="1" dirty="0"/>
              <a:t>W</a:t>
            </a:r>
            <a:r>
              <a:rPr lang="en-US" sz="1000" b="0" i="1" u="none" strike="noStrike" baseline="0" dirty="0"/>
              <a:t>e have no information about their arrival time. The response time must be very low because lives can be in danger based on the priority of emergency causes</a:t>
            </a:r>
            <a:r>
              <a:rPr lang="en-US" sz="1000" b="0" i="0" u="none" strike="noStrike" baseline="0" dirty="0"/>
              <a:t>. </a:t>
            </a:r>
          </a:p>
          <a:p>
            <a:pPr algn="l"/>
            <a:endParaRPr lang="en-US" sz="1000" dirty="0"/>
          </a:p>
          <a:p>
            <a:pPr algn="l"/>
            <a:endParaRPr lang="en-US" sz="1000" b="0" i="0" u="none" strike="noStrike" baseline="0" dirty="0"/>
          </a:p>
          <a:p>
            <a:pPr algn="l"/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The static VRP is defined on a set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 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= {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0,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1, ..., </a:t>
            </a:r>
            <a:r>
              <a:rPr lang="en-US" sz="1000" b="0" i="1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vN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} of vertices, where vertex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0 is a Service Manager location at which are based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technicians of capacity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, while the remaining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vertices represent customers. A non-negative distance is defined for each edge (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vi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b="0" i="1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vj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) ∈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 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×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. Each customer has a non-negative service time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vi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) = 60 minutes. A technician route is a circuit on vertices. The VRP consists of designing a set of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technician’s 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routes of least total distance, each starting and ending at the service manager location, such that each customer is visited exactly once by a technician, the total demand of any route does not exceed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, and the total duration of any route does not exceed a preset bound </a:t>
            </a:r>
            <a:r>
              <a:rPr lang="en-US" sz="1000" b="0" i="1" u="none" strike="noStrike" baseline="0" dirty="0">
                <a:solidFill>
                  <a:schemeClr val="accent1">
                    <a:lumMod val="75000"/>
                  </a:schemeClr>
                </a:solidFill>
              </a:rPr>
              <a:t>T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= 9 hours (7am – 4 pm)</a:t>
            </a:r>
            <a:r>
              <a:rPr lang="en-US" sz="10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5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Terms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7EA0B-3830-4E34-82D7-94090195CCC2}"/>
                  </a:ext>
                </a:extLst>
              </p:cNvPr>
              <p:cNvSpPr txBox="1"/>
              <p:nvPr/>
            </p:nvSpPr>
            <p:spPr>
              <a:xfrm>
                <a:off x="764275" y="989463"/>
                <a:ext cx="7093424" cy="230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Total distance </a:t>
                </a: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∈{1,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…. 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−1}</m:t>
                                </m:r>
                              </m:sub>
                              <m:sup/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𝑤h𝑒𝑟𝑒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m:rPr>
                            <m:brk m:alnAt="7"/>
                          </m:r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0≤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0≤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IN" sz="12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 are served by technician t.</a:t>
                </a: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:endParaRPr lang="en-IN" sz="1200" dirty="0">
                  <a:solidFill>
                    <a:srgbClr val="000000"/>
                  </a:solidFill>
                  <a:latin typeface="Sagona Book" panose="02020503050505020204" pitchFamily="18" charset="0"/>
                </a:endParaRP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Constraint 1: </a:t>
                </a:r>
                <a:r>
                  <a:rPr lang="en-IN" sz="1200" b="1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Time Duration Constraint </a:t>
                </a: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∈{1,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…. 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−1}</m:t>
                            </m:r>
                          </m:sub>
                          <m:sup/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12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 + 1 &lt;= 9</a:t>
                </a: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Or,</a:t>
                </a:r>
              </a:p>
              <a:p>
                <a:pPr defTabSz="685800">
                  <a:spcAft>
                    <a:spcPts val="600"/>
                  </a:spcAft>
                  <a:buClr>
                    <a:prstClr val="white"/>
                  </a:buClr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2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∈{1,</m:t>
                            </m:r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…. 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−1}</m:t>
                            </m:r>
                          </m:sub>
                          <m:sup/>
                          <m:e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1200" dirty="0">
                    <a:solidFill>
                      <a:schemeClr val="tx2"/>
                    </a:solidFill>
                    <a:latin typeface="Sagona Book" panose="02020503050505020204" pitchFamily="18" charset="0"/>
                  </a:rPr>
                  <a:t> &lt;= 8 \\ total time for route of any technician</a:t>
                </a:r>
                <a:endParaRPr lang="en-IN" sz="1200" dirty="0">
                  <a:solidFill>
                    <a:srgbClr val="000000"/>
                  </a:solidFill>
                  <a:latin typeface="Sagona Book" panose="0202050305050502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7EA0B-3830-4E34-82D7-9409019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" y="989463"/>
                <a:ext cx="7093424" cy="2306593"/>
              </a:xfrm>
              <a:prstGeom prst="rect">
                <a:avLst/>
              </a:prstGeom>
              <a:blipFill>
                <a:blip r:embed="rId2"/>
                <a:stretch>
                  <a:fillRect l="-1460" b="-16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64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Terms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7EA0B-3830-4E34-82D7-94090195CCC2}"/>
                  </a:ext>
                </a:extLst>
              </p:cNvPr>
              <p:cNvSpPr txBox="1"/>
              <p:nvPr/>
            </p:nvSpPr>
            <p:spPr>
              <a:xfrm>
                <a:off x="764275" y="989463"/>
                <a:ext cx="7093424" cy="216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000" b="0" i="0" u="none" strike="noStrike" baseline="0" dirty="0">
                    <a:latin typeface="Sagona Book" panose="02020503050505020204" pitchFamily="18" charset="0"/>
                  </a:rPr>
                  <a:t>In real-time tool, </a:t>
                </a:r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r>
                  <a:rPr lang="en-US" sz="10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demands arrive randomly </a:t>
                </a:r>
                <a:r>
                  <a:rPr lang="en-US" sz="100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and technician </a:t>
                </a:r>
                <a:r>
                  <a:rPr lang="en-US" sz="10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continuously go for customers. </a:t>
                </a:r>
                <a:endParaRPr lang="en-US" sz="1000" dirty="0">
                  <a:solidFill>
                    <a:schemeClr val="accent5">
                      <a:lumMod val="75000"/>
                    </a:schemeClr>
                  </a:solidFill>
                  <a:latin typeface="Sagona Book" panose="02020503050505020204" pitchFamily="18" charset="0"/>
                </a:endParaRPr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r>
                  <a:rPr lang="en-US" sz="10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demands reception, routes optimization and technician travelling are merged into an approximately same period of 9 hours.</a:t>
                </a:r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r>
                  <a:rPr lang="en-US" sz="10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In real life situations the objective function consists of a trade-off between travel distance and customer waiting time .</a:t>
                </a:r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r>
                  <a:rPr lang="en-US" sz="10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We add extra term of minimizing the average customer waiting time. </a:t>
                </a:r>
              </a:p>
              <a:p>
                <a:pPr algn="l"/>
                <a:endParaRPr lang="en-US" sz="1000" dirty="0">
                  <a:solidFill>
                    <a:schemeClr val="accent5">
                      <a:lumMod val="75000"/>
                    </a:schemeClr>
                  </a:solidFill>
                  <a:latin typeface="Sagona Book" panose="02020503050505020204" pitchFamily="18" charset="0"/>
                </a:endParaRPr>
              </a:p>
              <a:p>
                <a:pPr algn="l"/>
                <a:endParaRPr lang="en-US" sz="1000" b="0" i="0" u="none" strike="noStrike" baseline="0" dirty="0">
                  <a:solidFill>
                    <a:schemeClr val="accent5">
                      <a:lumMod val="75000"/>
                    </a:schemeClr>
                  </a:solidFill>
                  <a:latin typeface="Sagona Book" panose="02020503050505020204" pitchFamily="18" charset="0"/>
                </a:endParaRPr>
              </a:p>
              <a:p>
                <a:pPr algn="l"/>
                <a:endParaRPr lang="en-US" sz="1000" dirty="0">
                  <a:solidFill>
                    <a:srgbClr val="000000"/>
                  </a:solidFill>
                  <a:latin typeface="Sagona Book" panose="02020503050505020204" pitchFamily="18" charset="0"/>
                </a:endParaRPr>
              </a:p>
              <a:p>
                <a:pPr algn="l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Waiting Time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∈{1,</m:t>
                        </m:r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…. , </m:t>
                        </m:r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r>
                      <a:rPr lang="en-US" sz="1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0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0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 is the waiting time for emergency demand I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000" dirty="0">
                    <a:solidFill>
                      <a:srgbClr val="000000"/>
                    </a:solidFill>
                    <a:latin typeface="Sagona Book" panose="02020503050505020204" pitchFamily="18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000" dirty="0">
                  <a:solidFill>
                    <a:srgbClr val="000000"/>
                  </a:solidFill>
                  <a:latin typeface="Sagona Book" panose="02020503050505020204" pitchFamily="18" charset="0"/>
                </a:endParaRPr>
              </a:p>
              <a:p>
                <a:endParaRPr lang="en-IN" sz="1000" dirty="0">
                  <a:solidFill>
                    <a:srgbClr val="000000"/>
                  </a:solidFill>
                  <a:latin typeface="Sagona Book" panose="02020503050505020204" pitchFamily="18" charset="0"/>
                </a:endParaRPr>
              </a:p>
              <a:p>
                <a:r>
                  <a:rPr lang="en-IN" sz="1000" dirty="0">
                    <a:solidFill>
                      <a:schemeClr val="accent1">
                        <a:lumMod val="75000"/>
                      </a:schemeClr>
                    </a:solidFill>
                    <a:latin typeface="Sagona Book" panose="02020503050505020204" pitchFamily="18" charset="0"/>
                  </a:rPr>
                  <a:t>Technician finishing time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1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…, </m:t>
                            </m:r>
                            <m:r>
                              <a:rPr lang="en-US" sz="1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sz="1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000" dirty="0">
                  <a:solidFill>
                    <a:schemeClr val="accent1">
                      <a:lumMod val="75000"/>
                    </a:schemeClr>
                  </a:solidFill>
                  <a:latin typeface="Sagona Book" panose="0202050305050502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7EA0B-3830-4E34-82D7-94090195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" y="989463"/>
                <a:ext cx="7093424" cy="2167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00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Design of the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764275" y="941696"/>
            <a:ext cx="70934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000" b="0" i="0" u="none" strike="noStrike" baseline="0" dirty="0">
                <a:latin typeface="Sagona Book" panose="02020503050505020204" pitchFamily="18" charset="0"/>
              </a:rPr>
              <a:t>Process 1: We develop a </a:t>
            </a:r>
            <a:r>
              <a:rPr lang="en-US" sz="1000" b="1" i="0" u="none" strike="noStrike" baseline="0" dirty="0">
                <a:latin typeface="Sagona Book" panose="02020503050505020204" pitchFamily="18" charset="0"/>
              </a:rPr>
              <a:t>multi-agents simulator</a:t>
            </a:r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Its role is to schedule main entities present in a VRP. Each entity is represented by a process.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The environment process is dedicated to generate events during the simulation.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The company process simulates a real company. It receives requests and plans </a:t>
            </a:r>
            <a:r>
              <a:rPr lang="en-IN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routes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Technician follow routes given by the company and serve requests.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All these processes are synchronized on a same clock owned by the service manager.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One simulation step lasts </a:t>
            </a:r>
            <a:r>
              <a:rPr lang="en-US" sz="1000" b="0" i="1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 </a:t>
            </a: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millisecond in real time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Sagona Book" panose="0202050305050502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000" b="0" i="0" u="none" strike="noStrike" baseline="0" dirty="0">
              <a:latin typeface="Sagona Book" panose="020205030505050202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000" dirty="0">
                <a:latin typeface="Sagona Book" panose="02020503050505020204" pitchFamily="18" charset="0"/>
              </a:rPr>
              <a:t>Process 2: </a:t>
            </a:r>
            <a:r>
              <a:rPr lang="en-US" sz="1000" b="0" i="0" u="none" strike="noStrike" baseline="0" dirty="0">
                <a:latin typeface="Sagona Book" panose="02020503050505020204" pitchFamily="18" charset="0"/>
              </a:rPr>
              <a:t>we have the </a:t>
            </a:r>
            <a:r>
              <a:rPr lang="en-US" sz="1000" b="1" i="0" u="none" strike="noStrike" baseline="0" dirty="0">
                <a:latin typeface="Sagona Book" panose="02020503050505020204" pitchFamily="18" charset="0"/>
              </a:rPr>
              <a:t>optimization part.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The optimization process can be viewed as receiving the current solution and the requests and giving back a better solution.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Service Manager has the role of asking the optimizer to optimize current solution. </a:t>
            </a:r>
          </a:p>
          <a:p>
            <a:pPr marL="511585" lvl="1" indent="-171450">
              <a:buFont typeface="Wingdings" panose="05000000000000000000" pitchFamily="2" charset="2"/>
              <a:buChar char="§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In a short time, manager reads the solution and gives new plans to the technician</a:t>
            </a:r>
          </a:p>
        </p:txBody>
      </p:sp>
    </p:spTree>
    <p:extLst>
      <p:ext uri="{BB962C8B-B14F-4D97-AF65-F5344CB8AC3E}">
        <p14:creationId xmlns:p14="http://schemas.microsoft.com/office/powerpoint/2010/main" val="282428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BDF34A-20A2-4184-97B2-D2AA6F1BCDA2}"/>
              </a:ext>
            </a:extLst>
          </p:cNvPr>
          <p:cNvSpPr/>
          <p:nvPr/>
        </p:nvSpPr>
        <p:spPr>
          <a:xfrm rot="10800000">
            <a:off x="3087136" y="4466050"/>
            <a:ext cx="3722366" cy="419848"/>
          </a:xfrm>
          <a:prstGeom prst="wedgeRectCallout">
            <a:avLst>
              <a:gd name="adj1" fmla="val -21129"/>
              <a:gd name="adj2" fmla="val 104225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25" dirty="0">
                <a:latin typeface="Sagona Book" panose="02020503050505020204" pitchFamily="18" charset="0"/>
              </a:rPr>
              <a:t>. </a:t>
            </a:r>
            <a:endParaRPr lang="en-IN" sz="525" dirty="0">
              <a:latin typeface="Sagona Book" panose="02020503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115B3-05A8-4F53-B99A-FCEF9B1B7BC8}"/>
              </a:ext>
            </a:extLst>
          </p:cNvPr>
          <p:cNvSpPr/>
          <p:nvPr/>
        </p:nvSpPr>
        <p:spPr>
          <a:xfrm>
            <a:off x="3326642" y="3506480"/>
            <a:ext cx="2800205" cy="848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 dirty="0">
              <a:latin typeface="Sagona Book" panose="02020503050505020204" pitchFamily="18" charset="0"/>
            </a:endParaRPr>
          </a:p>
          <a:p>
            <a:pPr algn="ctr"/>
            <a:r>
              <a:rPr lang="en-US" sz="825" b="1" dirty="0">
                <a:solidFill>
                  <a:schemeClr val="tx1"/>
                </a:solidFill>
                <a:latin typeface="Sagona Book" panose="02020503050505020204" pitchFamily="18" charset="0"/>
              </a:rPr>
              <a:t>Bandit Black Box algorithm/ Greedy/ Tabu Search</a:t>
            </a:r>
          </a:p>
          <a:p>
            <a:pPr algn="ctr"/>
            <a:endParaRPr lang="en-US" sz="825" dirty="0">
              <a:latin typeface="Sagona Book" panose="0202050305050502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Engine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682779" y="598607"/>
            <a:ext cx="709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Sagona Book" panose="02020503050505020204" pitchFamily="18" charset="0"/>
              </a:rPr>
              <a:t>The Optimizer </a:t>
            </a:r>
            <a:r>
              <a:rPr lang="en-US" sz="1000" b="0" i="0" u="none" strike="noStrike" baseline="0" dirty="0">
                <a:latin typeface="Sagona Book" panose="02020503050505020204" pitchFamily="18" charset="0"/>
              </a:rPr>
              <a:t>has a 2-level architecture.  </a:t>
            </a:r>
            <a:r>
              <a:rPr lang="en-US" sz="1000" b="1" i="0" u="none" strike="noStrike" baseline="0" dirty="0">
                <a:latin typeface="Sagona Book" panose="02020503050505020204" pitchFamily="18" charset="0"/>
              </a:rPr>
              <a:t>Macro Optimizer and Micro Optimizer</a:t>
            </a:r>
          </a:p>
          <a:p>
            <a:pPr algn="l"/>
            <a:endParaRPr lang="en-US" sz="1000" b="0" i="0" u="none" strike="noStrike" baseline="0" dirty="0">
              <a:latin typeface="Sagona Book" panose="02020503050505020204" pitchFamily="18" charset="0"/>
            </a:endParaRPr>
          </a:p>
          <a:p>
            <a:pPr marL="511585" lvl="1" indent="-171450">
              <a:buFont typeface="Wingdings" panose="05000000000000000000" pitchFamily="2" charset="2"/>
              <a:buChar char="Ø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The top level uses a global metaheuristic strategy and controls several solver agents. </a:t>
            </a:r>
          </a:p>
          <a:p>
            <a:pPr marL="511585" lvl="1" indent="-171450">
              <a:buFont typeface="Wingdings" panose="05000000000000000000" pitchFamily="2" charset="2"/>
              <a:buChar char="Ø"/>
            </a:pPr>
            <a:r>
              <a:rPr lang="en-US" sz="1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In the lower level, we can use different heuristics for solving VRP</a:t>
            </a:r>
            <a:r>
              <a:rPr lang="en-US" sz="1000" b="0" i="0" u="none" strike="noStrike" baseline="0" dirty="0">
                <a:latin typeface="Sagona Book" panose="020205030505050202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1BA41-8136-4C8A-B8E3-D52167B7BC21}"/>
              </a:ext>
            </a:extLst>
          </p:cNvPr>
          <p:cNvSpPr/>
          <p:nvPr/>
        </p:nvSpPr>
        <p:spPr>
          <a:xfrm>
            <a:off x="2771163" y="1992165"/>
            <a:ext cx="1863692" cy="722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  <a:latin typeface="Sagona Book" panose="02020503050505020204" pitchFamily="18" charset="0"/>
              </a:rPr>
              <a:t>Simulated Annealing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Sagona Book" panose="02020503050505020204" pitchFamily="18" charset="0"/>
              </a:rPr>
              <a:t>Conditions :</a:t>
            </a:r>
          </a:p>
          <a:p>
            <a:pPr algn="ctr"/>
            <a:r>
              <a:rPr lang="en-IN" sz="600" dirty="0">
                <a:solidFill>
                  <a:schemeClr val="tx1"/>
                </a:solidFill>
                <a:latin typeface="Sagona Book" panose="02020503050505020204" pitchFamily="18" charset="0"/>
              </a:rPr>
              <a:t>Time Window</a:t>
            </a:r>
          </a:p>
          <a:p>
            <a:pPr algn="ctr"/>
            <a:r>
              <a:rPr lang="en-IN" sz="600" dirty="0">
                <a:solidFill>
                  <a:schemeClr val="tx1"/>
                </a:solidFill>
                <a:latin typeface="Sagona Book" panose="02020503050505020204" pitchFamily="18" charset="0"/>
              </a:rPr>
              <a:t>Working hours</a:t>
            </a:r>
          </a:p>
          <a:p>
            <a:pPr algn="ctr"/>
            <a:r>
              <a:rPr lang="en-IN" sz="600" dirty="0">
                <a:solidFill>
                  <a:schemeClr val="tx1"/>
                </a:solidFill>
                <a:latin typeface="Sagona Book" panose="02020503050505020204" pitchFamily="18" charset="0"/>
              </a:rPr>
              <a:t>Current location of technician</a:t>
            </a:r>
          </a:p>
          <a:p>
            <a:pPr algn="ctr"/>
            <a:r>
              <a:rPr lang="en-IN" sz="600" dirty="0">
                <a:solidFill>
                  <a:schemeClr val="tx1"/>
                </a:solidFill>
                <a:latin typeface="Sagona Book" panose="02020503050505020204" pitchFamily="18" charset="0"/>
              </a:rPr>
              <a:t>Emergency customer 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DB924-8389-4664-8EF0-3541E92E8809}"/>
              </a:ext>
            </a:extLst>
          </p:cNvPr>
          <p:cNvSpPr/>
          <p:nvPr/>
        </p:nvSpPr>
        <p:spPr>
          <a:xfrm>
            <a:off x="5052764" y="2195161"/>
            <a:ext cx="846697" cy="6462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Sagona Book" panose="02020503050505020204" pitchFamily="18" charset="0"/>
              </a:rPr>
              <a:t>Monthly plant of route for technician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DA755-11BD-4ABE-96EB-EB85CD1EE3F2}"/>
              </a:ext>
            </a:extLst>
          </p:cNvPr>
          <p:cNvSpPr/>
          <p:nvPr/>
        </p:nvSpPr>
        <p:spPr>
          <a:xfrm>
            <a:off x="682779" y="3646970"/>
            <a:ext cx="986859" cy="7963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Sagona Book" panose="02020503050505020204" pitchFamily="18" charset="0"/>
              </a:rPr>
              <a:t>Real-time revised route for technician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8460F-92E4-4B7F-B4C6-5366D25084DF}"/>
              </a:ext>
            </a:extLst>
          </p:cNvPr>
          <p:cNvSpPr/>
          <p:nvPr/>
        </p:nvSpPr>
        <p:spPr>
          <a:xfrm>
            <a:off x="1112768" y="2182745"/>
            <a:ext cx="1063673" cy="3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Sagona Book" panose="02020503050505020204" pitchFamily="18" charset="0"/>
              </a:rPr>
              <a:t>Minimize </a:t>
            </a:r>
          </a:p>
          <a:p>
            <a:pPr algn="ctr"/>
            <a:r>
              <a:rPr lang="en-US" sz="600" dirty="0">
                <a:latin typeface="Sagona Book" panose="02020503050505020204" pitchFamily="18" charset="0"/>
              </a:rPr>
              <a:t>Distance travelled and waiting time of customers</a:t>
            </a:r>
            <a:endParaRPr lang="en-IN" sz="600" dirty="0">
              <a:latin typeface="Sagona Book" panose="02020503050505020204" pitchFamily="18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0FE2463-9068-4BCF-BAC0-B32609C85802}"/>
              </a:ext>
            </a:extLst>
          </p:cNvPr>
          <p:cNvSpPr/>
          <p:nvPr/>
        </p:nvSpPr>
        <p:spPr>
          <a:xfrm>
            <a:off x="711699" y="1696228"/>
            <a:ext cx="1565282" cy="360069"/>
          </a:xfrm>
          <a:prstGeom prst="wedgeRectCallout">
            <a:avLst>
              <a:gd name="adj1" fmla="val -20833"/>
              <a:gd name="adj2" fmla="val 105047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25" dirty="0">
                <a:latin typeface="Sagona Book" panose="02020503050505020204" pitchFamily="18" charset="0"/>
              </a:rPr>
              <a:t>Given a certain route and upcoming emergency calls, we may not attend all customers but can achieve optimal result given restrictions</a:t>
            </a:r>
            <a:endParaRPr lang="en-IN" sz="525" dirty="0">
              <a:latin typeface="Sagona Book" panose="02020503050505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3233E-7A54-4E1B-BFB8-2F17728AB7D3}"/>
              </a:ext>
            </a:extLst>
          </p:cNvPr>
          <p:cNvSpPr/>
          <p:nvPr/>
        </p:nvSpPr>
        <p:spPr>
          <a:xfrm>
            <a:off x="1112768" y="2732221"/>
            <a:ext cx="1063675" cy="67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latin typeface="Sagona Book" panose="02020503050505020204" pitchFamily="18" charset="0"/>
              </a:rPr>
              <a:t># of  technicians  &amp;  route for a particular technician</a:t>
            </a:r>
          </a:p>
          <a:p>
            <a:r>
              <a:rPr lang="en-US" sz="600" dirty="0">
                <a:latin typeface="Sagona Book" panose="02020503050505020204" pitchFamily="18" charset="0"/>
              </a:rPr>
              <a:t>#of  Customers</a:t>
            </a:r>
          </a:p>
          <a:p>
            <a:r>
              <a:rPr lang="en-US" sz="600" dirty="0">
                <a:latin typeface="Sagona Book" panose="02020503050505020204" pitchFamily="18" charset="0"/>
              </a:rPr>
              <a:t>#of Priorities of emergency calls</a:t>
            </a:r>
            <a:endParaRPr lang="en-IN" sz="600" dirty="0">
              <a:latin typeface="Sagona Book" panose="0202050305050502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0525D-C35B-42E0-AD09-BF2860A9665F}"/>
              </a:ext>
            </a:extLst>
          </p:cNvPr>
          <p:cNvCxnSpPr>
            <a:cxnSpLocks/>
          </p:cNvCxnSpPr>
          <p:nvPr/>
        </p:nvCxnSpPr>
        <p:spPr>
          <a:xfrm>
            <a:off x="2160279" y="2481622"/>
            <a:ext cx="626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7C7A8B-0FBE-4CEA-8B4F-C54D6100B932}"/>
              </a:ext>
            </a:extLst>
          </p:cNvPr>
          <p:cNvCxnSpPr/>
          <p:nvPr/>
        </p:nvCxnSpPr>
        <p:spPr>
          <a:xfrm>
            <a:off x="4628390" y="2511778"/>
            <a:ext cx="41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9763A3-81DC-4E7A-9FA0-4FFF61FA4F9F}"/>
              </a:ext>
            </a:extLst>
          </p:cNvPr>
          <p:cNvSpPr/>
          <p:nvPr/>
        </p:nvSpPr>
        <p:spPr>
          <a:xfrm rot="5400000">
            <a:off x="5721440" y="2734245"/>
            <a:ext cx="663463" cy="89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0CE6A-C389-4811-95F4-024A821F6563}"/>
              </a:ext>
            </a:extLst>
          </p:cNvPr>
          <p:cNvSpPr txBox="1"/>
          <p:nvPr/>
        </p:nvSpPr>
        <p:spPr>
          <a:xfrm>
            <a:off x="3195164" y="4486727"/>
            <a:ext cx="366737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Probabilistic method which counts the possibility of all Depot-Channel-Category-Subcategory combinations and gives the best solution out of all other available possibilities with polynomial time complexity and minimum space complexity</a:t>
            </a:r>
            <a:endParaRPr lang="en-IN" sz="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FBC840-639B-42FB-9AC8-EF2AFD936182}"/>
              </a:ext>
            </a:extLst>
          </p:cNvPr>
          <p:cNvCxnSpPr/>
          <p:nvPr/>
        </p:nvCxnSpPr>
        <p:spPr>
          <a:xfrm flipH="1">
            <a:off x="1678591" y="3877836"/>
            <a:ext cx="167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BB67598-5C62-4E7D-950A-72D0CDB37E49}"/>
              </a:ext>
            </a:extLst>
          </p:cNvPr>
          <p:cNvSpPr/>
          <p:nvPr/>
        </p:nvSpPr>
        <p:spPr>
          <a:xfrm rot="10800000">
            <a:off x="2771163" y="2840473"/>
            <a:ext cx="2150880" cy="539999"/>
          </a:xfrm>
          <a:prstGeom prst="wedgeRectCallout">
            <a:avLst>
              <a:gd name="adj1" fmla="val -21219"/>
              <a:gd name="adj2" fmla="val 8978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25" dirty="0">
                <a:latin typeface="Sagona Book" panose="02020503050505020204" pitchFamily="18" charset="0"/>
              </a:rPr>
              <a:t>. </a:t>
            </a:r>
            <a:endParaRPr lang="en-IN" sz="525" dirty="0">
              <a:latin typeface="Sagona Book" panose="0202050305050502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93273-4597-48C7-B2F8-12977E01FE5F}"/>
              </a:ext>
            </a:extLst>
          </p:cNvPr>
          <p:cNvSpPr txBox="1"/>
          <p:nvPr/>
        </p:nvSpPr>
        <p:spPr>
          <a:xfrm>
            <a:off x="3077220" y="2845968"/>
            <a:ext cx="170699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As business  goal is to minimize objective function, Simulated Annealing is best which is designed specially to be applicable in optimizing function with time complexity polynomial time</a:t>
            </a:r>
            <a:endParaRPr lang="en-IN" sz="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1EF4A-95F5-4A82-9194-5C82410A8303}"/>
              </a:ext>
            </a:extLst>
          </p:cNvPr>
          <p:cNvSpPr/>
          <p:nvPr/>
        </p:nvSpPr>
        <p:spPr>
          <a:xfrm>
            <a:off x="6126847" y="2194237"/>
            <a:ext cx="846697" cy="6462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call location,</a:t>
            </a:r>
          </a:p>
          <a:p>
            <a:pPr algn="ctr"/>
            <a:r>
              <a:rPr lang="en-US" sz="675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priority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693815-606D-4818-8518-E549AB5EB038}"/>
              </a:ext>
            </a:extLst>
          </p:cNvPr>
          <p:cNvCxnSpPr>
            <a:endCxn id="16" idx="1"/>
          </p:cNvCxnSpPr>
          <p:nvPr/>
        </p:nvCxnSpPr>
        <p:spPr>
          <a:xfrm>
            <a:off x="6052782" y="3360761"/>
            <a:ext cx="390" cy="1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5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I/O of Simulated Annealing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962F6-7597-40FB-A848-97508D60ECE1}"/>
              </a:ext>
            </a:extLst>
          </p:cNvPr>
          <p:cNvSpPr/>
          <p:nvPr/>
        </p:nvSpPr>
        <p:spPr>
          <a:xfrm>
            <a:off x="3151079" y="727552"/>
            <a:ext cx="3722390" cy="4018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B4ED2AFA-BC3C-49C1-95DD-18C7F0E8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47" y="814301"/>
            <a:ext cx="3464452" cy="38464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1042301-C7C3-4623-A915-4CDCEAEB8CDE}"/>
              </a:ext>
            </a:extLst>
          </p:cNvPr>
          <p:cNvSpPr/>
          <p:nvPr/>
        </p:nvSpPr>
        <p:spPr>
          <a:xfrm>
            <a:off x="368491" y="727553"/>
            <a:ext cx="1174444" cy="58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latin typeface="Sagona Book" panose="02020503050505020204" pitchFamily="18" charset="0"/>
              </a:rPr>
              <a:t># of  technicians  &amp;  route for a particular technician</a:t>
            </a:r>
          </a:p>
          <a:p>
            <a:r>
              <a:rPr lang="en-US" sz="600" dirty="0">
                <a:latin typeface="Sagona Book" panose="02020503050505020204" pitchFamily="18" charset="0"/>
              </a:rPr>
              <a:t>#of  Customers</a:t>
            </a:r>
          </a:p>
          <a:p>
            <a:r>
              <a:rPr lang="en-US" sz="600" dirty="0">
                <a:latin typeface="Sagona Book" panose="02020503050505020204" pitchFamily="18" charset="0"/>
              </a:rPr>
              <a:t>#of Priorities of emergency calls</a:t>
            </a:r>
            <a:endParaRPr lang="en-IN" sz="600" dirty="0">
              <a:latin typeface="Sagona Book" panose="0202050305050502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3D67B-D88C-415F-8AC9-0DC11814C891}"/>
              </a:ext>
            </a:extLst>
          </p:cNvPr>
          <p:cNvSpPr/>
          <p:nvPr/>
        </p:nvSpPr>
        <p:spPr>
          <a:xfrm>
            <a:off x="1781314" y="727553"/>
            <a:ext cx="1004861" cy="5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Sagona Book" panose="02020503050505020204" pitchFamily="18" charset="0"/>
              </a:rPr>
              <a:t>Minimize </a:t>
            </a:r>
          </a:p>
          <a:p>
            <a:pPr algn="ctr"/>
            <a:r>
              <a:rPr lang="en-US" sz="600" dirty="0">
                <a:latin typeface="Sagona Book" panose="02020503050505020204" pitchFamily="18" charset="0"/>
              </a:rPr>
              <a:t>Distance travelled and waiting time of customers,</a:t>
            </a:r>
          </a:p>
          <a:p>
            <a:pPr algn="ctr"/>
            <a:r>
              <a:rPr lang="en-US" sz="600" dirty="0">
                <a:latin typeface="Sagona Book" panose="02020503050505020204" pitchFamily="18" charset="0"/>
              </a:rPr>
              <a:t>Time window</a:t>
            </a:r>
            <a:endParaRPr lang="en-IN" sz="600" dirty="0">
              <a:latin typeface="Sagona Book" panose="0202050305050502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2CC2F2-B1C0-4A43-B532-8D82107453AD}"/>
              </a:ext>
            </a:extLst>
          </p:cNvPr>
          <p:cNvSpPr/>
          <p:nvPr/>
        </p:nvSpPr>
        <p:spPr>
          <a:xfrm>
            <a:off x="7374216" y="2025782"/>
            <a:ext cx="927413" cy="1396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Sagona Book" panose="02020503050505020204" pitchFamily="18" charset="0"/>
              </a:rPr>
              <a:t>Route for technician monthly plan</a:t>
            </a:r>
          </a:p>
          <a:p>
            <a:pPr algn="ctr"/>
            <a:endParaRPr lang="en-US" sz="675" b="1" dirty="0">
              <a:solidFill>
                <a:schemeClr val="bg1"/>
              </a:solidFill>
              <a:latin typeface="Sagona Book" panose="02020503050505020204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13180E0-0748-4834-874D-7FB58AB508AF}"/>
              </a:ext>
            </a:extLst>
          </p:cNvPr>
          <p:cNvSpPr/>
          <p:nvPr/>
        </p:nvSpPr>
        <p:spPr>
          <a:xfrm rot="5400000">
            <a:off x="1480587" y="689043"/>
            <a:ext cx="377740" cy="1518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86E1FB-71C2-4B95-BE62-6092F7F36409}"/>
              </a:ext>
            </a:extLst>
          </p:cNvPr>
          <p:cNvCxnSpPr>
            <a:cxnSpLocks/>
          </p:cNvCxnSpPr>
          <p:nvPr/>
        </p:nvCxnSpPr>
        <p:spPr>
          <a:xfrm>
            <a:off x="1669457" y="1485340"/>
            <a:ext cx="1" cy="186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A344B-67CF-40EA-B80C-7E8D75A6D168}"/>
              </a:ext>
            </a:extLst>
          </p:cNvPr>
          <p:cNvCxnSpPr>
            <a:cxnSpLocks/>
          </p:cNvCxnSpPr>
          <p:nvPr/>
        </p:nvCxnSpPr>
        <p:spPr>
          <a:xfrm flipV="1">
            <a:off x="1654703" y="3338840"/>
            <a:ext cx="155555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B4AADE-BDFA-4AF3-9A0E-EBD7318A205A}"/>
              </a:ext>
            </a:extLst>
          </p:cNvPr>
          <p:cNvCxnSpPr>
            <a:stCxn id="24" idx="3"/>
          </p:cNvCxnSpPr>
          <p:nvPr/>
        </p:nvCxnSpPr>
        <p:spPr>
          <a:xfrm flipV="1">
            <a:off x="6873469" y="2736641"/>
            <a:ext cx="50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1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I/O of </a:t>
            </a:r>
            <a:r>
              <a:rPr lang="en-US" sz="1800" dirty="0" err="1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Bandid</a:t>
            </a:r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 Black Box 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6DACD-0C98-4FDA-BBC6-D63DBBDE2848}"/>
              </a:ext>
            </a:extLst>
          </p:cNvPr>
          <p:cNvSpPr/>
          <p:nvPr/>
        </p:nvSpPr>
        <p:spPr>
          <a:xfrm>
            <a:off x="3027867" y="840148"/>
            <a:ext cx="3722390" cy="4018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84B45-F30F-4FCF-AC38-5B053BB8C938}"/>
              </a:ext>
            </a:extLst>
          </p:cNvPr>
          <p:cNvSpPr/>
          <p:nvPr/>
        </p:nvSpPr>
        <p:spPr>
          <a:xfrm>
            <a:off x="610736" y="2930470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Real-time route for technician monthly plan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950CB-0BDB-4CE2-9D05-A66FAE097500}"/>
              </a:ext>
            </a:extLst>
          </p:cNvPr>
          <p:cNvSpPr/>
          <p:nvPr/>
        </p:nvSpPr>
        <p:spPr>
          <a:xfrm>
            <a:off x="7251004" y="2138378"/>
            <a:ext cx="1098230" cy="1396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latin typeface="Sagona Book" panose="02020503050505020204" pitchFamily="18" charset="0"/>
              </a:rPr>
              <a:t>Revised route for technician real time</a:t>
            </a:r>
          </a:p>
          <a:p>
            <a:pPr algn="ctr"/>
            <a:endParaRPr lang="en-US" sz="675" dirty="0">
              <a:latin typeface="Sagona Book" panose="0202050305050502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13CCAF-797E-4423-A829-7CA69F85DF09}"/>
              </a:ext>
            </a:extLst>
          </p:cNvPr>
          <p:cNvCxnSpPr>
            <a:cxnSpLocks/>
          </p:cNvCxnSpPr>
          <p:nvPr/>
        </p:nvCxnSpPr>
        <p:spPr>
          <a:xfrm flipV="1">
            <a:off x="2469988" y="3178476"/>
            <a:ext cx="545213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58D6F5-FDBA-4892-9AC9-BAEC7AD56BFD}"/>
              </a:ext>
            </a:extLst>
          </p:cNvPr>
          <p:cNvCxnSpPr>
            <a:stCxn id="18" idx="3"/>
          </p:cNvCxnSpPr>
          <p:nvPr/>
        </p:nvCxnSpPr>
        <p:spPr>
          <a:xfrm flipV="1">
            <a:off x="6750257" y="2849237"/>
            <a:ext cx="50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FA78FBE-3072-409F-A835-F78C2A85FC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88" y="952588"/>
            <a:ext cx="3407471" cy="37955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7B74786-D1B3-419B-9D17-B421E0EC1578}"/>
              </a:ext>
            </a:extLst>
          </p:cNvPr>
          <p:cNvSpPr/>
          <p:nvPr/>
        </p:nvSpPr>
        <p:spPr>
          <a:xfrm>
            <a:off x="600061" y="882889"/>
            <a:ext cx="1881367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4" dirty="0">
                <a:latin typeface="Sagona Book" panose="02020503050505020204" pitchFamily="18" charset="0"/>
              </a:rPr>
              <a:t>Simulated Annealing</a:t>
            </a:r>
            <a:endParaRPr lang="en-IN" sz="1004" dirty="0">
              <a:latin typeface="Sagona Book" panose="0202050305050502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DC6BD7-618A-4958-88A0-284DE9071E4E}"/>
              </a:ext>
            </a:extLst>
          </p:cNvPr>
          <p:cNvCxnSpPr>
            <a:cxnSpLocks/>
          </p:cNvCxnSpPr>
          <p:nvPr/>
        </p:nvCxnSpPr>
        <p:spPr>
          <a:xfrm flipH="1">
            <a:off x="1540581" y="1264392"/>
            <a:ext cx="164" cy="16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3C4A7-EECF-4CC4-B0E5-A07CE0C0F350}"/>
              </a:ext>
            </a:extLst>
          </p:cNvPr>
          <p:cNvSpPr/>
          <p:nvPr/>
        </p:nvSpPr>
        <p:spPr>
          <a:xfrm>
            <a:off x="598967" y="3534403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call location,</a:t>
            </a:r>
          </a:p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priority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5B3C3-F035-44A2-A31C-E012D815A63F}"/>
              </a:ext>
            </a:extLst>
          </p:cNvPr>
          <p:cNvCxnSpPr/>
          <p:nvPr/>
        </p:nvCxnSpPr>
        <p:spPr>
          <a:xfrm flipV="1">
            <a:off x="1892996" y="3426485"/>
            <a:ext cx="0" cy="1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4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I/O of Tabu Search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378ED-B62D-4DCE-A6F2-3CBAA5B86265}"/>
              </a:ext>
            </a:extLst>
          </p:cNvPr>
          <p:cNvSpPr/>
          <p:nvPr/>
        </p:nvSpPr>
        <p:spPr>
          <a:xfrm>
            <a:off x="3113167" y="768496"/>
            <a:ext cx="3722390" cy="4018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46FE34F2-EA69-47B6-B58A-B7F41D03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9" y="913935"/>
            <a:ext cx="3447812" cy="37443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CC02B7-44D4-40E9-B499-58CDE4A53B88}"/>
              </a:ext>
            </a:extLst>
          </p:cNvPr>
          <p:cNvSpPr/>
          <p:nvPr/>
        </p:nvSpPr>
        <p:spPr>
          <a:xfrm>
            <a:off x="702860" y="2930470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Real-time route for technician monthly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0E618-90AA-46E9-BE3F-D925DB2A1614}"/>
              </a:ext>
            </a:extLst>
          </p:cNvPr>
          <p:cNvSpPr/>
          <p:nvPr/>
        </p:nvSpPr>
        <p:spPr>
          <a:xfrm>
            <a:off x="7343128" y="2138378"/>
            <a:ext cx="1098230" cy="1396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latin typeface="Sagona Book" panose="02020503050505020204" pitchFamily="18" charset="0"/>
              </a:rPr>
              <a:t>Revised route for technician real time</a:t>
            </a:r>
          </a:p>
          <a:p>
            <a:pPr algn="ctr"/>
            <a:endParaRPr lang="en-US" sz="675" dirty="0">
              <a:latin typeface="Sagona Book" panose="020205030505050202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A29721-31B5-4B68-BFDD-6B04876E0EC8}"/>
              </a:ext>
            </a:extLst>
          </p:cNvPr>
          <p:cNvCxnSpPr>
            <a:cxnSpLocks/>
          </p:cNvCxnSpPr>
          <p:nvPr/>
        </p:nvCxnSpPr>
        <p:spPr>
          <a:xfrm flipV="1">
            <a:off x="2562112" y="3178476"/>
            <a:ext cx="545213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3856E-923E-42A9-96DC-65579B09334E}"/>
              </a:ext>
            </a:extLst>
          </p:cNvPr>
          <p:cNvCxnSpPr/>
          <p:nvPr/>
        </p:nvCxnSpPr>
        <p:spPr>
          <a:xfrm flipV="1">
            <a:off x="6842381" y="2849237"/>
            <a:ext cx="50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9A6F2-3E4E-40DA-89BA-EF60202ADC58}"/>
              </a:ext>
            </a:extLst>
          </p:cNvPr>
          <p:cNvSpPr/>
          <p:nvPr/>
        </p:nvSpPr>
        <p:spPr>
          <a:xfrm>
            <a:off x="692185" y="882889"/>
            <a:ext cx="1881367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4" dirty="0">
                <a:latin typeface="Sagona Book" panose="02020503050505020204" pitchFamily="18" charset="0"/>
              </a:rPr>
              <a:t>Simulated Annealing</a:t>
            </a:r>
            <a:endParaRPr lang="en-IN" sz="1004" dirty="0">
              <a:latin typeface="Sagona Book" panose="0202050305050502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D91307-993C-4977-995D-B4DC4D3E754C}"/>
              </a:ext>
            </a:extLst>
          </p:cNvPr>
          <p:cNvCxnSpPr>
            <a:cxnSpLocks/>
          </p:cNvCxnSpPr>
          <p:nvPr/>
        </p:nvCxnSpPr>
        <p:spPr>
          <a:xfrm flipH="1">
            <a:off x="1632705" y="1264392"/>
            <a:ext cx="164" cy="16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A888A23-1431-445C-8D97-CA26A57D983B}"/>
              </a:ext>
            </a:extLst>
          </p:cNvPr>
          <p:cNvSpPr/>
          <p:nvPr/>
        </p:nvSpPr>
        <p:spPr>
          <a:xfrm>
            <a:off x="691091" y="3534403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call location,</a:t>
            </a:r>
          </a:p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priority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FC6184-9F98-4C93-9C9A-ECBCCEDF7CAF}"/>
              </a:ext>
            </a:extLst>
          </p:cNvPr>
          <p:cNvCxnSpPr/>
          <p:nvPr/>
        </p:nvCxnSpPr>
        <p:spPr>
          <a:xfrm flipV="1">
            <a:off x="1985120" y="3426485"/>
            <a:ext cx="0" cy="1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0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I/O of Greedy Search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FF111-025F-4905-B2E7-EB54729D9738}"/>
              </a:ext>
            </a:extLst>
          </p:cNvPr>
          <p:cNvSpPr/>
          <p:nvPr/>
        </p:nvSpPr>
        <p:spPr>
          <a:xfrm>
            <a:off x="3126815" y="775320"/>
            <a:ext cx="3722390" cy="4018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4"/>
          </a:p>
        </p:txBody>
      </p:sp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66CAE0A4-E170-4F9B-8E43-FCC8E66C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37" y="920759"/>
            <a:ext cx="3447812" cy="37443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166509-8496-4037-BF9D-EC3AB59A1C2D}"/>
              </a:ext>
            </a:extLst>
          </p:cNvPr>
          <p:cNvSpPr/>
          <p:nvPr/>
        </p:nvSpPr>
        <p:spPr>
          <a:xfrm>
            <a:off x="716508" y="2930470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Real-time route for technician monthly 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1178EE-6119-4D97-A3A1-9ECE168F7DD8}"/>
              </a:ext>
            </a:extLst>
          </p:cNvPr>
          <p:cNvSpPr/>
          <p:nvPr/>
        </p:nvSpPr>
        <p:spPr>
          <a:xfrm>
            <a:off x="7356776" y="2138378"/>
            <a:ext cx="1098230" cy="1396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latin typeface="Sagona Book" panose="02020503050505020204" pitchFamily="18" charset="0"/>
              </a:rPr>
              <a:t>Revised route for technician real time</a:t>
            </a:r>
          </a:p>
          <a:p>
            <a:pPr algn="ctr"/>
            <a:endParaRPr lang="en-US" sz="675" dirty="0">
              <a:latin typeface="Sagona Book" panose="020205030505050202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9E132E-2A9E-489F-9C2E-BAA1E3B0A3E7}"/>
              </a:ext>
            </a:extLst>
          </p:cNvPr>
          <p:cNvCxnSpPr>
            <a:cxnSpLocks/>
          </p:cNvCxnSpPr>
          <p:nvPr/>
        </p:nvCxnSpPr>
        <p:spPr>
          <a:xfrm flipV="1">
            <a:off x="2575760" y="3178476"/>
            <a:ext cx="545213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3BEBB9-2018-40E1-9BD9-B2F9CCA73232}"/>
              </a:ext>
            </a:extLst>
          </p:cNvPr>
          <p:cNvCxnSpPr/>
          <p:nvPr/>
        </p:nvCxnSpPr>
        <p:spPr>
          <a:xfrm flipV="1">
            <a:off x="6856029" y="2849237"/>
            <a:ext cx="50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B63E8-F262-45CE-8908-E144EA4ADEF2}"/>
              </a:ext>
            </a:extLst>
          </p:cNvPr>
          <p:cNvSpPr/>
          <p:nvPr/>
        </p:nvSpPr>
        <p:spPr>
          <a:xfrm>
            <a:off x="705833" y="882889"/>
            <a:ext cx="1881367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4" dirty="0">
                <a:latin typeface="Sagona Book" panose="02020503050505020204" pitchFamily="18" charset="0"/>
              </a:rPr>
              <a:t>Simulated Annealing</a:t>
            </a:r>
            <a:endParaRPr lang="en-IN" sz="1004" dirty="0">
              <a:latin typeface="Sagona Book" panose="0202050305050502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96829B-36D0-43F1-A705-00C338ADD73E}"/>
              </a:ext>
            </a:extLst>
          </p:cNvPr>
          <p:cNvCxnSpPr>
            <a:cxnSpLocks/>
          </p:cNvCxnSpPr>
          <p:nvPr/>
        </p:nvCxnSpPr>
        <p:spPr>
          <a:xfrm flipH="1">
            <a:off x="1646353" y="1264392"/>
            <a:ext cx="164" cy="16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CDC20-0F56-4225-B41D-8BC9FEB56E20}"/>
              </a:ext>
            </a:extLst>
          </p:cNvPr>
          <p:cNvSpPr/>
          <p:nvPr/>
        </p:nvSpPr>
        <p:spPr>
          <a:xfrm>
            <a:off x="704739" y="3534403"/>
            <a:ext cx="1871021" cy="496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call location,</a:t>
            </a:r>
          </a:p>
          <a:p>
            <a:pPr algn="ctr"/>
            <a:r>
              <a:rPr lang="en-US" sz="600" b="1" dirty="0">
                <a:solidFill>
                  <a:schemeClr val="bg1"/>
                </a:solidFill>
                <a:latin typeface="Sagona Book" panose="02020503050505020204" pitchFamily="18" charset="0"/>
              </a:rPr>
              <a:t>Emergency priority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55FBC6-F5AB-494A-814A-EAD7CF4CDE22}"/>
              </a:ext>
            </a:extLst>
          </p:cNvPr>
          <p:cNvCxnSpPr/>
          <p:nvPr/>
        </p:nvCxnSpPr>
        <p:spPr>
          <a:xfrm flipV="1">
            <a:off x="1998768" y="3426485"/>
            <a:ext cx="0" cy="1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9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992-07BB-4A69-970D-D712135F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Technician 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1F17-E717-4C16-9804-0D01AB681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Technicians</a:t>
            </a:r>
          </a:p>
          <a:p>
            <a:pPr lvl="1"/>
            <a:r>
              <a:rPr lang="en-US" dirty="0"/>
              <a:t>Each company has multiple technicians.</a:t>
            </a:r>
          </a:p>
          <a:p>
            <a:pPr lvl="1"/>
            <a:r>
              <a:rPr lang="en-US" dirty="0"/>
              <a:t>Each technician can maintain one or more maintenance jobs, one maintenance job at a time though</a:t>
            </a:r>
          </a:p>
          <a:p>
            <a:pPr lvl="1"/>
            <a:r>
              <a:rPr lang="en-US" dirty="0"/>
              <a:t>Maintenance of a different job than current one requires a driving time and a fixed time of 60 minutes for maintenance job.</a:t>
            </a:r>
          </a:p>
          <a:p>
            <a:pPr lvl="1"/>
            <a:r>
              <a:rPr lang="en-US" dirty="0"/>
              <a:t>Each technician has operating hours from 7 am to 4 pm. </a:t>
            </a:r>
          </a:p>
          <a:p>
            <a:pPr lvl="1"/>
            <a:r>
              <a:rPr lang="en-US" dirty="0"/>
              <a:t>Driving time may also vary across locations.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7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Time Complexity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211B64-6934-4172-8622-9D78FE70F7A8}"/>
                  </a:ext>
                </a:extLst>
              </p:cNvPr>
              <p:cNvSpPr/>
              <p:nvPr/>
            </p:nvSpPr>
            <p:spPr>
              <a:xfrm>
                <a:off x="2592179" y="879540"/>
                <a:ext cx="3147269" cy="554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technicians = n</a:t>
                </a: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Time complexity </a:t>
                </a:r>
                <a:r>
                  <a:rPr lang="en-US" sz="900" dirty="0">
                    <a:solidFill>
                      <a:schemeClr val="bg1"/>
                    </a:solidFill>
                    <a:latin typeface="Sagona Book" panose="02020503050505020204" pitchFamily="18" charset="0"/>
                  </a:rPr>
                  <a:t>for </a:t>
                </a:r>
                <a:r>
                  <a:rPr lang="en-US" sz="1050" b="1" dirty="0">
                    <a:solidFill>
                      <a:schemeClr val="bg1"/>
                    </a:solidFill>
                    <a:latin typeface="Sagona Book" panose="02020503050505020204" pitchFamily="18" charset="0"/>
                  </a:rPr>
                  <a:t>Simulated Annealing </a:t>
                </a:r>
                <a:r>
                  <a:rPr lang="en-US" sz="900" dirty="0">
                    <a:latin typeface="Sagona Book" panose="02020503050505020204" pitchFamily="18" charset="0"/>
                  </a:rPr>
                  <a:t>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004" dirty="0">
                    <a:latin typeface="Sagona Book" panose="02020503050505020204" pitchFamily="18" charset="0"/>
                  </a:rPr>
                  <a:t>) </a:t>
                </a:r>
                <a:endParaRPr lang="en-IN" sz="1004" dirty="0">
                  <a:latin typeface="Sagona Book" panose="0202050305050502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211B64-6934-4172-8622-9D78FE70F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79" y="879540"/>
                <a:ext cx="3147269" cy="55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1750A0-94D9-4C54-86E0-35625712EBB1}"/>
                  </a:ext>
                </a:extLst>
              </p:cNvPr>
              <p:cNvSpPr/>
              <p:nvPr/>
            </p:nvSpPr>
            <p:spPr>
              <a:xfrm>
                <a:off x="2067636" y="1611838"/>
                <a:ext cx="4650474" cy="82094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customers assigned to technician=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emergency visits=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iterations = I</a:t>
                </a: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Time complexity for </a:t>
                </a:r>
                <a:r>
                  <a:rPr lang="en-US" sz="1050" b="1" dirty="0">
                    <a:latin typeface="Sagona Book" panose="02020503050505020204" pitchFamily="18" charset="0"/>
                  </a:rPr>
                  <a:t>Bandit Black Box algorithm</a:t>
                </a:r>
                <a:r>
                  <a:rPr lang="en-US" sz="900" dirty="0">
                    <a:latin typeface="Sagona Book" panose="02020503050505020204" pitchFamily="18" charset="0"/>
                  </a:rPr>
                  <a:t>= O(poly(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) * log I) </a:t>
                </a:r>
                <a:endParaRPr lang="en-IN" sz="900" dirty="0">
                  <a:latin typeface="Sagona Book" panose="0202050305050502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1750A0-94D9-4C54-86E0-35625712E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636" y="1611838"/>
                <a:ext cx="4650474" cy="820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5876CE-D80C-4167-89C9-17A41CF23B8C}"/>
                  </a:ext>
                </a:extLst>
              </p:cNvPr>
              <p:cNvSpPr/>
              <p:nvPr/>
            </p:nvSpPr>
            <p:spPr>
              <a:xfrm>
                <a:off x="1862372" y="2610402"/>
                <a:ext cx="5024968" cy="88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customers assigned to technician=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emergency visits=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Time complexity for </a:t>
                </a:r>
                <a:r>
                  <a:rPr lang="en-US" sz="1050" b="1" dirty="0">
                    <a:latin typeface="Sagona Book" panose="02020503050505020204" pitchFamily="18" charset="0"/>
                  </a:rPr>
                  <a:t>Tabu Search</a:t>
                </a:r>
                <a:r>
                  <a:rPr lang="en-US" sz="900" dirty="0">
                    <a:latin typeface="Sagona Book" panose="02020503050505020204" pitchFamily="18" charset="0"/>
                  </a:rPr>
                  <a:t>= O(poly(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 ) )</a:t>
                </a:r>
                <a:endParaRPr lang="en-IN" sz="900" dirty="0">
                  <a:latin typeface="Sagona Book" panose="0202050305050502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5876CE-D80C-4167-89C9-17A41CF2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2" y="2610402"/>
                <a:ext cx="5024968" cy="88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411C88-EA4D-46D2-ABDB-AE2F012CFE80}"/>
                  </a:ext>
                </a:extLst>
              </p:cNvPr>
              <p:cNvSpPr/>
              <p:nvPr/>
            </p:nvSpPr>
            <p:spPr>
              <a:xfrm>
                <a:off x="1862372" y="3636258"/>
                <a:ext cx="5024968" cy="88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customers assigned to technician=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# of emergency visits=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endParaRPr lang="en-US" sz="900" dirty="0">
                  <a:latin typeface="Sagona Book" panose="02020503050505020204" pitchFamily="18" charset="0"/>
                </a:endParaRPr>
              </a:p>
              <a:p>
                <a:pPr algn="ctr"/>
                <a:r>
                  <a:rPr lang="en-US" sz="900" dirty="0">
                    <a:latin typeface="Sagona Book" panose="02020503050505020204" pitchFamily="18" charset="0"/>
                  </a:rPr>
                  <a:t>Time complexity for </a:t>
                </a:r>
                <a:r>
                  <a:rPr lang="en-US" sz="1050" b="1" dirty="0">
                    <a:latin typeface="Sagona Book" panose="02020503050505020204" pitchFamily="18" charset="0"/>
                  </a:rPr>
                  <a:t>Greedy Search</a:t>
                </a:r>
                <a:r>
                  <a:rPr lang="en-US" sz="900" dirty="0">
                    <a:latin typeface="Sagona Book" panose="02020503050505020204" pitchFamily="18" charset="0"/>
                  </a:rPr>
                  <a:t>= O(poly(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90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</m:oMath>
                </a14:m>
                <a:r>
                  <a:rPr lang="en-US" sz="900" dirty="0">
                    <a:latin typeface="Sagona Book" panose="02020503050505020204" pitchFamily="18" charset="0"/>
                  </a:rPr>
                  <a:t>) )</a:t>
                </a:r>
                <a:endParaRPr lang="en-IN" sz="900" dirty="0">
                  <a:latin typeface="Sagona Book" panose="020205030505050202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411C88-EA4D-46D2-ABDB-AE2F012CF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2" y="3636258"/>
                <a:ext cx="5024968" cy="881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95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Sagona Book" panose="02020503050505020204" pitchFamily="18" charset="0"/>
                <a:cs typeface="Arial" panose="020B0604020202020204" pitchFamily="34" charset="0"/>
              </a:rPr>
              <a:t>Screen Design</a:t>
            </a:r>
            <a:endParaRPr lang="en-IN" sz="1800" dirty="0">
              <a:solidFill>
                <a:srgbClr val="002060"/>
              </a:solidFill>
              <a:latin typeface="Sagona Book" panose="02020503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F9215-E5B5-456D-9047-CCA7FE9ABF04}"/>
              </a:ext>
            </a:extLst>
          </p:cNvPr>
          <p:cNvSpPr/>
          <p:nvPr/>
        </p:nvSpPr>
        <p:spPr>
          <a:xfrm>
            <a:off x="776827" y="829101"/>
            <a:ext cx="1628591" cy="545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Technician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E320F-4F9E-4834-9869-D04586F8EF23}"/>
              </a:ext>
            </a:extLst>
          </p:cNvPr>
          <p:cNvSpPr/>
          <p:nvPr/>
        </p:nvSpPr>
        <p:spPr>
          <a:xfrm>
            <a:off x="776826" y="1670713"/>
            <a:ext cx="1628591" cy="5459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Assigned Route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97E1E-DC66-4B37-9840-69FC7B2C758B}"/>
              </a:ext>
            </a:extLst>
          </p:cNvPr>
          <p:cNvSpPr/>
          <p:nvPr/>
        </p:nvSpPr>
        <p:spPr>
          <a:xfrm>
            <a:off x="776826" y="2571750"/>
            <a:ext cx="1628591" cy="5459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Last completed maintenance task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943DF-C7D5-435F-BD97-F426A7BF9B89}"/>
              </a:ext>
            </a:extLst>
          </p:cNvPr>
          <p:cNvSpPr/>
          <p:nvPr/>
        </p:nvSpPr>
        <p:spPr>
          <a:xfrm>
            <a:off x="4354815" y="829100"/>
            <a:ext cx="1628591" cy="5459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Emergency location l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65AF1-3A12-4E11-80C6-ED3689B8E32C}"/>
              </a:ext>
            </a:extLst>
          </p:cNvPr>
          <p:cNvSpPr/>
          <p:nvPr/>
        </p:nvSpPr>
        <p:spPr>
          <a:xfrm>
            <a:off x="4354815" y="2571749"/>
            <a:ext cx="1628591" cy="5459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Distance from technician to emergency location l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76EE6F-761E-4F78-A1AC-DB299479DD2B}"/>
              </a:ext>
            </a:extLst>
          </p:cNvPr>
          <p:cNvSpPr/>
          <p:nvPr/>
        </p:nvSpPr>
        <p:spPr>
          <a:xfrm>
            <a:off x="4337754" y="1670712"/>
            <a:ext cx="1628591" cy="5459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Emergency priority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D1205-B692-4E01-A94E-3487AA222828}"/>
              </a:ext>
            </a:extLst>
          </p:cNvPr>
          <p:cNvSpPr/>
          <p:nvPr/>
        </p:nvSpPr>
        <p:spPr>
          <a:xfrm>
            <a:off x="4337753" y="4018696"/>
            <a:ext cx="1628591" cy="545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Wait time for customer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13DE0F-1A83-41C0-BEDC-5753C2645865}"/>
              </a:ext>
            </a:extLst>
          </p:cNvPr>
          <p:cNvSpPr/>
          <p:nvPr/>
        </p:nvSpPr>
        <p:spPr>
          <a:xfrm>
            <a:off x="6821648" y="4018697"/>
            <a:ext cx="1628591" cy="5459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Route revised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5627C1-3634-4758-9AE8-DB76A5167598}"/>
              </a:ext>
            </a:extLst>
          </p:cNvPr>
          <p:cNvSpPr/>
          <p:nvPr/>
        </p:nvSpPr>
        <p:spPr>
          <a:xfrm>
            <a:off x="4337753" y="3283707"/>
            <a:ext cx="1628591" cy="5459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Assign technician </a:t>
            </a:r>
            <a:r>
              <a:rPr lang="en-US" sz="105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0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Comparisons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393E7-2A95-4FD6-8531-749433D9E994}"/>
              </a:ext>
            </a:extLst>
          </p:cNvPr>
          <p:cNvSpPr/>
          <p:nvPr/>
        </p:nvSpPr>
        <p:spPr>
          <a:xfrm>
            <a:off x="566382" y="617561"/>
            <a:ext cx="1989161" cy="40338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69925-F29E-45D7-96D0-89EA2425608F}"/>
              </a:ext>
            </a:extLst>
          </p:cNvPr>
          <p:cNvSpPr/>
          <p:nvPr/>
        </p:nvSpPr>
        <p:spPr>
          <a:xfrm>
            <a:off x="332804" y="550383"/>
            <a:ext cx="2512754" cy="446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Deterministic Optimization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5894E-2700-4DC9-A8A5-4EDF199174ED}"/>
              </a:ext>
            </a:extLst>
          </p:cNvPr>
          <p:cNvSpPr txBox="1"/>
          <p:nvPr/>
        </p:nvSpPr>
        <p:spPr>
          <a:xfrm>
            <a:off x="566382" y="1130740"/>
            <a:ext cx="19584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Run time fast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For large problem, commercial solver required, costly solution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Too many disruptions can not be handled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Can not be integrated with ML models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Open source available but can not handle large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31AD27-80AB-4C84-9AA0-A5815846D350}"/>
              </a:ext>
            </a:extLst>
          </p:cNvPr>
          <p:cNvSpPr/>
          <p:nvPr/>
        </p:nvSpPr>
        <p:spPr>
          <a:xfrm>
            <a:off x="3298189" y="630069"/>
            <a:ext cx="1989161" cy="40338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621A9-9E46-4F70-8E94-9D06681D57AB}"/>
              </a:ext>
            </a:extLst>
          </p:cNvPr>
          <p:cNvSpPr/>
          <p:nvPr/>
        </p:nvSpPr>
        <p:spPr>
          <a:xfrm>
            <a:off x="3064611" y="562891"/>
            <a:ext cx="2512754" cy="446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Stochastic Optimization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219BF7-F123-4020-8ECE-78DFA5A8D685}"/>
              </a:ext>
            </a:extLst>
          </p:cNvPr>
          <p:cNvSpPr txBox="1"/>
          <p:nvPr/>
        </p:nvSpPr>
        <p:spPr>
          <a:xfrm>
            <a:off x="3267482" y="1153516"/>
            <a:ext cx="195845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Run time slow for all methods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For large problem, open source suitable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Too many disruptions can be handled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Can be integrated with ML models</a:t>
            </a:r>
          </a:p>
          <a:p>
            <a:pPr marL="171450" indent="-171450" defTabSz="685800">
              <a:spcAft>
                <a:spcPts val="600"/>
              </a:spcAft>
              <a:buClr>
                <a:prstClr val="white"/>
              </a:buClr>
              <a:buSzPct val="250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  <a:latin typeface="Sagona Book" panose="02020503050505020204" pitchFamily="18" charset="0"/>
              </a:rPr>
              <a:t>Open source available and can handle large problem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33F42-14A2-41AB-80F4-54A5664C360E}"/>
              </a:ext>
            </a:extLst>
          </p:cNvPr>
          <p:cNvSpPr/>
          <p:nvPr/>
        </p:nvSpPr>
        <p:spPr>
          <a:xfrm>
            <a:off x="6043649" y="632341"/>
            <a:ext cx="1989161" cy="40338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5C69A-3447-44F6-8CDC-232C29AF060A}"/>
              </a:ext>
            </a:extLst>
          </p:cNvPr>
          <p:cNvSpPr/>
          <p:nvPr/>
        </p:nvSpPr>
        <p:spPr>
          <a:xfrm>
            <a:off x="5810071" y="565163"/>
            <a:ext cx="2512754" cy="446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Simulated Annealing/ Bandit/ Tabu/Greedy algorithms</a:t>
            </a:r>
            <a:endParaRPr lang="en-IN" sz="105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0A904-510B-4924-8CCB-8FF9C257E4CA}"/>
              </a:ext>
            </a:extLst>
          </p:cNvPr>
          <p:cNvSpPr txBox="1"/>
          <p:nvPr/>
        </p:nvSpPr>
        <p:spPr>
          <a:xfrm>
            <a:off x="6254087" y="1235122"/>
            <a:ext cx="154902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Time complexity : polynomial time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Space complexity : good enough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Run time : very fast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Solvable : in Open Source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Sagona Book" panose="02020503050505020204" pitchFamily="18" charset="0"/>
            </a:endParaRP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Implemented : on Python</a:t>
            </a:r>
            <a:endParaRPr lang="en-IN" sz="1200" dirty="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6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C-2C3E-435C-B5D4-A52C976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and Corner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dirty="0"/>
              <a:t>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B696-23CC-4B7A-80D7-AD77457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  <a:p>
            <a:pPr lvl="0">
              <a:lnSpc>
                <a:spcPct val="110000"/>
              </a:lnSpc>
              <a:buClr>
                <a:prstClr val="white"/>
              </a:buClr>
            </a:pPr>
            <a:endParaRPr lang="en-US" sz="900" dirty="0">
              <a:solidFill>
                <a:srgbClr val="0E5A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EA0B-3830-4E34-82D7-94090195CCC2}"/>
              </a:ext>
            </a:extLst>
          </p:cNvPr>
          <p:cNvSpPr txBox="1"/>
          <p:nvPr/>
        </p:nvSpPr>
        <p:spPr>
          <a:xfrm>
            <a:off x="825690" y="1030406"/>
            <a:ext cx="7093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Sagona Book" panose="020205030505050202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3BC42-D6EA-461A-BFC9-85FDA0C5E507}"/>
              </a:ext>
            </a:extLst>
          </p:cNvPr>
          <p:cNvSpPr txBox="1"/>
          <p:nvPr/>
        </p:nvSpPr>
        <p:spPr>
          <a:xfrm>
            <a:off x="460612" y="583972"/>
            <a:ext cx="790205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Smoke Test : 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No run-time error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All files reading accurately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Single technician, single emergency call working or not?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Single technician, multiple emergency call working or not?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Multiple technician, multiple emergency call working or not?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Feature Testing : 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Minimum Distance condition is working fine or not?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Minimum waiting time condition is working fine or not?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Emergency Prioritization : Based on priority of emergency call, the tool is working or not?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On same priority call, the location with minimum distance is taken or not?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Integration Testing :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All features together 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agona Book" panose="02020503050505020204" pitchFamily="18" charset="0"/>
              </a:rPr>
              <a:t>Corner Cases :</a:t>
            </a:r>
          </a:p>
          <a:p>
            <a:pPr lvl="1" defTabSz="685800">
              <a:spcAft>
                <a:spcPts val="600"/>
              </a:spcAft>
              <a:buClr>
                <a:prstClr val="white"/>
              </a:buClr>
              <a:buSzPct val="25000"/>
            </a:pPr>
            <a:r>
              <a:rPr lang="en-US" sz="1200" dirty="0">
                <a:solidFill>
                  <a:srgbClr val="000000"/>
                </a:solidFill>
                <a:latin typeface="Sagona Book" panose="02020503050505020204" pitchFamily="18" charset="0"/>
              </a:rPr>
              <a:t>Same emergency priority, same distance location, which one is taken by technician?</a:t>
            </a: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defTabSz="685800">
              <a:spcAft>
                <a:spcPts val="600"/>
              </a:spcAft>
              <a:buClr>
                <a:prstClr val="white"/>
              </a:buClr>
              <a:buSzPct val="25000"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33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36A3D-E3FA-444C-A67D-F1B91A3A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878" y="2258370"/>
            <a:ext cx="3334406" cy="13109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497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F271-5B1C-496D-BC7E-63FAB4F1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B210-B011-426C-9DDA-7D36E75EA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08" y="583971"/>
            <a:ext cx="8476488" cy="4387225"/>
          </a:xfrm>
        </p:spPr>
        <p:txBody>
          <a:bodyPr/>
          <a:lstStyle/>
          <a:p>
            <a:r>
              <a:rPr lang="en-US" dirty="0"/>
              <a:t>Demand</a:t>
            </a:r>
          </a:p>
          <a:p>
            <a:pPr lvl="1"/>
            <a:r>
              <a:rPr lang="en-US" dirty="0"/>
              <a:t>All customer emergency demands are rolled over to the corresponding Service Manager, while maintaining a regular monthly schedule. </a:t>
            </a:r>
          </a:p>
          <a:p>
            <a:pPr lvl="1"/>
            <a:r>
              <a:rPr lang="en-US" dirty="0"/>
              <a:t>Emergency demand can be of different priority. Example: </a:t>
            </a:r>
          </a:p>
          <a:p>
            <a:pPr lvl="2"/>
            <a:r>
              <a:rPr lang="en-IN" dirty="0"/>
              <a:t>AC is not </a:t>
            </a:r>
            <a:r>
              <a:rPr lang="en-US" dirty="0"/>
              <a:t>working, </a:t>
            </a:r>
          </a:p>
          <a:p>
            <a:pPr lvl="2"/>
            <a:r>
              <a:rPr lang="en-US" dirty="0"/>
              <a:t>People got stuck inside an Elevator, </a:t>
            </a:r>
          </a:p>
          <a:p>
            <a:pPr lvl="2"/>
            <a:r>
              <a:rPr lang="en-US" dirty="0"/>
              <a:t>Building fire alarms are not working </a:t>
            </a:r>
            <a:r>
              <a:rPr lang="en-IN" dirty="0"/>
              <a:t>…..etc.</a:t>
            </a:r>
            <a:endParaRPr lang="en-US" dirty="0"/>
          </a:p>
          <a:p>
            <a:pPr lvl="1"/>
            <a:r>
              <a:rPr lang="en-US" dirty="0"/>
              <a:t>Emergency demand types have different priorities. In this case, the emergency demand can be categorized as:</a:t>
            </a:r>
          </a:p>
          <a:p>
            <a:pPr lvl="2"/>
            <a:r>
              <a:rPr lang="en-IN" dirty="0"/>
              <a:t>Priority 3 : AC is not </a:t>
            </a:r>
            <a:r>
              <a:rPr lang="en-US" dirty="0"/>
              <a:t>working, </a:t>
            </a:r>
          </a:p>
          <a:p>
            <a:pPr lvl="2"/>
            <a:r>
              <a:rPr lang="en-US" dirty="0"/>
              <a:t>Priority 1 : People got stuck inside an Elevator, </a:t>
            </a:r>
          </a:p>
          <a:p>
            <a:pPr lvl="2"/>
            <a:r>
              <a:rPr lang="en-US" dirty="0"/>
              <a:t>Priority 2 : Building fire alarms are not working</a:t>
            </a:r>
          </a:p>
          <a:p>
            <a:pPr marL="114300" lvl="1" indent="0">
              <a:buNone/>
            </a:pPr>
            <a:endParaRPr lang="en-US" dirty="0"/>
          </a:p>
          <a:p>
            <a:pPr lvl="1"/>
            <a:r>
              <a:rPr lang="en-US" dirty="0"/>
              <a:t>In case of a capacity / availability constraint, the higher priority demand needs to be fulfilled first.</a:t>
            </a:r>
          </a:p>
          <a:p>
            <a:pPr lvl="1"/>
            <a:r>
              <a:rPr lang="en-US" dirty="0"/>
              <a:t>In addition, meeting the demand of an earlier hours has a higher priority over a demand of a later hour in a particular day.</a:t>
            </a:r>
          </a:p>
          <a:p>
            <a:pPr lvl="2"/>
            <a:r>
              <a:rPr lang="en-US" dirty="0"/>
              <a:t>Example: Meeting priority 1 demand has higher priority over meeting  priority 1 demand of any day.</a:t>
            </a:r>
          </a:p>
          <a:p>
            <a:pPr lvl="1"/>
            <a:r>
              <a:rPr lang="en-US" dirty="0"/>
              <a:t>If there are multiple customers requesting same priority demand on same hour, and all demands cannot be met, we need to take a call considering minimum distance.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7427-29ED-4C76-A2E8-27EFE8CC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5D82-B2B0-45DB-A863-10133B5F9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Total of </a:t>
            </a:r>
          </a:p>
          <a:p>
            <a:pPr lvl="1"/>
            <a:r>
              <a:rPr lang="en-US" dirty="0"/>
              <a:t>Minimizing total distance covered</a:t>
            </a:r>
          </a:p>
          <a:p>
            <a:pPr lvl="1"/>
            <a:r>
              <a:rPr lang="en-US" dirty="0"/>
              <a:t>Meeting maximum maintenance jobs</a:t>
            </a:r>
          </a:p>
          <a:p>
            <a:pPr lvl="1"/>
            <a:r>
              <a:rPr lang="en-US" dirty="0"/>
              <a:t>Penalty of unmet emergency demand</a:t>
            </a:r>
          </a:p>
          <a:p>
            <a:pPr lvl="1"/>
            <a:endParaRPr lang="en-US" dirty="0"/>
          </a:p>
          <a:p>
            <a:r>
              <a:rPr lang="en-US" dirty="0"/>
              <a:t>In future enhancements, we can add further costs and capacities on </a:t>
            </a:r>
          </a:p>
          <a:p>
            <a:pPr lvl="1"/>
            <a:r>
              <a:rPr lang="en-US" dirty="0"/>
              <a:t>limited technicians 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r>
              <a:rPr lang="en-US" dirty="0"/>
              <a:t>shifting hours</a:t>
            </a:r>
          </a:p>
          <a:p>
            <a:pPr lvl="1"/>
            <a:r>
              <a:rPr lang="en-US" dirty="0"/>
              <a:t>to fulfill certain limit of jobs per technician </a:t>
            </a:r>
          </a:p>
          <a:p>
            <a:pPr lvl="1"/>
            <a:r>
              <a:rPr lang="en-US" dirty="0"/>
              <a:t>technician can not exceed certain limit </a:t>
            </a:r>
          </a:p>
          <a:p>
            <a:pPr lvl="1"/>
            <a:r>
              <a:rPr lang="en-US" dirty="0"/>
              <a:t>traffic on roads</a:t>
            </a:r>
          </a:p>
          <a:p>
            <a:pPr lvl="1"/>
            <a:r>
              <a:rPr lang="en-US" dirty="0"/>
              <a:t>vehicle not working etc. </a:t>
            </a:r>
          </a:p>
          <a:p>
            <a:pPr marL="1143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4552C-B4B9-4092-B5FD-C76ABCEF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4" y="1975104"/>
            <a:ext cx="6332153" cy="1310915"/>
          </a:xfrm>
        </p:spPr>
        <p:txBody>
          <a:bodyPr/>
          <a:lstStyle/>
          <a:p>
            <a:r>
              <a:rPr lang="en-US" dirty="0"/>
              <a:t>Deterministic Optimization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Detailed Formulation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4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41E-538C-4C0F-9B9C-17AEEA5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74FB-1A40-4080-A514-A0995802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51" y="486644"/>
            <a:ext cx="8476488" cy="4341665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Entities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 = {t}: Set of all technicians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L = {l}: Set of all locations across all technicians</a:t>
            </a:r>
          </a:p>
          <a:p>
            <a:pPr marL="1143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      Note: Locations(t) = Set of locations for technician t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 = {</a:t>
            </a:r>
            <a:r>
              <a:rPr lang="en-US" dirty="0" err="1"/>
              <a:t>i</a:t>
            </a:r>
            <a:r>
              <a:rPr lang="en-US" dirty="0"/>
              <a:t>}: Set of all Emergency demands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K = {k}: Set of all Emergency demand priority types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Time discretization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Time is discretized at hourly level in the working time horizon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 = {h}: Set of hours over time horizon (7 am – 8am, 8am – 9am, 9am – 10am, 10am – 11am, 11am-12pm, 12pm – 1pm, 1pm-2pm, 2pm-3pm, 3pm-4pm) </a:t>
            </a:r>
          </a:p>
          <a:p>
            <a:pPr marL="1143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41E-538C-4C0F-9B9C-17AEEA5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74FB-1A40-4080-A514-A0995802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51" y="486644"/>
            <a:ext cx="8476488" cy="4341665"/>
          </a:xfrm>
        </p:spPr>
        <p:txBody>
          <a:bodyPr/>
          <a:lstStyle/>
          <a:p>
            <a:r>
              <a:rPr lang="en-US" dirty="0"/>
              <a:t>Demand (at Service Manager level)</a:t>
            </a:r>
          </a:p>
          <a:p>
            <a:pPr lvl="1"/>
            <a:r>
              <a:rPr lang="en-US" dirty="0"/>
              <a:t>demand(</a:t>
            </a:r>
            <a:r>
              <a:rPr lang="en-US" dirty="0" err="1"/>
              <a:t>k,h</a:t>
            </a:r>
            <a:r>
              <a:rPr lang="en-US" dirty="0"/>
              <a:t>) = demand of emergency priority k, on hour h</a:t>
            </a:r>
          </a:p>
          <a:p>
            <a:endParaRPr lang="en-US" dirty="0"/>
          </a:p>
          <a:p>
            <a:r>
              <a:rPr lang="en-US" dirty="0"/>
              <a:t>Capacity and Compatibility</a:t>
            </a:r>
          </a:p>
          <a:p>
            <a:pPr lvl="1"/>
            <a:r>
              <a:rPr lang="en-US" dirty="0"/>
              <a:t>compatible(</a:t>
            </a:r>
            <a:r>
              <a:rPr lang="en-US" dirty="0" err="1"/>
              <a:t>i,l</a:t>
            </a:r>
            <a:r>
              <a:rPr lang="en-US" dirty="0"/>
              <a:t>) = {</a:t>
            </a:r>
            <a:r>
              <a:rPr lang="en-US" dirty="0" err="1"/>
              <a:t>true,false</a:t>
            </a:r>
            <a:r>
              <a:rPr lang="en-US" dirty="0"/>
              <a:t>}. If the location l and emergency demand </a:t>
            </a:r>
            <a:r>
              <a:rPr lang="en-US" dirty="0" err="1"/>
              <a:t>i</a:t>
            </a:r>
            <a:r>
              <a:rPr lang="en-US" dirty="0"/>
              <a:t>  location are compatible. This means, if emergency demand location </a:t>
            </a:r>
            <a:r>
              <a:rPr lang="en-US" dirty="0" err="1"/>
              <a:t>i</a:t>
            </a:r>
            <a:r>
              <a:rPr lang="en-US" dirty="0"/>
              <a:t> is on the way of location l for any technician.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5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41E-538C-4C0F-9B9C-17AEEA5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74FB-1A40-4080-A514-A0995802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51" y="486644"/>
            <a:ext cx="8476488" cy="4341665"/>
          </a:xfrm>
        </p:spPr>
        <p:txBody>
          <a:bodyPr/>
          <a:lstStyle/>
          <a:p>
            <a:r>
              <a:rPr lang="en-US" dirty="0"/>
              <a:t>Time Duration</a:t>
            </a:r>
          </a:p>
          <a:p>
            <a:pPr lvl="1"/>
            <a:r>
              <a:rPr lang="en-US" dirty="0"/>
              <a:t>operating(</a:t>
            </a:r>
            <a:r>
              <a:rPr lang="en-US" dirty="0" err="1"/>
              <a:t>l,h</a:t>
            </a:r>
            <a:r>
              <a:rPr lang="en-US" dirty="0"/>
              <a:t>) = 1, if location l is being operated at hour h. Else, 0</a:t>
            </a:r>
          </a:p>
          <a:p>
            <a:pPr lvl="1"/>
            <a:r>
              <a:rPr lang="en-US" dirty="0" err="1"/>
              <a:t>drive_hr</a:t>
            </a:r>
            <a:r>
              <a:rPr lang="en-US" dirty="0"/>
              <a:t>(l</a:t>
            </a:r>
            <a:r>
              <a:rPr lang="en-US" baseline="-25000" dirty="0"/>
              <a:t>1</a:t>
            </a:r>
            <a:r>
              <a:rPr lang="en-US" dirty="0"/>
              <a:t>,l</a:t>
            </a:r>
            <a:r>
              <a:rPr lang="en-US" baseline="-25000" dirty="0"/>
              <a:t>2</a:t>
            </a:r>
            <a:r>
              <a:rPr lang="en-US" dirty="0"/>
              <a:t>,t) = driving time from location l</a:t>
            </a:r>
            <a:r>
              <a:rPr lang="en-US" baseline="-25000" dirty="0"/>
              <a:t>1</a:t>
            </a:r>
            <a:r>
              <a:rPr lang="en-US" dirty="0"/>
              <a:t> to location l</a:t>
            </a:r>
            <a:r>
              <a:rPr lang="en-US" baseline="-25000" dirty="0"/>
              <a:t>2</a:t>
            </a:r>
            <a:r>
              <a:rPr lang="en-US" dirty="0"/>
              <a:t> for technician t </a:t>
            </a:r>
            <a:endParaRPr lang="en-US" baseline="-25000" dirty="0"/>
          </a:p>
          <a:p>
            <a:pPr lvl="1"/>
            <a:r>
              <a:rPr lang="en-US" dirty="0" err="1"/>
              <a:t>avail_hrs</a:t>
            </a:r>
            <a:r>
              <a:rPr lang="en-US" dirty="0"/>
              <a:t>(</a:t>
            </a:r>
            <a:r>
              <a:rPr lang="en-US" dirty="0" err="1"/>
              <a:t>l,d</a:t>
            </a:r>
            <a:r>
              <a:rPr lang="en-US" dirty="0"/>
              <a:t>) = set of hours available, for line l, on day d</a:t>
            </a:r>
          </a:p>
          <a:p>
            <a:pPr lvl="1"/>
            <a:endParaRPr lang="en-US" dirty="0"/>
          </a:p>
          <a:p>
            <a:pPr marL="114300" lvl="1" indent="0">
              <a:buNone/>
            </a:pPr>
            <a:endParaRPr lang="en-US" dirty="0"/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0033"/>
      </p:ext>
    </p:extLst>
  </p:cSld>
  <p:clrMapOvr>
    <a:masterClrMapping/>
  </p:clrMapOvr>
</p:sld>
</file>

<file path=ppt/theme/theme1.xml><?xml version="1.0" encoding="utf-8"?>
<a:theme xmlns:a="http://schemas.openxmlformats.org/drawingml/2006/main" name="OptymThemplate">
  <a:themeElements>
    <a:clrScheme name="Custom 9">
      <a:dk1>
        <a:srgbClr val="000000"/>
      </a:dk1>
      <a:lt1>
        <a:sysClr val="window" lastClr="FFFFFF"/>
      </a:lt1>
      <a:dk2>
        <a:srgbClr val="0E5A9B"/>
      </a:dk2>
      <a:lt2>
        <a:srgbClr val="DDE6E6"/>
      </a:lt2>
      <a:accent1>
        <a:srgbClr val="35A9E0"/>
      </a:accent1>
      <a:accent2>
        <a:srgbClr val="8BC53F"/>
      </a:accent2>
      <a:accent3>
        <a:srgbClr val="C85D2C"/>
      </a:accent3>
      <a:accent4>
        <a:srgbClr val="84CAA2"/>
      </a:accent4>
      <a:accent5>
        <a:srgbClr val="FBB043"/>
      </a:accent5>
      <a:accent6>
        <a:srgbClr val="9AA6A8"/>
      </a:accent6>
      <a:hlink>
        <a:srgbClr val="8BC53F"/>
      </a:hlink>
      <a:folHlink>
        <a:srgbClr val="9AA6A8"/>
      </a:folHlink>
    </a:clrScheme>
    <a:fontScheme name="OPTY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 sz="105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defTabSz="685800">
          <a:spcAft>
            <a:spcPts val="600"/>
          </a:spcAft>
          <a:buClr>
            <a:prstClr val="white"/>
          </a:buClr>
          <a:buSzPct val="25000"/>
          <a:buFont typeface="Arial" panose="020B0604020202020204" pitchFamily="34" charset="0"/>
          <a:buChar char="•"/>
          <a:defRPr sz="18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tymThemplate" id="{86682CA0-952F-4B19-9447-33A9C6A3ECB5}" vid="{BD4E9F27-F78B-4E2E-B70E-1F446FBD7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0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1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2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3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6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7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8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19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.xml><?xml version="1.0" encoding="utf-8"?>
<Control xmlns="http://schemas.microsoft.com/VisualStudio/2011/storyboarding/control">
  <Id Name="c41c7c79-989b-4eba-a784-7dcea079db7d" Revision="1" Stencil="42e8af0e-3063-458d-a121-03cfa85f918d" StencilVersion="1.0"/>
</Control>
</file>

<file path=customXml/item20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1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2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3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4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5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6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7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8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29.xml><?xml version="1.0" encoding="utf-8"?>
<Control xmlns="http://schemas.microsoft.com/VisualStudio/2011/storyboarding/control">
  <Id Name="c41c7c79-989b-4eba-a784-7dcea079db7d" Revision="1" Stencil="42e8af0e-3063-458d-a121-03cfa85f918d" StencilVersion="1.0"/>
</Control>
</file>

<file path=customXml/item3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0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1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2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3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4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1D8955BE1E47A2643065CD888969" ma:contentTypeVersion="1" ma:contentTypeDescription="Create a new document." ma:contentTypeScope="" ma:versionID="5787dcc83d65b11e04526f0621f678f1">
  <xsd:schema xmlns:xsd="http://www.w3.org/2001/XMLSchema" xmlns:xs="http://www.w3.org/2001/XMLSchema" xmlns:p="http://schemas.microsoft.com/office/2006/metadata/properties" xmlns:ns2="2f323795-a84d-4fe2-8c8b-5f2726c4f5e3" targetNamespace="http://schemas.microsoft.com/office/2006/metadata/properties" ma:root="true" ma:fieldsID="bd7dff53cb8a2c1a2ecc1503dfbe90f2" ns2:_="">
    <xsd:import namespace="2f323795-a84d-4fe2-8c8b-5f2726c4f5e3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23795-a84d-4fe2-8c8b-5f2726c4f5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7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8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39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0.xml><?xml version="1.0" encoding="utf-8"?>
<Control xmlns="http://schemas.microsoft.com/VisualStudio/2011/storyboarding/control">
  <Id Name="c41c7c79-989b-4eba-a784-7dcea079db7d" Revision="1" Stencil="42e8af0e-3063-458d-a121-03cfa85f918d" StencilVersion="1.0"/>
</Control>
</file>

<file path=customXml/item41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2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3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4.xml><?xml version="1.0" encoding="utf-8"?>
<Control xmlns="http://schemas.microsoft.com/VisualStudio/2011/storyboarding/control">
  <Id Name="c41c7c79-989b-4eba-a784-7dcea079db7d" Revision="1" Stencil="42e8af0e-3063-458d-a121-03cfa85f918d" StencilVersion="1.0"/>
</Control>
</file>

<file path=customXml/item45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6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7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8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49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5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50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6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7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8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9.xml><?xml version="1.0" encoding="utf-8"?>
<Control xmlns="http://schemas.microsoft.com/VisualStudio/2011/storyboarding/control">
  <Id Name="1f1cc3b6-b2b0-46f0-badd-a2fa35d51e88" Revision="1" Stencil="System.MyShapes" StencilVersion="1.0"/>
</Control>
</file>

<file path=customXml/itemProps1.xml><?xml version="1.0" encoding="utf-8"?>
<ds:datastoreItem xmlns:ds="http://schemas.openxmlformats.org/officeDocument/2006/customXml" ds:itemID="{5BE0216F-734B-49CA-B547-796BC7ED459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6D69720-23E3-4583-828C-FC2EFFDAD3E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4F94CD3-ECEC-4E6D-947F-B11793AFA78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242A3A-7782-4A85-99F4-7B7754E51D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E99CC8E-506D-4C17-BAB5-0AF03D22DA8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38C78A1-41AB-4614-8DD6-8B676681AFD3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096964DB-368B-4C4C-A7FA-2E8E478A760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F618207-7DA7-444C-A38A-A9FA3D8A32B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AF350E-77E4-43CD-9C4B-BEA556DFE25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E67DF40-9D74-4415-96D7-606A0811276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172E9DD-A530-4203-9EB2-164BEF5F27C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A034397-A6A6-47A9-8466-494CD2BD11B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09D48D2-D539-4E0E-BD66-3C3CFE16A8F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03FC1B2-8C26-4EF4-A36C-3F58A171248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9D39F2C-EFCE-4AE0-A3DF-F1B8DAFB566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4DD4281-71CF-4518-8CA3-732502F0004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2654B6-3892-4524-A85C-7A7A454F170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2E3907C-B107-45B3-BFB2-887F6FF58A2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A1F11B-AAA7-4616-ABD0-AA847801BC6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ED5C851-FB53-4791-9AD7-08D74D25BAB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4E0C0AF-967C-496D-ADA1-AEDEDD7797E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2E77172-862E-4061-838A-CB9902A6FDC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AC89D4A-69F9-4481-93C5-06AF15E7C0F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0E1F194-9B77-4300-9AAF-292E6039265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5BDCB52-C8A1-481C-88D8-220C882091E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BF8E4C-5B99-4803-AFCA-F8AAC6D7E27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A61E9A6-68FC-4492-9ED5-2BA2B241754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925053C-F532-453F-A086-4310E10D602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893FF36-256C-4CEB-9CC0-06DC4B52A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23795-a84d-4fe2-8c8b-5f2726c4f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6.xml><?xml version="1.0" encoding="utf-8"?>
<ds:datastoreItem xmlns:ds="http://schemas.openxmlformats.org/officeDocument/2006/customXml" ds:itemID="{39EC14DF-7312-4DB8-A7DA-BC3F7CB27D4C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2f323795-a84d-4fe2-8c8b-5f2726c4f5e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7.xml><?xml version="1.0" encoding="utf-8"?>
<ds:datastoreItem xmlns:ds="http://schemas.openxmlformats.org/officeDocument/2006/customXml" ds:itemID="{1883FCF2-E9A2-4723-800E-4F402472FCF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B281C95-5063-4276-BA0F-AA11F9F7C33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614A6EE-0D9B-4163-867B-6520964BAEA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3DE5F6-3504-4422-BB15-E94EA8721C9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F19196B-EBE6-4CF8-8541-FE1C4575E53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68ADC36-8049-4E6E-BAE3-410A8101FAD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42DC6A2-B279-407D-946A-725F70F17CE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4AB70D-1A0A-4B99-9020-D9A249051CC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7999DE-0AA2-4043-8506-483912A3708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4608788-BA05-4622-B09B-C1EAB0D805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557F4CE-E883-4554-9569-7E4F27BB17F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72502E3-B33F-454E-95D5-405242FDE18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61CE676-333D-4438-B24E-BA34665EFE5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3EFDE19-C3D6-4C25-862B-B96622736F9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AFF71B9-8E82-46FB-B311-1DB40D193F8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4809094-AC88-40E1-A4AF-BA89C01032D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6194017-3C94-44A0-8602-C72044724DE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4F3BC4B-2709-4B61-9CD7-E435A7586B3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C35F83D-AB4B-4EE3-8DB4-219F821C05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95E762-0715-4E26-B8E1-3A65E958A7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56120</TotalTime>
  <Words>3349</Words>
  <Application>Microsoft Office PowerPoint</Application>
  <PresentationFormat>On-screen Show (16:9)</PresentationFormat>
  <Paragraphs>356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Sagona Book</vt:lpstr>
      <vt:lpstr>Verdana</vt:lpstr>
      <vt:lpstr>Wingdings</vt:lpstr>
      <vt:lpstr>OptymThemplate</vt:lpstr>
      <vt:lpstr>PowerPoint Presentation</vt:lpstr>
      <vt:lpstr>Quick Business Perspective</vt:lpstr>
      <vt:lpstr>Technician Side</vt:lpstr>
      <vt:lpstr>Demand Side</vt:lpstr>
      <vt:lpstr>Objective Function</vt:lpstr>
      <vt:lpstr>Deterministic Optimization  Detailed Formulation </vt:lpstr>
      <vt:lpstr>Notations</vt:lpstr>
      <vt:lpstr>Inputs</vt:lpstr>
      <vt:lpstr>Inputs</vt:lpstr>
      <vt:lpstr>Inputs</vt:lpstr>
      <vt:lpstr>Operating Decision Variables</vt:lpstr>
      <vt:lpstr>Technician Decision Variables</vt:lpstr>
      <vt:lpstr>Demand Decision Variables</vt:lpstr>
      <vt:lpstr>Constraint: Activity of a technician</vt:lpstr>
      <vt:lpstr>Constraints: Mass Balance</vt:lpstr>
      <vt:lpstr>Constraints: Drive-hour</vt:lpstr>
      <vt:lpstr>Objective Function Terms</vt:lpstr>
      <vt:lpstr>Stochastic Optimization  Detailed Formulation </vt:lpstr>
      <vt:lpstr>Overall Setup</vt:lpstr>
      <vt:lpstr>Diagram of Overall Setup</vt:lpstr>
      <vt:lpstr>Scope of the Tool and Dynamic Optimization</vt:lpstr>
      <vt:lpstr>Objective Function Terms</vt:lpstr>
      <vt:lpstr>Objective Function Terms</vt:lpstr>
      <vt:lpstr>Process Design of the Tool</vt:lpstr>
      <vt:lpstr>Optimization Engine</vt:lpstr>
      <vt:lpstr>I/O of Simulated Annealing</vt:lpstr>
      <vt:lpstr>I/O of Bandid Black Box </vt:lpstr>
      <vt:lpstr>I/O of Tabu Search</vt:lpstr>
      <vt:lpstr>I/O of Greedy Search</vt:lpstr>
      <vt:lpstr>Time Complexity</vt:lpstr>
      <vt:lpstr>Screen Design</vt:lpstr>
      <vt:lpstr>Limitations and Comparisons</vt:lpstr>
      <vt:lpstr>Scenarios and Corner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Anusuya Ghosh</cp:lastModifiedBy>
  <cp:revision>1526</cp:revision>
  <dcterms:created xsi:type="dcterms:W3CDTF">2014-04-04T19:43:18Z</dcterms:created>
  <dcterms:modified xsi:type="dcterms:W3CDTF">2021-08-05T14:38:15Z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0x0101002F411D8955BE1E47A2643065CD888969</vt:lpwstr>
  </property>
</Properties>
</file>