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Condensed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3">
          <p15:clr>
            <a:srgbClr val="A4A3A4"/>
          </p15:clr>
        </p15:guide>
        <p15:guide id="2" pos="2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WFL9NpzTA6IR0Vx3ONrMobbl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6E0979-9874-45AE-8B5B-5D191AAA2EB4}">
  <a:tblStyle styleId="{2E6E0979-9874-45AE-8B5B-5D191AAA2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3" orient="horz"/>
        <p:guide pos="2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Condensed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CondensedLight-italic.fntdata"/><Relationship Id="rId23" Type="http://schemas.openxmlformats.org/officeDocument/2006/relationships/font" Target="fonts/RobotoCondense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RobotoCondensed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5f52262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5f5226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5f522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605f5226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5f5226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05f52262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5f5226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05f52262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a0141fc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a0141fc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 on the fact the pellet feeder will not be powered by the Pi, empla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0141fc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0141f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5f52262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5f5226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5f52262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5f5226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 txBox="1"/>
          <p:nvPr>
            <p:ph idx="1" type="subTitle"/>
          </p:nvPr>
        </p:nvSpPr>
        <p:spPr>
          <a:xfrm>
            <a:off x="4024461" y="3793068"/>
            <a:ext cx="6795913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type="ctrTitle"/>
          </p:nvPr>
        </p:nvSpPr>
        <p:spPr>
          <a:xfrm>
            <a:off x="4024462" y="333633"/>
            <a:ext cx="6795913" cy="34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 rot="5400000">
            <a:off x="75906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 rot="5400000">
            <a:off x="1875632" y="-1129506"/>
            <a:ext cx="5811838" cy="8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81000" y="1215484"/>
            <a:ext cx="114300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379048" y="1215483"/>
            <a:ext cx="5615353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6197600" y="1215483"/>
            <a:ext cx="5613400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idx="1" type="body"/>
          </p:nvPr>
        </p:nvSpPr>
        <p:spPr>
          <a:xfrm>
            <a:off x="381001" y="1235113"/>
            <a:ext cx="561763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381001" y="2078657"/>
            <a:ext cx="5617633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3" type="body"/>
          </p:nvPr>
        </p:nvSpPr>
        <p:spPr>
          <a:xfrm>
            <a:off x="6172200" y="1235113"/>
            <a:ext cx="5638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9"/>
          <p:cNvSpPr txBox="1"/>
          <p:nvPr>
            <p:ph idx="4" type="body"/>
          </p:nvPr>
        </p:nvSpPr>
        <p:spPr>
          <a:xfrm>
            <a:off x="6172200" y="2078657"/>
            <a:ext cx="5638800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313768" y="457201"/>
            <a:ext cx="749723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4313768" y="457201"/>
            <a:ext cx="749723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rot="5400000">
            <a:off x="3797823" y="-2201338"/>
            <a:ext cx="4596355" cy="11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81000" y="1215484"/>
            <a:ext cx="114300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4024461" y="3793068"/>
            <a:ext cx="6795913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CDC Cognitive Testing Platform Team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4024462" y="333633"/>
            <a:ext cx="6795913" cy="34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Cognitive Testing Platform for Nonhuman Primates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5f522625_0_23"/>
          <p:cNvSpPr txBox="1"/>
          <p:nvPr>
            <p:ph idx="1" type="body"/>
          </p:nvPr>
        </p:nvSpPr>
        <p:spPr>
          <a:xfrm>
            <a:off x="165000" y="1130859"/>
            <a:ext cx="11430000" cy="459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Taking more concrete measurements of the current system and cages to begin printing feeder parts right away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Compiling</a:t>
            </a:r>
            <a:r>
              <a:rPr lang="en-US"/>
              <a:t> list of games and their specifications to start Python codebase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to meet with the CDC next week</a:t>
            </a:r>
            <a:endParaRPr/>
          </a:p>
        </p:txBody>
      </p:sp>
      <p:sp>
        <p:nvSpPr>
          <p:cNvPr id="143" name="Google Shape;143;g605f522625_0_23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idx="1" type="body"/>
          </p:nvPr>
        </p:nvSpPr>
        <p:spPr>
          <a:xfrm>
            <a:off x="285175" y="1539149"/>
            <a:ext cx="11430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Redesign the Primate Cognitive Testing Platform at the CDC to: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285175" y="212247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2022850" y="2397825"/>
            <a:ext cx="86244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Upgrade system interfaces and improve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Upgrade legacy game code from Visual Basic to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Reduce unit costs by </a:t>
            </a:r>
            <a:r>
              <a:rPr b="1" lang="en-US" sz="3600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b="1" sz="3600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Improve reliability of the pellet feeder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73" y="3345125"/>
            <a:ext cx="762728" cy="7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25" y="4598275"/>
            <a:ext cx="878200" cy="8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225" y="5648600"/>
            <a:ext cx="878200" cy="8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4775" y="2342563"/>
            <a:ext cx="663100" cy="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5f522625_0_0"/>
          <p:cNvSpPr txBox="1"/>
          <p:nvPr>
            <p:ph idx="1" type="body"/>
          </p:nvPr>
        </p:nvSpPr>
        <p:spPr>
          <a:xfrm>
            <a:off x="314800" y="1227149"/>
            <a:ext cx="114300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CDC System to test primate cognitive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using: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 stimulus in the form of a game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Joystick response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Feeder system feedback reward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g605f522625_0_0"/>
          <p:cNvSpPr txBox="1"/>
          <p:nvPr>
            <p:ph type="title"/>
          </p:nvPr>
        </p:nvSpPr>
        <p:spPr>
          <a:xfrm>
            <a:off x="262575" y="2881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95" name="Google Shape;95;g605f5226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25" y="288125"/>
            <a:ext cx="4208375" cy="56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5f522625_0_40"/>
          <p:cNvSpPr txBox="1"/>
          <p:nvPr>
            <p:ph idx="1" type="body"/>
          </p:nvPr>
        </p:nvSpPr>
        <p:spPr>
          <a:xfrm>
            <a:off x="314800" y="1227150"/>
            <a:ext cx="71451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High unit cost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Games coded in Visual Basic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Stability in gameplay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Feeder design causes jamming or multiple pellets to be dispersed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g605f522625_0_40"/>
          <p:cNvSpPr txBox="1"/>
          <p:nvPr>
            <p:ph type="title"/>
          </p:nvPr>
        </p:nvSpPr>
        <p:spPr>
          <a:xfrm>
            <a:off x="272475" y="2881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102" name="Google Shape;102;g605f52262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725" y="498250"/>
            <a:ext cx="4190000" cy="55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5f522625_0_48"/>
          <p:cNvSpPr txBox="1"/>
          <p:nvPr>
            <p:ph idx="1" type="body"/>
          </p:nvPr>
        </p:nvSpPr>
        <p:spPr>
          <a:xfrm>
            <a:off x="314800" y="1227150"/>
            <a:ext cx="71451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propose modernizing the system with: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 Raspberry Pi 3 to interface peripherals and run the game code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coding for the games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 new 3D printed feeder apparatus to eliminate system jamming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 stepper motor to control pellet dispensing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 new enclosure to secure these components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g605f522625_0_48"/>
          <p:cNvSpPr txBox="1"/>
          <p:nvPr>
            <p:ph type="title"/>
          </p:nvPr>
        </p:nvSpPr>
        <p:spPr>
          <a:xfrm>
            <a:off x="213250" y="305897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Approach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109" name="Google Shape;109;g605f52262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500" y="1680397"/>
            <a:ext cx="4427301" cy="332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a0141fc8_3_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Specifications 1: Pellet Feeder</a:t>
            </a:r>
            <a:endParaRPr/>
          </a:p>
        </p:txBody>
      </p:sp>
      <p:graphicFrame>
        <p:nvGraphicFramePr>
          <p:cNvPr id="115" name="Google Shape;115;g41a0141fc8_3_0"/>
          <p:cNvGraphicFramePr/>
          <p:nvPr/>
        </p:nvGraphicFramePr>
        <p:xfrm>
          <a:off x="381000" y="12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{2E6E0979-9874-45AE-8B5B-5D191AAA2EB4}</a:tableStyleId>
              </a:tblPr>
              <a:tblGrid>
                <a:gridCol w="5010825"/>
                <a:gridCol w="5010825"/>
              </a:tblGrid>
              <a:tr h="60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05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Pellet Bowl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become clogged with pellets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05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Stepper Motor Electric and Mechanical Design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V_input = 3.2V,  200 PPR, I_input &lt; 3A [3]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05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Feeder Tube Measurements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Diameter = 2 x Diameter of Pellet, Length = 3’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5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Dispenser Module for pellets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Attach point = Outer Diameter of feeder tube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a0141fc8_0_21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Specifications 2: Python Interface </a:t>
            </a:r>
            <a:endParaRPr/>
          </a:p>
        </p:txBody>
      </p:sp>
      <p:graphicFrame>
        <p:nvGraphicFramePr>
          <p:cNvPr id="121" name="Google Shape;121;g41a0141fc8_0_21"/>
          <p:cNvGraphicFramePr/>
          <p:nvPr/>
        </p:nvGraphicFramePr>
        <p:xfrm>
          <a:off x="381000" y="12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{2E6E0979-9874-45AE-8B5B-5D191AAA2EB4}</a:tableStyleId>
              </a:tblPr>
              <a:tblGrid>
                <a:gridCol w="4643900"/>
                <a:gridCol w="4643900"/>
              </a:tblGrid>
              <a:tr h="5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time between signal and feedback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20us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9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Customization of Individual Game Parameters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Between Sessions by GUI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Processor Overhead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30-35%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 of Result Output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CSV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Piping of Result Output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5f522625_0_13"/>
          <p:cNvSpPr txBox="1"/>
          <p:nvPr>
            <p:ph idx="1" type="body"/>
          </p:nvPr>
        </p:nvSpPr>
        <p:spPr>
          <a:xfrm>
            <a:off x="381000" y="1215475"/>
            <a:ext cx="9152400" cy="459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/>
              <a:t>Successfully completing a game with the device under CDC supervision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/>
              <a:t>Ensuring that the delay between response and feedback is sufficiently minimal as determined by a CDC expert.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/>
              <a:t>Validating that the new feeder mechanism does not become jammed.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/>
              <a:t>Validating that the output CSV is properly formatted for processing.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g605f522625_0_13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5f522625_0_18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Marketing and Cost Analytics</a:t>
            </a:r>
            <a:endParaRPr/>
          </a:p>
        </p:txBody>
      </p:sp>
      <p:pic>
        <p:nvPicPr>
          <p:cNvPr id="133" name="Google Shape;133;g605f522625_0_18"/>
          <p:cNvPicPr preferRelativeResize="0"/>
          <p:nvPr/>
        </p:nvPicPr>
        <p:blipFill rotWithShape="1">
          <a:blip r:embed="rId3">
            <a:alphaModFix/>
          </a:blip>
          <a:srcRect b="-3541" l="-5207" r="0" t="0"/>
          <a:stretch/>
        </p:blipFill>
        <p:spPr>
          <a:xfrm>
            <a:off x="5248125" y="1326138"/>
            <a:ext cx="6491701" cy="4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05f52262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25" y="1326163"/>
            <a:ext cx="4474500" cy="40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605f522625_0_18"/>
          <p:cNvSpPr txBox="1"/>
          <p:nvPr/>
        </p:nvSpPr>
        <p:spPr>
          <a:xfrm>
            <a:off x="1771650" y="5455525"/>
            <a:ext cx="86487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605f522625_0_18"/>
          <p:cNvSpPr/>
          <p:nvPr/>
        </p:nvSpPr>
        <p:spPr>
          <a:xfrm>
            <a:off x="841125" y="1983725"/>
            <a:ext cx="2893200" cy="217200"/>
          </a:xfrm>
          <a:prstGeom prst="rect">
            <a:avLst/>
          </a:prstGeom>
          <a:noFill/>
          <a:ln cap="flat" cmpd="sng" w="38100">
            <a:solidFill>
              <a:srgbClr val="A79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05f522625_0_18"/>
          <p:cNvSpPr/>
          <p:nvPr/>
        </p:nvSpPr>
        <p:spPr>
          <a:xfrm>
            <a:off x="5707825" y="4677075"/>
            <a:ext cx="5871300" cy="272100"/>
          </a:xfrm>
          <a:prstGeom prst="rect">
            <a:avLst/>
          </a:prstGeom>
          <a:noFill/>
          <a:ln cap="flat" cmpd="sng" w="38100">
            <a:solidFill>
              <a:srgbClr val="A79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2016-03-09T16:46:53Z</dcterms:created>
  <dc:creator>Microsoft Office User</dc:creator>
</cp:coreProperties>
</file>