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63" r:id="rId3"/>
    <p:sldId id="286" r:id="rId4"/>
    <p:sldId id="301" r:id="rId5"/>
    <p:sldId id="287" r:id="rId6"/>
    <p:sldId id="277" r:id="rId7"/>
    <p:sldId id="279" r:id="rId8"/>
    <p:sldId id="292" r:id="rId9"/>
    <p:sldId id="288" r:id="rId10"/>
    <p:sldId id="289" r:id="rId11"/>
    <p:sldId id="290" r:id="rId12"/>
    <p:sldId id="291" r:id="rId13"/>
    <p:sldId id="293" r:id="rId14"/>
    <p:sldId id="278" r:id="rId15"/>
    <p:sldId id="280" r:id="rId16"/>
    <p:sldId id="281" r:id="rId17"/>
    <p:sldId id="294" r:id="rId18"/>
    <p:sldId id="283" r:id="rId19"/>
    <p:sldId id="282" r:id="rId20"/>
    <p:sldId id="284" r:id="rId21"/>
    <p:sldId id="295" r:id="rId22"/>
    <p:sldId id="296" r:id="rId23"/>
    <p:sldId id="285" r:id="rId24"/>
    <p:sldId id="302" r:id="rId25"/>
    <p:sldId id="271" r:id="rId26"/>
    <p:sldId id="273" r:id="rId27"/>
    <p:sldId id="274" r:id="rId28"/>
    <p:sldId id="275" r:id="rId29"/>
    <p:sldId id="276" r:id="rId30"/>
    <p:sldId id="269" r:id="rId31"/>
    <p:sldId id="298" r:id="rId32"/>
    <p:sldId id="272" r:id="rId33"/>
    <p:sldId id="299" r:id="rId34"/>
    <p:sldId id="300" r:id="rId35"/>
    <p:sldId id="30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s Neunzig" initials="MN" lastIdx="18" clrIdx="0">
    <p:extLst>
      <p:ext uri="{19B8F6BF-5375-455C-9EA6-DF929625EA0E}">
        <p15:presenceInfo xmlns:p15="http://schemas.microsoft.com/office/powerpoint/2012/main" userId="6d5b6f694cad6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306F8F"/>
    <a:srgbClr val="469FBA"/>
    <a:srgbClr val="3C8AA6"/>
    <a:srgbClr val="30708F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5973" autoAdjust="0"/>
  </p:normalViewPr>
  <p:slideViewPr>
    <p:cSldViewPr snapToGrid="0">
      <p:cViewPr>
        <p:scale>
          <a:sx n="100" d="100"/>
          <a:sy n="10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BC6DA-610C-4A57-B029-CBDB18314EB5}" type="doc">
      <dgm:prSet loTypeId="urn:microsoft.com/office/officeart/2005/8/layout/arrow5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de-DE"/>
        </a:p>
      </dgm:t>
    </dgm:pt>
    <dgm:pt modelId="{2656C252-D5F1-4680-89B3-E1D49C12D162}">
      <dgm:prSet phldrT="[Text]"/>
      <dgm:spPr/>
      <dgm:t>
        <a:bodyPr/>
        <a:lstStyle/>
        <a:p>
          <a:r>
            <a:rPr lang="de-DE" dirty="0" err="1"/>
            <a:t>Github</a:t>
          </a:r>
          <a:endParaRPr lang="de-DE" dirty="0"/>
        </a:p>
      </dgm:t>
    </dgm:pt>
    <dgm:pt modelId="{CD975530-A5E3-4801-9CCC-371954150A24}" type="parTrans" cxnId="{4E60C6A3-E119-45CE-BAAD-23A484C052BB}">
      <dgm:prSet/>
      <dgm:spPr/>
      <dgm:t>
        <a:bodyPr/>
        <a:lstStyle/>
        <a:p>
          <a:endParaRPr lang="de-DE"/>
        </a:p>
      </dgm:t>
    </dgm:pt>
    <dgm:pt modelId="{BEC59AD5-DE39-408D-A557-8714CCCB9ACD}" type="sibTrans" cxnId="{4E60C6A3-E119-45CE-BAAD-23A484C052BB}">
      <dgm:prSet/>
      <dgm:spPr/>
      <dgm:t>
        <a:bodyPr/>
        <a:lstStyle/>
        <a:p>
          <a:endParaRPr lang="de-DE"/>
        </a:p>
      </dgm:t>
    </dgm:pt>
    <dgm:pt modelId="{498435DB-EC44-4487-BD17-2A756199CE63}">
      <dgm:prSet phldrT="[Text]"/>
      <dgm:spPr/>
      <dgm:t>
        <a:bodyPr/>
        <a:lstStyle/>
        <a:p>
          <a:r>
            <a:rPr lang="de-DE" dirty="0"/>
            <a:t>Funktionierende 1.0 Version</a:t>
          </a:r>
        </a:p>
      </dgm:t>
    </dgm:pt>
    <dgm:pt modelId="{8FF330D1-ED74-49A5-8388-AF43150C6068}" type="parTrans" cxnId="{6124B400-4091-4EAB-87F8-A1B07954B1F4}">
      <dgm:prSet/>
      <dgm:spPr/>
      <dgm:t>
        <a:bodyPr/>
        <a:lstStyle/>
        <a:p>
          <a:endParaRPr lang="de-DE"/>
        </a:p>
      </dgm:t>
    </dgm:pt>
    <dgm:pt modelId="{72AA304B-4D59-4CD1-AB40-16BE08B7E97B}" type="sibTrans" cxnId="{6124B400-4091-4EAB-87F8-A1B07954B1F4}">
      <dgm:prSet/>
      <dgm:spPr/>
      <dgm:t>
        <a:bodyPr/>
        <a:lstStyle/>
        <a:p>
          <a:endParaRPr lang="de-DE"/>
        </a:p>
      </dgm:t>
    </dgm:pt>
    <dgm:pt modelId="{44ED71BC-5BA2-4FAD-88AA-9B3952207B70}" type="pres">
      <dgm:prSet presAssocID="{D10BC6DA-610C-4A57-B029-CBDB18314EB5}" presName="diagram" presStyleCnt="0">
        <dgm:presLayoutVars>
          <dgm:dir/>
          <dgm:resizeHandles val="exact"/>
        </dgm:presLayoutVars>
      </dgm:prSet>
      <dgm:spPr/>
    </dgm:pt>
    <dgm:pt modelId="{85B0F5C6-5CC2-4EA7-B85F-A5BF8C43EACD}" type="pres">
      <dgm:prSet presAssocID="{2656C252-D5F1-4680-89B3-E1D49C12D162}" presName="arrow" presStyleLbl="node1" presStyleIdx="0" presStyleCnt="2" custScaleY="100168">
        <dgm:presLayoutVars>
          <dgm:bulletEnabled val="1"/>
        </dgm:presLayoutVars>
      </dgm:prSet>
      <dgm:spPr/>
    </dgm:pt>
    <dgm:pt modelId="{6F0BCCBA-F460-4389-996F-B0A59B62ECEF}" type="pres">
      <dgm:prSet presAssocID="{498435DB-EC44-4487-BD17-2A756199CE63}" presName="arrow" presStyleLbl="node1" presStyleIdx="1" presStyleCnt="2" custScaleY="100031">
        <dgm:presLayoutVars>
          <dgm:bulletEnabled val="1"/>
        </dgm:presLayoutVars>
      </dgm:prSet>
      <dgm:spPr/>
    </dgm:pt>
  </dgm:ptLst>
  <dgm:cxnLst>
    <dgm:cxn modelId="{6124B400-4091-4EAB-87F8-A1B07954B1F4}" srcId="{D10BC6DA-610C-4A57-B029-CBDB18314EB5}" destId="{498435DB-EC44-4487-BD17-2A756199CE63}" srcOrd="1" destOrd="0" parTransId="{8FF330D1-ED74-49A5-8388-AF43150C6068}" sibTransId="{72AA304B-4D59-4CD1-AB40-16BE08B7E97B}"/>
    <dgm:cxn modelId="{2B0BAE84-864A-4675-A297-CD6DA9F0D38E}" type="presOf" srcId="{2656C252-D5F1-4680-89B3-E1D49C12D162}" destId="{85B0F5C6-5CC2-4EA7-B85F-A5BF8C43EACD}" srcOrd="0" destOrd="0" presId="urn:microsoft.com/office/officeart/2005/8/layout/arrow5"/>
    <dgm:cxn modelId="{4E60C6A3-E119-45CE-BAAD-23A484C052BB}" srcId="{D10BC6DA-610C-4A57-B029-CBDB18314EB5}" destId="{2656C252-D5F1-4680-89B3-E1D49C12D162}" srcOrd="0" destOrd="0" parTransId="{CD975530-A5E3-4801-9CCC-371954150A24}" sibTransId="{BEC59AD5-DE39-408D-A557-8714CCCB9ACD}"/>
    <dgm:cxn modelId="{07DCA8BB-744A-4644-B34F-1F1E45D72BDF}" type="presOf" srcId="{D10BC6DA-610C-4A57-B029-CBDB18314EB5}" destId="{44ED71BC-5BA2-4FAD-88AA-9B3952207B70}" srcOrd="0" destOrd="0" presId="urn:microsoft.com/office/officeart/2005/8/layout/arrow5"/>
    <dgm:cxn modelId="{3195F8CC-07C3-458F-9C2D-118FB4C1FE18}" type="presOf" srcId="{498435DB-EC44-4487-BD17-2A756199CE63}" destId="{6F0BCCBA-F460-4389-996F-B0A59B62ECEF}" srcOrd="0" destOrd="0" presId="urn:microsoft.com/office/officeart/2005/8/layout/arrow5"/>
    <dgm:cxn modelId="{0D8DFAA7-AD92-4F5D-9E0D-95EB7FEA4992}" type="presParOf" srcId="{44ED71BC-5BA2-4FAD-88AA-9B3952207B70}" destId="{85B0F5C6-5CC2-4EA7-B85F-A5BF8C43EACD}" srcOrd="0" destOrd="0" presId="urn:microsoft.com/office/officeart/2005/8/layout/arrow5"/>
    <dgm:cxn modelId="{79762471-F03A-4E30-97C7-5312D2A1F155}" type="presParOf" srcId="{44ED71BC-5BA2-4FAD-88AA-9B3952207B70}" destId="{6F0BCCBA-F460-4389-996F-B0A59B62ECEF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0F5C6-5CC2-4EA7-B85F-A5BF8C43EACD}">
      <dsp:nvSpPr>
        <dsp:cNvPr id="0" name=""/>
        <dsp:cNvSpPr/>
      </dsp:nvSpPr>
      <dsp:spPr>
        <a:xfrm rot="16200000">
          <a:off x="1586" y="2416"/>
          <a:ext cx="3530947" cy="3536879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 err="1"/>
            <a:t>Github</a:t>
          </a:r>
          <a:endParaRPr lang="de-DE" sz="3100" kern="1200" dirty="0"/>
        </a:p>
      </dsp:txBody>
      <dsp:txXfrm rot="5400000">
        <a:off x="-1380" y="888119"/>
        <a:ext cx="2918963" cy="1765473"/>
      </dsp:txXfrm>
    </dsp:sp>
    <dsp:sp modelId="{6F0BCCBA-F460-4389-996F-B0A59B62ECEF}">
      <dsp:nvSpPr>
        <dsp:cNvPr id="0" name=""/>
        <dsp:cNvSpPr/>
      </dsp:nvSpPr>
      <dsp:spPr>
        <a:xfrm rot="5400000">
          <a:off x="6373466" y="4835"/>
          <a:ext cx="3530947" cy="3532041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shade val="50000"/>
            <a:hueOff val="279804"/>
            <a:satOff val="6421"/>
            <a:lumOff val="39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Funktionierende 1.0 Version</a:t>
          </a:r>
        </a:p>
      </dsp:txBody>
      <dsp:txXfrm rot="-5400000">
        <a:off x="6990835" y="888119"/>
        <a:ext cx="2914125" cy="176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19195-B873-4C7F-94C2-1549684475ED}" type="datetimeFigureOut">
              <a:rPr lang="de-DE" smtClean="0"/>
              <a:t>20.06.2021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3F69C-21FB-4E5D-8636-E66ABF17A6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01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520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9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78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223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20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973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01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9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64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6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9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44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445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marcel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564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79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marcel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03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843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463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582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050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83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079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Marcel</a:t>
            </a:r>
          </a:p>
          <a:p>
            <a:r>
              <a:rPr lang="de-DE" sz="1200" dirty="0"/>
              <a:t>Programm öffnen</a:t>
            </a:r>
          </a:p>
          <a:p>
            <a:r>
              <a:rPr lang="de-DE" sz="1200" dirty="0"/>
              <a:t>Kurz interface erläutern</a:t>
            </a:r>
          </a:p>
          <a:p>
            <a:r>
              <a:rPr lang="de-DE" sz="1200" dirty="0"/>
              <a:t>Wahlordner laden</a:t>
            </a:r>
          </a:p>
          <a:p>
            <a:r>
              <a:rPr lang="de-DE" sz="1200" dirty="0"/>
              <a:t>Bezirke anschauen</a:t>
            </a:r>
          </a:p>
          <a:p>
            <a:r>
              <a:rPr lang="de-DE" sz="1200" dirty="0"/>
              <a:t>Sortieren</a:t>
            </a:r>
          </a:p>
          <a:p>
            <a:r>
              <a:rPr lang="de-DE" sz="1200" dirty="0"/>
              <a:t>Ergebnis exportieren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08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37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21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9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42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81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6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6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Mathis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1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Marcel</a:t>
            </a:r>
            <a:br>
              <a:rPr lang="de-DE" dirty="0"/>
            </a:br>
            <a:r>
              <a:rPr lang="de-DE" dirty="0"/>
              <a:t>Einfach mit </a:t>
            </a:r>
            <a:r>
              <a:rPr lang="de-DE" dirty="0" err="1"/>
              <a:t>reader</a:t>
            </a:r>
            <a:r>
              <a:rPr lang="de-DE" dirty="0"/>
              <a:t> auslesbar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83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F69C-21FB-4E5D-8636-E66ABF17A63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2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2A2E5-872E-405F-8394-E7FC1D7A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8F2A68-D8D3-4892-89A3-5BAAE4C52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Frederick </a:t>
            </a:r>
            <a:r>
              <a:rPr lang="de-DE" dirty="0" err="1"/>
              <a:t>Orschiedt</a:t>
            </a:r>
            <a:br>
              <a:rPr lang="de-DE" dirty="0"/>
            </a:br>
            <a:r>
              <a:rPr lang="de-DE" dirty="0"/>
              <a:t>Marcel Mildenberger</a:t>
            </a:r>
            <a:br>
              <a:rPr lang="de-DE" dirty="0"/>
            </a:br>
            <a:r>
              <a:rPr lang="de-DE" dirty="0"/>
              <a:t>Mathis Neunzig</a:t>
            </a:r>
          </a:p>
        </p:txBody>
      </p:sp>
    </p:spTree>
    <p:extLst>
      <p:ext uri="{BB962C8B-B14F-4D97-AF65-F5344CB8AC3E}">
        <p14:creationId xmlns:p14="http://schemas.microsoft.com/office/powerpoint/2010/main" val="281642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1907-CA61-4180-8054-C1A3468E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/>
              <a:t>Version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0DEC-BAC2-410C-B68E-A1758FCD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de-DE" dirty="0"/>
              <a:t>Daten einlesen und auswerten</a:t>
            </a:r>
          </a:p>
          <a:p>
            <a:r>
              <a:rPr lang="de-DE" dirty="0"/>
              <a:t>Absteigend sortieren</a:t>
            </a:r>
          </a:p>
          <a:p>
            <a:r>
              <a:rPr lang="de-DE" dirty="0"/>
              <a:t>Immer nur ein Bezirk auf einmal angezeigt</a:t>
            </a:r>
          </a:p>
          <a:p>
            <a:r>
              <a:rPr lang="de-DE" dirty="0"/>
              <a:t>Kandidaten ohne Stimmen auch aufgeführt</a:t>
            </a:r>
          </a:p>
          <a:p>
            <a:endParaRPr lang="de-DE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1FA53-DACA-44C1-B493-674AA281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5540"/>
            <a:ext cx="5456279" cy="33419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23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1F3A-1D90-4D19-8F5B-F92B9824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/>
              <a:t>Version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637C-C094-44BF-8AB9-98E00E04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de-DE" dirty="0"/>
              <a:t>Wahlverzeichnis zur Laufzeit des Programms auswählen</a:t>
            </a:r>
          </a:p>
          <a:p>
            <a:r>
              <a:rPr lang="de-DE" dirty="0"/>
              <a:t>Mehrere Wahlen auswerten</a:t>
            </a:r>
          </a:p>
          <a:p>
            <a:r>
              <a:rPr lang="de-DE" dirty="0"/>
              <a:t>Exceptions anzeigen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57455A-7C4E-4586-B897-4B15E608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5540"/>
            <a:ext cx="5456279" cy="33419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1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3076-DDE8-4074-B355-F9B6B873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/>
              <a:t>Version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7FF7-D9B7-4352-A45C-AE663906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de-DE" dirty="0"/>
              <a:t>Auswahl der Sortierung</a:t>
            </a:r>
          </a:p>
          <a:p>
            <a:r>
              <a:rPr lang="de-DE" dirty="0"/>
              <a:t>Ergebnis exportieren</a:t>
            </a:r>
          </a:p>
          <a:p>
            <a:r>
              <a:rPr lang="de-DE" dirty="0"/>
              <a:t>Andere Platzeinteilung</a:t>
            </a:r>
          </a:p>
          <a:p>
            <a:endParaRPr lang="de-DE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11C49-0924-48D8-966B-7719304E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5540"/>
            <a:ext cx="5456279" cy="33419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07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D434-4B2F-4A6C-B83B-716E1989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3806-F9FC-4663-A6A9-47596725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Kompatibel mit Eclipse und draw.io</a:t>
            </a:r>
          </a:p>
          <a:p>
            <a:r>
              <a:rPr lang="de-DE" dirty="0"/>
              <a:t>GitHub Desktop</a:t>
            </a:r>
          </a:p>
          <a:p>
            <a:r>
              <a:rPr lang="de-DE" dirty="0"/>
              <a:t>Arbeitsaufteilung</a:t>
            </a:r>
          </a:p>
          <a:p>
            <a:r>
              <a:rPr lang="de-DE" dirty="0"/>
              <a:t>Wiki-Funktion für Notizen/Dokumentation</a:t>
            </a:r>
          </a:p>
          <a:p>
            <a:r>
              <a:rPr lang="de-DE" dirty="0"/>
              <a:t>Uns bekannt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7970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A5137-69B2-43BC-81BB-60D70D6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Eclipse</a:t>
            </a:r>
            <a:r>
              <a:rPr lang="de-DE" dirty="0"/>
              <a:t> statt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A3DB1-0E78-410D-8A70-470354C3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Zwar viel Erfahrung mit </a:t>
            </a:r>
            <a:r>
              <a:rPr lang="de-DE" dirty="0" err="1"/>
              <a:t>IntelliJ</a:t>
            </a:r>
            <a:r>
              <a:rPr lang="de-DE" dirty="0"/>
              <a:t> in Vorlesungen aber =&gt; </a:t>
            </a:r>
            <a:r>
              <a:rPr lang="de-DE" dirty="0" err="1"/>
              <a:t>Eclipse</a:t>
            </a:r>
            <a:r>
              <a:rPr lang="de-DE" dirty="0"/>
              <a:t> bereit Privat u. im Unternehmen häufiger genutzt</a:t>
            </a:r>
          </a:p>
          <a:p>
            <a:r>
              <a:rPr lang="de-DE" dirty="0" err="1"/>
              <a:t>Eclipse</a:t>
            </a:r>
            <a:r>
              <a:rPr lang="de-DE" dirty="0"/>
              <a:t> bietet gleichen Features: Code Vervollständigung, Navigation durch Tastenkürzel, </a:t>
            </a:r>
            <a:r>
              <a:rPr lang="de-DE" dirty="0" err="1"/>
              <a:t>Refactoring</a:t>
            </a:r>
            <a:r>
              <a:rPr lang="de-DE" dirty="0"/>
              <a:t>, Code Generierung, integriertes GitHub</a:t>
            </a:r>
          </a:p>
          <a:p>
            <a:r>
              <a:rPr lang="de-DE" dirty="0"/>
              <a:t>Ausschlaggebend: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Perfomanter</a:t>
            </a:r>
            <a:r>
              <a:rPr lang="de-DE" dirty="0"/>
              <a:t> als </a:t>
            </a:r>
            <a:r>
              <a:rPr lang="de-DE" dirty="0" err="1"/>
              <a:t>IntelliJ</a:t>
            </a:r>
            <a:r>
              <a:rPr lang="de-DE" dirty="0"/>
              <a:t> und </a:t>
            </a:r>
            <a:r>
              <a:rPr lang="de-DE" dirty="0" err="1"/>
              <a:t>WindowBuilder</a:t>
            </a:r>
            <a:endParaRPr lang="de-DE" dirty="0"/>
          </a:p>
          <a:p>
            <a:r>
              <a:rPr lang="de-DE" dirty="0"/>
              <a:t>Fazit: Ob </a:t>
            </a:r>
            <a:r>
              <a:rPr lang="de-DE" dirty="0" err="1"/>
              <a:t>IntelliJ</a:t>
            </a:r>
            <a:r>
              <a:rPr lang="de-DE" dirty="0"/>
              <a:t> oder </a:t>
            </a:r>
            <a:r>
              <a:rPr lang="de-DE" dirty="0" err="1"/>
              <a:t>Eclipse</a:t>
            </a:r>
            <a:r>
              <a:rPr lang="de-DE" dirty="0"/>
              <a:t> ist größtenteils eine persönliche </a:t>
            </a:r>
            <a:r>
              <a:rPr lang="de-DE" dirty="0" err="1"/>
              <a:t>Preferenz</a:t>
            </a:r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09BE880-DC99-48A1-A86D-68775E7F4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07" y="412428"/>
            <a:ext cx="3161254" cy="16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57339-3048-4CE1-9A3A-BD2C66A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mit </a:t>
            </a:r>
            <a:r>
              <a:rPr lang="de-DE" dirty="0" err="1"/>
              <a:t>Eclipse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3DA5E-C17D-4AB2-989E-4E44ECF3F7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ObjectAid</a:t>
            </a:r>
            <a:r>
              <a:rPr lang="de-DE" dirty="0"/>
              <a:t> Class </a:t>
            </a:r>
            <a:r>
              <a:rPr lang="de-DE" dirty="0" err="1"/>
              <a:t>Diagram</a:t>
            </a:r>
            <a:endParaRPr lang="de-DE" dirty="0"/>
          </a:p>
          <a:p>
            <a:r>
              <a:rPr lang="de-DE" dirty="0" err="1"/>
              <a:t>ObjectAid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 warum?</a:t>
            </a:r>
          </a:p>
          <a:p>
            <a:pPr lvl="1"/>
            <a:r>
              <a:rPr lang="de-DE" dirty="0" err="1"/>
              <a:t>Detailiertes</a:t>
            </a:r>
            <a:r>
              <a:rPr lang="de-DE" dirty="0"/>
              <a:t> UML </a:t>
            </a:r>
            <a:r>
              <a:rPr lang="de-DE" dirty="0" err="1"/>
              <a:t>Diagram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A3D208CE-BD24-44D4-9759-E0934FC49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6078" y="457200"/>
            <a:ext cx="3451657" cy="5943600"/>
          </a:xfrm>
        </p:spPr>
      </p:pic>
    </p:spTree>
    <p:extLst>
      <p:ext uri="{BB962C8B-B14F-4D97-AF65-F5344CB8AC3E}">
        <p14:creationId xmlns:p14="http://schemas.microsoft.com/office/powerpoint/2010/main" val="235973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57339-3048-4CE1-9A3A-BD2C66A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Release Tool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B9E63F8-A06E-41C1-A5DC-1C3F6440CB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 warum?</a:t>
            </a:r>
          </a:p>
          <a:p>
            <a:pPr lvl="1"/>
            <a:r>
              <a:rPr lang="de-DE" dirty="0"/>
              <a:t>Ältere Versionen abrufbar</a:t>
            </a:r>
          </a:p>
          <a:p>
            <a:pPr lvl="1"/>
            <a:r>
              <a:rPr lang="de-DE" dirty="0"/>
              <a:t>Versionierung</a:t>
            </a:r>
          </a:p>
          <a:p>
            <a:pPr lvl="1"/>
            <a:r>
              <a:rPr lang="de-DE" dirty="0"/>
              <a:t>Changelog.md für Übersicht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44738260-ADE8-47C4-A90F-30C9F24B25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11550"/>
            <a:ext cx="4875213" cy="3017588"/>
          </a:xfrm>
        </p:spPr>
      </p:pic>
    </p:spTree>
    <p:extLst>
      <p:ext uri="{BB962C8B-B14F-4D97-AF65-F5344CB8AC3E}">
        <p14:creationId xmlns:p14="http://schemas.microsoft.com/office/powerpoint/2010/main" val="322754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0AF6-3DF9-46BF-B00F-D8535494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F8A5-9B30-442C-B1BF-80E8C035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Jeden Tag kurzes Scrum Meeting</a:t>
            </a:r>
          </a:p>
          <a:p>
            <a:r>
              <a:rPr lang="de-DE" dirty="0"/>
              <a:t>Kleine Sprints</a:t>
            </a:r>
          </a:p>
          <a:p>
            <a:r>
              <a:rPr lang="de-DE" dirty="0"/>
              <a:t>Klare Arbeitsaufteilung</a:t>
            </a:r>
          </a:p>
          <a:p>
            <a:r>
              <a:rPr lang="de-DE" dirty="0"/>
              <a:t>Die meiste Zeit selbständige Arbeit</a:t>
            </a:r>
          </a:p>
        </p:txBody>
      </p:sp>
    </p:spTree>
    <p:extLst>
      <p:ext uri="{BB962C8B-B14F-4D97-AF65-F5344CB8AC3E}">
        <p14:creationId xmlns:p14="http://schemas.microsoft.com/office/powerpoint/2010/main" val="221939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559C27-5E62-4A8D-A03F-D5609FD82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361950"/>
            <a:ext cx="47815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2A14A36-579A-4842-A21B-3248352D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509" y="0"/>
            <a:ext cx="8034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E2881-6D9F-489F-804E-D06D6A4C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469C-8F5B-49ED-AE32-E2BA19AB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097" y="2249486"/>
            <a:ext cx="9589314" cy="4060697"/>
          </a:xfrm>
        </p:spPr>
        <p:txBody>
          <a:bodyPr>
            <a:normAutofit/>
          </a:bodyPr>
          <a:lstStyle/>
          <a:p>
            <a:r>
              <a:rPr lang="de-DE" sz="2800" dirty="0"/>
              <a:t>Aufgabe</a:t>
            </a:r>
          </a:p>
          <a:p>
            <a:r>
              <a:rPr lang="de-DE" sz="2800" dirty="0"/>
              <a:t>Vorbereitung</a:t>
            </a:r>
          </a:p>
          <a:p>
            <a:r>
              <a:rPr lang="de-DE" sz="2800" dirty="0"/>
              <a:t>Programmarchitektur</a:t>
            </a:r>
          </a:p>
          <a:p>
            <a:r>
              <a:rPr lang="de-DE" sz="2800" dirty="0"/>
              <a:t>Demonstration</a:t>
            </a:r>
          </a:p>
          <a:p>
            <a:r>
              <a:rPr lang="de-DE" sz="2800" dirty="0"/>
              <a:t>Implementierung</a:t>
            </a:r>
          </a:p>
          <a:p>
            <a:r>
              <a:rPr lang="de-DE" sz="28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25121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93C3686-BED7-4732-94DC-72F7FDBD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07" y="0"/>
            <a:ext cx="7279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7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0DCC-700D-44A9-B884-E7675C92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Präsentationsschicht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8CEF-8541-482C-B242-3EC45D31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MVC Pattern</a:t>
            </a:r>
          </a:p>
          <a:p>
            <a:pPr lvl="1"/>
            <a:r>
              <a:rPr lang="de-DE" sz="2400" dirty="0"/>
              <a:t>Model</a:t>
            </a:r>
          </a:p>
          <a:p>
            <a:pPr lvl="1"/>
            <a:r>
              <a:rPr lang="de-DE" sz="2400" dirty="0"/>
              <a:t>View</a:t>
            </a:r>
          </a:p>
          <a:p>
            <a:pPr lvl="1"/>
            <a:r>
              <a:rPr lang="de-DE" sz="2400" dirty="0"/>
              <a:t>Controller</a:t>
            </a:r>
          </a:p>
          <a:p>
            <a:pPr lvl="1"/>
            <a:r>
              <a:rPr lang="de-DE" sz="2400" dirty="0" err="1"/>
              <a:t>Listener</a:t>
            </a:r>
            <a:endParaRPr lang="de-DE" sz="2400" dirty="0"/>
          </a:p>
          <a:p>
            <a:r>
              <a:rPr lang="de-DE" sz="2800" dirty="0"/>
              <a:t>Singleton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9BBF7D-B476-4DE1-941E-3E0B3E55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11" y="1548448"/>
            <a:ext cx="3163505" cy="40583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459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8C6-6E88-4054-B1B4-9259AE5B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D947-60FB-4D3F-86ED-10A3F6D9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de-DE" sz="2000" dirty="0"/>
              <a:t>Windowbuilder</a:t>
            </a:r>
          </a:p>
          <a:p>
            <a:r>
              <a:rPr lang="de-DE" sz="2000" dirty="0"/>
              <a:t>Java Swing</a:t>
            </a:r>
          </a:p>
          <a:p>
            <a:r>
              <a:rPr lang="de-DE" sz="2000" dirty="0"/>
              <a:t>Frame mit Absolute Layout</a:t>
            </a:r>
          </a:p>
          <a:p>
            <a:r>
              <a:rPr lang="de-DE" sz="2000" dirty="0"/>
              <a:t>List</a:t>
            </a:r>
          </a:p>
          <a:p>
            <a:r>
              <a:rPr lang="de-DE" sz="2000" dirty="0"/>
              <a:t>Combobox</a:t>
            </a:r>
          </a:p>
          <a:p>
            <a:r>
              <a:rPr lang="de-DE" sz="2000" dirty="0"/>
              <a:t>Buttons</a:t>
            </a:r>
          </a:p>
          <a:p>
            <a:r>
              <a:rPr lang="de-DE" sz="2000" dirty="0"/>
              <a:t>Labels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E996A8-543F-447E-8BC4-8FC78B4F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94" y="1282520"/>
            <a:ext cx="5456279" cy="4292959"/>
          </a:xfrm>
          <a:prstGeom prst="round2DiagRect">
            <a:avLst>
              <a:gd name="adj1" fmla="val 51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0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C28F2-9670-4705-94BA-4C68678B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LOgikschicht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E9C94-83AF-4107-A80C-72AAC0A4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VotingManager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Klasse zwischen Controller und Reader/Writer </a:t>
            </a:r>
          </a:p>
          <a:p>
            <a:pPr lvl="1"/>
            <a:r>
              <a:rPr lang="de-DE" dirty="0"/>
              <a:t>Singleton</a:t>
            </a:r>
          </a:p>
          <a:p>
            <a:r>
              <a:rPr lang="de-DE" dirty="0" err="1"/>
              <a:t>VotingCalculator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Wird ausgeführt, wenn Daten weitergegeben werden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0AF4B6-5075-4FFD-8C7A-ADA9009A8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867275"/>
            <a:ext cx="888796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8C6-6E88-4054-B1B4-9259AE5B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rgbClr val="FFFFFF"/>
                </a:solidFill>
              </a:rPr>
              <a:t>Data Layer</a:t>
            </a:r>
            <a:endParaRPr lang="de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D947-60FB-4D3F-86ED-10A3F6D9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solidFill>
                  <a:srgbClr val="FFFFFF"/>
                </a:solidFill>
              </a:rPr>
              <a:t>CSVReader.java </a:t>
            </a:r>
          </a:p>
          <a:p>
            <a:pPr lvl="1">
              <a:lnSpc>
                <a:spcPct val="110000"/>
              </a:lnSpc>
            </a:pPr>
            <a:r>
              <a:rPr lang="de-DE" dirty="0" err="1">
                <a:solidFill>
                  <a:srgbClr val="FFFFFF"/>
                </a:solidFill>
              </a:rPr>
              <a:t>readData</a:t>
            </a:r>
            <a:r>
              <a:rPr lang="de-DE" dirty="0">
                <a:solidFill>
                  <a:srgbClr val="FFFFFF"/>
                </a:solidFill>
              </a:rPr>
              <a:t>() </a:t>
            </a:r>
          </a:p>
          <a:p>
            <a:pPr lvl="1">
              <a:lnSpc>
                <a:spcPct val="110000"/>
              </a:lnSpc>
            </a:pPr>
            <a:r>
              <a:rPr lang="de-DE" dirty="0" err="1">
                <a:solidFill>
                  <a:srgbClr val="FFFFFF"/>
                </a:solidFill>
              </a:rPr>
              <a:t>getData</a:t>
            </a:r>
            <a:r>
              <a:rPr lang="de-DE" dirty="0">
                <a:solidFill>
                  <a:srgbClr val="FFFFFF"/>
                </a:solidFill>
              </a:rPr>
              <a:t>()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rgbClr val="FFFFFF"/>
                </a:solidFill>
              </a:rPr>
              <a:t>Singleton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FFFFFF"/>
                </a:solidFill>
              </a:rPr>
              <a:t>CSVWriter.java</a:t>
            </a:r>
          </a:p>
          <a:p>
            <a:pPr marL="742950" lvl="1" indent="-285750">
              <a:lnSpc>
                <a:spcPct val="110000"/>
              </a:lnSpc>
            </a:pPr>
            <a:r>
              <a:rPr lang="de-DE" dirty="0" err="1">
                <a:solidFill>
                  <a:srgbClr val="FFFFFF"/>
                </a:solidFill>
              </a:rPr>
              <a:t>saveData</a:t>
            </a:r>
            <a:r>
              <a:rPr lang="de-DE" dirty="0">
                <a:solidFill>
                  <a:srgbClr val="FFFFFF"/>
                </a:solidFill>
              </a:rPr>
              <a:t>()</a:t>
            </a:r>
          </a:p>
          <a:p>
            <a:pPr marL="742950" lvl="1" indent="-285750">
              <a:lnSpc>
                <a:spcPct val="110000"/>
              </a:lnSpc>
            </a:pPr>
            <a:r>
              <a:rPr lang="de-DE" dirty="0">
                <a:solidFill>
                  <a:srgbClr val="FFFFFF"/>
                </a:solidFill>
              </a:rPr>
              <a:t>Singleton</a:t>
            </a:r>
            <a:endParaRPr lang="de-DE" sz="1400" dirty="0">
              <a:solidFill>
                <a:srgbClr val="FFFFFF"/>
              </a:solidFill>
            </a:endParaRP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3CA1E5-DBAB-4A42-ADF0-1F1F0096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92" y="1404996"/>
            <a:ext cx="3178638" cy="40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C9E3-CB16-4219-B234-C9A8D4CA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962630" y="2284397"/>
            <a:ext cx="3856037" cy="641683"/>
          </a:xfrm>
        </p:spPr>
        <p:txBody>
          <a:bodyPr/>
          <a:lstStyle/>
          <a:p>
            <a:r>
              <a:rPr lang="de-DE" dirty="0"/>
              <a:t>Controller</a:t>
            </a:r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A5850050-FD19-4A9A-B8AB-1C6363C1C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2155309" y="560111"/>
            <a:ext cx="4189109" cy="5199062"/>
          </a:xfr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826C05-40F4-4A8F-9C9F-69380449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6200000">
            <a:off x="-528092" y="2213811"/>
            <a:ext cx="3856039" cy="548640"/>
          </a:xfrm>
        </p:spPr>
        <p:txBody>
          <a:bodyPr/>
          <a:lstStyle/>
          <a:p>
            <a:r>
              <a:rPr lang="de-DE" dirty="0"/>
              <a:t>…/</a:t>
            </a:r>
            <a:r>
              <a:rPr lang="de-DE" dirty="0" err="1"/>
              <a:t>gui</a:t>
            </a:r>
            <a:r>
              <a:rPr lang="de-DE" dirty="0"/>
              <a:t>/controller.java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91E4392-BF19-4BCE-A919-8780A5D46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716" y="1345131"/>
            <a:ext cx="2295525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85300A3-14D8-47D0-A2F1-81F318AAE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978" y="2844982"/>
            <a:ext cx="4368415" cy="2622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337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C9E3-CB16-4219-B234-C9A8D4CA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962630" y="2284397"/>
            <a:ext cx="3856037" cy="6416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826C05-40F4-4A8F-9C9F-69380449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6200000">
            <a:off x="-528092" y="2213811"/>
            <a:ext cx="3856039" cy="548640"/>
          </a:xfrm>
        </p:spPr>
        <p:txBody>
          <a:bodyPr/>
          <a:lstStyle/>
          <a:p>
            <a:r>
              <a:rPr lang="de-DE" dirty="0"/>
              <a:t>…/</a:t>
            </a:r>
            <a:r>
              <a:rPr lang="de-DE" dirty="0" err="1"/>
              <a:t>gui</a:t>
            </a:r>
            <a:r>
              <a:rPr lang="de-DE" dirty="0"/>
              <a:t>/model.java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815CF9-844C-4769-80A7-F67A2553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17" y="1164483"/>
            <a:ext cx="4990949" cy="45290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787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C9E3-CB16-4219-B234-C9A8D4CA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962630" y="2284397"/>
            <a:ext cx="3856037" cy="64168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826C05-40F4-4A8F-9C9F-69380449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6200000">
            <a:off x="-528092" y="2213811"/>
            <a:ext cx="3856039" cy="548640"/>
          </a:xfrm>
        </p:spPr>
        <p:txBody>
          <a:bodyPr/>
          <a:lstStyle/>
          <a:p>
            <a:r>
              <a:rPr lang="de-DE" dirty="0"/>
              <a:t>…/</a:t>
            </a:r>
            <a:r>
              <a:rPr lang="de-DE" dirty="0" err="1"/>
              <a:t>gui</a:t>
            </a:r>
            <a:r>
              <a:rPr lang="de-DE" dirty="0"/>
              <a:t>/view.java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85700E-4416-442C-85D9-4DC42497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66" y="900112"/>
            <a:ext cx="5143500" cy="5057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C6DABFF-8BD6-48A1-904A-C6D166C16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14" y="2246045"/>
            <a:ext cx="3457575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642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C9E3-CB16-4219-B234-C9A8D4CA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962630" y="2284397"/>
            <a:ext cx="3856037" cy="641683"/>
          </a:xfrm>
        </p:spPr>
        <p:txBody>
          <a:bodyPr/>
          <a:lstStyle/>
          <a:p>
            <a:r>
              <a:rPr lang="de-DE" dirty="0"/>
              <a:t>Voting Manager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826C05-40F4-4A8F-9C9F-69380449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6200000">
            <a:off x="-528092" y="2213811"/>
            <a:ext cx="3856039" cy="548640"/>
          </a:xfrm>
        </p:spPr>
        <p:txBody>
          <a:bodyPr/>
          <a:lstStyle/>
          <a:p>
            <a:r>
              <a:rPr lang="de-DE" dirty="0"/>
              <a:t>…/</a:t>
            </a:r>
            <a:r>
              <a:rPr lang="de-DE" dirty="0" err="1"/>
              <a:t>application</a:t>
            </a:r>
            <a:r>
              <a:rPr lang="de-DE" dirty="0"/>
              <a:t>/votingmanager.java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E3077F-745F-41B2-BEAA-5C998BDF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09" y="412683"/>
            <a:ext cx="5847582" cy="47079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2BE66F0-6334-4E9A-AA86-A289D45F1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187" y="4292667"/>
            <a:ext cx="3981450" cy="2152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E6E6E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55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3C9E3-CB16-4219-B234-C9A8D4CA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962630" y="2284397"/>
            <a:ext cx="3856037" cy="641683"/>
          </a:xfrm>
        </p:spPr>
        <p:txBody>
          <a:bodyPr>
            <a:normAutofit fontScale="90000"/>
          </a:bodyPr>
          <a:lstStyle/>
          <a:p>
            <a:r>
              <a:rPr lang="de-DE" dirty="0"/>
              <a:t>CSV Reader / Writer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826C05-40F4-4A8F-9C9F-69380449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6200000">
            <a:off x="-234246" y="1919965"/>
            <a:ext cx="3856039" cy="1136332"/>
          </a:xfrm>
        </p:spPr>
        <p:txBody>
          <a:bodyPr>
            <a:normAutofit/>
          </a:bodyPr>
          <a:lstStyle/>
          <a:p>
            <a:r>
              <a:rPr lang="de-DE" dirty="0"/>
              <a:t>…/</a:t>
            </a:r>
            <a:r>
              <a:rPr lang="de-DE" dirty="0" err="1"/>
              <a:t>data</a:t>
            </a:r>
            <a:r>
              <a:rPr lang="de-DE" dirty="0"/>
              <a:t>/csvreader.java</a:t>
            </a:r>
          </a:p>
          <a:p>
            <a:r>
              <a:rPr lang="de-DE" dirty="0"/>
              <a:t>…/</a:t>
            </a:r>
            <a:r>
              <a:rPr lang="de-DE" dirty="0" err="1"/>
              <a:t>data</a:t>
            </a:r>
            <a:r>
              <a:rPr lang="de-DE" dirty="0"/>
              <a:t>/csvreader.java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5CB2A0-88F9-4331-9B7F-1DB1167D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71" y="460860"/>
            <a:ext cx="4653269" cy="40545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73A7F06-4590-4519-863E-849DDB70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115" y="4099018"/>
            <a:ext cx="4788470" cy="2596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314278F-E475-4DD8-8324-A369A8978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318" y="2539907"/>
            <a:ext cx="3286125" cy="438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978D4CA-4808-4350-B3AB-7027D0E6D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218" y="2004711"/>
            <a:ext cx="1847850" cy="361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EB1756E-7135-441F-B1A4-0BADEE78DA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218" y="4454562"/>
            <a:ext cx="4943475" cy="9048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476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21C5-F94A-45DE-B82A-CA55295A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/>
              <a:t>Aufgabe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0A5A-AD3D-4725-9606-23A35CB5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18026" cy="3965046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Beliebig viele Dateien mit Ergebnis der Bezirke einlesen</a:t>
            </a:r>
          </a:p>
          <a:p>
            <a:r>
              <a:rPr lang="de-DE" dirty="0"/>
              <a:t>Gesamtergebnis berechnen</a:t>
            </a:r>
          </a:p>
          <a:p>
            <a:r>
              <a:rPr lang="de-DE" dirty="0"/>
              <a:t>Prozentualen Anteil berechnen</a:t>
            </a:r>
          </a:p>
          <a:p>
            <a:r>
              <a:rPr lang="de-DE" dirty="0"/>
              <a:t>Bezirke und Gesamtergebnis absteigend sortiert gegenüberstellen</a:t>
            </a:r>
          </a:p>
          <a:p>
            <a:r>
              <a:rPr lang="de-DE" dirty="0"/>
              <a:t>Kandidaten ohne Stimmen nicht in der Datei, trotzdem in allen Bezirken darstellen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823E564-BAA1-4769-A66C-6608B21D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0468"/>
            <a:ext cx="5456279" cy="37921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E2881-6D9F-489F-804E-D06D6A4C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01332"/>
          </a:xfrm>
        </p:spPr>
        <p:txBody>
          <a:bodyPr>
            <a:normAutofit/>
          </a:bodyPr>
          <a:lstStyle/>
          <a:p>
            <a:r>
              <a:rPr lang="de-DE" sz="40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003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F9A9B-0040-4DBB-8A60-AEBE2A91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gut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F3CA0-EACC-4405-B5CF-0938A3FB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Kommunikation im Team (Wo wollen wir hin)</a:t>
            </a:r>
          </a:p>
          <a:p>
            <a:r>
              <a:rPr lang="de-DE" dirty="0"/>
              <a:t>Aufgabenteilung</a:t>
            </a:r>
          </a:p>
          <a:p>
            <a:r>
              <a:rPr lang="de-DE" dirty="0"/>
              <a:t>Arbeiten mit </a:t>
            </a:r>
            <a:r>
              <a:rPr lang="de-DE" dirty="0" err="1"/>
              <a:t>Eclipse</a:t>
            </a:r>
            <a:endParaRPr lang="de-DE" dirty="0"/>
          </a:p>
          <a:p>
            <a:r>
              <a:rPr lang="de-DE" dirty="0"/>
              <a:t>Unterstützung</a:t>
            </a:r>
          </a:p>
          <a:p>
            <a:r>
              <a:rPr lang="de-DE" dirty="0"/>
              <a:t>Umsetzung MVC-Pattern / 3 Schichten Architektur</a:t>
            </a:r>
          </a:p>
          <a:p>
            <a:r>
              <a:rPr lang="de-DE" dirty="0"/>
              <a:t>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65302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4A6FC-51E5-4732-99CE-78E5CE09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nicht so optimal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99E91-79C0-4C19-A006-215C9508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Anfangs GitHub</a:t>
            </a:r>
          </a:p>
          <a:p>
            <a:r>
              <a:rPr lang="de-DE" dirty="0"/>
              <a:t>Manchmal bei Daily viel </a:t>
            </a:r>
            <a:r>
              <a:rPr lang="de-DE" dirty="0" err="1"/>
              <a:t>Trashtalk</a:t>
            </a:r>
            <a:r>
              <a:rPr lang="de-DE" dirty="0"/>
              <a:t> (Sozial +, Projekttechnisch -)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44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A62FA-9083-44F1-A59E-BB3B133D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DUNKELSTER Moment </a:t>
            </a:r>
            <a:r>
              <a:rPr lang="de-DE" dirty="0" err="1"/>
              <a:t>vs</a:t>
            </a:r>
            <a:r>
              <a:rPr lang="de-DE" dirty="0"/>
              <a:t> HELLSTER Moment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EADEE5D-0E3F-4BE8-B995-086A4ED17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85574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506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33EF5-D4C7-450E-A720-D5585F97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69B23-DD92-4E70-84EE-99E566C4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Zugehörige Parteien aufnehmen</a:t>
            </a:r>
          </a:p>
          <a:p>
            <a:r>
              <a:rPr lang="de-DE" dirty="0"/>
              <a:t>Bürgermeisterschaftswahlen Vergleichen</a:t>
            </a:r>
          </a:p>
          <a:p>
            <a:r>
              <a:rPr lang="de-DE" dirty="0"/>
              <a:t>Tool Erweiterung für Bundeswahl, Europawahl, Präsidentschaftswahl</a:t>
            </a:r>
          </a:p>
          <a:p>
            <a:r>
              <a:rPr lang="de-DE" dirty="0"/>
              <a:t>Direkte Nutzung des Programms in allen Bezirken auch zum eintragen von Stimmen =&gt; Gemeinsame Datenbank nutzen</a:t>
            </a:r>
          </a:p>
          <a:p>
            <a:r>
              <a:rPr lang="de-DE" dirty="0"/>
              <a:t>Wahlergebnisse Visualisieren (Karte)</a:t>
            </a:r>
          </a:p>
          <a:p>
            <a:r>
              <a:rPr lang="de-DE" dirty="0"/>
              <a:t>Wahlbeteiligung einbringen</a:t>
            </a:r>
          </a:p>
        </p:txBody>
      </p:sp>
    </p:spTree>
    <p:extLst>
      <p:ext uri="{BB962C8B-B14F-4D97-AF65-F5344CB8AC3E}">
        <p14:creationId xmlns:p14="http://schemas.microsoft.com/office/powerpoint/2010/main" val="239278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33EF5-D4C7-450E-A720-D5585F97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69B23-DD92-4E70-84EE-99E566C4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15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1F55-6C7E-4F70-85A0-253A7031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6189-8986-4E23-8B8F-97632631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Draw.io</a:t>
            </a:r>
          </a:p>
          <a:p>
            <a:r>
              <a:rPr lang="de-DE" dirty="0"/>
              <a:t>Mit GitHub kompatibel</a:t>
            </a:r>
          </a:p>
          <a:p>
            <a:r>
              <a:rPr lang="de-DE" dirty="0"/>
              <a:t>Erster Schritt vor einer neuen Version</a:t>
            </a:r>
          </a:p>
        </p:txBody>
      </p:sp>
    </p:spTree>
    <p:extLst>
      <p:ext uri="{BB962C8B-B14F-4D97-AF65-F5344CB8AC3E}">
        <p14:creationId xmlns:p14="http://schemas.microsoft.com/office/powerpoint/2010/main" val="348786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04D4E-0655-42FC-A764-91C44642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800100"/>
            <a:ext cx="85915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57339-3048-4CE1-9A3A-BD2C66A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3DA5E-C17D-4AB2-989E-4E44ECF3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 – View – Controller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 warum?</a:t>
            </a:r>
          </a:p>
          <a:p>
            <a:pPr lvl="1"/>
            <a:r>
              <a:rPr lang="de-DE" dirty="0"/>
              <a:t>Am meisten Erfahrung</a:t>
            </a:r>
          </a:p>
          <a:p>
            <a:pPr lvl="1"/>
            <a:r>
              <a:rPr lang="de-DE" dirty="0"/>
              <a:t>Einfache Implementierung</a:t>
            </a:r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0D9EEC-3E8A-41DD-BE7A-581A561D5BBB}"/>
              </a:ext>
            </a:extLst>
          </p:cNvPr>
          <p:cNvSpPr txBox="1"/>
          <p:nvPr/>
        </p:nvSpPr>
        <p:spPr>
          <a:xfrm>
            <a:off x="5832910" y="3244334"/>
            <a:ext cx="188655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62C690-AB04-49B7-B597-511D68C18BC9}"/>
              </a:ext>
            </a:extLst>
          </p:cNvPr>
          <p:cNvSpPr txBox="1"/>
          <p:nvPr/>
        </p:nvSpPr>
        <p:spPr>
          <a:xfrm>
            <a:off x="8728510" y="3244334"/>
            <a:ext cx="188655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9532E8-3C00-4BE3-8D73-97EC1B4901CA}"/>
              </a:ext>
            </a:extLst>
          </p:cNvPr>
          <p:cNvSpPr txBox="1"/>
          <p:nvPr/>
        </p:nvSpPr>
        <p:spPr>
          <a:xfrm>
            <a:off x="7275095" y="2097088"/>
            <a:ext cx="1886551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0E16387-642C-4312-9AC9-673541C40B2F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7719461" y="3429000"/>
            <a:ext cx="100904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A91B677-68EA-42C2-B0DA-65836D8ECE73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H="1" flipV="1">
            <a:off x="9161646" y="2281754"/>
            <a:ext cx="510140" cy="96258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CBCDEFA-3DB8-4FF1-96D4-C54A6BDF8E5A}"/>
              </a:ext>
            </a:extLst>
          </p:cNvPr>
          <p:cNvCxnSpPr>
            <a:cxnSpLocks/>
            <a:stCxn id="6" idx="1"/>
            <a:endCxn id="4" idx="0"/>
          </p:cNvCxnSpPr>
          <p:nvPr/>
        </p:nvCxnSpPr>
        <p:spPr>
          <a:xfrm flipH="1">
            <a:off x="6776186" y="2281754"/>
            <a:ext cx="498909" cy="96258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DFB1FCF-ED24-44D2-9104-3DC2D0929011}"/>
              </a:ext>
            </a:extLst>
          </p:cNvPr>
          <p:cNvSpPr txBox="1"/>
          <p:nvPr/>
        </p:nvSpPr>
        <p:spPr>
          <a:xfrm>
            <a:off x="7472412" y="4391580"/>
            <a:ext cx="1491916" cy="519351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94EC1B7-9327-4146-B6D1-E9A01FC4186B}"/>
              </a:ext>
            </a:extLst>
          </p:cNvPr>
          <p:cNvCxnSpPr>
            <a:stCxn id="14" idx="7"/>
            <a:endCxn id="5" idx="2"/>
          </p:cNvCxnSpPr>
          <p:nvPr/>
        </p:nvCxnSpPr>
        <p:spPr>
          <a:xfrm flipV="1">
            <a:off x="8745842" y="3613666"/>
            <a:ext cx="925944" cy="85397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D890036-E68C-4AA3-B573-231EA898436F}"/>
              </a:ext>
            </a:extLst>
          </p:cNvPr>
          <p:cNvCxnSpPr>
            <a:stCxn id="14" idx="1"/>
            <a:endCxn id="4" idx="2"/>
          </p:cNvCxnSpPr>
          <p:nvPr/>
        </p:nvCxnSpPr>
        <p:spPr>
          <a:xfrm flipH="1" flipV="1">
            <a:off x="6776186" y="3613666"/>
            <a:ext cx="914712" cy="85397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4B6F385-B786-4973-9412-5BCCD8AEC22B}"/>
              </a:ext>
            </a:extLst>
          </p:cNvPr>
          <p:cNvSpPr txBox="1"/>
          <p:nvPr/>
        </p:nvSpPr>
        <p:spPr>
          <a:xfrm>
            <a:off x="9396814" y="2524041"/>
            <a:ext cx="14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verändert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E6A839B-56DE-434F-BE86-DA5FD956978A}"/>
              </a:ext>
            </a:extLst>
          </p:cNvPr>
          <p:cNvSpPr txBox="1"/>
          <p:nvPr/>
        </p:nvSpPr>
        <p:spPr>
          <a:xfrm>
            <a:off x="7844239" y="3139689"/>
            <a:ext cx="14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updated</a:t>
            </a:r>
            <a:endParaRPr lang="de-DE" sz="12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B3BC515-396C-4F0D-9377-21B9617E39D9}"/>
              </a:ext>
            </a:extLst>
          </p:cNvPr>
          <p:cNvSpPr txBox="1"/>
          <p:nvPr/>
        </p:nvSpPr>
        <p:spPr>
          <a:xfrm>
            <a:off x="6331820" y="2477907"/>
            <a:ext cx="14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updated</a:t>
            </a:r>
            <a:endParaRPr lang="de-DE" sz="12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3C212F8-281A-4B29-974E-3431636E4C43}"/>
              </a:ext>
            </a:extLst>
          </p:cNvPr>
          <p:cNvSpPr txBox="1"/>
          <p:nvPr/>
        </p:nvSpPr>
        <p:spPr>
          <a:xfrm>
            <a:off x="6153521" y="4040651"/>
            <a:ext cx="14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sieht / bedient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9696221-AB58-4150-8E91-3C119CFB786F}"/>
              </a:ext>
            </a:extLst>
          </p:cNvPr>
          <p:cNvSpPr txBox="1"/>
          <p:nvPr/>
        </p:nvSpPr>
        <p:spPr>
          <a:xfrm>
            <a:off x="9239672" y="4040650"/>
            <a:ext cx="14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nutzt</a:t>
            </a:r>
          </a:p>
        </p:txBody>
      </p:sp>
    </p:spTree>
    <p:extLst>
      <p:ext uri="{BB962C8B-B14F-4D97-AF65-F5344CB8AC3E}">
        <p14:creationId xmlns:p14="http://schemas.microsoft.com/office/powerpoint/2010/main" val="199038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8A3CA-7585-4443-B75E-72C8AD61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12863"/>
          </a:xfrm>
        </p:spPr>
        <p:txBody>
          <a:bodyPr/>
          <a:lstStyle/>
          <a:p>
            <a:r>
              <a:rPr lang="de-DE" dirty="0"/>
              <a:t>3 SCHICHTEN Architektur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3BC4C-9716-491F-BC35-EF107B91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96" y="3995743"/>
            <a:ext cx="3196899" cy="685800"/>
          </a:xfrm>
        </p:spPr>
        <p:txBody>
          <a:bodyPr/>
          <a:lstStyle/>
          <a:p>
            <a:r>
              <a:rPr lang="de-DE" sz="2000" dirty="0"/>
              <a:t>Präsentationsschicht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322717-CF01-4803-84B2-6D5218F64A1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2" y="4719642"/>
            <a:ext cx="3208735" cy="164147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Model</a:t>
            </a:r>
          </a:p>
          <a:p>
            <a:pPr marL="285750" indent="-285750">
              <a:buFontTx/>
              <a:buChar char="-"/>
            </a:pPr>
            <a:r>
              <a:rPr lang="de-DE" dirty="0"/>
              <a:t>View</a:t>
            </a:r>
          </a:p>
          <a:p>
            <a:pPr marL="285750" indent="-285750">
              <a:buFontTx/>
              <a:buChar char="-"/>
            </a:pPr>
            <a:r>
              <a:rPr lang="de-DE" dirty="0"/>
              <a:t>Controller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F16A6E-13D5-4547-8559-C71B144FB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9152" y="3998915"/>
            <a:ext cx="3184385" cy="685800"/>
          </a:xfrm>
        </p:spPr>
        <p:txBody>
          <a:bodyPr/>
          <a:lstStyle/>
          <a:p>
            <a:r>
              <a:rPr lang="de-DE" sz="2000" dirty="0"/>
              <a:t>Applikationsschicht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20ED0B4-ABB0-43E4-8D57-E3640082796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7707" y="4722814"/>
            <a:ext cx="3195830" cy="164147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Berechnungen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Programmlogik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CF2005D-C5CA-4178-AB4A-97AEC91899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6828" y="3995743"/>
            <a:ext cx="3194968" cy="685800"/>
          </a:xfrm>
        </p:spPr>
        <p:txBody>
          <a:bodyPr/>
          <a:lstStyle/>
          <a:p>
            <a:r>
              <a:rPr lang="de-DE" sz="2000" dirty="0"/>
              <a:t>Datenzugriffsschicht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E99D9DA-7738-43FE-804F-D7FDDF8A0B4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65936" y="4719642"/>
            <a:ext cx="3194968" cy="164147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Datenbankzugriff</a:t>
            </a:r>
          </a:p>
          <a:p>
            <a:pPr marL="285750" indent="-285750">
              <a:buFontTx/>
              <a:buChar char="-"/>
            </a:pPr>
            <a:r>
              <a:rPr lang="de-DE" dirty="0"/>
              <a:t>Bzw. Datenzugriff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13DBB75-543F-4C7D-9700-59124C671624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1312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78C6B5D-3011-46B0-8847-235EB9061CC8}"/>
              </a:ext>
            </a:extLst>
          </p:cNvPr>
          <p:cNvSpPr txBox="1">
            <a:spLocks/>
          </p:cNvSpPr>
          <p:nvPr/>
        </p:nvSpPr>
        <p:spPr>
          <a:xfrm>
            <a:off x="1141412" y="1676400"/>
            <a:ext cx="9905999" cy="2133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b="0" dirty="0"/>
              <a:t>Trennung von Einheiten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b="0" dirty="0"/>
              <a:t>Schichten durch APIs ersetzen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b="0" dirty="0"/>
              <a:t>Zu „viel“ für kleines Programm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b="0" dirty="0"/>
              <a:t>Grundkonzept</a:t>
            </a:r>
          </a:p>
        </p:txBody>
      </p:sp>
    </p:spTree>
    <p:extLst>
      <p:ext uri="{BB962C8B-B14F-4D97-AF65-F5344CB8AC3E}">
        <p14:creationId xmlns:p14="http://schemas.microsoft.com/office/powerpoint/2010/main" val="260215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E861C-44B8-4B95-8C92-5C7C53CC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csv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14F22-CF9E-418B-A2C0-31835645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XML, JSON, YAML o.ä. als Möglichkeiten</a:t>
            </a:r>
          </a:p>
          <a:p>
            <a:r>
              <a:rPr lang="de-DE" dirty="0">
                <a:latin typeface="Arial" panose="020B0604020202020204" pitchFamily="34" charset="0"/>
              </a:rPr>
              <a:t>Kurze Absprache -&gt; CSV Sinnvoller</a:t>
            </a:r>
          </a:p>
          <a:p>
            <a:r>
              <a:rPr lang="de-DE" dirty="0">
                <a:latin typeface="Arial" panose="020B0604020202020204" pitchFamily="34" charset="0"/>
              </a:rPr>
              <a:t>Realitätsnaher (Auswertung in Excel -&gt; Export CSV)</a:t>
            </a:r>
          </a:p>
          <a:p>
            <a:r>
              <a:rPr lang="de-DE" dirty="0">
                <a:latin typeface="Arial" panose="020B0604020202020204" pitchFamily="34" charset="0"/>
              </a:rPr>
              <a:t>Einfacher (menschlich) lesbar</a:t>
            </a:r>
          </a:p>
          <a:p>
            <a:r>
              <a:rPr lang="de-DE" dirty="0">
                <a:latin typeface="Arial" panose="020B0604020202020204" pitchFamily="34" charset="0"/>
              </a:rPr>
              <a:t>Performant, kleine Dateigrößen</a:t>
            </a:r>
          </a:p>
          <a:p>
            <a:r>
              <a:rPr lang="de-DE" dirty="0">
                <a:latin typeface="Arial" panose="020B0604020202020204" pitchFamily="34" charset="0"/>
              </a:rPr>
              <a:t>Klare Abtrennungen durch: „;“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48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0392-EEFA-4F8A-AF1B-912592E7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EEF3-C817-49D8-8CB2-48EBB78D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Erste Version kann alles, was die Aufgabe fordert</a:t>
            </a:r>
          </a:p>
          <a:p>
            <a:r>
              <a:rPr lang="de-DE" dirty="0"/>
              <a:t>Neue Features</a:t>
            </a:r>
          </a:p>
          <a:p>
            <a:r>
              <a:rPr lang="de-DE" dirty="0"/>
              <a:t>Schönerer Code</a:t>
            </a:r>
          </a:p>
        </p:txBody>
      </p:sp>
    </p:spTree>
    <p:extLst>
      <p:ext uri="{BB962C8B-B14F-4D97-AF65-F5344CB8AC3E}">
        <p14:creationId xmlns:p14="http://schemas.microsoft.com/office/powerpoint/2010/main" val="128855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616</Words>
  <Application>Microsoft Office PowerPoint</Application>
  <PresentationFormat>Breitbild</PresentationFormat>
  <Paragraphs>235</Paragraphs>
  <Slides>35</Slides>
  <Notes>35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Symbol</vt:lpstr>
      <vt:lpstr>Tw Cen MT</vt:lpstr>
      <vt:lpstr>Schaltkreis</vt:lpstr>
      <vt:lpstr>Software Engineering</vt:lpstr>
      <vt:lpstr>Gliederung</vt:lpstr>
      <vt:lpstr>Aufgabe</vt:lpstr>
      <vt:lpstr>Mockups</vt:lpstr>
      <vt:lpstr>PowerPoint-Präsentation</vt:lpstr>
      <vt:lpstr>MVC</vt:lpstr>
      <vt:lpstr>3 SCHICHTEN Architektur</vt:lpstr>
      <vt:lpstr>Warum csv?</vt:lpstr>
      <vt:lpstr>Versionen</vt:lpstr>
      <vt:lpstr>Version 1.0</vt:lpstr>
      <vt:lpstr>Version 1.1</vt:lpstr>
      <vt:lpstr>Version 1.2</vt:lpstr>
      <vt:lpstr>Warum GitHub?</vt:lpstr>
      <vt:lpstr>Eclipse statt Intellij</vt:lpstr>
      <vt:lpstr>UML mit Eclipse</vt:lpstr>
      <vt:lpstr>Github Release Tool</vt:lpstr>
      <vt:lpstr>SCRUM</vt:lpstr>
      <vt:lpstr>PowerPoint-Präsentation</vt:lpstr>
      <vt:lpstr>PowerPoint-Präsentation</vt:lpstr>
      <vt:lpstr>PowerPoint-Präsentation</vt:lpstr>
      <vt:lpstr>Präsentationsschicht</vt:lpstr>
      <vt:lpstr>View</vt:lpstr>
      <vt:lpstr>LOgikschicht</vt:lpstr>
      <vt:lpstr>Data Layer</vt:lpstr>
      <vt:lpstr>Controller</vt:lpstr>
      <vt:lpstr>Model</vt:lpstr>
      <vt:lpstr>View</vt:lpstr>
      <vt:lpstr>Voting Manager</vt:lpstr>
      <vt:lpstr>CSV Reader / Writer</vt:lpstr>
      <vt:lpstr>Demonstration</vt:lpstr>
      <vt:lpstr>Was Lief gut</vt:lpstr>
      <vt:lpstr>Was Lief nicht so optimal</vt:lpstr>
      <vt:lpstr>DUNKELSTER Moment vs HELLSTER Moment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Mathis Neunzig</dc:creator>
  <cp:lastModifiedBy>Mathis Neunzig</cp:lastModifiedBy>
  <cp:revision>21</cp:revision>
  <dcterms:created xsi:type="dcterms:W3CDTF">2021-06-17T20:16:09Z</dcterms:created>
  <dcterms:modified xsi:type="dcterms:W3CDTF">2021-06-20T19:50:50Z</dcterms:modified>
</cp:coreProperties>
</file>