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86" r:id="rId2"/>
    <p:sldId id="287" r:id="rId3"/>
    <p:sldId id="288" r:id="rId4"/>
    <p:sldId id="289" r:id="rId5"/>
    <p:sldId id="284" r:id="rId6"/>
    <p:sldId id="290" r:id="rId7"/>
    <p:sldId id="291" r:id="rId8"/>
    <p:sldId id="292" r:id="rId9"/>
    <p:sldId id="294" r:id="rId10"/>
    <p:sldId id="293" r:id="rId11"/>
    <p:sldId id="29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00FDFF"/>
    <a:srgbClr val="D7AC08"/>
    <a:srgbClr val="00FF00"/>
    <a:srgbClr val="FF40FF"/>
    <a:srgbClr val="05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345"/>
    <p:restoredTop sz="94586"/>
  </p:normalViewPr>
  <p:slideViewPr>
    <p:cSldViewPr snapToGrid="0" snapToObjects="1">
      <p:cViewPr varScale="1">
        <p:scale>
          <a:sx n="77" d="100"/>
          <a:sy n="77" d="100"/>
        </p:scale>
        <p:origin x="200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7B56FC-7D2E-F343-9D09-0D14B00AA564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6D6606-78EC-E24C-A3B3-B3666C6F49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47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E7C04C-7AF8-1445-A186-502B631B934F}" type="datetimeFigureOut">
              <a:rPr lang="en-US" smtClean="0"/>
              <a:t>1/2/25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372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D7AC08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ED8B774-EDB5-26EC-74D0-1AA16E3924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mini_django</a:t>
            </a:r>
            <a:r>
              <a:rPr lang="en-US" dirty="0"/>
              <a:t> web server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D51A93B-0580-911D-1094-93588412761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Dr. Charles R. Severance</a:t>
            </a:r>
          </a:p>
          <a:p>
            <a:endParaRPr lang="en-US" dirty="0"/>
          </a:p>
          <a:p>
            <a:r>
              <a:rPr lang="en-US" dirty="0"/>
              <a:t>https://www.dj4e.com/</a:t>
            </a:r>
          </a:p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mini_django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379703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0F048-9733-1FF0-6CC5-5B37D2820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DB4E4C-3364-EF0B-3CD4-326FCC07D534}"/>
              </a:ext>
            </a:extLst>
          </p:cNvPr>
          <p:cNvSpPr txBox="1"/>
          <p:nvPr/>
        </p:nvSpPr>
        <p:spPr>
          <a:xfrm>
            <a:off x="638694" y="853471"/>
            <a:ext cx="1038617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view_fail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views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similar to Django's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router(request: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print('==== Routing to path:',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views.root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request.path.startswith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('/dj4e')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views.dj4e(request)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'/js4e'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views.js4e(request)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request.path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== '/broken'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views.broken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# When all else fails send the 404 screen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view_fail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(request, "404",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urls.py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could not find a view")</a:t>
            </a:r>
          </a:p>
        </p:txBody>
      </p:sp>
    </p:spTree>
    <p:extLst>
      <p:ext uri="{BB962C8B-B14F-4D97-AF65-F5344CB8AC3E}">
        <p14:creationId xmlns:p14="http://schemas.microsoft.com/office/powerpoint/2010/main" val="8155087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D04B95A-74E2-1125-981D-67FFA151C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17359C-7305-CB40-695B-BEC8D8AF2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932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55643-34F0-1164-8ECA-D5857D694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505FE-8CE6-5D38-BB35-49F09DBC75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makes web development simple by handling all of the complex details of the </a:t>
            </a:r>
            <a:r>
              <a:rPr lang="en-US" dirty="0" err="1"/>
              <a:t>HyperText</a:t>
            </a:r>
            <a:r>
              <a:rPr lang="en-US" dirty="0"/>
              <a:t> Transfer Protocol (HTTP)</a:t>
            </a:r>
          </a:p>
          <a:p>
            <a:r>
              <a:rPr lang="en-US" dirty="0"/>
              <a:t>To use something, you must have a basic understanding of how it works and how your code fits *into* the framework</a:t>
            </a:r>
          </a:p>
          <a:p>
            <a:r>
              <a:rPr lang="en-US" dirty="0"/>
              <a:t>So we build the simplest possible "mini </a:t>
            </a:r>
            <a:r>
              <a:rPr lang="en-US" dirty="0" err="1"/>
              <a:t>django</a:t>
            </a:r>
            <a:r>
              <a:rPr lang="en-US" dirty="0"/>
              <a:t>" and explore it</a:t>
            </a:r>
          </a:p>
          <a:p>
            <a:r>
              <a:rPr lang="en-US" dirty="0"/>
              <a:t>We build both "mini </a:t>
            </a:r>
            <a:r>
              <a:rPr lang="en-US" dirty="0" err="1"/>
              <a:t>django</a:t>
            </a:r>
            <a:r>
              <a:rPr lang="en-US" dirty="0"/>
              <a:t>" and use it as an application</a:t>
            </a:r>
          </a:p>
        </p:txBody>
      </p:sp>
    </p:spTree>
    <p:extLst>
      <p:ext uri="{BB962C8B-B14F-4D97-AF65-F5344CB8AC3E}">
        <p14:creationId xmlns:p14="http://schemas.microsoft.com/office/powerpoint/2010/main" val="3265336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C17EE-B509-97BC-8B08-6F40B0A239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Django?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E2DAE-911C-2ECF-524F-E28FC3824B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00110"/>
          </a:xfrm>
        </p:spPr>
        <p:txBody>
          <a:bodyPr/>
          <a:lstStyle/>
          <a:p>
            <a:r>
              <a:rPr lang="en-US" dirty="0"/>
              <a:t>First start to read and understand the documentation that describes the HTTP protocol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/doc/html/rfc7231</a:t>
            </a:r>
          </a:p>
          <a:p>
            <a:r>
              <a:rPr lang="en-US" dirty="0"/>
              <a:t>You need to read that and implement it before you write your first line of your web application or write this code: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7C7BE5-AC15-3713-81C2-B791A17E762F}"/>
              </a:ext>
            </a:extLst>
          </p:cNvPr>
          <p:cNvSpPr txBox="1"/>
          <p:nvPr/>
        </p:nvSpPr>
        <p:spPr>
          <a:xfrm>
            <a:off x="1693224" y="4160672"/>
            <a:ext cx="940193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django.http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400" b="1" dirty="0">
              <a:solidFill>
                <a:srgbClr val="FFFF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hello(request: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response =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dirty="0" err="1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response.write</a:t>
            </a:r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("Hello, world.")</a:t>
            </a:r>
          </a:p>
          <a:p>
            <a:r>
              <a:rPr lang="en-US" sz="2400" b="1" dirty="0">
                <a:solidFill>
                  <a:srgbClr val="FFFF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response</a:t>
            </a:r>
          </a:p>
        </p:txBody>
      </p:sp>
    </p:spTree>
    <p:extLst>
      <p:ext uri="{BB962C8B-B14F-4D97-AF65-F5344CB8AC3E}">
        <p14:creationId xmlns:p14="http://schemas.microsoft.com/office/powerpoint/2010/main" val="2657137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A4F8C-C8FF-21E0-2473-1DB3D26E6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(real) Django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0DBDD-84C1-7FA0-CC58-C0EDA3EB54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Django takes a complex task and hides it behind an abstraction</a:t>
            </a:r>
          </a:p>
          <a:p>
            <a:r>
              <a:rPr lang="en-US" dirty="0"/>
              <a:t>You simply express the logic your application to run and "plug it in" to Django to create a web application</a:t>
            </a:r>
          </a:p>
          <a:p>
            <a:r>
              <a:rPr lang="en-US" dirty="0"/>
              <a:t>Django handles all the details</a:t>
            </a:r>
          </a:p>
          <a:p>
            <a:r>
              <a:rPr lang="en-US" dirty="0"/>
              <a:t>You do need to know how to write your code that will plug into Django</a:t>
            </a:r>
          </a:p>
          <a:p>
            <a:endParaRPr lang="en-US" dirty="0"/>
          </a:p>
          <a:p>
            <a:r>
              <a:rPr lang="en-US" dirty="0"/>
              <a:t>If we can understand </a:t>
            </a:r>
            <a:r>
              <a:rPr lang="en-US" dirty="0" err="1"/>
              <a:t>mini_django</a:t>
            </a:r>
            <a:r>
              <a:rPr lang="en-US" dirty="0"/>
              <a:t> we will (hopefully) better understand "real Django"</a:t>
            </a:r>
          </a:p>
        </p:txBody>
      </p:sp>
    </p:spTree>
    <p:extLst>
      <p:ext uri="{BB962C8B-B14F-4D97-AF65-F5344CB8AC3E}">
        <p14:creationId xmlns:p14="http://schemas.microsoft.com/office/powerpoint/2010/main" val="11819168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/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/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/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/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/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/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Django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087245" y="376284"/>
            <a:ext cx="12962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err="1"/>
              <a:t>WSGIConfig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6447196" y="1073122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Routing</a:t>
            </a:r>
          </a:p>
          <a:p>
            <a:pPr algn="ctr"/>
            <a:r>
              <a:rPr lang="en-US" dirty="0" err="1">
                <a:solidFill>
                  <a:schemeClr val="bg1"/>
                </a:solidFill>
              </a:rPr>
              <a:t>MiddleWare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2" name="Rounded Rectangle 61"/>
          <p:cNvSpPr/>
          <p:nvPr/>
        </p:nvSpPr>
        <p:spPr>
          <a:xfrm>
            <a:off x="6447196" y="2647231"/>
            <a:ext cx="1086678" cy="1033669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Views</a:t>
            </a:r>
          </a:p>
        </p:txBody>
      </p:sp>
      <p:sp>
        <p:nvSpPr>
          <p:cNvPr id="63" name="Can 62"/>
          <p:cNvSpPr/>
          <p:nvPr/>
        </p:nvSpPr>
        <p:spPr>
          <a:xfrm>
            <a:off x="10058985" y="3901185"/>
            <a:ext cx="1577009" cy="646266"/>
          </a:xfrm>
          <a:prstGeom prst="can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Database</a:t>
            </a:r>
          </a:p>
        </p:txBody>
      </p:sp>
      <p:sp>
        <p:nvSpPr>
          <p:cNvPr id="65" name="Rounded Rectangle 64"/>
          <p:cNvSpPr/>
          <p:nvPr/>
        </p:nvSpPr>
        <p:spPr>
          <a:xfrm>
            <a:off x="10179401" y="2375747"/>
            <a:ext cx="1367113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Templates</a:t>
            </a:r>
            <a:endParaRPr lang="en-US" dirty="0"/>
          </a:p>
        </p:txBody>
      </p:sp>
      <p:sp>
        <p:nvSpPr>
          <p:cNvPr id="66" name="Rounded Rectangle 65"/>
          <p:cNvSpPr/>
          <p:nvPr/>
        </p:nvSpPr>
        <p:spPr>
          <a:xfrm>
            <a:off x="8034004" y="376063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settings.py</a:t>
            </a:r>
            <a:endParaRPr lang="en-US" dirty="0"/>
          </a:p>
        </p:txBody>
      </p:sp>
      <p:cxnSp>
        <p:nvCxnSpPr>
          <p:cNvPr id="67" name="Straight Arrow Connector 66"/>
          <p:cNvCxnSpPr/>
          <p:nvPr/>
        </p:nvCxnSpPr>
        <p:spPr>
          <a:xfrm flipH="1">
            <a:off x="7308394" y="560840"/>
            <a:ext cx="725611" cy="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72" idx="1"/>
            <a:endCxn id="66" idx="3"/>
          </p:cNvCxnSpPr>
          <p:nvPr/>
        </p:nvCxnSpPr>
        <p:spPr>
          <a:xfrm flipH="1">
            <a:off x="7533874" y="1582226"/>
            <a:ext cx="1404867" cy="773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cxnSpLocks/>
            <a:stCxn id="75" idx="1"/>
            <a:endCxn id="67" idx="3"/>
          </p:cNvCxnSpPr>
          <p:nvPr/>
        </p:nvCxnSpPr>
        <p:spPr>
          <a:xfrm flipH="1">
            <a:off x="7533874" y="2858500"/>
            <a:ext cx="702433" cy="305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cxnSpLocks/>
            <a:stCxn id="65" idx="1"/>
          </p:cNvCxnSpPr>
          <p:nvPr/>
        </p:nvCxnSpPr>
        <p:spPr>
          <a:xfrm flipH="1">
            <a:off x="9545151" y="2634165"/>
            <a:ext cx="634250" cy="35402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>
            <a:stCxn id="68" idx="2"/>
          </p:cNvCxnSpPr>
          <p:nvPr/>
        </p:nvCxnSpPr>
        <p:spPr>
          <a:xfrm flipH="1">
            <a:off x="9307994" y="4224318"/>
            <a:ext cx="750991" cy="679077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8938741" y="1357159"/>
            <a:ext cx="1439996" cy="45013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urls.py</a:t>
            </a:r>
            <a:endParaRPr lang="en-US" dirty="0"/>
          </a:p>
        </p:txBody>
      </p:sp>
      <p:sp>
        <p:nvSpPr>
          <p:cNvPr id="75" name="Rounded Rectangle 74"/>
          <p:cNvSpPr/>
          <p:nvPr/>
        </p:nvSpPr>
        <p:spPr>
          <a:xfrm>
            <a:off x="8236307" y="2600082"/>
            <a:ext cx="1308844" cy="51683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80" name="Rounded Rectangle 79"/>
          <p:cNvSpPr/>
          <p:nvPr/>
        </p:nvSpPr>
        <p:spPr>
          <a:xfrm>
            <a:off x="9022917" y="3335761"/>
            <a:ext cx="1355820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forms.py</a:t>
            </a:r>
            <a:endParaRPr lang="en-US" dirty="0"/>
          </a:p>
        </p:txBody>
      </p:sp>
      <p:sp>
        <p:nvSpPr>
          <p:cNvPr id="82" name="Rounded Rectangle 81"/>
          <p:cNvSpPr/>
          <p:nvPr/>
        </p:nvSpPr>
        <p:spPr>
          <a:xfrm>
            <a:off x="8221316" y="4386560"/>
            <a:ext cx="1086678" cy="1033669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Models</a:t>
            </a:r>
          </a:p>
        </p:txBody>
      </p:sp>
      <p:cxnSp>
        <p:nvCxnSpPr>
          <p:cNvPr id="83" name="Straight Arrow Connector 82"/>
          <p:cNvCxnSpPr/>
          <p:nvPr/>
        </p:nvCxnSpPr>
        <p:spPr>
          <a:xfrm flipH="1" flipV="1">
            <a:off x="9307994" y="4903395"/>
            <a:ext cx="834679" cy="9652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67" idx="0"/>
          </p:cNvCxnSpPr>
          <p:nvPr/>
        </p:nvCxnSpPr>
        <p:spPr>
          <a:xfrm>
            <a:off x="6990535" y="2106791"/>
            <a:ext cx="0" cy="54044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>
            <a:endCxn id="67" idx="2"/>
          </p:cNvCxnSpPr>
          <p:nvPr/>
        </p:nvCxnSpPr>
        <p:spPr>
          <a:xfrm flipH="1" flipV="1">
            <a:off x="6990535" y="3680900"/>
            <a:ext cx="1774120" cy="705660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/>
          <p:cNvSpPr/>
          <p:nvPr/>
        </p:nvSpPr>
        <p:spPr>
          <a:xfrm>
            <a:off x="10142673" y="5617838"/>
            <a:ext cx="1357391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models.py</a:t>
            </a:r>
            <a:endParaRPr lang="en-US" dirty="0"/>
          </a:p>
        </p:txBody>
      </p:sp>
      <p:sp>
        <p:nvSpPr>
          <p:cNvPr id="88" name="Rounded Rectangle 87"/>
          <p:cNvSpPr/>
          <p:nvPr/>
        </p:nvSpPr>
        <p:spPr>
          <a:xfrm>
            <a:off x="8202057" y="5654561"/>
            <a:ext cx="1319815" cy="501686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admin.py</a:t>
            </a:r>
            <a:endParaRPr lang="en-US" dirty="0"/>
          </a:p>
        </p:txBody>
      </p:sp>
      <p:sp>
        <p:nvSpPr>
          <p:cNvPr id="89" name="Rounded Rectangle 88"/>
          <p:cNvSpPr/>
          <p:nvPr/>
        </p:nvSpPr>
        <p:spPr>
          <a:xfrm>
            <a:off x="6496291" y="4371842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Shell</a:t>
            </a:r>
          </a:p>
        </p:txBody>
      </p:sp>
      <p:sp>
        <p:nvSpPr>
          <p:cNvPr id="90" name="Rounded Rectangle 89"/>
          <p:cNvSpPr/>
          <p:nvPr/>
        </p:nvSpPr>
        <p:spPr>
          <a:xfrm>
            <a:off x="6528589" y="5401880"/>
            <a:ext cx="1086678" cy="592481"/>
          </a:xfrm>
          <a:prstGeom prst="roundRect">
            <a:avLst/>
          </a:prstGeom>
          <a:solidFill>
            <a:srgbClr val="FF7F0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/admin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flipH="1" flipV="1">
            <a:off x="7582969" y="4668083"/>
            <a:ext cx="638347" cy="23531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flipH="1">
            <a:off x="7615267" y="4903395"/>
            <a:ext cx="606049" cy="794726"/>
          </a:xfrm>
          <a:prstGeom prst="straightConnector1">
            <a:avLst/>
          </a:prstGeom>
          <a:ln w="381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 flipH="1" flipV="1">
            <a:off x="7615267" y="5698121"/>
            <a:ext cx="586790" cy="2072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flipH="1">
            <a:off x="9521872" y="5868681"/>
            <a:ext cx="620801" cy="367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Rounded Rectangle 94"/>
          <p:cNvSpPr/>
          <p:nvPr/>
        </p:nvSpPr>
        <p:spPr>
          <a:xfrm>
            <a:off x="10320030" y="4908381"/>
            <a:ext cx="1143960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Migrations</a:t>
            </a:r>
          </a:p>
        </p:txBody>
      </p:sp>
      <p:cxnSp>
        <p:nvCxnSpPr>
          <p:cNvPr id="96" name="Straight Arrow Connector 95"/>
          <p:cNvCxnSpPr/>
          <p:nvPr/>
        </p:nvCxnSpPr>
        <p:spPr>
          <a:xfrm flipV="1">
            <a:off x="10821369" y="5261894"/>
            <a:ext cx="70641" cy="35594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endCxn id="68" idx="3"/>
          </p:cNvCxnSpPr>
          <p:nvPr/>
        </p:nvCxnSpPr>
        <p:spPr>
          <a:xfrm flipH="1" flipV="1">
            <a:off x="10847490" y="4547451"/>
            <a:ext cx="55467" cy="3559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>
            <a:endCxn id="67" idx="3"/>
          </p:cNvCxnSpPr>
          <p:nvPr/>
        </p:nvCxnSpPr>
        <p:spPr>
          <a:xfrm flipH="1">
            <a:off x="7533874" y="2359611"/>
            <a:ext cx="486762" cy="8044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/>
          <p:cNvSpPr/>
          <p:nvPr/>
        </p:nvSpPr>
        <p:spPr>
          <a:xfrm>
            <a:off x="8020636" y="2082838"/>
            <a:ext cx="940191" cy="353513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/>
          <p:cNvCxnSpPr>
            <a:endCxn id="61" idx="1"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>
            <a:stCxn id="62" idx="1"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cxnSpLocks/>
            <a:stCxn id="82" idx="0"/>
            <a:endCxn id="80" idx="2"/>
          </p:cNvCxnSpPr>
          <p:nvPr/>
        </p:nvCxnSpPr>
        <p:spPr>
          <a:xfrm flipV="1">
            <a:off x="8764655" y="3837447"/>
            <a:ext cx="936172" cy="54911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9FA7D3AE-9F2C-DC60-72F8-1A495082D0BA}"/>
              </a:ext>
            </a:extLst>
          </p:cNvPr>
          <p:cNvCxnSpPr>
            <a:cxnSpLocks/>
            <a:stCxn id="80" idx="3"/>
            <a:endCxn id="65" idx="2"/>
          </p:cNvCxnSpPr>
          <p:nvPr/>
        </p:nvCxnSpPr>
        <p:spPr>
          <a:xfrm flipV="1">
            <a:off x="10378737" y="2892583"/>
            <a:ext cx="484221" cy="69402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29ACA3A-B436-96FF-F06B-64736B654A16}"/>
              </a:ext>
            </a:extLst>
          </p:cNvPr>
          <p:cNvCxnSpPr>
            <a:cxnSpLocks/>
            <a:stCxn id="80" idx="0"/>
            <a:endCxn id="75" idx="2"/>
          </p:cNvCxnSpPr>
          <p:nvPr/>
        </p:nvCxnSpPr>
        <p:spPr>
          <a:xfrm flipH="1" flipV="1">
            <a:off x="8890729" y="3116918"/>
            <a:ext cx="810098" cy="21884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2217F851-5B97-DB57-1DB7-8E835CC8572E}"/>
              </a:ext>
            </a:extLst>
          </p:cNvPr>
          <p:cNvCxnSpPr>
            <a:cxnSpLocks/>
            <a:stCxn id="82" idx="0"/>
            <a:endCxn id="75" idx="2"/>
          </p:cNvCxnSpPr>
          <p:nvPr/>
        </p:nvCxnSpPr>
        <p:spPr>
          <a:xfrm flipV="1">
            <a:off x="8764655" y="3116918"/>
            <a:ext cx="126074" cy="12696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E4A1BA6C-C878-1A14-6E63-29A21B881612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6EE01-9343-E1B3-E425-679DC3AFE6B6}"/>
              </a:ext>
            </a:extLst>
          </p:cNvPr>
          <p:cNvSpPr txBox="1"/>
          <p:nvPr/>
        </p:nvSpPr>
        <p:spPr>
          <a:xfrm>
            <a:off x="3586260" y="6119524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www.dj4e.com</a:t>
            </a:r>
          </a:p>
        </p:txBody>
      </p:sp>
    </p:spTree>
    <p:extLst>
      <p:ext uri="{BB962C8B-B14F-4D97-AF65-F5344CB8AC3E}">
        <p14:creationId xmlns:p14="http://schemas.microsoft.com/office/powerpoint/2010/main" val="383645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E4765-7E7F-ED6A-5EF8-6CF28E27BB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D0F2443-5D35-5C75-BB59-DE23DDF51908}"/>
              </a:ext>
            </a:extLst>
          </p:cNvPr>
          <p:cNvSpPr/>
          <p:nvPr/>
        </p:nvSpPr>
        <p:spPr>
          <a:xfrm>
            <a:off x="873960" y="278098"/>
            <a:ext cx="2465935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Browser</a:t>
            </a:r>
          </a:p>
          <a:p>
            <a:pPr algn="r"/>
            <a:endParaRPr lang="en-US" dirty="0"/>
          </a:p>
        </p:txBody>
      </p:sp>
      <p:sp>
        <p:nvSpPr>
          <p:cNvPr id="73" name="Cloud Callout 72">
            <a:extLst>
              <a:ext uri="{FF2B5EF4-FFF2-40B4-BE49-F238E27FC236}">
                <a16:creationId xmlns:a16="http://schemas.microsoft.com/office/drawing/2014/main" id="{2402E4AE-55B0-87D6-BDEC-9D4E222DE88D}"/>
              </a:ext>
            </a:extLst>
          </p:cNvPr>
          <p:cNvSpPr/>
          <p:nvPr/>
        </p:nvSpPr>
        <p:spPr>
          <a:xfrm>
            <a:off x="3902018" y="2078864"/>
            <a:ext cx="934720" cy="653442"/>
          </a:xfrm>
          <a:prstGeom prst="cloudCallout">
            <a:avLst>
              <a:gd name="adj1" fmla="val 906"/>
              <a:gd name="adj2" fmla="val -1249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EEAA070-FD86-CC4A-9BEE-E9C30D5EF4D2}"/>
              </a:ext>
            </a:extLst>
          </p:cNvPr>
          <p:cNvSpPr/>
          <p:nvPr/>
        </p:nvSpPr>
        <p:spPr>
          <a:xfrm>
            <a:off x="1078762" y="404637"/>
            <a:ext cx="516835" cy="6105958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  <a:p>
            <a:pPr algn="ctr"/>
            <a:r>
              <a:rPr lang="en-US" dirty="0"/>
              <a:t>O</a:t>
            </a:r>
          </a:p>
          <a:p>
            <a:pPr algn="ctr"/>
            <a:r>
              <a:rPr lang="en-US" dirty="0"/>
              <a:t>M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235B96B8-CE10-DFBF-480B-2C8FA3CEE383}"/>
              </a:ext>
            </a:extLst>
          </p:cNvPr>
          <p:cNvSpPr/>
          <p:nvPr/>
        </p:nvSpPr>
        <p:spPr>
          <a:xfrm>
            <a:off x="2088487" y="2703730"/>
            <a:ext cx="1230519" cy="947790"/>
          </a:xfrm>
          <a:prstGeom prst="roundRect">
            <a:avLst/>
          </a:prstGeom>
          <a:solidFill>
            <a:srgbClr val="002060"/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Parse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Response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BB25690C-884C-65B6-0921-155966862085}"/>
              </a:ext>
            </a:extLst>
          </p:cNvPr>
          <p:cNvSpPr/>
          <p:nvPr/>
        </p:nvSpPr>
        <p:spPr>
          <a:xfrm>
            <a:off x="1809475" y="4073744"/>
            <a:ext cx="1337820" cy="2345410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JavaScript</a:t>
            </a:r>
          </a:p>
        </p:txBody>
      </p:sp>
      <p:pic>
        <p:nvPicPr>
          <p:cNvPr id="81" name="Picture 80">
            <a:extLst>
              <a:ext uri="{FF2B5EF4-FFF2-40B4-BE49-F238E27FC236}">
                <a16:creationId xmlns:a16="http://schemas.microsoft.com/office/drawing/2014/main" id="{B54FBD3F-B011-DB1F-ED61-BCFAC69261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2497" y="2609953"/>
            <a:ext cx="1473755" cy="1105316"/>
          </a:xfrm>
          <a:prstGeom prst="rect">
            <a:avLst/>
          </a:prstGeom>
        </p:spPr>
      </p:pic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16AAA60-890C-1BEB-F707-25309278BA4D}"/>
              </a:ext>
            </a:extLst>
          </p:cNvPr>
          <p:cNvCxnSpPr>
            <a:stCxn id="78" idx="1"/>
            <a:endCxn id="77" idx="3"/>
          </p:cNvCxnSpPr>
          <p:nvPr/>
        </p:nvCxnSpPr>
        <p:spPr>
          <a:xfrm flipH="1">
            <a:off x="1595597" y="3177625"/>
            <a:ext cx="492890" cy="279991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E71835F-8F94-7405-3963-3912CD858C12}"/>
              </a:ext>
            </a:extLst>
          </p:cNvPr>
          <p:cNvCxnSpPr>
            <a:endCxn id="48" idx="2"/>
          </p:cNvCxnSpPr>
          <p:nvPr/>
        </p:nvCxnSpPr>
        <p:spPr>
          <a:xfrm flipV="1">
            <a:off x="691404" y="1668102"/>
            <a:ext cx="345527" cy="13845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C249E3D-374F-33DE-E5F7-1AA6032BF573}"/>
              </a:ext>
            </a:extLst>
          </p:cNvPr>
          <p:cNvCxnSpPr>
            <a:stCxn id="77" idx="1"/>
          </p:cNvCxnSpPr>
          <p:nvPr/>
        </p:nvCxnSpPr>
        <p:spPr>
          <a:xfrm flipH="1" flipV="1">
            <a:off x="669158" y="3052660"/>
            <a:ext cx="409604" cy="404956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5C26F890-2D6A-4078-5CB2-77C771F62D4C}"/>
              </a:ext>
            </a:extLst>
          </p:cNvPr>
          <p:cNvSpPr/>
          <p:nvPr/>
        </p:nvSpPr>
        <p:spPr>
          <a:xfrm>
            <a:off x="692725" y="1396262"/>
            <a:ext cx="688412" cy="271840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Click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88DCB1F-3E07-CCF8-CB5D-658FC0007714}"/>
              </a:ext>
            </a:extLst>
          </p:cNvPr>
          <p:cNvSpPr/>
          <p:nvPr/>
        </p:nvSpPr>
        <p:spPr>
          <a:xfrm>
            <a:off x="5372117" y="249524"/>
            <a:ext cx="6676896" cy="6347791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/>
              <a:t>Linux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729CD64-6DA9-886A-09EE-3726F9DB4642}"/>
              </a:ext>
            </a:extLst>
          </p:cNvPr>
          <p:cNvSpPr/>
          <p:nvPr/>
        </p:nvSpPr>
        <p:spPr>
          <a:xfrm>
            <a:off x="6087245" y="842005"/>
            <a:ext cx="5702276" cy="5548575"/>
          </a:xfrm>
          <a:prstGeom prst="rect">
            <a:avLst/>
          </a:prstGeom>
          <a:solidFill>
            <a:srgbClr val="00206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dirty="0" err="1"/>
              <a:t>mini_django.py</a:t>
            </a:r>
            <a:endParaRPr lang="en-US" dirty="0"/>
          </a:p>
        </p:txBody>
      </p:sp>
      <p:sp>
        <p:nvSpPr>
          <p:cNvPr id="66" name="Rounded Rectangle 65">
            <a:extLst>
              <a:ext uri="{FF2B5EF4-FFF2-40B4-BE49-F238E27FC236}">
                <a16:creationId xmlns:a16="http://schemas.microsoft.com/office/drawing/2014/main" id="{0624DD23-75E7-CA23-8240-AF339C7FA40A}"/>
              </a:ext>
            </a:extLst>
          </p:cNvPr>
          <p:cNvSpPr/>
          <p:nvPr/>
        </p:nvSpPr>
        <p:spPr>
          <a:xfrm>
            <a:off x="6237873" y="364061"/>
            <a:ext cx="1603514" cy="369554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runserver.py</a:t>
            </a:r>
            <a:endParaRPr lang="en-US" dirty="0"/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D45492B8-9A55-DCE6-820E-7BD5FAACD496}"/>
              </a:ext>
            </a:extLst>
          </p:cNvPr>
          <p:cNvSpPr/>
          <p:nvPr/>
        </p:nvSpPr>
        <p:spPr>
          <a:xfrm>
            <a:off x="10114975" y="1875740"/>
            <a:ext cx="1308844" cy="122995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views.py</a:t>
            </a:r>
            <a:endParaRPr lang="en-US" dirty="0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156F09C8-38BF-C056-A3F5-AD816CFD8A72}"/>
              </a:ext>
            </a:extLst>
          </p:cNvPr>
          <p:cNvCxnSpPr>
            <a:cxnSpLocks/>
          </p:cNvCxnSpPr>
          <p:nvPr/>
        </p:nvCxnSpPr>
        <p:spPr>
          <a:xfrm>
            <a:off x="8236307" y="2206084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ounded Rectangle 98">
            <a:extLst>
              <a:ext uri="{FF2B5EF4-FFF2-40B4-BE49-F238E27FC236}">
                <a16:creationId xmlns:a16="http://schemas.microsoft.com/office/drawing/2014/main" id="{5890F959-BA63-D221-FAF7-6D60A6824C7C}"/>
              </a:ext>
            </a:extLst>
          </p:cNvPr>
          <p:cNvSpPr/>
          <p:nvPr/>
        </p:nvSpPr>
        <p:spPr>
          <a:xfrm>
            <a:off x="8698887" y="1919399"/>
            <a:ext cx="953508" cy="128648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urls.py</a:t>
            </a:r>
            <a:endParaRPr lang="en-US" sz="1600" dirty="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805D54-A0F3-7E49-4882-161434041A1D}"/>
              </a:ext>
            </a:extLst>
          </p:cNvPr>
          <p:cNvCxnSpPr>
            <a:cxnSpLocks/>
          </p:cNvCxnSpPr>
          <p:nvPr/>
        </p:nvCxnSpPr>
        <p:spPr>
          <a:xfrm>
            <a:off x="1337179" y="1543199"/>
            <a:ext cx="5110017" cy="46758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4E674B8-3E97-F4D3-1D15-33D369332884}"/>
              </a:ext>
            </a:extLst>
          </p:cNvPr>
          <p:cNvCxnSpPr>
            <a:cxnSpLocks/>
            <a:endCxn id="78" idx="3"/>
          </p:cNvCxnSpPr>
          <p:nvPr/>
        </p:nvCxnSpPr>
        <p:spPr>
          <a:xfrm flipH="1">
            <a:off x="3319006" y="3164066"/>
            <a:ext cx="3128190" cy="13559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F71AC2FA-B98E-DE56-E877-13C7584A285D}"/>
              </a:ext>
            </a:extLst>
          </p:cNvPr>
          <p:cNvSpPr/>
          <p:nvPr/>
        </p:nvSpPr>
        <p:spPr>
          <a:xfrm>
            <a:off x="1728015" y="1875740"/>
            <a:ext cx="1419280" cy="660689"/>
          </a:xfrm>
          <a:prstGeom prst="rect">
            <a:avLst/>
          </a:prstGeom>
          <a:solidFill>
            <a:schemeClr val="tx1">
              <a:lumMod val="5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HTML</a:t>
            </a:r>
          </a:p>
          <a:p>
            <a:r>
              <a:rPr lang="en-US" dirty="0"/>
              <a:t>CSS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27E38EA2-B4BD-1BC5-3A3D-B1EA60473ABF}"/>
              </a:ext>
            </a:extLst>
          </p:cNvPr>
          <p:cNvSpPr/>
          <p:nvPr/>
        </p:nvSpPr>
        <p:spPr>
          <a:xfrm>
            <a:off x="6447196" y="1136871"/>
            <a:ext cx="1789111" cy="2578398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bg1"/>
                </a:solidFill>
              </a:rPr>
              <a:t>httpServer</a:t>
            </a:r>
            <a:endParaRPr lang="en-US" dirty="0">
              <a:solidFill>
                <a:schemeClr val="bg1"/>
              </a:solidFill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B9748DF-2A68-91A9-7600-720D4E0327E1}"/>
              </a:ext>
            </a:extLst>
          </p:cNvPr>
          <p:cNvCxnSpPr>
            <a:cxnSpLocks/>
          </p:cNvCxnSpPr>
          <p:nvPr/>
        </p:nvCxnSpPr>
        <p:spPr>
          <a:xfrm>
            <a:off x="9652395" y="2206084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3C45AC-42E6-E8B0-809D-532073078676}"/>
              </a:ext>
            </a:extLst>
          </p:cNvPr>
          <p:cNvCxnSpPr>
            <a:cxnSpLocks/>
          </p:cNvCxnSpPr>
          <p:nvPr/>
        </p:nvCxnSpPr>
        <p:spPr>
          <a:xfrm flipH="1">
            <a:off x="8236307" y="2845372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CAB93BC-5717-16B8-0603-098206BE9390}"/>
              </a:ext>
            </a:extLst>
          </p:cNvPr>
          <p:cNvCxnSpPr>
            <a:cxnSpLocks/>
          </p:cNvCxnSpPr>
          <p:nvPr/>
        </p:nvCxnSpPr>
        <p:spPr>
          <a:xfrm flipH="1">
            <a:off x="9652395" y="2803061"/>
            <a:ext cx="46258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26E91DE-0426-1C55-FF19-469410887510}"/>
              </a:ext>
            </a:extLst>
          </p:cNvPr>
          <p:cNvSpPr txBox="1"/>
          <p:nvPr/>
        </p:nvSpPr>
        <p:spPr>
          <a:xfrm>
            <a:off x="3586260" y="6119524"/>
            <a:ext cx="1593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www.dj4e.com</a:t>
            </a:r>
          </a:p>
        </p:txBody>
      </p:sp>
    </p:spTree>
    <p:extLst>
      <p:ext uri="{BB962C8B-B14F-4D97-AF65-F5344CB8AC3E}">
        <p14:creationId xmlns:p14="http://schemas.microsoft.com/office/powerpoint/2010/main" val="9467779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4B604-F4A9-061B-24ED-C0931C49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Files in </a:t>
            </a:r>
            <a:r>
              <a:rPr lang="en-US" dirty="0" err="1"/>
              <a:t>mini_django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5BF5BF-003E-917C-4D4B-182840613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solidFill>
                  <a:srgbClr val="FFFF00"/>
                </a:solidFill>
              </a:rPr>
              <a:t>runserver.py</a:t>
            </a:r>
            <a:r>
              <a:rPr lang="en-US" dirty="0">
                <a:solidFill>
                  <a:srgbClr val="FFFF00"/>
                </a:solidFill>
              </a:rPr>
              <a:t>  </a:t>
            </a:r>
            <a:r>
              <a:rPr lang="en-US" dirty="0"/>
              <a:t>- loads </a:t>
            </a:r>
            <a:r>
              <a:rPr lang="en-US" dirty="0" err="1"/>
              <a:t>mini_django</a:t>
            </a:r>
            <a:r>
              <a:rPr lang="en-US" dirty="0"/>
              <a:t>, loads the path router in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starts the </a:t>
            </a:r>
            <a:r>
              <a:rPr lang="en-US" dirty="0" err="1">
                <a:solidFill>
                  <a:srgbClr val="FFFF00"/>
                </a:solidFill>
              </a:rPr>
              <a:t>httpServer</a:t>
            </a:r>
            <a:r>
              <a:rPr lang="en-US" dirty="0">
                <a:solidFill>
                  <a:srgbClr val="FFFF00"/>
                </a:solidFill>
              </a:rPr>
              <a:t>() </a:t>
            </a:r>
            <a:r>
              <a:rPr lang="en-US" dirty="0"/>
              <a:t>to listen on port 9000</a:t>
            </a:r>
          </a:p>
          <a:p>
            <a:r>
              <a:rPr lang="en-US" dirty="0" err="1">
                <a:solidFill>
                  <a:srgbClr val="FFFF00"/>
                </a:solidFill>
              </a:rPr>
              <a:t>mini_django.py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the web server</a:t>
            </a:r>
          </a:p>
          <a:p>
            <a:pPr lvl="1"/>
            <a:r>
              <a:rPr lang="en-US" dirty="0"/>
              <a:t>Listens for incoming HTTP requests</a:t>
            </a:r>
          </a:p>
          <a:p>
            <a:pPr lvl="1"/>
            <a:r>
              <a:rPr lang="en-US" dirty="0"/>
              <a:t>Parses incoming HTTP requests and passes them to </a:t>
            </a:r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for routing</a:t>
            </a:r>
          </a:p>
          <a:p>
            <a:pPr lvl="1"/>
            <a:r>
              <a:rPr lang="en-US" dirty="0"/>
              <a:t>Receives </a:t>
            </a:r>
            <a:r>
              <a:rPr lang="en-US" dirty="0" err="1">
                <a:solidFill>
                  <a:srgbClr val="FFFF00"/>
                </a:solidFill>
              </a:rPr>
              <a:t>HttpResponse</a:t>
            </a:r>
            <a:r>
              <a:rPr lang="en-US" dirty="0"/>
              <a:t> objects from </a:t>
            </a:r>
            <a:r>
              <a:rPr lang="en-US" dirty="0" err="1">
                <a:solidFill>
                  <a:srgbClr val="FFFF00"/>
                </a:solidFill>
              </a:rPr>
              <a:t>views.py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and sends them back to the browser using HTTP</a:t>
            </a:r>
          </a:p>
          <a:p>
            <a:r>
              <a:rPr lang="en-US" dirty="0" err="1">
                <a:solidFill>
                  <a:srgbClr val="FFFF00"/>
                </a:solidFill>
              </a:rPr>
              <a:t>urls.py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looks at the path in the </a:t>
            </a:r>
            <a:r>
              <a:rPr lang="en-US" dirty="0" err="1">
                <a:solidFill>
                  <a:srgbClr val="FFFF00"/>
                </a:solidFill>
              </a:rPr>
              <a:t>HttpRequest</a:t>
            </a:r>
            <a:r>
              <a:rPr lang="en-US" dirty="0"/>
              <a:t> object and chooses a view function</a:t>
            </a:r>
          </a:p>
          <a:p>
            <a:r>
              <a:rPr lang="en-US" dirty="0" err="1">
                <a:solidFill>
                  <a:srgbClr val="FFFF00"/>
                </a:solidFill>
              </a:rPr>
              <a:t>views.py</a:t>
            </a:r>
            <a:r>
              <a:rPr lang="en-US" dirty="0">
                <a:solidFill>
                  <a:srgbClr val="FFFF00"/>
                </a:solidFill>
              </a:rPr>
              <a:t> </a:t>
            </a:r>
            <a:r>
              <a:rPr lang="en-US" dirty="0"/>
              <a:t>– functions that take </a:t>
            </a:r>
            <a:r>
              <a:rPr lang="en-US" dirty="0" err="1">
                <a:solidFill>
                  <a:srgbClr val="FFFF00"/>
                </a:solidFill>
              </a:rPr>
              <a:t>HttpRequest</a:t>
            </a:r>
            <a:r>
              <a:rPr lang="en-US" dirty="0"/>
              <a:t> as input and produce an </a:t>
            </a:r>
            <a:r>
              <a:rPr lang="en-US" dirty="0" err="1">
                <a:solidFill>
                  <a:srgbClr val="FFFF00"/>
                </a:solidFill>
              </a:rPr>
              <a:t>HttpResponse</a:t>
            </a:r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144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A46D8-E70C-D1F2-C11C-19A73B867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79183-0056-960A-FE21-4E6B613618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the source code from </a:t>
            </a:r>
            <a:r>
              <a:rPr lang="en-US" dirty="0" err="1"/>
              <a:t>github</a:t>
            </a:r>
            <a:r>
              <a:rPr lang="en-US" dirty="0"/>
              <a:t> into a folder using </a:t>
            </a:r>
            <a:r>
              <a:rPr lang="en-US" dirty="0">
                <a:solidFill>
                  <a:srgbClr val="FFFF00"/>
                </a:solidFill>
              </a:rPr>
              <a:t>git</a:t>
            </a:r>
            <a:r>
              <a:rPr lang="en-US" dirty="0"/>
              <a:t> or </a:t>
            </a:r>
            <a:r>
              <a:rPr lang="en-US" dirty="0">
                <a:solidFill>
                  <a:srgbClr val="FFFF00"/>
                </a:solidFill>
              </a:rPr>
              <a:t>zip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mini_django</a:t>
            </a:r>
            <a:r>
              <a:rPr lang="en-US" dirty="0"/>
              <a:t>/</a:t>
            </a:r>
          </a:p>
          <a:p>
            <a:r>
              <a:rPr lang="en-US" dirty="0"/>
              <a:t>Follow the README instructions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629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D795-5899-9019-EFC5-6AD19CA54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149AA-4B4E-146E-7043-D79C5D9EE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 err="1"/>
              <a:t>views.py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D356F-E29E-F506-04ED-8253741B0082}"/>
              </a:ext>
            </a:extLst>
          </p:cNvPr>
          <p:cNvSpPr txBox="1"/>
          <p:nvPr/>
        </p:nvSpPr>
        <p:spPr>
          <a:xfrm>
            <a:off x="638694" y="853471"/>
            <a:ext cx="1052403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similar to Django's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views.py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def root(req: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HttpRequest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-&gt;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HttpResponse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res.headers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['Content-Type'] = 'text/html; charset=utf-8'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("&lt;!DOCTYPE html&gt;");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("&lt;html&gt;&lt;head&gt;&lt;/head&gt;&lt;body&gt;")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mini_django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seems to be working!&lt;/p&gt;");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("&lt;p&gt;This is the page at the root path, try another path&lt;/p&gt;")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("&lt;p&gt;Try /dj4e /js4e /ca4e or /broken&lt;/p&gt;")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res.write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("&lt;/body&gt;&lt;/html&gt;")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527367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9AF8C"/>
      </a:accent1>
      <a:accent2>
        <a:srgbClr val="97BE49"/>
      </a:accent2>
      <a:accent3>
        <a:srgbClr val="3D9CCC"/>
      </a:accent3>
      <a:accent4>
        <a:srgbClr val="7C60C6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2158</TotalTime>
  <Words>784</Words>
  <Application>Microsoft Macintosh PowerPoint</Application>
  <PresentationFormat>Widescreen</PresentationFormat>
  <Paragraphs>124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Courier New</vt:lpstr>
      <vt:lpstr>Office Theme</vt:lpstr>
      <vt:lpstr>The mini_django web server</vt:lpstr>
      <vt:lpstr>Learning Objective </vt:lpstr>
      <vt:lpstr>Why Django?</vt:lpstr>
      <vt:lpstr>Understanding (real) Django</vt:lpstr>
      <vt:lpstr>PowerPoint Presentation</vt:lpstr>
      <vt:lpstr>PowerPoint Presentation</vt:lpstr>
      <vt:lpstr>Files in mini_django</vt:lpstr>
      <vt:lpstr>Getting Started</vt:lpstr>
      <vt:lpstr>views.py</vt:lpstr>
      <vt:lpstr>urls.py</vt:lpstr>
      <vt:lpstr>Demo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Dynamic Web Content</dc:title>
  <dc:creator>Severance, Charles</dc:creator>
  <cp:lastModifiedBy>Severance, Charles</cp:lastModifiedBy>
  <cp:revision>75</cp:revision>
  <dcterms:created xsi:type="dcterms:W3CDTF">2019-01-19T02:12:54Z</dcterms:created>
  <dcterms:modified xsi:type="dcterms:W3CDTF">2025-01-02T15:49:34Z</dcterms:modified>
</cp:coreProperties>
</file>