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1"/>
  </p:notesMasterIdLst>
  <p:sldIdLst>
    <p:sldId id="258" r:id="rId2"/>
    <p:sldId id="408" r:id="rId3"/>
    <p:sldId id="389" r:id="rId4"/>
    <p:sldId id="391" r:id="rId5"/>
    <p:sldId id="413" r:id="rId6"/>
    <p:sldId id="411" r:id="rId7"/>
    <p:sldId id="410" r:id="rId8"/>
    <p:sldId id="412" r:id="rId9"/>
    <p:sldId id="414" r:id="rId10"/>
    <p:sldId id="415" r:id="rId11"/>
    <p:sldId id="416" r:id="rId12"/>
    <p:sldId id="418" r:id="rId13"/>
    <p:sldId id="417" r:id="rId14"/>
    <p:sldId id="419" r:id="rId15"/>
    <p:sldId id="382" r:id="rId16"/>
    <p:sldId id="420" r:id="rId17"/>
    <p:sldId id="347" r:id="rId18"/>
    <p:sldId id="348" r:id="rId19"/>
    <p:sldId id="343" r:id="rId20"/>
    <p:sldId id="344" r:id="rId21"/>
    <p:sldId id="346" r:id="rId22"/>
    <p:sldId id="421" r:id="rId23"/>
    <p:sldId id="422" r:id="rId24"/>
    <p:sldId id="423" r:id="rId25"/>
    <p:sldId id="424" r:id="rId26"/>
    <p:sldId id="425" r:id="rId27"/>
    <p:sldId id="281" r:id="rId28"/>
    <p:sldId id="273" r:id="rId29"/>
    <p:sldId id="390"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7F00"/>
    <a:srgbClr val="00FDFF"/>
    <a:srgbClr val="FF40FF"/>
    <a:srgbClr val="09442A"/>
    <a:srgbClr val="0500FF"/>
    <a:srgbClr val="000000"/>
    <a:srgbClr val="D7AC0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17"/>
    <p:restoredTop sz="94586"/>
  </p:normalViewPr>
  <p:slideViewPr>
    <p:cSldViewPr snapToGrid="0" snapToObjects="1">
      <p:cViewPr varScale="1">
        <p:scale>
          <a:sx n="113" d="100"/>
          <a:sy n="113" d="100"/>
        </p:scale>
        <p:origin x="4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7B56FC-7D2E-F343-9D09-0D14B00AA564}" type="datetimeFigureOut">
              <a:rPr lang="en-US" smtClean="0"/>
              <a:t>9/16/22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6D6606-78EC-E24C-A3B3-B3666C6F492D}" type="slidenum">
              <a:rPr lang="en-US" smtClean="0"/>
              <a:t>‹#›</a:t>
            </a:fld>
            <a:endParaRPr lang="en-US"/>
          </a:p>
        </p:txBody>
      </p:sp>
    </p:spTree>
    <p:extLst>
      <p:ext uri="{BB962C8B-B14F-4D97-AF65-F5344CB8AC3E}">
        <p14:creationId xmlns:p14="http://schemas.microsoft.com/office/powerpoint/2010/main" val="1013047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E7C04C-7AF8-1445-A186-502B631B934F}"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E7C04C-7AF8-1445-A186-502B631B934F}" type="datetimeFigureOut">
              <a:rPr lang="en-US" smtClean="0"/>
              <a:t>9/16/22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E7C04C-7AF8-1445-A186-502B631B934F}" type="datetimeFigureOut">
              <a:rPr lang="en-US" smtClean="0"/>
              <a:t>9/16/22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E7C04C-7AF8-1445-A186-502B631B934F}" type="datetimeFigureOut">
              <a:rPr lang="en-US" smtClean="0"/>
              <a:t>9/16/22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E7C04C-7AF8-1445-A186-502B631B934F}" type="datetimeFigureOut">
              <a:rPr lang="en-US" smtClean="0"/>
              <a:t>9/16/22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E7C04C-7AF8-1445-A186-502B631B934F}" type="datetimeFigureOut">
              <a:rPr lang="en-US" smtClean="0"/>
              <a:t>9/16/22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9/16/22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E7C04C-7AF8-1445-A186-502B631B934F}" type="datetimeFigureOut">
              <a:rPr lang="en-US" smtClean="0"/>
              <a:t>9/16/22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DF6F330-C845-6B40-9965-8A0C96ACE82B}"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E7C04C-7AF8-1445-A186-502B631B934F}" type="datetimeFigureOut">
              <a:rPr lang="en-US" smtClean="0"/>
              <a:t>9/16/22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F6F330-C845-6B40-9965-8A0C96ACE82B}" type="slidenum">
              <a:rPr lang="en-US" smtClean="0"/>
              <a:t>‹#›</a:t>
            </a:fld>
            <a:endParaRPr lang="en-US"/>
          </a:p>
        </p:txBody>
      </p:sp>
    </p:spTree>
    <p:extLst>
      <p:ext uri="{BB962C8B-B14F-4D97-AF65-F5344CB8AC3E}">
        <p14:creationId xmlns:p14="http://schemas.microsoft.com/office/powerpoint/2010/main" val="1942372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rgbClr val="D7AC08"/>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hyperlink" Target="http://www.djangoproject.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20EB187-900F-4AF5-813B-101456D9F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387349" y="1200152"/>
            <a:ext cx="6897171" cy="4457696"/>
          </a:xfrm>
        </p:spPr>
        <p:txBody>
          <a:bodyPr anchor="ctr">
            <a:normAutofit/>
          </a:bodyPr>
          <a:lstStyle/>
          <a:p>
            <a:pPr algn="l"/>
            <a:r>
              <a:rPr lang="en-US" sz="8000" dirty="0"/>
              <a:t>Forms in Django</a:t>
            </a:r>
          </a:p>
        </p:txBody>
      </p:sp>
      <p:sp>
        <p:nvSpPr>
          <p:cNvPr id="3" name="Subtitle 2"/>
          <p:cNvSpPr>
            <a:spLocks noGrp="1"/>
          </p:cNvSpPr>
          <p:nvPr>
            <p:ph type="subTitle" idx="1"/>
          </p:nvPr>
        </p:nvSpPr>
        <p:spPr>
          <a:xfrm>
            <a:off x="849963" y="1200152"/>
            <a:ext cx="2816535" cy="4457696"/>
          </a:xfrm>
        </p:spPr>
        <p:txBody>
          <a:bodyPr anchor="ctr">
            <a:normAutofit/>
          </a:bodyPr>
          <a:lstStyle/>
          <a:p>
            <a:pPr algn="r"/>
            <a:r>
              <a:rPr lang="en-US" sz="2800">
                <a:solidFill>
                  <a:srgbClr val="FFFFFF"/>
                </a:solidFill>
              </a:rPr>
              <a:t>Charles Severance</a:t>
            </a:r>
          </a:p>
          <a:p>
            <a:pPr algn="r"/>
            <a:r>
              <a:rPr lang="en-US" sz="2800">
                <a:solidFill>
                  <a:srgbClr val="FFFFFF"/>
                </a:solidFill>
              </a:rPr>
              <a:t>www.dj4e.com</a:t>
            </a:r>
          </a:p>
          <a:p>
            <a:pPr algn="r"/>
            <a:endParaRPr lang="en-US" sz="2800">
              <a:solidFill>
                <a:srgbClr val="FFFFFF"/>
              </a:solidFill>
            </a:endParaRPr>
          </a:p>
        </p:txBody>
      </p:sp>
      <p:cxnSp>
        <p:nvCxnSpPr>
          <p:cNvPr id="12" name="Straight Connector 11">
            <a:extLst>
              <a:ext uri="{FF2B5EF4-FFF2-40B4-BE49-F238E27FC236}">
                <a16:creationId xmlns:a16="http://schemas.microsoft.com/office/drawing/2014/main" id="{624D17C8-E9C2-48A4-AA36-D7048A6CCC4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286000"/>
            <a:ext cx="0" cy="228600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pic>
        <p:nvPicPr>
          <p:cNvPr id="5" name="Picture 6" descr="CCby.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339754" y="5638800"/>
            <a:ext cx="1106488" cy="37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1221714" y="5091708"/>
            <a:ext cx="5552482" cy="923330"/>
          </a:xfrm>
          <a:prstGeom prst="rect">
            <a:avLst/>
          </a:prstGeom>
          <a:noFill/>
        </p:spPr>
        <p:txBody>
          <a:bodyPr wrap="none" rtlCol="0">
            <a:spAutoFit/>
          </a:bodyPr>
          <a:lstStyle/>
          <a:p>
            <a:r>
              <a:rPr lang="en-US" dirty="0"/>
              <a:t>https://samples.dj4e.com/form/</a:t>
            </a:r>
          </a:p>
          <a:p>
            <a:r>
              <a:rPr lang="en-US" dirty="0"/>
              <a:t>https://</a:t>
            </a:r>
            <a:r>
              <a:rPr lang="en-US" dirty="0" err="1"/>
              <a:t>docs.djangoproject.com</a:t>
            </a:r>
            <a:r>
              <a:rPr lang="en-US" dirty="0"/>
              <a:t>/</a:t>
            </a:r>
            <a:r>
              <a:rPr lang="en-US" dirty="0" err="1"/>
              <a:t>en</a:t>
            </a:r>
            <a:r>
              <a:rPr lang="en-US" dirty="0"/>
              <a:t>/4.0/topics/forms/</a:t>
            </a:r>
          </a:p>
          <a:p>
            <a:r>
              <a:rPr lang="en-US" dirty="0"/>
              <a:t>https://</a:t>
            </a:r>
            <a:r>
              <a:rPr lang="en-US" dirty="0" err="1"/>
              <a:t>github.com</a:t>
            </a:r>
            <a:r>
              <a:rPr lang="en-US" dirty="0"/>
              <a:t>/csev/dj4e-samples/tree/master/form</a:t>
            </a:r>
          </a:p>
        </p:txBody>
      </p:sp>
    </p:spTree>
    <p:extLst>
      <p:ext uri="{BB962C8B-B14F-4D97-AF65-F5344CB8AC3E}">
        <p14:creationId xmlns:p14="http://schemas.microsoft.com/office/powerpoint/2010/main" val="14281351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8750" y="4763739"/>
            <a:ext cx="4336200" cy="1325563"/>
          </a:xfrm>
        </p:spPr>
        <p:txBody>
          <a:bodyPr/>
          <a:lstStyle/>
          <a:p>
            <a:r>
              <a:rPr lang="en-US"/>
              <a:t>A simple form</a:t>
            </a:r>
          </a:p>
        </p:txBody>
      </p:sp>
      <p:sp>
        <p:nvSpPr>
          <p:cNvPr id="4" name="Rectangle 3"/>
          <p:cNvSpPr/>
          <p:nvPr/>
        </p:nvSpPr>
        <p:spPr>
          <a:xfrm>
            <a:off x="978750" y="1269947"/>
            <a:ext cx="9900048" cy="2308324"/>
          </a:xfrm>
          <a:prstGeom prst="rect">
            <a:avLst/>
          </a:prstGeom>
          <a:solidFill>
            <a:schemeClr val="tx1"/>
          </a:solidFill>
        </p:spPr>
        <p:txBody>
          <a:bodyPr wrap="square">
            <a:spAutoFit/>
          </a:bodyPr>
          <a:lstStyle/>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forms</a:t>
            </a: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django.core.exceptions</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ValidationError</a:t>
            </a:r>
            <a:endParaRPr lang="en-US" sz="1600" dirty="0">
              <a:solidFill>
                <a:srgbClr val="000000"/>
              </a:solidFill>
              <a:latin typeface="Courier" charset="0"/>
              <a:ea typeface="Courier" charset="0"/>
              <a:cs typeface="Courier" charset="0"/>
            </a:endParaRPr>
          </a:p>
          <a:p>
            <a:r>
              <a:rPr lang="en-US" sz="1600" dirty="0">
                <a:solidFill>
                  <a:srgbClr val="C814C9"/>
                </a:solidFill>
                <a:latin typeface="Courier" charset="0"/>
                <a:ea typeface="Courier" charset="0"/>
                <a:cs typeface="Courier" charset="0"/>
              </a:rPr>
              <a:t>from</a:t>
            </a:r>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django.core</a:t>
            </a:r>
            <a:r>
              <a:rPr lang="en-US" sz="1600" dirty="0">
                <a:solidFill>
                  <a:srgbClr val="000000"/>
                </a:solidFill>
                <a:latin typeface="Courier" charset="0"/>
                <a:ea typeface="Courier" charset="0"/>
                <a:cs typeface="Courier" charset="0"/>
              </a:rPr>
              <a:t> </a:t>
            </a:r>
            <a:r>
              <a:rPr lang="en-US" sz="1600" dirty="0">
                <a:solidFill>
                  <a:srgbClr val="C814C9"/>
                </a:solidFill>
                <a:latin typeface="Courier" charset="0"/>
                <a:ea typeface="Courier" charset="0"/>
                <a:cs typeface="Courier" charset="0"/>
              </a:rPr>
              <a:t>import</a:t>
            </a:r>
            <a:r>
              <a:rPr lang="en-US" sz="1600" dirty="0">
                <a:solidFill>
                  <a:srgbClr val="000000"/>
                </a:solidFill>
                <a:latin typeface="Courier" charset="0"/>
                <a:ea typeface="Courier" charset="0"/>
                <a:cs typeface="Courier" charset="0"/>
              </a:rPr>
              <a:t> validators</a:t>
            </a:r>
          </a:p>
          <a:p>
            <a:endParaRPr lang="en-US" sz="1600" dirty="0">
              <a:solidFill>
                <a:srgbClr val="000000"/>
              </a:solidFill>
              <a:latin typeface="Courier" charset="0"/>
              <a:ea typeface="Courier" charset="0"/>
              <a:cs typeface="Courier" charset="0"/>
            </a:endParaRPr>
          </a:p>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"Please enter 2 or more characters"</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5" name="Rectangle 4"/>
          <p:cNvSpPr/>
          <p:nvPr/>
        </p:nvSpPr>
        <p:spPr>
          <a:xfrm>
            <a:off x="978750" y="683617"/>
            <a:ext cx="3810659" cy="369332"/>
          </a:xfrm>
          <a:prstGeom prst="rect">
            <a:avLst/>
          </a:prstGeom>
        </p:spPr>
        <p:txBody>
          <a:bodyPr wrap="none">
            <a:spAutoFit/>
          </a:bodyPr>
          <a:lstStyle/>
          <a:p>
            <a:r>
              <a:rPr lang="en-US" dirty="0">
                <a:solidFill>
                  <a:srgbClr val="FFFF00"/>
                </a:solidFill>
                <a:latin typeface="Menlo" charset="0"/>
              </a:rPr>
              <a:t>dj4e-samples/form/</a:t>
            </a:r>
            <a:r>
              <a:rPr lang="en-US" dirty="0" err="1">
                <a:solidFill>
                  <a:srgbClr val="FFFF00"/>
                </a:solidFill>
                <a:latin typeface="Menlo" charset="0"/>
              </a:rPr>
              <a:t>forms.py</a:t>
            </a:r>
            <a:endParaRPr lang="en-US" dirty="0">
              <a:solidFill>
                <a:srgbClr val="FFFF00"/>
              </a:solidFill>
              <a:effectLst/>
              <a:latin typeface="Menlo"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7624" y="3022005"/>
            <a:ext cx="4726726" cy="3483468"/>
          </a:xfrm>
          <a:prstGeom prst="rect">
            <a:avLst/>
          </a:prstGeom>
        </p:spPr>
      </p:pic>
      <p:sp>
        <p:nvSpPr>
          <p:cNvPr id="7" name="Rectangle 6"/>
          <p:cNvSpPr/>
          <p:nvPr/>
        </p:nvSpPr>
        <p:spPr>
          <a:xfrm>
            <a:off x="1777548" y="41562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https://samples.dj4e.com/form/create</a:t>
            </a:r>
          </a:p>
        </p:txBody>
      </p:sp>
    </p:spTree>
    <p:extLst>
      <p:ext uri="{BB962C8B-B14F-4D97-AF65-F5344CB8AC3E}">
        <p14:creationId xmlns:p14="http://schemas.microsoft.com/office/powerpoint/2010/main" val="1402587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Dumping a form object</a:t>
            </a:r>
          </a:p>
        </p:txBody>
      </p:sp>
      <p:sp>
        <p:nvSpPr>
          <p:cNvPr id="5" name="Rectangle 4"/>
          <p:cNvSpPr/>
          <p:nvPr/>
        </p:nvSpPr>
        <p:spPr>
          <a:xfrm>
            <a:off x="588752" y="3880582"/>
            <a:ext cx="6096000" cy="1477328"/>
          </a:xfrm>
          <a:prstGeom prst="rect">
            <a:avLst/>
          </a:prstGeom>
          <a:solidFill>
            <a:schemeClr val="tx1"/>
          </a:solidFill>
        </p:spPr>
        <p:txBody>
          <a:bodyPr>
            <a:spAutoFit/>
          </a:bodyPr>
          <a:lstStyle/>
          <a:p>
            <a:r>
              <a:rPr lang="en-US" dirty="0">
                <a:solidFill>
                  <a:srgbClr val="C814C9"/>
                </a:solidFill>
                <a:latin typeface="Courier" charset="0"/>
                <a:ea typeface="Courier" charset="0"/>
                <a:cs typeface="Courier" charset="0"/>
              </a:rPr>
              <a:t>from</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form.forms</a:t>
            </a:r>
            <a:r>
              <a:rPr lang="en-US" dirty="0">
                <a:solidFill>
                  <a:srgbClr val="000000"/>
                </a:solidFill>
                <a:latin typeface="Courier" charset="0"/>
                <a:ea typeface="Courier" charset="0"/>
                <a:cs typeface="Courier" charset="0"/>
              </a:rPr>
              <a:t> </a:t>
            </a:r>
            <a:r>
              <a:rPr lang="en-US" dirty="0">
                <a:solidFill>
                  <a:srgbClr val="C814C9"/>
                </a:solidFill>
                <a:latin typeface="Courier" charset="0"/>
                <a:ea typeface="Courier" charset="0"/>
                <a:cs typeface="Courier" charset="0"/>
              </a:rPr>
              <a:t>import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BasicForm</a:t>
            </a:r>
            <a:endParaRPr lang="en-US" dirty="0">
              <a:solidFill>
                <a:srgbClr val="000000"/>
              </a:solidFill>
              <a:latin typeface="Courier" charset="0"/>
              <a:ea typeface="Courier" charset="0"/>
              <a:cs typeface="Courier" charset="0"/>
            </a:endParaRPr>
          </a:p>
          <a:p>
            <a:endParaRPr lang="en-US" dirty="0">
              <a:solidFill>
                <a:srgbClr val="000000"/>
              </a:solidFill>
              <a:latin typeface="Courier" charset="0"/>
              <a:ea typeface="Courier" charset="0"/>
              <a:cs typeface="Courier" charset="0"/>
            </a:endParaRPr>
          </a:p>
          <a:p>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example</a:t>
            </a:r>
            <a:r>
              <a:rPr lang="en-US" dirty="0">
                <a:solidFill>
                  <a:srgbClr val="000000"/>
                </a:solidFill>
                <a:latin typeface="Courier" charset="0"/>
                <a:ea typeface="Courier" charset="0"/>
                <a:cs typeface="Courier" charset="0"/>
              </a:rPr>
              <a:t>(request)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HttpResponse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form.as_table</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6" name="Rectangle 5"/>
          <p:cNvSpPr/>
          <p:nvPr/>
        </p:nvSpPr>
        <p:spPr>
          <a:xfrm>
            <a:off x="588753" y="1958954"/>
            <a:ext cx="6096000" cy="1323439"/>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588752" y="1531392"/>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588752" y="349242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9" name="Rectangle 8"/>
          <p:cNvSpPr/>
          <p:nvPr/>
        </p:nvSpPr>
        <p:spPr>
          <a:xfrm>
            <a:off x="6941901" y="1602832"/>
            <a:ext cx="4935767" cy="3754874"/>
          </a:xfrm>
          <a:prstGeom prst="rect">
            <a:avLst/>
          </a:prstGeom>
          <a:solidFill>
            <a:schemeClr val="tx1"/>
          </a:solidFill>
        </p:spPr>
        <p:txBody>
          <a:bodyPr wrap="square">
            <a:spAutoFit/>
          </a:bodyPr>
          <a:lstStyle/>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"&gt;Title:&lt;/label&gt;&lt;/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&lt;td&gt;&lt;input type="text" name="title"</a:t>
            </a:r>
          </a:p>
          <a:p>
            <a:r>
              <a:rPr lang="en-US" sz="1400" dirty="0">
                <a:solidFill>
                  <a:srgbClr val="000000"/>
                </a:solidFill>
                <a:latin typeface="Courier" charset="0"/>
                <a:ea typeface="Courier" charset="0"/>
                <a:cs typeface="Courier" charset="0"/>
              </a:rPr>
              <a:t>required id="</a:t>
            </a:r>
            <a:r>
              <a:rPr lang="en-US" sz="1400" dirty="0" err="1">
                <a:solidFill>
                  <a:srgbClr val="000000"/>
                </a:solidFill>
                <a:latin typeface="Courier" charset="0"/>
                <a:ea typeface="Courier" charset="0"/>
                <a:cs typeface="Courier" charset="0"/>
              </a:rPr>
              <a:t>id_title</a:t>
            </a:r>
            <a:r>
              <a:rPr lang="en-US" sz="1400" dirty="0">
                <a:solidFill>
                  <a:srgbClr val="000000"/>
                </a:solidFill>
                <a:latin typeface="Courier" charset="0"/>
                <a:ea typeface="Courier" charset="0"/>
                <a:cs typeface="Courier" charset="0"/>
              </a:rPr>
              <a:t>"&gt;&lt;/td&gt;&lt;/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"&gt;Mileage:&lt;/label&gt;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&gt;&lt;td&gt;</a:t>
            </a:r>
          </a:p>
          <a:p>
            <a:r>
              <a:rPr lang="en-US" sz="1400" dirty="0">
                <a:solidFill>
                  <a:srgbClr val="000000"/>
                </a:solidFill>
                <a:latin typeface="Courier" charset="0"/>
                <a:ea typeface="Courier" charset="0"/>
                <a:cs typeface="Courier" charset="0"/>
              </a:rPr>
              <a:t>&lt;input type="number" name="mileage" required id="</a:t>
            </a:r>
            <a:r>
              <a:rPr lang="en-US" sz="1400" dirty="0" err="1">
                <a:solidFill>
                  <a:srgbClr val="000000"/>
                </a:solidFill>
                <a:latin typeface="Courier" charset="0"/>
                <a:ea typeface="Courier" charset="0"/>
                <a:cs typeface="Courier" charset="0"/>
              </a:rPr>
              <a:t>id_mileage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&lt;label for="</a:t>
            </a:r>
            <a:r>
              <a:rPr lang="en-US" sz="1400" dirty="0" err="1">
                <a:solidFill>
                  <a:srgbClr val="000000"/>
                </a:solidFill>
                <a:latin typeface="Courier" charset="0"/>
                <a:ea typeface="Courier" charset="0"/>
                <a:cs typeface="Courier" charset="0"/>
              </a:rPr>
              <a:t>id_purchase_date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Purchase date:&lt;/label&gt;</a:t>
            </a:r>
          </a:p>
          <a:p>
            <a:r>
              <a:rPr lang="en-US" sz="1400" dirty="0">
                <a:solidFill>
                  <a:srgbClr val="000000"/>
                </a:solidFill>
                <a:latin typeface="Courier" charset="0"/>
                <a:ea typeface="Courier" charset="0"/>
                <a:cs typeface="Courier" charset="0"/>
              </a:rPr>
              <a:t>&lt;/</a:t>
            </a:r>
            <a:r>
              <a:rPr lang="en-US" sz="1400" dirty="0" err="1">
                <a:solidFill>
                  <a:srgbClr val="000000"/>
                </a:solidFill>
                <a:latin typeface="Courier" charset="0"/>
                <a:ea typeface="Courier" charset="0"/>
                <a:cs typeface="Courier" charset="0"/>
              </a:rPr>
              <a:t>th</a:t>
            </a:r>
            <a:r>
              <a:rPr lang="en-US" sz="1400" dirty="0">
                <a:solidFill>
                  <a:srgbClr val="000000"/>
                </a:solidFill>
                <a:latin typeface="Courier" charset="0"/>
                <a:ea typeface="Courier" charset="0"/>
                <a:cs typeface="Courier" charset="0"/>
              </a:rPr>
              <a:t>&gt;&lt;td&gt;</a:t>
            </a:r>
          </a:p>
          <a:p>
            <a:r>
              <a:rPr lang="en-US" sz="1400" dirty="0">
                <a:solidFill>
                  <a:srgbClr val="000000"/>
                </a:solidFill>
                <a:latin typeface="Courier" charset="0"/>
                <a:ea typeface="Courier" charset="0"/>
                <a:cs typeface="Courier" charset="0"/>
              </a:rPr>
              <a:t>&lt;input type="text" name="</a:t>
            </a:r>
            <a:r>
              <a:rPr lang="en-US" sz="1400" dirty="0" err="1">
                <a:solidFill>
                  <a:srgbClr val="000000"/>
                </a:solidFill>
                <a:latin typeface="Courier" charset="0"/>
                <a:ea typeface="Courier" charset="0"/>
                <a:cs typeface="Courier" charset="0"/>
              </a:rPr>
              <a:t>purchase_date</a:t>
            </a:r>
            <a:r>
              <a:rPr lang="en-US" sz="1400" dirty="0">
                <a:solidFill>
                  <a:srgbClr val="000000"/>
                </a:solidFill>
                <a:latin typeface="Courier" charset="0"/>
                <a:ea typeface="Courier" charset="0"/>
                <a:cs typeface="Courier" charset="0"/>
              </a:rPr>
              <a:t>"</a:t>
            </a:r>
          </a:p>
          <a:p>
            <a:r>
              <a:rPr lang="en-US" sz="1400" dirty="0">
                <a:solidFill>
                  <a:srgbClr val="000000"/>
                </a:solidFill>
                <a:latin typeface="Courier" charset="0"/>
                <a:ea typeface="Courier" charset="0"/>
                <a:cs typeface="Courier" charset="0"/>
              </a:rPr>
              <a:t>required id="</a:t>
            </a:r>
            <a:r>
              <a:rPr lang="en-US" sz="1400" dirty="0" err="1">
                <a:solidFill>
                  <a:srgbClr val="000000"/>
                </a:solidFill>
                <a:latin typeface="Courier" charset="0"/>
                <a:ea typeface="Courier" charset="0"/>
                <a:cs typeface="Courier" charset="0"/>
              </a:rPr>
              <a:t>id_purchase_date</a:t>
            </a:r>
            <a:r>
              <a:rPr lang="en-US" sz="1400" dirty="0">
                <a:solidFill>
                  <a:srgbClr val="000000"/>
                </a:solidFill>
                <a:latin typeface="Courier" charset="0"/>
                <a:ea typeface="Courier" charset="0"/>
                <a:cs typeface="Courier" charset="0"/>
              </a:rPr>
              <a:t>"&gt;</a:t>
            </a:r>
          </a:p>
          <a:p>
            <a:r>
              <a:rPr lang="en-US" sz="1400" dirty="0">
                <a:solidFill>
                  <a:srgbClr val="000000"/>
                </a:solidFill>
                <a:latin typeface="Courier" charset="0"/>
                <a:ea typeface="Courier" charset="0"/>
                <a:cs typeface="Courier" charset="0"/>
              </a:rPr>
              <a:t>&lt;/td&gt;&lt;/</a:t>
            </a:r>
            <a:r>
              <a:rPr lang="en-US" sz="1400" dirty="0" err="1">
                <a:solidFill>
                  <a:srgbClr val="000000"/>
                </a:solidFill>
                <a:latin typeface="Courier" charset="0"/>
                <a:ea typeface="Courier" charset="0"/>
                <a:cs typeface="Courier" charset="0"/>
              </a:rPr>
              <a:t>tr</a:t>
            </a:r>
            <a:r>
              <a:rPr lang="en-US" sz="1400" dirty="0">
                <a:solidFill>
                  <a:srgbClr val="000000"/>
                </a:solidFill>
                <a:latin typeface="Courier" charset="0"/>
                <a:ea typeface="Courier" charset="0"/>
                <a:cs typeface="Courier" charset="0"/>
              </a:rPr>
              <a:t>&gt;</a:t>
            </a:r>
          </a:p>
        </p:txBody>
      </p:sp>
      <p:sp>
        <p:nvSpPr>
          <p:cNvPr id="10" name="Rectangle 9"/>
          <p:cNvSpPr/>
          <p:nvPr/>
        </p:nvSpPr>
        <p:spPr>
          <a:xfrm>
            <a:off x="6767073" y="1027906"/>
            <a:ext cx="5285421"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https://samples.dj4e.com/form/example</a:t>
            </a:r>
          </a:p>
        </p:txBody>
      </p:sp>
    </p:spTree>
    <p:extLst>
      <p:ext uri="{BB962C8B-B14F-4D97-AF65-F5344CB8AC3E}">
        <p14:creationId xmlns:p14="http://schemas.microsoft.com/office/powerpoint/2010/main" val="3895732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 in a template</a:t>
            </a:r>
          </a:p>
        </p:txBody>
      </p:sp>
      <p:sp>
        <p:nvSpPr>
          <p:cNvPr id="3" name="Rectangle 2"/>
          <p:cNvSpPr/>
          <p:nvPr/>
        </p:nvSpPr>
        <p:spPr>
          <a:xfrm>
            <a:off x="838200" y="2290764"/>
            <a:ext cx="9777413" cy="3416320"/>
          </a:xfrm>
          <a:prstGeom prst="rect">
            <a:avLst/>
          </a:prstGeom>
          <a:solidFill>
            <a:schemeClr val="tx1"/>
          </a:solidFill>
        </p:spPr>
        <p:txBody>
          <a:bodyPr wrap="square">
            <a:spAutoFit/>
          </a:bodyPr>
          <a:lstStyle/>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form</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action</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method</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"post"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csrf_token</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form.as_table</a:t>
            </a:r>
            <a:r>
              <a:rPr lang="mr-IN"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table</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&lt;</a:t>
            </a:r>
            <a:r>
              <a:rPr lang="en-US" dirty="0">
                <a:solidFill>
                  <a:srgbClr val="C1651C"/>
                </a:solidFill>
                <a:latin typeface="Courier" charset="0"/>
                <a:ea typeface="Courier" charset="0"/>
                <a:cs typeface="Courier" charset="0"/>
              </a:rPr>
              <a:t>input</a:t>
            </a:r>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type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"submit"</a:t>
            </a:r>
            <a:r>
              <a:rPr lang="en-US" dirty="0">
                <a:solidFill>
                  <a:srgbClr val="2EAEBB"/>
                </a:solidFill>
                <a:latin typeface="Courier" charset="0"/>
                <a:ea typeface="Courier" charset="0"/>
                <a:cs typeface="Courier" charset="0"/>
              </a:rPr>
              <a:t> </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onclick</a:t>
            </a:r>
            <a:r>
              <a:rPr lang="en-US" dirty="0">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window</a:t>
            </a:r>
            <a:r>
              <a:rPr lang="en-US" dirty="0" err="1">
                <a:solidFill>
                  <a:srgbClr val="C814C9"/>
                </a:solidFill>
                <a:latin typeface="Courier" charset="0"/>
                <a:ea typeface="Courier" charset="0"/>
                <a:cs typeface="Courier" charset="0"/>
              </a:rPr>
              <a:t>.</a:t>
            </a:r>
            <a:r>
              <a:rPr lang="en-US" dirty="0" err="1">
                <a:solidFill>
                  <a:srgbClr val="C1651C"/>
                </a:solidFill>
                <a:latin typeface="Courier" charset="0"/>
                <a:ea typeface="Courier" charset="0"/>
                <a:cs typeface="Courier" charset="0"/>
              </a:rPr>
              <a:t>location</a:t>
            </a:r>
            <a:r>
              <a:rPr lang="en-US" dirty="0">
                <a:solidFill>
                  <a:srgbClr val="C814C9"/>
                </a:solidFill>
                <a:latin typeface="Courier" charset="0"/>
                <a:ea typeface="Courier" charset="0"/>
                <a:cs typeface="Courier" charset="0"/>
              </a:rPr>
              <a:t>=</a:t>
            </a:r>
            <a:r>
              <a:rPr lang="en-US" dirty="0">
                <a:solidFill>
                  <a:srgbClr val="B42419"/>
                </a:solidFill>
                <a:latin typeface="Courier" charset="0"/>
                <a:ea typeface="Courier" charset="0"/>
                <a:cs typeface="Courier" charset="0"/>
              </a:rPr>
              <a:t>'{% </a:t>
            </a:r>
            <a:r>
              <a:rPr lang="en-US" dirty="0" err="1">
                <a:solidFill>
                  <a:srgbClr val="B42419"/>
                </a:solidFill>
                <a:latin typeface="Courier" charset="0"/>
                <a:ea typeface="Courier" charset="0"/>
                <a:cs typeface="Courier" charset="0"/>
              </a:rPr>
              <a:t>url</a:t>
            </a:r>
            <a:r>
              <a:rPr lang="en-US" dirty="0">
                <a:solidFill>
                  <a:srgbClr val="B42419"/>
                </a:solidFill>
                <a:latin typeface="Courier" charset="0"/>
                <a:ea typeface="Courier" charset="0"/>
                <a:cs typeface="Courier" charset="0"/>
              </a:rPr>
              <a:t> '</a:t>
            </a:r>
            <a:r>
              <a:rPr lang="en-US" dirty="0" err="1">
                <a:solidFill>
                  <a:srgbClr val="C814C9"/>
                </a:solidFill>
                <a:latin typeface="Courier" charset="0"/>
                <a:ea typeface="Courier" charset="0"/>
                <a:cs typeface="Courier" charset="0"/>
              </a:rPr>
              <a:t>form:main</a:t>
            </a:r>
            <a:r>
              <a:rPr lang="en-US" dirty="0">
                <a:solidFill>
                  <a:srgbClr val="B42419"/>
                </a:solidFill>
                <a:latin typeface="Courier" charset="0"/>
                <a:ea typeface="Courier" charset="0"/>
                <a:cs typeface="Courier" charset="0"/>
              </a:rPr>
              <a:t>' %}'</a:t>
            </a:r>
            <a:r>
              <a:rPr lang="en-US" dirty="0">
                <a:solidFill>
                  <a:srgbClr val="C814C9"/>
                </a:solidFill>
                <a:latin typeface="Courier" charset="0"/>
                <a:ea typeface="Courier" charset="0"/>
                <a:cs typeface="Courier" charset="0"/>
              </a:rPr>
              <a:t> ; </a:t>
            </a:r>
            <a:r>
              <a:rPr lang="en-US" dirty="0">
                <a:solidFill>
                  <a:srgbClr val="C1651C"/>
                </a:solidFill>
                <a:latin typeface="Courier" charset="0"/>
                <a:ea typeface="Courier" charset="0"/>
                <a:cs typeface="Courier" charset="0"/>
              </a:rPr>
              <a:t>return</a:t>
            </a:r>
            <a:r>
              <a:rPr lang="en-US" dirty="0">
                <a:solidFill>
                  <a:srgbClr val="C814C9"/>
                </a:solidFill>
                <a:latin typeface="Courier" charset="0"/>
                <a:ea typeface="Courier" charset="0"/>
                <a:cs typeface="Courier" charset="0"/>
              </a:rPr>
              <a:t> </a:t>
            </a:r>
            <a:r>
              <a:rPr lang="en-US" dirty="0">
                <a:solidFill>
                  <a:srgbClr val="B42419"/>
                </a:solidFill>
                <a:latin typeface="Courier" charset="0"/>
                <a:ea typeface="Courier" charset="0"/>
                <a:cs typeface="Courier" charset="0"/>
              </a:rPr>
              <a:t>false</a:t>
            </a:r>
            <a:r>
              <a:rPr lang="en-US" dirty="0">
                <a:solidFill>
                  <a:srgbClr val="C814C9"/>
                </a:solidFill>
                <a:latin typeface="Courier" charset="0"/>
                <a:ea typeface="Courier" charset="0"/>
                <a:cs typeface="Courier" charset="0"/>
              </a:rPr>
              <a:t>;"</a:t>
            </a:r>
            <a:endParaRPr lang="en-US" dirty="0">
              <a:solidFill>
                <a:srgbClr val="000000"/>
              </a:solidFill>
              <a:latin typeface="Courier" charset="0"/>
              <a:ea typeface="Courier" charset="0"/>
              <a:cs typeface="Courier" charset="0"/>
            </a:endParaRPr>
          </a:p>
          <a:p>
            <a:r>
              <a:rPr lang="en-US" dirty="0">
                <a:solidFill>
                  <a:srgbClr val="2EAEBB"/>
                </a:solidFill>
                <a:latin typeface="Courier" charset="0"/>
                <a:ea typeface="Courier" charset="0"/>
                <a:cs typeface="Courier" charset="0"/>
              </a:rPr>
              <a:t>    </a:t>
            </a:r>
            <a:r>
              <a:rPr lang="en-US" dirty="0">
                <a:solidFill>
                  <a:srgbClr val="2FB41D"/>
                </a:solidFill>
                <a:latin typeface="Courier" charset="0"/>
                <a:ea typeface="Courier" charset="0"/>
                <a:cs typeface="Courier" charset="0"/>
              </a:rPr>
              <a:t>value</a:t>
            </a:r>
            <a:r>
              <a:rPr lang="en-US" dirty="0">
                <a:solidFill>
                  <a:srgbClr val="2EAEBB"/>
                </a:solidFill>
                <a:latin typeface="Courier" charset="0"/>
                <a:ea typeface="Courier" charset="0"/>
                <a:cs typeface="Courier" charset="0"/>
              </a:rPr>
              <a:t>=</a:t>
            </a:r>
            <a:r>
              <a:rPr lang="en-US" dirty="0">
                <a:solidFill>
                  <a:srgbClr val="B42419"/>
                </a:solidFill>
                <a:latin typeface="Courier" charset="0"/>
                <a:ea typeface="Courier" charset="0"/>
                <a:cs typeface="Courier" charset="0"/>
              </a:rPr>
              <a:t>"Cancel"</a:t>
            </a:r>
            <a:r>
              <a:rPr lang="en-US" dirty="0">
                <a:solidFill>
                  <a:srgbClr val="2EAEBB"/>
                </a:solidFill>
                <a:latin typeface="Courier" charset="0"/>
                <a:ea typeface="Courier" charset="0"/>
                <a:cs typeface="Courier" charset="0"/>
              </a:rPr>
              <a:t>&gt;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form</a:t>
            </a:r>
            <a:r>
              <a:rPr lang="mr-IN" dirty="0">
                <a:solidFill>
                  <a:srgbClr val="2EAEBB"/>
                </a:solidFill>
                <a:latin typeface="Courier" charset="0"/>
                <a:ea typeface="Courier" charset="0"/>
                <a:cs typeface="Courier" charset="0"/>
              </a:rPr>
              <a:t>&gt;</a:t>
            </a:r>
            <a:endParaRPr lang="mr-IN" dirty="0">
              <a:solidFill>
                <a:srgbClr val="000000"/>
              </a:solidFill>
              <a:latin typeface="Courier" charset="0"/>
              <a:ea typeface="Courier" charset="0"/>
              <a:cs typeface="Courier" charset="0"/>
            </a:endParaRPr>
          </a:p>
          <a:p>
            <a:r>
              <a:rPr lang="mr-IN" dirty="0">
                <a:solidFill>
                  <a:srgbClr val="2EAEBB"/>
                </a:solidFill>
                <a:latin typeface="Courier" charset="0"/>
                <a:ea typeface="Courier" charset="0"/>
                <a:cs typeface="Courier" charset="0"/>
              </a:rPr>
              <a:t>&lt;/</a:t>
            </a:r>
            <a:r>
              <a:rPr lang="mr-IN" dirty="0" err="1">
                <a:solidFill>
                  <a:srgbClr val="C1651C"/>
                </a:solidFill>
                <a:latin typeface="Courier" charset="0"/>
                <a:ea typeface="Courier" charset="0"/>
                <a:cs typeface="Courier" charset="0"/>
              </a:rPr>
              <a:t>p</a:t>
            </a:r>
            <a:r>
              <a:rPr lang="mr-IN" dirty="0">
                <a:solidFill>
                  <a:srgbClr val="2EAEBB"/>
                </a:solidFill>
                <a:latin typeface="Courier" charset="0"/>
                <a:ea typeface="Courier" charset="0"/>
                <a:cs typeface="Courier" charset="0"/>
              </a:rPr>
              <a:t>&gt;</a:t>
            </a:r>
            <a:endParaRPr lang="en-US" dirty="0">
              <a:latin typeface="Courier" charset="0"/>
              <a:ea typeface="Courier" charset="0"/>
              <a:cs typeface="Courier" charset="0"/>
            </a:endParaRPr>
          </a:p>
        </p:txBody>
      </p:sp>
      <p:sp>
        <p:nvSpPr>
          <p:cNvPr id="4" name="Rectangle 3"/>
          <p:cNvSpPr/>
          <p:nvPr/>
        </p:nvSpPr>
        <p:spPr>
          <a:xfrm>
            <a:off x="838200" y="1806060"/>
            <a:ext cx="60420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dj4e-samples/form/templates/form/</a:t>
            </a:r>
            <a:r>
              <a:rPr lang="en-US" dirty="0" err="1">
                <a:solidFill>
                  <a:srgbClr val="FFFF00"/>
                </a:solidFill>
                <a:latin typeface="Courier" charset="0"/>
                <a:ea typeface="Courier" charset="0"/>
                <a:cs typeface="Courier" charset="0"/>
              </a:rPr>
              <a:t>form.html</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401651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form in a template</a:t>
            </a:r>
          </a:p>
        </p:txBody>
      </p:sp>
      <p:sp>
        <p:nvSpPr>
          <p:cNvPr id="3" name="Rectangle 2"/>
          <p:cNvSpPr/>
          <p:nvPr/>
        </p:nvSpPr>
        <p:spPr>
          <a:xfrm>
            <a:off x="838200" y="3590917"/>
            <a:ext cx="7548563" cy="1477328"/>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SimpleCreate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BasicForm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3064423"/>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
        <p:nvSpPr>
          <p:cNvPr id="6" name="Rectangle 5"/>
          <p:cNvSpPr/>
          <p:nvPr/>
        </p:nvSpPr>
        <p:spPr>
          <a:xfrm>
            <a:off x="2006148" y="1984536"/>
            <a:ext cx="5285421"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https://samples.dj4e.com/form/create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12849" y="1126718"/>
            <a:ext cx="4726726" cy="3483468"/>
          </a:xfrm>
          <a:prstGeom prst="rect">
            <a:avLst/>
          </a:prstGeom>
        </p:spPr>
      </p:pic>
    </p:spTree>
    <p:extLst>
      <p:ext uri="{BB962C8B-B14F-4D97-AF65-F5344CB8AC3E}">
        <p14:creationId xmlns:p14="http://schemas.microsoft.com/office/powerpoint/2010/main" val="72458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Pulling existing data into a form</a:t>
            </a:r>
          </a:p>
        </p:txBody>
      </p:sp>
      <p:sp>
        <p:nvSpPr>
          <p:cNvPr id="3" name="Rectangle 2"/>
          <p:cNvSpPr/>
          <p:nvPr/>
        </p:nvSpPr>
        <p:spPr>
          <a:xfrm>
            <a:off x="838200" y="2936458"/>
            <a:ext cx="7781925" cy="2862322"/>
          </a:xfrm>
          <a:prstGeom prst="rect">
            <a:avLst/>
          </a:prstGeom>
          <a:solidFill>
            <a:schemeClr val="tx1"/>
          </a:solidFill>
        </p:spPr>
        <p:txBody>
          <a:bodyPr wrap="square">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SimpleUpdate</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DumpPostView</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old_data</a:t>
            </a:r>
            <a:r>
              <a:rPr lang="mr-IN" dirty="0">
                <a:solidFill>
                  <a:srgbClr val="000000"/>
                </a:solidFill>
                <a:latin typeface="Courier" charset="0"/>
                <a:ea typeface="Courier" charset="0"/>
                <a:cs typeface="Courier" charset="0"/>
              </a:rPr>
              <a:t> = {</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title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SakaiCar</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mileage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42</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purchase_date</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a:solidFill>
                  <a:srgbClr val="B42419"/>
                </a:solidFill>
                <a:latin typeface="Courier" charset="0"/>
                <a:ea typeface="Courier" charset="0"/>
                <a:cs typeface="Courier" charset="0"/>
              </a:rPr>
              <a:t>'2018-08-14'</a:t>
            </a:r>
            <a:endParaRPr lang="mr-IN"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BasicForm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old_data</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endParaRPr lang="en-US" dirty="0">
              <a:latin typeface="Courier" charset="0"/>
              <a:ea typeface="Courier" charset="0"/>
              <a:cs typeface="Courier" charset="0"/>
            </a:endParaRPr>
          </a:p>
        </p:txBody>
      </p:sp>
      <p:sp>
        <p:nvSpPr>
          <p:cNvPr id="4" name="Rectangle 3"/>
          <p:cNvSpPr/>
          <p:nvPr/>
        </p:nvSpPr>
        <p:spPr>
          <a:xfrm>
            <a:off x="838200" y="2353469"/>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9104" y="1313658"/>
            <a:ext cx="5118100" cy="4178300"/>
          </a:xfrm>
          <a:prstGeom prst="rect">
            <a:avLst/>
          </a:prstGeom>
          <a:ln>
            <a:noFill/>
          </a:ln>
        </p:spPr>
      </p:pic>
      <p:sp>
        <p:nvSpPr>
          <p:cNvPr id="6" name="Rectangle 5"/>
          <p:cNvSpPr/>
          <p:nvPr/>
        </p:nvSpPr>
        <p:spPr>
          <a:xfrm>
            <a:off x="1881557" y="1665961"/>
            <a:ext cx="5147563"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https://samples.dj4e.com/form/update</a:t>
            </a:r>
          </a:p>
        </p:txBody>
      </p:sp>
    </p:spTree>
    <p:extLst>
      <p:ext uri="{BB962C8B-B14F-4D97-AF65-F5344CB8AC3E}">
        <p14:creationId xmlns:p14="http://schemas.microsoft.com/office/powerpoint/2010/main" val="16311366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 Validation in FORMS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1236418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a:t>Create Form Flow</a:t>
            </a:r>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a:t>Empty Form</a:t>
            </a:r>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a:t>Enter </a:t>
            </a:r>
            <a:r>
              <a:rPr lang="en-US" dirty="0"/>
              <a:t>Data</a:t>
            </a:r>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a:t>POST with data</a:t>
            </a:r>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a:t>Success page Yay!</a:t>
            </a:r>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8" name="Elbow Connector 37"/>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a:t>Cancel</a:t>
            </a:r>
          </a:p>
        </p:txBody>
      </p:sp>
      <p:cxnSp>
        <p:nvCxnSpPr>
          <p:cNvPr id="46" name="Straight Arrow Connector 45"/>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a:t>Cancel</a:t>
            </a:r>
          </a:p>
        </p:txBody>
      </p:sp>
      <p:cxnSp>
        <p:nvCxnSpPr>
          <p:cNvPr id="76" name="Straight Arrow Connector 75"/>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584134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Data Errors</a:t>
            </a:r>
          </a:p>
        </p:txBody>
      </p:sp>
      <p:sp>
        <p:nvSpPr>
          <p:cNvPr id="5" name="Content Placeholder 4"/>
          <p:cNvSpPr>
            <a:spLocks noGrp="1"/>
          </p:cNvSpPr>
          <p:nvPr>
            <p:ph idx="1"/>
          </p:nvPr>
        </p:nvSpPr>
        <p:spPr>
          <a:xfrm>
            <a:off x="838200" y="1825625"/>
            <a:ext cx="5067423" cy="4351338"/>
          </a:xfrm>
        </p:spPr>
        <p:txBody>
          <a:bodyPr/>
          <a:lstStyle/>
          <a:p>
            <a:r>
              <a:rPr lang="en-US" dirty="0"/>
              <a:t>Sometimes there are validation rules when you are filling out a form.</a:t>
            </a:r>
          </a:p>
          <a:p>
            <a:r>
              <a:rPr lang="en-US" dirty="0"/>
              <a:t>When you submit the form, the view code checks the data to see if there are errors</a:t>
            </a:r>
          </a:p>
          <a:p>
            <a:r>
              <a:rPr lang="en-US" dirty="0"/>
              <a:t>If there are errors, data is not saved and the user is notified and usually given a chance to edit </a:t>
            </a:r>
            <a:r>
              <a:rPr lang="en-US"/>
              <a:t>and resubmit</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5623" y="2026444"/>
            <a:ext cx="6781800" cy="3949700"/>
          </a:xfrm>
          <a:prstGeom prst="rect">
            <a:avLst/>
          </a:prstGeom>
        </p:spPr>
      </p:pic>
      <p:sp>
        <p:nvSpPr>
          <p:cNvPr id="7" name="Rectangle 6"/>
          <p:cNvSpPr/>
          <p:nvPr/>
        </p:nvSpPr>
        <p:spPr>
          <a:xfrm>
            <a:off x="6230558" y="1522175"/>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p>
        </p:txBody>
      </p:sp>
    </p:spTree>
    <p:extLst>
      <p:ext uri="{BB962C8B-B14F-4D97-AF65-F5344CB8AC3E}">
        <p14:creationId xmlns:p14="http://schemas.microsoft.com/office/powerpoint/2010/main" val="14052777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Django form validation</a:t>
            </a:r>
          </a:p>
        </p:txBody>
      </p:sp>
      <p:sp>
        <p:nvSpPr>
          <p:cNvPr id="5" name="TextBox 4"/>
          <p:cNvSpPr txBox="1"/>
          <p:nvPr/>
        </p:nvSpPr>
        <p:spPr>
          <a:xfrm>
            <a:off x="709539" y="2257424"/>
            <a:ext cx="11020499" cy="1754326"/>
          </a:xfrm>
          <a:prstGeom prst="rect">
            <a:avLst/>
          </a:prstGeom>
          <a:solidFill>
            <a:schemeClr val="tx1"/>
          </a:solidFill>
        </p:spPr>
        <p:txBody>
          <a:bodyPr wrap="square" rtlCol="0">
            <a:spAutoFit/>
          </a:bodyPr>
          <a:lstStyle/>
          <a:p>
            <a:r>
              <a:rPr lang="en-US" dirty="0">
                <a:solidFill>
                  <a:srgbClr val="C1651C"/>
                </a:solidFill>
                <a:latin typeface="Menlo-Regular" charset="0"/>
              </a:rPr>
              <a:t>class</a:t>
            </a:r>
            <a:r>
              <a:rPr lang="en-US" dirty="0">
                <a:solidFill>
                  <a:srgbClr val="000000"/>
                </a:solidFill>
                <a:latin typeface="Menlo-Regular" charset="0"/>
              </a:rPr>
              <a:t> </a:t>
            </a:r>
            <a:r>
              <a:rPr lang="en-US" dirty="0" err="1">
                <a:solidFill>
                  <a:srgbClr val="2EAEBB"/>
                </a:solidFill>
                <a:latin typeface="Menlo-Regular" charset="0"/>
              </a:rPr>
              <a:t>BasicForm</a:t>
            </a:r>
            <a:r>
              <a:rPr lang="en-US" dirty="0">
                <a:solidFill>
                  <a:srgbClr val="000000"/>
                </a:solidFill>
                <a:latin typeface="Menlo-Regular" charset="0"/>
              </a:rPr>
              <a:t>(</a:t>
            </a:r>
            <a:r>
              <a:rPr lang="en-US" dirty="0" err="1">
                <a:solidFill>
                  <a:srgbClr val="000000"/>
                </a:solidFill>
                <a:latin typeface="Menlo-Regular" charset="0"/>
              </a:rPr>
              <a:t>forms.Form</a:t>
            </a:r>
            <a:r>
              <a:rPr lang="en-US" dirty="0">
                <a:solidFill>
                  <a:srgbClr val="000000"/>
                </a:solidFill>
                <a:latin typeface="Menlo-Regular" charset="0"/>
              </a:rPr>
              <a:t>):</a:t>
            </a:r>
          </a:p>
          <a:p>
            <a:r>
              <a:rPr lang="en-US" dirty="0">
                <a:solidFill>
                  <a:srgbClr val="000000"/>
                </a:solidFill>
                <a:latin typeface="Menlo-Regular" charset="0"/>
              </a:rPr>
              <a:t>    title = </a:t>
            </a:r>
            <a:r>
              <a:rPr lang="en-US" dirty="0" err="1">
                <a:solidFill>
                  <a:srgbClr val="000000"/>
                </a:solidFill>
                <a:latin typeface="Menlo-Regular" charset="0"/>
              </a:rPr>
              <a:t>forms.CharField</a:t>
            </a:r>
            <a:r>
              <a:rPr lang="en-US" dirty="0">
                <a:solidFill>
                  <a:srgbClr val="000000"/>
                </a:solidFill>
                <a:latin typeface="Menlo-Regular" charset="0"/>
              </a:rPr>
              <a:t>(validators=[</a:t>
            </a:r>
          </a:p>
          <a:p>
            <a:r>
              <a:rPr lang="en-US" dirty="0">
                <a:solidFill>
                  <a:srgbClr val="000000"/>
                </a:solidFill>
                <a:latin typeface="Menlo-Regular" charset="0"/>
              </a:rPr>
              <a:t>      </a:t>
            </a:r>
            <a:r>
              <a:rPr lang="en-US" dirty="0" err="1">
                <a:solidFill>
                  <a:srgbClr val="000000"/>
                </a:solidFill>
                <a:latin typeface="Menlo-Regular" charset="0"/>
              </a:rPr>
              <a:t>validators.MinLengthValidator</a:t>
            </a:r>
            <a:r>
              <a:rPr lang="en-US" dirty="0">
                <a:solidFill>
                  <a:srgbClr val="000000"/>
                </a:solidFill>
                <a:latin typeface="Menlo-Regular" charset="0"/>
              </a:rPr>
              <a:t>(</a:t>
            </a:r>
            <a:r>
              <a:rPr lang="en-US" dirty="0">
                <a:solidFill>
                  <a:srgbClr val="B42419"/>
                </a:solidFill>
                <a:latin typeface="Menlo-Regular" charset="0"/>
              </a:rPr>
              <a:t>2</a:t>
            </a:r>
            <a:r>
              <a:rPr lang="en-US" dirty="0">
                <a:solidFill>
                  <a:srgbClr val="000000"/>
                </a:solidFill>
                <a:latin typeface="Menlo-Regular" charset="0"/>
              </a:rPr>
              <a:t>, </a:t>
            </a:r>
            <a:r>
              <a:rPr lang="en-US" dirty="0">
                <a:solidFill>
                  <a:srgbClr val="B42419"/>
                </a:solidFill>
                <a:latin typeface="Menlo-Regular" charset="0"/>
              </a:rPr>
              <a:t>"Please enter 2 or more characters"</a:t>
            </a:r>
            <a:r>
              <a:rPr lang="en-US" dirty="0">
                <a:solidFill>
                  <a:srgbClr val="000000"/>
                </a:solidFill>
                <a:latin typeface="Menlo-Regular" charset="0"/>
              </a:rPr>
              <a:t>)</a:t>
            </a:r>
          </a:p>
          <a:p>
            <a:r>
              <a:rPr lang="en-US" dirty="0">
                <a:solidFill>
                  <a:srgbClr val="000000"/>
                </a:solidFill>
                <a:latin typeface="Menlo-Regular" charset="0"/>
              </a:rPr>
              <a:t>    ])</a:t>
            </a:r>
          </a:p>
          <a:p>
            <a:r>
              <a:rPr lang="en-US" dirty="0">
                <a:solidFill>
                  <a:srgbClr val="000000"/>
                </a:solidFill>
                <a:latin typeface="Menlo-Regular" charset="0"/>
              </a:rPr>
              <a:t>    mileage = </a:t>
            </a:r>
            <a:r>
              <a:rPr lang="en-US" dirty="0" err="1">
                <a:solidFill>
                  <a:srgbClr val="000000"/>
                </a:solidFill>
                <a:latin typeface="Menlo-Regular" charset="0"/>
              </a:rPr>
              <a:t>forms.IntegerField</a:t>
            </a:r>
            <a:r>
              <a:rPr lang="en-US" dirty="0">
                <a:solidFill>
                  <a:srgbClr val="000000"/>
                </a:solidFill>
                <a:latin typeface="Menlo-Regular" charset="0"/>
              </a:rPr>
              <a:t>()</a:t>
            </a:r>
          </a:p>
          <a:p>
            <a:r>
              <a:rPr lang="en-US" dirty="0">
                <a:solidFill>
                  <a:srgbClr val="000000"/>
                </a:solidFill>
                <a:latin typeface="Menlo-Regular" charset="0"/>
              </a:rPr>
              <a:t>    </a:t>
            </a:r>
            <a:r>
              <a:rPr lang="en-US" dirty="0" err="1">
                <a:solidFill>
                  <a:srgbClr val="000000"/>
                </a:solidFill>
                <a:latin typeface="Menlo-Regular" charset="0"/>
              </a:rPr>
              <a:t>purchase_date</a:t>
            </a:r>
            <a:r>
              <a:rPr lang="en-US" dirty="0">
                <a:solidFill>
                  <a:srgbClr val="000000"/>
                </a:solidFill>
                <a:latin typeface="Menlo-Regular" charset="0"/>
              </a:rPr>
              <a:t> = </a:t>
            </a:r>
            <a:r>
              <a:rPr lang="en-US" dirty="0" err="1">
                <a:solidFill>
                  <a:srgbClr val="000000"/>
                </a:solidFill>
                <a:latin typeface="Menlo-Regular" charset="0"/>
              </a:rPr>
              <a:t>forms.DateField</a:t>
            </a:r>
            <a:r>
              <a:rPr lang="en-US" dirty="0">
                <a:solidFill>
                  <a:srgbClr val="000000"/>
                </a:solidFill>
                <a:latin typeface="Menlo-Regular" charset="0"/>
              </a:rPr>
              <a:t>()</a:t>
            </a:r>
            <a:endParaRPr lang="en-US" dirty="0"/>
          </a:p>
        </p:txBody>
      </p:sp>
      <p:sp>
        <p:nvSpPr>
          <p:cNvPr id="7" name="TextBox 6"/>
          <p:cNvSpPr txBox="1"/>
          <p:nvPr/>
        </p:nvSpPr>
        <p:spPr>
          <a:xfrm>
            <a:off x="4484648" y="5614987"/>
            <a:ext cx="6997813" cy="461665"/>
          </a:xfrm>
          <a:prstGeom prst="rect">
            <a:avLst/>
          </a:prstGeom>
          <a:noFill/>
        </p:spPr>
        <p:txBody>
          <a:bodyPr wrap="none" rtlCol="0">
            <a:spAutoFit/>
          </a:bodyPr>
          <a:lstStyle/>
          <a:p>
            <a:r>
              <a:rPr lang="en-US" sz="2400" dirty="0">
                <a:solidFill>
                  <a:srgbClr val="FFFF00"/>
                </a:solidFill>
              </a:rPr>
              <a:t>https://</a:t>
            </a:r>
            <a:r>
              <a:rPr lang="en-US" sz="2400" dirty="0" err="1">
                <a:solidFill>
                  <a:srgbClr val="FFFF00"/>
                </a:solidFill>
              </a:rPr>
              <a:t>docs.djangoproject.com</a:t>
            </a:r>
            <a:r>
              <a:rPr lang="en-US" sz="2400" dirty="0">
                <a:solidFill>
                  <a:srgbClr val="FFFF00"/>
                </a:solidFill>
              </a:rPr>
              <a:t>/</a:t>
            </a:r>
            <a:r>
              <a:rPr lang="en-US" sz="2400" dirty="0" err="1">
                <a:solidFill>
                  <a:srgbClr val="FFFF00"/>
                </a:solidFill>
              </a:rPr>
              <a:t>en</a:t>
            </a:r>
            <a:r>
              <a:rPr lang="en-US" sz="2400" dirty="0">
                <a:solidFill>
                  <a:srgbClr val="FFFF00"/>
                </a:solidFill>
              </a:rPr>
              <a:t>/4.0/ref/validators/</a:t>
            </a:r>
          </a:p>
        </p:txBody>
      </p:sp>
      <p:sp>
        <p:nvSpPr>
          <p:cNvPr id="8" name="Rectangle 7"/>
          <p:cNvSpPr/>
          <p:nvPr/>
        </p:nvSpPr>
        <p:spPr>
          <a:xfrm>
            <a:off x="709539" y="1732239"/>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7523226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24" y="1171575"/>
            <a:ext cx="6781800" cy="3949700"/>
          </a:xfrm>
          <a:prstGeom prst="rect">
            <a:avLst/>
          </a:prstGeom>
        </p:spPr>
      </p:pic>
      <p:sp>
        <p:nvSpPr>
          <p:cNvPr id="16" name="TextBox 15"/>
          <p:cNvSpPr txBox="1"/>
          <p:nvPr/>
        </p:nvSpPr>
        <p:spPr>
          <a:xfrm>
            <a:off x="4474064"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(View):</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 Save the Data</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1" name="Straight Arrow Connector 10"/>
          <p:cNvCxnSpPr/>
          <p:nvPr/>
        </p:nvCxnSpPr>
        <p:spPr>
          <a:xfrm flipH="1" flipV="1">
            <a:off x="3612208" y="2982120"/>
            <a:ext cx="1974205" cy="318293"/>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p:cNvCxnSpPr/>
          <p:nvPr/>
        </p:nvCxnSpPr>
        <p:spPr>
          <a:xfrm>
            <a:off x="1871663" y="328614"/>
            <a:ext cx="3100387" cy="842961"/>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3036094" y="5000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GET</a:t>
            </a:r>
          </a:p>
        </p:txBody>
      </p:sp>
      <p:sp>
        <p:nvSpPr>
          <p:cNvPr id="20" name="Rounded Rectangle 19"/>
          <p:cNvSpPr/>
          <p:nvPr/>
        </p:nvSpPr>
        <p:spPr>
          <a:xfrm>
            <a:off x="4106391" y="280035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
        <p:nvSpPr>
          <p:cNvPr id="8" name="Rectangle 7"/>
          <p:cNvSpPr/>
          <p:nvPr/>
        </p:nvSpPr>
        <p:spPr>
          <a:xfrm>
            <a:off x="521248" y="5662374"/>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5677986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733342" y="278098"/>
            <a:ext cx="7215642"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Linux</a:t>
            </a:r>
          </a:p>
        </p:txBody>
      </p:sp>
      <p:sp>
        <p:nvSpPr>
          <p:cNvPr id="4" name="Rectangle 3"/>
          <p:cNvSpPr/>
          <p:nvPr/>
        </p:nvSpPr>
        <p:spPr>
          <a:xfrm>
            <a:off x="873960" y="278098"/>
            <a:ext cx="2465935" cy="6347791"/>
          </a:xfrm>
          <a:prstGeom prst="rect">
            <a:avLst/>
          </a:prstGeom>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Browser</a:t>
            </a:r>
          </a:p>
        </p:txBody>
      </p:sp>
      <p:sp>
        <p:nvSpPr>
          <p:cNvPr id="6" name="Rectangle 5"/>
          <p:cNvSpPr/>
          <p:nvPr/>
        </p:nvSpPr>
        <p:spPr>
          <a:xfrm>
            <a:off x="5987216" y="870579"/>
            <a:ext cx="5702276" cy="5548575"/>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n-US" dirty="0"/>
              <a:t>Django</a:t>
            </a:r>
          </a:p>
        </p:txBody>
      </p:sp>
      <p:sp>
        <p:nvSpPr>
          <p:cNvPr id="7" name="TextBox 6"/>
          <p:cNvSpPr txBox="1"/>
          <p:nvPr/>
        </p:nvSpPr>
        <p:spPr>
          <a:xfrm>
            <a:off x="5987216" y="404858"/>
            <a:ext cx="1295291" cy="369332"/>
          </a:xfrm>
          <a:prstGeom prst="rect">
            <a:avLst/>
          </a:prstGeom>
          <a:solidFill>
            <a:schemeClr val="bg1"/>
          </a:solidFill>
        </p:spPr>
        <p:txBody>
          <a:bodyPr wrap="none" rtlCol="0">
            <a:spAutoFit/>
          </a:bodyPr>
          <a:lstStyle/>
          <a:p>
            <a:r>
              <a:rPr lang="en-US" dirty="0" err="1"/>
              <a:t>WGSIConfig</a:t>
            </a:r>
            <a:endParaRPr lang="en-US" dirty="0"/>
          </a:p>
        </p:txBody>
      </p:sp>
      <p:sp>
        <p:nvSpPr>
          <p:cNvPr id="9" name="Rounded Rectangle 8"/>
          <p:cNvSpPr/>
          <p:nvPr/>
        </p:nvSpPr>
        <p:spPr>
          <a:xfrm>
            <a:off x="6347167" y="1101696"/>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a:solidFill>
                  <a:schemeClr val="tx1"/>
                </a:solidFill>
              </a:rPr>
              <a:t>Routing</a:t>
            </a:r>
          </a:p>
        </p:txBody>
      </p:sp>
      <p:sp>
        <p:nvSpPr>
          <p:cNvPr id="10" name="Rounded Rectangle 9"/>
          <p:cNvSpPr/>
          <p:nvPr/>
        </p:nvSpPr>
        <p:spPr>
          <a:xfrm>
            <a:off x="6347167" y="2675805"/>
            <a:ext cx="1086678" cy="1033669"/>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Views</a:t>
            </a:r>
          </a:p>
        </p:txBody>
      </p:sp>
      <p:sp>
        <p:nvSpPr>
          <p:cNvPr id="11" name="Can 10"/>
          <p:cNvSpPr/>
          <p:nvPr/>
        </p:nvSpPr>
        <p:spPr>
          <a:xfrm>
            <a:off x="9813128" y="4173528"/>
            <a:ext cx="1577009" cy="646266"/>
          </a:xfrm>
          <a:prstGeom prst="can">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Database</a:t>
            </a:r>
          </a:p>
        </p:txBody>
      </p:sp>
      <p:sp>
        <p:nvSpPr>
          <p:cNvPr id="13" name="Rounded Rectangle 12"/>
          <p:cNvSpPr/>
          <p:nvPr/>
        </p:nvSpPr>
        <p:spPr>
          <a:xfrm>
            <a:off x="10090027" y="2904193"/>
            <a:ext cx="1367113"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Templates</a:t>
            </a:r>
            <a:endParaRPr lang="en-US" dirty="0"/>
          </a:p>
        </p:txBody>
      </p:sp>
      <p:sp>
        <p:nvSpPr>
          <p:cNvPr id="16" name="Rounded Rectangle 15"/>
          <p:cNvSpPr/>
          <p:nvPr/>
        </p:nvSpPr>
        <p:spPr>
          <a:xfrm>
            <a:off x="7933975" y="404637"/>
            <a:ext cx="1603514" cy="369554"/>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a:t>settings.py</a:t>
            </a:r>
            <a:endParaRPr lang="en-US" dirty="0"/>
          </a:p>
        </p:txBody>
      </p:sp>
      <p:cxnSp>
        <p:nvCxnSpPr>
          <p:cNvPr id="21" name="Straight Arrow Connector 20"/>
          <p:cNvCxnSpPr/>
          <p:nvPr/>
        </p:nvCxnSpPr>
        <p:spPr>
          <a:xfrm flipH="1">
            <a:off x="7208365" y="589414"/>
            <a:ext cx="725611" cy="1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999929"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dirty="0"/>
              <a:t>N</a:t>
            </a:r>
          </a:p>
          <a:p>
            <a:pPr algn="ctr"/>
            <a:r>
              <a:rPr lang="en-US" dirty="0"/>
              <a:t>G</a:t>
            </a:r>
          </a:p>
          <a:p>
            <a:pPr algn="ctr"/>
            <a:r>
              <a:rPr lang="en-US" dirty="0"/>
              <a:t>I</a:t>
            </a:r>
          </a:p>
          <a:p>
            <a:pPr algn="ctr"/>
            <a:r>
              <a:rPr lang="en-US" dirty="0"/>
              <a:t>N</a:t>
            </a:r>
            <a:br>
              <a:rPr lang="en-US" dirty="0"/>
            </a:br>
            <a:r>
              <a:rPr lang="en-US" dirty="0"/>
              <a:t>X</a:t>
            </a:r>
          </a:p>
          <a:p>
            <a:pPr algn="ctr"/>
            <a:endParaRPr lang="en-US" dirty="0"/>
          </a:p>
        </p:txBody>
      </p:sp>
      <p:cxnSp>
        <p:nvCxnSpPr>
          <p:cNvPr id="28" name="Straight Arrow Connector 27"/>
          <p:cNvCxnSpPr>
            <a:stCxn id="15" idx="1"/>
            <a:endCxn id="9" idx="3"/>
          </p:cNvCxnSpPr>
          <p:nvPr/>
        </p:nvCxnSpPr>
        <p:spPr>
          <a:xfrm flipH="1">
            <a:off x="7433845" y="1610800"/>
            <a:ext cx="1404867" cy="773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24" idx="1"/>
            <a:endCxn id="10" idx="3"/>
          </p:cNvCxnSpPr>
          <p:nvPr/>
        </p:nvCxnSpPr>
        <p:spPr>
          <a:xfrm flipH="1">
            <a:off x="7433845" y="2574964"/>
            <a:ext cx="1025979" cy="617676"/>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a:stCxn id="13" idx="1"/>
            <a:endCxn id="10" idx="3"/>
          </p:cNvCxnSpPr>
          <p:nvPr/>
        </p:nvCxnSpPr>
        <p:spPr>
          <a:xfrm flipH="1">
            <a:off x="7433845" y="3162611"/>
            <a:ext cx="2656182" cy="30029"/>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a:stCxn id="14" idx="1"/>
            <a:endCxn id="10" idx="3"/>
          </p:cNvCxnSpPr>
          <p:nvPr/>
        </p:nvCxnSpPr>
        <p:spPr>
          <a:xfrm flipH="1" flipV="1">
            <a:off x="7433845" y="3192640"/>
            <a:ext cx="1025979" cy="52331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a:stCxn id="11" idx="2"/>
            <a:endCxn id="49" idx="3"/>
          </p:cNvCxnSpPr>
          <p:nvPr/>
        </p:nvCxnSpPr>
        <p:spPr>
          <a:xfrm flipH="1">
            <a:off x="9207965" y="4496661"/>
            <a:ext cx="605163" cy="435308"/>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 name="Rounded Rectangle 14"/>
          <p:cNvSpPr/>
          <p:nvPr/>
        </p:nvSpPr>
        <p:spPr>
          <a:xfrm>
            <a:off x="8838712" y="1385733"/>
            <a:ext cx="1439996" cy="450133"/>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urls.py</a:t>
            </a:r>
            <a:endParaRPr lang="en-US" dirty="0"/>
          </a:p>
        </p:txBody>
      </p:sp>
      <p:sp>
        <p:nvSpPr>
          <p:cNvPr id="24" name="Rounded Rectangle 23"/>
          <p:cNvSpPr/>
          <p:nvPr/>
        </p:nvSpPr>
        <p:spPr>
          <a:xfrm>
            <a:off x="8459824" y="2316546"/>
            <a:ext cx="1308844" cy="51683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views.py</a:t>
            </a:r>
            <a:endParaRPr lang="en-US" dirty="0"/>
          </a:p>
        </p:txBody>
      </p:sp>
      <p:sp>
        <p:nvSpPr>
          <p:cNvPr id="14" name="Rounded Rectangle 13"/>
          <p:cNvSpPr/>
          <p:nvPr/>
        </p:nvSpPr>
        <p:spPr>
          <a:xfrm>
            <a:off x="8459824" y="3465107"/>
            <a:ext cx="1355820"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forms.py</a:t>
            </a:r>
            <a:endParaRPr lang="en-US" dirty="0"/>
          </a:p>
        </p:txBody>
      </p:sp>
      <p:sp>
        <p:nvSpPr>
          <p:cNvPr id="49" name="Rounded Rectangle 48"/>
          <p:cNvSpPr/>
          <p:nvPr/>
        </p:nvSpPr>
        <p:spPr>
          <a:xfrm>
            <a:off x="8121287" y="4415134"/>
            <a:ext cx="1086678" cy="1033669"/>
          </a:xfrm>
          <a:prstGeom prst="roundRect">
            <a:avLst/>
          </a:prstGeom>
          <a:solidFill>
            <a:srgbClr val="0070C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Models</a:t>
            </a:r>
          </a:p>
        </p:txBody>
      </p:sp>
      <p:cxnSp>
        <p:nvCxnSpPr>
          <p:cNvPr id="56" name="Straight Arrow Connector 55"/>
          <p:cNvCxnSpPr>
            <a:stCxn id="76" idx="1"/>
            <a:endCxn id="49" idx="3"/>
          </p:cNvCxnSpPr>
          <p:nvPr/>
        </p:nvCxnSpPr>
        <p:spPr>
          <a:xfrm flipH="1" flipV="1">
            <a:off x="9207965" y="4931969"/>
            <a:ext cx="682363" cy="516834"/>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endCxn id="10" idx="0"/>
          </p:cNvCxnSpPr>
          <p:nvPr/>
        </p:nvCxnSpPr>
        <p:spPr>
          <a:xfrm>
            <a:off x="6890506" y="2135365"/>
            <a:ext cx="0"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9" idx="0"/>
            <a:endCxn id="10" idx="2"/>
          </p:cNvCxnSpPr>
          <p:nvPr/>
        </p:nvCxnSpPr>
        <p:spPr>
          <a:xfrm flipH="1" flipV="1">
            <a:off x="6890506" y="3709474"/>
            <a:ext cx="1774120" cy="705660"/>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Cloud Callout 72"/>
          <p:cNvSpPr/>
          <p:nvPr/>
        </p:nvSpPr>
        <p:spPr>
          <a:xfrm>
            <a:off x="3585593" y="2064215"/>
            <a:ext cx="934720" cy="653442"/>
          </a:xfrm>
          <a:prstGeom prst="cloudCallout">
            <a:avLst>
              <a:gd name="adj1" fmla="val 906"/>
              <a:gd name="adj2" fmla="val -1249"/>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p:cNvSpPr/>
          <p:nvPr/>
        </p:nvSpPr>
        <p:spPr>
          <a:xfrm>
            <a:off x="9890328" y="5197960"/>
            <a:ext cx="1357391"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models.py</a:t>
            </a:r>
            <a:endParaRPr lang="en-US" dirty="0"/>
          </a:p>
        </p:txBody>
      </p:sp>
      <p:sp>
        <p:nvSpPr>
          <p:cNvPr id="77" name="Rectangle 76"/>
          <p:cNvSpPr/>
          <p:nvPr/>
        </p:nvSpPr>
        <p:spPr>
          <a:xfrm>
            <a:off x="1078762" y="404637"/>
            <a:ext cx="516835" cy="6105958"/>
          </a:xfrm>
          <a:prstGeom prst="rect">
            <a:avLst/>
          </a:prstGeom>
          <a:solidFill>
            <a:srgbClr val="00206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p>
          <a:p>
            <a:pPr algn="ctr"/>
            <a:r>
              <a:rPr lang="en-US" dirty="0"/>
              <a:t>O</a:t>
            </a:r>
          </a:p>
          <a:p>
            <a:pPr algn="ctr"/>
            <a:r>
              <a:rPr lang="en-US" dirty="0"/>
              <a:t>M</a:t>
            </a:r>
          </a:p>
        </p:txBody>
      </p:sp>
      <p:sp>
        <p:nvSpPr>
          <p:cNvPr id="78" name="Rounded Rectangle 77"/>
          <p:cNvSpPr/>
          <p:nvPr/>
        </p:nvSpPr>
        <p:spPr>
          <a:xfrm>
            <a:off x="2088487" y="2703730"/>
            <a:ext cx="1230519" cy="947790"/>
          </a:xfrm>
          <a:prstGeom prst="roundRect">
            <a:avLst/>
          </a:prstGeom>
          <a:solidFill>
            <a:srgbClr val="002060"/>
          </a:solidFill>
          <a:ln>
            <a:noFill/>
          </a:ln>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tx1"/>
                </a:solidFill>
              </a:rPr>
              <a:t>Parse</a:t>
            </a:r>
          </a:p>
          <a:p>
            <a:pPr algn="ctr"/>
            <a:r>
              <a:rPr lang="en-US" dirty="0">
                <a:solidFill>
                  <a:schemeClr val="tx1"/>
                </a:solidFill>
              </a:rPr>
              <a:t>Response</a:t>
            </a:r>
          </a:p>
        </p:txBody>
      </p:sp>
      <p:sp>
        <p:nvSpPr>
          <p:cNvPr id="79" name="Rectangle 78"/>
          <p:cNvSpPr/>
          <p:nvPr/>
        </p:nvSpPr>
        <p:spPr>
          <a:xfrm>
            <a:off x="1908003" y="4073744"/>
            <a:ext cx="1419280" cy="2345410"/>
          </a:xfrm>
          <a:prstGeom prst="rect">
            <a:avLst/>
          </a:prstGeom>
          <a:solidFill>
            <a:schemeClr val="tx1">
              <a:lumMod val="5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r>
              <a:rPr lang="en-US" dirty="0" err="1"/>
              <a:t>Javascript</a:t>
            </a:r>
            <a:endParaRPr lang="en-US" dirty="0"/>
          </a:p>
        </p:txBody>
      </p:sp>
      <p:pic>
        <p:nvPicPr>
          <p:cNvPr id="81" name="Picture 8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2497" y="2609953"/>
            <a:ext cx="1473755" cy="1105316"/>
          </a:xfrm>
          <a:prstGeom prst="rect">
            <a:avLst/>
          </a:prstGeom>
        </p:spPr>
      </p:pic>
      <p:sp>
        <p:nvSpPr>
          <p:cNvPr id="41" name="Rounded Rectangle 40"/>
          <p:cNvSpPr/>
          <p:nvPr/>
        </p:nvSpPr>
        <p:spPr>
          <a:xfrm>
            <a:off x="8102028" y="5683135"/>
            <a:ext cx="1319815" cy="501686"/>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admin.py</a:t>
            </a:r>
            <a:endParaRPr lang="en-US" dirty="0"/>
          </a:p>
        </p:txBody>
      </p:sp>
      <p:sp>
        <p:nvSpPr>
          <p:cNvPr id="39" name="Rounded Rectangle 38"/>
          <p:cNvSpPr/>
          <p:nvPr/>
        </p:nvSpPr>
        <p:spPr>
          <a:xfrm>
            <a:off x="6396262" y="4400416"/>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Shell</a:t>
            </a:r>
          </a:p>
        </p:txBody>
      </p:sp>
      <p:cxnSp>
        <p:nvCxnSpPr>
          <p:cNvPr id="43" name="Straight Arrow Connector 42"/>
          <p:cNvCxnSpPr>
            <a:endCxn id="9" idx="1"/>
          </p:cNvCxnSpPr>
          <p:nvPr/>
        </p:nvCxnSpPr>
        <p:spPr>
          <a:xfrm>
            <a:off x="1337179" y="1543199"/>
            <a:ext cx="5009988" cy="75332"/>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0" idx="1"/>
            <a:endCxn id="78" idx="3"/>
          </p:cNvCxnSpPr>
          <p:nvPr/>
        </p:nvCxnSpPr>
        <p:spPr>
          <a:xfrm flipH="1" flipV="1">
            <a:off x="3319006" y="3177625"/>
            <a:ext cx="3028161" cy="15015"/>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a:stCxn id="78" idx="1"/>
            <a:endCxn id="77" idx="3"/>
          </p:cNvCxnSpPr>
          <p:nvPr/>
        </p:nvCxnSpPr>
        <p:spPr>
          <a:xfrm flipH="1">
            <a:off x="1595597" y="3177625"/>
            <a:ext cx="492890" cy="279991"/>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50" name="Rounded Rectangle 49"/>
          <p:cNvSpPr/>
          <p:nvPr/>
        </p:nvSpPr>
        <p:spPr>
          <a:xfrm>
            <a:off x="6428560" y="5430454"/>
            <a:ext cx="1086678" cy="592481"/>
          </a:xfrm>
          <a:prstGeom prst="roundRect">
            <a:avLst/>
          </a:prstGeom>
          <a:solidFill>
            <a:srgbClr val="FF7F00"/>
          </a:solidFill>
        </p:spPr>
        <p:style>
          <a:lnRef idx="1">
            <a:schemeClr val="dk1"/>
          </a:lnRef>
          <a:fillRef idx="2">
            <a:schemeClr val="dk1"/>
          </a:fillRef>
          <a:effectRef idx="1">
            <a:schemeClr val="dk1"/>
          </a:effectRef>
          <a:fontRef idx="minor">
            <a:schemeClr val="dk1"/>
          </a:fontRef>
        </p:style>
        <p:txBody>
          <a:bodyPr rtlCol="0" anchor="ctr"/>
          <a:lstStyle/>
          <a:p>
            <a:pPr algn="ctr"/>
            <a:r>
              <a:rPr lang="en-US" dirty="0">
                <a:solidFill>
                  <a:schemeClr val="bg1"/>
                </a:solidFill>
              </a:rPr>
              <a:t>/admin</a:t>
            </a:r>
          </a:p>
        </p:txBody>
      </p:sp>
      <p:cxnSp>
        <p:nvCxnSpPr>
          <p:cNvPr id="51" name="Straight Arrow Connector 50"/>
          <p:cNvCxnSpPr>
            <a:stCxn id="49" idx="1"/>
            <a:endCxn id="39" idx="3"/>
          </p:cNvCxnSpPr>
          <p:nvPr/>
        </p:nvCxnSpPr>
        <p:spPr>
          <a:xfrm flipH="1" flipV="1">
            <a:off x="7482940" y="4696657"/>
            <a:ext cx="638347" cy="235312"/>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49" idx="1"/>
            <a:endCxn id="50" idx="3"/>
          </p:cNvCxnSpPr>
          <p:nvPr/>
        </p:nvCxnSpPr>
        <p:spPr>
          <a:xfrm flipH="1">
            <a:off x="7515238" y="4931969"/>
            <a:ext cx="606049" cy="794726"/>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41" idx="1"/>
            <a:endCxn id="50" idx="3"/>
          </p:cNvCxnSpPr>
          <p:nvPr/>
        </p:nvCxnSpPr>
        <p:spPr>
          <a:xfrm flipH="1" flipV="1">
            <a:off x="7515238" y="5726695"/>
            <a:ext cx="586790" cy="20728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a:stCxn id="76" idx="1"/>
            <a:endCxn id="41" idx="3"/>
          </p:cNvCxnSpPr>
          <p:nvPr/>
        </p:nvCxnSpPr>
        <p:spPr>
          <a:xfrm flipH="1">
            <a:off x="9421843" y="5448803"/>
            <a:ext cx="468485" cy="485175"/>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48" idx="2"/>
          </p:cNvCxnSpPr>
          <p:nvPr/>
        </p:nvCxnSpPr>
        <p:spPr>
          <a:xfrm flipV="1">
            <a:off x="691404" y="1668102"/>
            <a:ext cx="345527" cy="1384558"/>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77" idx="1"/>
          </p:cNvCxnSpPr>
          <p:nvPr/>
        </p:nvCxnSpPr>
        <p:spPr>
          <a:xfrm flipH="1" flipV="1">
            <a:off x="669158" y="3052660"/>
            <a:ext cx="409604" cy="404956"/>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48" name="Rounded Rectangle 47"/>
          <p:cNvSpPr/>
          <p:nvPr/>
        </p:nvSpPr>
        <p:spPr>
          <a:xfrm>
            <a:off x="692725" y="1396262"/>
            <a:ext cx="688412" cy="27184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Click</a:t>
            </a:r>
          </a:p>
        </p:txBody>
      </p:sp>
      <p:cxnSp>
        <p:nvCxnSpPr>
          <p:cNvPr id="52" name="Straight Arrow Connector 51"/>
          <p:cNvCxnSpPr/>
          <p:nvPr/>
        </p:nvCxnSpPr>
        <p:spPr>
          <a:xfrm>
            <a:off x="6890506" y="2135365"/>
            <a:ext cx="196094"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flipH="1">
            <a:off x="6629400" y="2135365"/>
            <a:ext cx="261106" cy="54044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a:endCxn id="13" idx="2"/>
          </p:cNvCxnSpPr>
          <p:nvPr/>
        </p:nvCxnSpPr>
        <p:spPr>
          <a:xfrm flipV="1">
            <a:off x="9813128" y="3421029"/>
            <a:ext cx="960456" cy="294921"/>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stCxn id="14" idx="2"/>
            <a:endCxn id="49" idx="0"/>
          </p:cNvCxnSpPr>
          <p:nvPr/>
        </p:nvCxnSpPr>
        <p:spPr>
          <a:xfrm flipH="1">
            <a:off x="8664626" y="3966793"/>
            <a:ext cx="473108" cy="448341"/>
          </a:xfrm>
          <a:prstGeom prst="straightConnector1">
            <a:avLst/>
          </a:prstGeom>
          <a:ln w="381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0380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504" y="3086030"/>
            <a:ext cx="6794500" cy="3987800"/>
          </a:xfrm>
          <a:prstGeom prst="rect">
            <a:avLst/>
          </a:prstGeom>
        </p:spPr>
      </p:pic>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59613"/>
            <a:ext cx="6781800" cy="3949700"/>
          </a:xfrm>
          <a:prstGeom prst="rect">
            <a:avLst/>
          </a:prstGeom>
        </p:spPr>
      </p:pic>
      <p:sp>
        <p:nvSpPr>
          <p:cNvPr id="31" name="TextBox 30"/>
          <p:cNvSpPr txBox="1"/>
          <p:nvPr/>
        </p:nvSpPr>
        <p:spPr>
          <a:xfrm>
            <a:off x="4862411" y="1158597"/>
            <a:ext cx="7220246" cy="5262979"/>
          </a:xfrm>
          <a:prstGeom prst="rect">
            <a:avLst/>
          </a:prstGeom>
          <a:solidFill>
            <a:schemeClr val="tx1"/>
          </a:solidFill>
          <a:ln w="38100">
            <a:solidFill>
              <a:schemeClr val="bg1"/>
            </a:solidFill>
          </a:ln>
        </p:spPr>
        <p:txBody>
          <a:bodyPr wrap="none" rtlCol="0">
            <a:spAutoFit/>
          </a:bodyPr>
          <a:lstStyle/>
          <a:p>
            <a:r>
              <a:rPr lang="en-US" sz="1600" b="1" dirty="0">
                <a:solidFill>
                  <a:srgbClr val="C1651C"/>
                </a:solidFill>
                <a:latin typeface="Courier" charset="0"/>
                <a:ea typeface="Courier" charset="0"/>
                <a:cs typeface="Courier" charset="0"/>
              </a:rPr>
              <a:t>class</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Validate</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DumpPostView</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get</a:t>
            </a:r>
            <a:r>
              <a:rPr lang="en-US" sz="1600" b="1" dirty="0">
                <a:solidFill>
                  <a:srgbClr val="000000"/>
                </a:solidFill>
                <a:latin typeface="Courier" charset="0"/>
                <a:ea typeface="Courier" charset="0"/>
                <a:cs typeface="Courier" charset="0"/>
              </a:rPr>
              <a:t>(self, request)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old_data</a:t>
            </a:r>
            <a:r>
              <a:rPr lang="mr-IN" sz="1600" b="1" dirty="0">
                <a:solidFill>
                  <a:srgbClr val="000000"/>
                </a:solidFill>
                <a:latin typeface="Courier" charset="0"/>
                <a:ea typeface="Courier" charset="0"/>
                <a:cs typeface="Courier" charset="0"/>
              </a:rPr>
              <a:t> = {</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title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SakaiCar</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mileage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42</a:t>
            </a:r>
            <a:r>
              <a:rPr lang="mr-IN"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purchase_date</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a:t>
            </a:r>
            <a:r>
              <a:rPr lang="mr-IN" sz="1600" b="1" dirty="0">
                <a:solidFill>
                  <a:srgbClr val="B42419"/>
                </a:solidFill>
                <a:latin typeface="Courier" charset="0"/>
                <a:ea typeface="Courier" charset="0"/>
                <a:cs typeface="Courier" charset="0"/>
              </a:rPr>
              <a:t>'2018-08-14'</a:t>
            </a:r>
            <a:endParaRPr lang="mr-IN" sz="1600" b="1" dirty="0">
              <a:solidFill>
                <a:srgbClr val="000000"/>
              </a:solidFill>
              <a:latin typeface="Courier" charset="0"/>
              <a:ea typeface="Courier" charset="0"/>
              <a:cs typeface="Courier" charset="0"/>
            </a:endParaRPr>
          </a:p>
          <a:p>
            <a:r>
              <a:rPr lang="mr-IN" sz="1600" b="1" dirty="0">
                <a:solidFill>
                  <a:srgbClr val="000000"/>
                </a:solidFill>
                <a:latin typeface="Courier" charset="0"/>
                <a:ea typeface="Courier" charset="0"/>
                <a:cs typeface="Courier" charset="0"/>
              </a:rPr>
              <a: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(initial=</a:t>
            </a:r>
            <a:r>
              <a:rPr lang="en-US" sz="1600" b="1" dirty="0" err="1">
                <a:solidFill>
                  <a:srgbClr val="000000"/>
                </a:solidFill>
                <a:latin typeface="Courier" charset="0"/>
                <a:ea typeface="Courier" charset="0"/>
                <a:cs typeface="Courier" charset="0"/>
              </a:rPr>
              <a:t>old_data</a:t>
            </a:r>
            <a:r>
              <a:rPr lang="en-US" sz="1600" b="1" dirty="0">
                <a:solidFill>
                  <a:srgbClr val="000000"/>
                </a:solidFill>
                <a:latin typeface="Courier" charset="0"/>
                <a:ea typeface="Courier" charset="0"/>
                <a:cs typeface="Courier" charset="0"/>
              </a:rPr>
              <a:t>)</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a:solidFill>
                  <a:srgbClr val="B42419"/>
                </a:solidFill>
                <a:latin typeface="Courier" charset="0"/>
                <a:ea typeface="Courier" charset="0"/>
                <a:cs typeface="Courier" charset="0"/>
              </a:rPr>
              <a:t>'form/</a:t>
            </a:r>
            <a:r>
              <a:rPr lang="en-US" sz="1600" b="1" dirty="0" err="1">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a:solidFill>
                  <a:srgbClr val="000000"/>
                </a:solidFill>
                <a:latin typeface="Courier" charset="0"/>
                <a:ea typeface="Courier" charset="0"/>
                <a:cs typeface="Courier" charset="0"/>
              </a:rPr>
              <a:t>    </a:t>
            </a:r>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post</a:t>
            </a:r>
            <a:r>
              <a:rPr lang="en-US" sz="1600" b="1" dirty="0">
                <a:solidFill>
                  <a:srgbClr val="000000"/>
                </a:solidFill>
                <a:latin typeface="Courier" charset="0"/>
                <a:ea typeface="Courier" charset="0"/>
                <a:cs typeface="Courier" charset="0"/>
              </a:rPr>
              <a:t>(self, request) :</a:t>
            </a:r>
          </a:p>
          <a:p>
            <a:r>
              <a:rPr lang="en-US" sz="1600" b="1" dirty="0">
                <a:solidFill>
                  <a:srgbClr val="000000"/>
                </a:solidFill>
                <a:latin typeface="Courier" charset="0"/>
                <a:ea typeface="Courier" charset="0"/>
                <a:cs typeface="Courier" charset="0"/>
              </a:rPr>
              <a:t>        form = </a:t>
            </a:r>
            <a:r>
              <a:rPr lang="en-US" sz="1600" b="1" dirty="0" err="1">
                <a:solidFill>
                  <a:srgbClr val="000000"/>
                </a:solidFill>
                <a:latin typeface="Courier" charset="0"/>
                <a:ea typeface="Courier" charset="0"/>
                <a:cs typeface="Courier" charset="0"/>
              </a:rPr>
              <a:t>BasicForm</a:t>
            </a:r>
            <a:r>
              <a:rPr lang="en-US" sz="1600" b="1" dirty="0">
                <a:solidFill>
                  <a:srgbClr val="000000"/>
                </a:solidFill>
                <a:latin typeface="Courier" charset="0"/>
                <a:ea typeface="Courier" charset="0"/>
                <a:cs typeface="Courier" charset="0"/>
              </a:rPr>
              <a:t>(</a:t>
            </a:r>
            <a:r>
              <a:rPr lang="en-US" sz="1600" b="1" dirty="0" err="1">
                <a:solidFill>
                  <a:srgbClr val="000000"/>
                </a:solidFill>
                <a:latin typeface="Courier" charset="0"/>
                <a:ea typeface="Courier" charset="0"/>
                <a:cs typeface="Courier" charset="0"/>
              </a:rPr>
              <a:t>request.POST</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if</a:t>
            </a: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not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form.is_valid</a:t>
            </a:r>
            <a:r>
              <a:rPr lang="en-US" sz="1600" b="1" dirty="0">
                <a:solidFill>
                  <a:srgbClr val="000000"/>
                </a:solidFill>
                <a:latin typeface="Courier" charset="0"/>
                <a:ea typeface="Courier" charset="0"/>
                <a:cs typeface="Courier" charset="0"/>
              </a:rPr>
              <a:t>() :</a:t>
            </a:r>
          </a:p>
          <a:p>
            <a:r>
              <a:rPr lang="mr-IN" sz="1600" b="1" dirty="0">
                <a:solidFill>
                  <a:srgbClr val="000000"/>
                </a:solidFill>
                <a:latin typeface="Courier" charset="0"/>
                <a:ea typeface="Courier" charset="0"/>
                <a:cs typeface="Courier" charset="0"/>
              </a:rPr>
              <a:t>            </a:t>
            </a:r>
            <a:r>
              <a:rPr lang="mr-IN" sz="1600" b="1" dirty="0" err="1">
                <a:solidFill>
                  <a:srgbClr val="000000"/>
                </a:solidFill>
                <a:latin typeface="Courier" charset="0"/>
                <a:ea typeface="Courier" charset="0"/>
                <a:cs typeface="Courier" charset="0"/>
              </a:rPr>
              <a:t>ctx</a:t>
            </a:r>
            <a:r>
              <a:rPr lang="mr-IN" sz="1600" b="1" dirty="0">
                <a:solidFill>
                  <a:srgbClr val="000000"/>
                </a:solidFill>
                <a:latin typeface="Courier" charset="0"/>
                <a:ea typeface="Courier" charset="0"/>
                <a:cs typeface="Courier" charset="0"/>
              </a:rPr>
              <a:t> = {</a:t>
            </a:r>
            <a:r>
              <a:rPr lang="mr-IN" sz="1600" b="1" dirty="0">
                <a:solidFill>
                  <a:srgbClr val="B42419"/>
                </a:solidFill>
                <a:latin typeface="Courier" charset="0"/>
                <a:ea typeface="Courier" charset="0"/>
                <a:cs typeface="Courier" charset="0"/>
              </a:rPr>
              <a:t>'</a:t>
            </a:r>
            <a:r>
              <a:rPr lang="mr-IN" sz="1600" b="1" dirty="0" err="1">
                <a:solidFill>
                  <a:srgbClr val="B42419"/>
                </a:solidFill>
                <a:latin typeface="Courier" charset="0"/>
                <a:ea typeface="Courier" charset="0"/>
                <a:cs typeface="Courier" charset="0"/>
              </a:rPr>
              <a:t>form</a:t>
            </a:r>
            <a:r>
              <a:rPr lang="mr-IN" sz="1600" b="1" dirty="0">
                <a:solidFill>
                  <a:srgbClr val="B42419"/>
                </a:solidFill>
                <a:latin typeface="Courier" charset="0"/>
                <a:ea typeface="Courier" charset="0"/>
                <a:cs typeface="Courier" charset="0"/>
              </a:rPr>
              <a:t>'</a:t>
            </a:r>
            <a:r>
              <a:rPr lang="mr-IN" sz="1600" b="1" dirty="0">
                <a:solidFill>
                  <a:srgbClr val="000000"/>
                </a:solidFill>
                <a:latin typeface="Courier" charset="0"/>
                <a:ea typeface="Courier" charset="0"/>
                <a:cs typeface="Courier" charset="0"/>
              </a:rPr>
              <a:t> : </a:t>
            </a:r>
            <a:r>
              <a:rPr lang="mr-IN" sz="1600" b="1" dirty="0" err="1">
                <a:solidFill>
                  <a:srgbClr val="000000"/>
                </a:solidFill>
                <a:latin typeface="Courier" charset="0"/>
                <a:ea typeface="Courier" charset="0"/>
                <a:cs typeface="Courier" charset="0"/>
              </a:rPr>
              <a:t>form</a:t>
            </a:r>
            <a:r>
              <a:rPr lang="mr-IN"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render(request, </a:t>
            </a:r>
            <a:r>
              <a:rPr lang="en-US" sz="1600" b="1" dirty="0">
                <a:solidFill>
                  <a:srgbClr val="B42419"/>
                </a:solidFill>
                <a:latin typeface="Courier" charset="0"/>
                <a:ea typeface="Courier" charset="0"/>
                <a:cs typeface="Courier" charset="0"/>
              </a:rPr>
              <a:t>'form/</a:t>
            </a:r>
            <a:r>
              <a:rPr lang="en-US" sz="1600" b="1" dirty="0" err="1">
                <a:solidFill>
                  <a:srgbClr val="B42419"/>
                </a:solidFill>
                <a:latin typeface="Courier" charset="0"/>
                <a:ea typeface="Courier" charset="0"/>
                <a:cs typeface="Courier" charset="0"/>
              </a:rPr>
              <a:t>form.html</a:t>
            </a:r>
            <a:r>
              <a:rPr lang="en-US" sz="1600" b="1" dirty="0">
                <a:solidFill>
                  <a:srgbClr val="B42419"/>
                </a:solidFill>
                <a:latin typeface="Courier" charset="0"/>
                <a:ea typeface="Courier" charset="0"/>
                <a:cs typeface="Courier" charset="0"/>
              </a:rPr>
              <a:t>'</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ctx</a:t>
            </a:r>
            <a:r>
              <a:rPr lang="en-US" sz="1600" b="1" dirty="0">
                <a:solidFill>
                  <a:srgbClr val="000000"/>
                </a:solidFill>
                <a:latin typeface="Courier" charset="0"/>
                <a:ea typeface="Courier" charset="0"/>
                <a:cs typeface="Courier" charset="0"/>
              </a:rPr>
              <a:t>)</a:t>
            </a:r>
          </a:p>
          <a:p>
            <a:r>
              <a:rPr lang="en-US" sz="1600" b="1" dirty="0">
                <a:solidFill>
                  <a:srgbClr val="000000"/>
                </a:solidFill>
                <a:latin typeface="Courier" charset="0"/>
                <a:ea typeface="Courier" charset="0"/>
                <a:cs typeface="Courier" charset="0"/>
              </a:rPr>
              <a:t>        # If there are no errors, we would save the data</a:t>
            </a:r>
            <a:br>
              <a:rPr lang="en-US" sz="1600" b="1" dirty="0">
                <a:solidFill>
                  <a:srgbClr val="000000"/>
                </a:solidFill>
                <a:latin typeface="Courier" charset="0"/>
                <a:ea typeface="Courier" charset="0"/>
                <a:cs typeface="Courier" charset="0"/>
              </a:rPr>
            </a:br>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       return</a:t>
            </a:r>
            <a:r>
              <a:rPr lang="en-US" sz="1600" b="1" dirty="0">
                <a:solidFill>
                  <a:srgbClr val="000000"/>
                </a:solidFill>
                <a:latin typeface="Courier" charset="0"/>
                <a:ea typeface="Courier" charset="0"/>
                <a:cs typeface="Courier" charset="0"/>
              </a:rPr>
              <a:t> redirect(</a:t>
            </a:r>
            <a:r>
              <a:rPr lang="en-US" sz="1600" b="1" dirty="0">
                <a:solidFill>
                  <a:srgbClr val="B42419"/>
                </a:solidFill>
                <a:latin typeface="Courier" charset="0"/>
                <a:ea typeface="Courier" charset="0"/>
                <a:cs typeface="Courier" charset="0"/>
              </a:rPr>
              <a:t>'/form/success'</a:t>
            </a:r>
            <a:r>
              <a:rPr lang="en-US" sz="1600" b="1" dirty="0">
                <a:solidFill>
                  <a:srgbClr val="000000"/>
                </a:solidFill>
                <a:latin typeface="Courier" charset="0"/>
                <a:ea typeface="Courier" charset="0"/>
                <a:cs typeface="Courier" charset="0"/>
              </a:rPr>
              <a:t>)</a:t>
            </a:r>
          </a:p>
          <a:p>
            <a:endParaRPr lang="en-US" sz="1600" b="1" dirty="0">
              <a:solidFill>
                <a:srgbClr val="000000"/>
              </a:solidFill>
              <a:latin typeface="Courier" charset="0"/>
              <a:ea typeface="Courier" charset="0"/>
              <a:cs typeface="Courier" charset="0"/>
            </a:endParaRPr>
          </a:p>
          <a:p>
            <a:r>
              <a:rPr lang="en-US" sz="1600" b="1" dirty="0" err="1">
                <a:solidFill>
                  <a:srgbClr val="C1651C"/>
                </a:solidFill>
                <a:latin typeface="Courier" charset="0"/>
                <a:ea typeface="Courier" charset="0"/>
                <a:cs typeface="Courier" charset="0"/>
              </a:rPr>
              <a:t>def</a:t>
            </a:r>
            <a:r>
              <a:rPr lang="en-US" sz="1600" b="1" dirty="0">
                <a:solidFill>
                  <a:srgbClr val="000000"/>
                </a:solidFill>
                <a:latin typeface="Courier" charset="0"/>
                <a:ea typeface="Courier" charset="0"/>
                <a:cs typeface="Courier" charset="0"/>
              </a:rPr>
              <a:t> </a:t>
            </a:r>
            <a:r>
              <a:rPr lang="en-US" sz="1600" b="1" dirty="0">
                <a:solidFill>
                  <a:srgbClr val="2EAEBB"/>
                </a:solidFill>
                <a:latin typeface="Courier" charset="0"/>
                <a:ea typeface="Courier" charset="0"/>
                <a:cs typeface="Courier" charset="0"/>
              </a:rPr>
              <a:t>success</a:t>
            </a:r>
            <a:r>
              <a:rPr lang="en-US" sz="1600" b="1" dirty="0">
                <a:solidFill>
                  <a:srgbClr val="000000"/>
                </a:solidFill>
                <a:latin typeface="Courier" charset="0"/>
                <a:ea typeface="Courier" charset="0"/>
                <a:cs typeface="Courier" charset="0"/>
              </a:rPr>
              <a:t>(request) :</a:t>
            </a:r>
          </a:p>
          <a:p>
            <a:r>
              <a:rPr lang="en-US" sz="1600" b="1" dirty="0">
                <a:solidFill>
                  <a:srgbClr val="000000"/>
                </a:solidFill>
                <a:latin typeface="Courier" charset="0"/>
                <a:ea typeface="Courier" charset="0"/>
                <a:cs typeface="Courier" charset="0"/>
              </a:rPr>
              <a:t>    </a:t>
            </a:r>
            <a:r>
              <a:rPr lang="en-US" sz="1600" b="1" dirty="0">
                <a:solidFill>
                  <a:srgbClr val="C1651C"/>
                </a:solidFill>
                <a:latin typeface="Courier" charset="0"/>
                <a:ea typeface="Courier" charset="0"/>
                <a:cs typeface="Courier" charset="0"/>
              </a:rPr>
              <a:t>return</a:t>
            </a:r>
            <a:r>
              <a:rPr lang="en-US" sz="1600" b="1" dirty="0">
                <a:solidFill>
                  <a:srgbClr val="000000"/>
                </a:solidFill>
                <a:latin typeface="Courier" charset="0"/>
                <a:ea typeface="Courier" charset="0"/>
                <a:cs typeface="Courier" charset="0"/>
              </a:rPr>
              <a:t> </a:t>
            </a:r>
            <a:r>
              <a:rPr lang="en-US" sz="1600" b="1" dirty="0" err="1">
                <a:solidFill>
                  <a:srgbClr val="000000"/>
                </a:solidFill>
                <a:latin typeface="Courier" charset="0"/>
                <a:ea typeface="Courier" charset="0"/>
                <a:cs typeface="Courier" charset="0"/>
              </a:rPr>
              <a:t>HttpResponse</a:t>
            </a:r>
            <a:r>
              <a:rPr lang="en-US" sz="1600" b="1" dirty="0">
                <a:solidFill>
                  <a:srgbClr val="000000"/>
                </a:solidFill>
                <a:latin typeface="Courier" charset="0"/>
                <a:ea typeface="Courier" charset="0"/>
                <a:cs typeface="Courier" charset="0"/>
              </a:rPr>
              <a:t>(</a:t>
            </a:r>
            <a:r>
              <a:rPr lang="en-US" sz="1600" b="1" dirty="0">
                <a:solidFill>
                  <a:srgbClr val="B42419"/>
                </a:solidFill>
                <a:latin typeface="Courier" charset="0"/>
                <a:ea typeface="Courier" charset="0"/>
                <a:cs typeface="Courier" charset="0"/>
              </a:rPr>
              <a:t>'Thank you!'</a:t>
            </a:r>
            <a:r>
              <a:rPr lang="en-US" sz="1600" b="1" dirty="0">
                <a:solidFill>
                  <a:srgbClr val="000000"/>
                </a:solidFill>
                <a:latin typeface="Courier" charset="0"/>
                <a:ea typeface="Courier" charset="0"/>
                <a:cs typeface="Courier" charset="0"/>
              </a:rPr>
              <a:t>)</a:t>
            </a:r>
            <a:endParaRPr lang="en-US" sz="1600" b="1" dirty="0">
              <a:latin typeface="Courier" charset="0"/>
              <a:ea typeface="Courier" charset="0"/>
              <a:cs typeface="Courier" charset="0"/>
            </a:endParaRPr>
          </a:p>
        </p:txBody>
      </p:sp>
      <p:cxnSp>
        <p:nvCxnSpPr>
          <p:cNvPr id="13" name="Straight Arrow Connector 12"/>
          <p:cNvCxnSpPr/>
          <p:nvPr/>
        </p:nvCxnSpPr>
        <p:spPr>
          <a:xfrm>
            <a:off x="1014413" y="2500313"/>
            <a:ext cx="4371975" cy="156709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sp>
        <p:nvSpPr>
          <p:cNvPr id="29" name="Rectangle 28"/>
          <p:cNvSpPr/>
          <p:nvPr/>
        </p:nvSpPr>
        <p:spPr>
          <a:xfrm>
            <a:off x="5847904" y="4353236"/>
            <a:ext cx="6050756" cy="755062"/>
          </a:xfrm>
          <a:prstGeom prst="rect">
            <a:avLst/>
          </a:prstGeom>
          <a:solidFill>
            <a:srgbClr val="000000">
              <a:alpha val="2078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reeform 1"/>
          <p:cNvSpPr/>
          <p:nvPr/>
        </p:nvSpPr>
        <p:spPr>
          <a:xfrm>
            <a:off x="2539811" y="4808722"/>
            <a:ext cx="3346644" cy="1220600"/>
          </a:xfrm>
          <a:custGeom>
            <a:avLst/>
            <a:gdLst>
              <a:gd name="connsiteX0" fmla="*/ 3346644 w 3346644"/>
              <a:gd name="connsiteY0" fmla="*/ 706250 h 1220600"/>
              <a:gd name="connsiteX1" fmla="*/ 1089219 w 3346644"/>
              <a:gd name="connsiteY1" fmla="*/ 20450 h 1220600"/>
              <a:gd name="connsiteX2" fmla="*/ 3369 w 3346644"/>
              <a:gd name="connsiteY2" fmla="*/ 234763 h 1220600"/>
              <a:gd name="connsiteX3" fmla="*/ 803469 w 3346644"/>
              <a:gd name="connsiteY3" fmla="*/ 791975 h 1220600"/>
              <a:gd name="connsiteX4" fmla="*/ 2289369 w 3346644"/>
              <a:gd name="connsiteY4" fmla="*/ 1220600 h 1220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46644" h="1220600">
                <a:moveTo>
                  <a:pt x="3346644" y="706250"/>
                </a:moveTo>
                <a:cubicBezTo>
                  <a:pt x="2496537" y="402640"/>
                  <a:pt x="1646431" y="99031"/>
                  <a:pt x="1089219" y="20450"/>
                </a:cubicBezTo>
                <a:cubicBezTo>
                  <a:pt x="532007" y="-58131"/>
                  <a:pt x="50994" y="106175"/>
                  <a:pt x="3369" y="234763"/>
                </a:cubicBezTo>
                <a:cubicBezTo>
                  <a:pt x="-44256" y="363350"/>
                  <a:pt x="422469" y="627669"/>
                  <a:pt x="803469" y="791975"/>
                </a:cubicBezTo>
                <a:cubicBezTo>
                  <a:pt x="1184469" y="956281"/>
                  <a:pt x="2289369" y="1220600"/>
                  <a:pt x="2289369" y="122060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ounded Rectangle 34"/>
          <p:cNvSpPr/>
          <p:nvPr/>
        </p:nvSpPr>
        <p:spPr>
          <a:xfrm>
            <a:off x="3512790" y="4681867"/>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302</a:t>
            </a:r>
            <a:endParaRPr lang="en-US" dirty="0">
              <a:solidFill>
                <a:schemeClr val="tx1"/>
              </a:solidFill>
            </a:endParaRPr>
          </a:p>
        </p:txBody>
      </p:sp>
      <p:sp>
        <p:nvSpPr>
          <p:cNvPr id="36" name="Rounded Rectangle 35"/>
          <p:cNvSpPr/>
          <p:nvPr/>
        </p:nvSpPr>
        <p:spPr>
          <a:xfrm>
            <a:off x="3442487" y="5525364"/>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GET</a:t>
            </a:r>
          </a:p>
        </p:txBody>
      </p:sp>
      <p:sp>
        <p:nvSpPr>
          <p:cNvPr id="4" name="Freeform 3"/>
          <p:cNvSpPr/>
          <p:nvPr/>
        </p:nvSpPr>
        <p:spPr>
          <a:xfrm>
            <a:off x="685800" y="4772025"/>
            <a:ext cx="4600575" cy="1485900"/>
          </a:xfrm>
          <a:custGeom>
            <a:avLst/>
            <a:gdLst>
              <a:gd name="connsiteX0" fmla="*/ 4600575 w 4600575"/>
              <a:gd name="connsiteY0" fmla="*/ 1671638 h 1671638"/>
              <a:gd name="connsiteX1" fmla="*/ 1143000 w 4600575"/>
              <a:gd name="connsiteY1" fmla="*/ 1228725 h 1671638"/>
              <a:gd name="connsiteX2" fmla="*/ 0 w 4600575"/>
              <a:gd name="connsiteY2" fmla="*/ 0 h 1671638"/>
            </a:gdLst>
            <a:ahLst/>
            <a:cxnLst>
              <a:cxn ang="0">
                <a:pos x="connsiteX0" y="connsiteY0"/>
              </a:cxn>
              <a:cxn ang="0">
                <a:pos x="connsiteX1" y="connsiteY1"/>
              </a:cxn>
              <a:cxn ang="0">
                <a:pos x="connsiteX2" y="connsiteY2"/>
              </a:cxn>
            </a:cxnLst>
            <a:rect l="l" t="t" r="r" b="b"/>
            <a:pathLst>
              <a:path w="4600575" h="1671638">
                <a:moveTo>
                  <a:pt x="4600575" y="1671638"/>
                </a:moveTo>
                <a:cubicBezTo>
                  <a:pt x="3255169" y="1589484"/>
                  <a:pt x="1909763" y="1507331"/>
                  <a:pt x="1143000" y="1228725"/>
                </a:cubicBezTo>
                <a:cubicBezTo>
                  <a:pt x="376237" y="950119"/>
                  <a:pt x="0" y="0"/>
                  <a:pt x="0" y="0"/>
                </a:cubicBezTo>
              </a:path>
            </a:pathLst>
          </a:custGeom>
          <a:noFill/>
          <a:ln w="57150">
            <a:solidFill>
              <a:schemeClr val="accent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ounded Rectangle 53"/>
          <p:cNvSpPr/>
          <p:nvPr/>
        </p:nvSpPr>
        <p:spPr>
          <a:xfrm>
            <a:off x="1295349" y="5577891"/>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
        <p:nvSpPr>
          <p:cNvPr id="15" name="Rectangle 14"/>
          <p:cNvSpPr/>
          <p:nvPr/>
        </p:nvSpPr>
        <p:spPr>
          <a:xfrm>
            <a:off x="6475380" y="511949"/>
            <a:ext cx="5423280" cy="369332"/>
          </a:xfrm>
          <a:prstGeom prst="rect">
            <a:avLst/>
          </a:prstGeom>
        </p:spPr>
        <p:txBody>
          <a:bodyPr wrap="none">
            <a:spAutoFit/>
          </a:bodyPr>
          <a:lstStyle/>
          <a:p>
            <a:r>
              <a:rPr lang="en-US">
                <a:solidFill>
                  <a:srgbClr val="FFFF00"/>
                </a:solidFill>
                <a:latin typeface="Courier" charset="0"/>
                <a:ea typeface="Courier" charset="0"/>
                <a:cs typeface="Courier" charset="0"/>
              </a:rPr>
              <a:t>https://samples.dj4e.com/form/validate</a:t>
            </a:r>
            <a:endParaRPr lang="en-US" dirty="0">
              <a:solidFill>
                <a:srgbClr val="FFFF00"/>
              </a:solidFill>
              <a:latin typeface="Courier" charset="0"/>
              <a:ea typeface="Courier" charset="0"/>
              <a:cs typeface="Courier" charset="0"/>
            </a:endParaRPr>
          </a:p>
        </p:txBody>
      </p:sp>
    </p:spTree>
    <p:extLst>
      <p:ext uri="{BB962C8B-B14F-4D97-AF65-F5344CB8AC3E}">
        <p14:creationId xmlns:p14="http://schemas.microsoft.com/office/powerpoint/2010/main" val="11826231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564" y="3149940"/>
            <a:ext cx="6781800" cy="394970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900" y="-125487"/>
            <a:ext cx="6781800" cy="3949700"/>
          </a:xfrm>
          <a:prstGeom prst="rect">
            <a:avLst/>
          </a:prstGeom>
        </p:spPr>
      </p:pic>
      <p:sp>
        <p:nvSpPr>
          <p:cNvPr id="31" name="TextBox 30"/>
          <p:cNvSpPr txBox="1"/>
          <p:nvPr/>
        </p:nvSpPr>
        <p:spPr>
          <a:xfrm>
            <a:off x="4431206" y="737462"/>
            <a:ext cx="7677102" cy="5586145"/>
          </a:xfrm>
          <a:prstGeom prst="rect">
            <a:avLst/>
          </a:prstGeom>
          <a:solidFill>
            <a:schemeClr val="tx1"/>
          </a:solidFill>
          <a:ln w="38100">
            <a:solidFill>
              <a:schemeClr val="bg1"/>
            </a:solidFill>
          </a:ln>
        </p:spPr>
        <p:txBody>
          <a:bodyPr wrap="none" rtlCol="0">
            <a:spAutoFit/>
          </a:bodyPr>
          <a:lstStyle/>
          <a:p>
            <a:r>
              <a:rPr lang="en-US" sz="1700" b="1" dirty="0">
                <a:solidFill>
                  <a:srgbClr val="C1651C"/>
                </a:solidFill>
                <a:latin typeface="Courier" charset="0"/>
                <a:ea typeface="Courier" charset="0"/>
                <a:cs typeface="Courier" charset="0"/>
              </a:rPr>
              <a:t>class</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Validate</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DumpPostView</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get</a:t>
            </a:r>
            <a:r>
              <a:rPr lang="en-US" sz="1700" b="1" dirty="0">
                <a:solidFill>
                  <a:srgbClr val="000000"/>
                </a:solidFill>
                <a:latin typeface="Courier" charset="0"/>
                <a:ea typeface="Courier" charset="0"/>
                <a:cs typeface="Courier" charset="0"/>
              </a:rPr>
              <a:t>(self, request)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old_data</a:t>
            </a:r>
            <a:r>
              <a:rPr lang="mr-IN" sz="1700" b="1" dirty="0">
                <a:solidFill>
                  <a:srgbClr val="000000"/>
                </a:solidFill>
                <a:latin typeface="Courier" charset="0"/>
                <a:ea typeface="Courier" charset="0"/>
                <a:cs typeface="Courier" charset="0"/>
              </a:rPr>
              <a:t> = {</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title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SakaiCar</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mileage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42</a:t>
            </a:r>
            <a:r>
              <a:rPr lang="mr-IN"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purchase_date</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a:t>
            </a:r>
            <a:r>
              <a:rPr lang="mr-IN" sz="1700" b="1" dirty="0">
                <a:solidFill>
                  <a:srgbClr val="B42419"/>
                </a:solidFill>
                <a:latin typeface="Courier" charset="0"/>
                <a:ea typeface="Courier" charset="0"/>
                <a:cs typeface="Courier" charset="0"/>
              </a:rPr>
              <a:t>'2018-08-14'</a:t>
            </a:r>
            <a:endParaRPr lang="mr-IN" sz="1700" b="1" dirty="0">
              <a:solidFill>
                <a:srgbClr val="000000"/>
              </a:solidFill>
              <a:latin typeface="Courier" charset="0"/>
              <a:ea typeface="Courier" charset="0"/>
              <a:cs typeface="Courier" charset="0"/>
            </a:endParaRPr>
          </a:p>
          <a:p>
            <a:r>
              <a:rPr lang="mr-IN" sz="1700" b="1" dirty="0">
                <a:solidFill>
                  <a:srgbClr val="000000"/>
                </a:solidFill>
                <a:latin typeface="Courier" charset="0"/>
                <a:ea typeface="Courier" charset="0"/>
                <a:cs typeface="Courier" charset="0"/>
              </a:rPr>
              <a: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(initial=</a:t>
            </a:r>
            <a:r>
              <a:rPr lang="en-US" sz="1700" b="1" dirty="0" err="1">
                <a:solidFill>
                  <a:srgbClr val="000000"/>
                </a:solidFill>
                <a:latin typeface="Courier" charset="0"/>
                <a:ea typeface="Courier" charset="0"/>
                <a:cs typeface="Courier" charset="0"/>
              </a:rPr>
              <a:t>old_data</a:t>
            </a:r>
            <a:r>
              <a:rPr lang="en-US" sz="1700" b="1" dirty="0">
                <a:solidFill>
                  <a:srgbClr val="000000"/>
                </a:solidFill>
                <a:latin typeface="Courier" charset="0"/>
                <a:ea typeface="Courier" charset="0"/>
                <a:cs typeface="Courier" charset="0"/>
              </a:rPr>
              <a:t>)</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a:solidFill>
                  <a:srgbClr val="000000"/>
                </a:solidFill>
                <a:latin typeface="Courier" charset="0"/>
                <a:ea typeface="Courier" charset="0"/>
                <a:cs typeface="Courier" charset="0"/>
              </a:rPr>
              <a:t>    </a:t>
            </a:r>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post</a:t>
            </a:r>
            <a:r>
              <a:rPr lang="en-US" sz="1700" b="1" dirty="0">
                <a:solidFill>
                  <a:srgbClr val="000000"/>
                </a:solidFill>
                <a:latin typeface="Courier" charset="0"/>
                <a:ea typeface="Courier" charset="0"/>
                <a:cs typeface="Courier" charset="0"/>
              </a:rPr>
              <a:t>(self, request) :</a:t>
            </a:r>
          </a:p>
          <a:p>
            <a:r>
              <a:rPr lang="en-US" sz="1700" b="1" dirty="0">
                <a:solidFill>
                  <a:srgbClr val="000000"/>
                </a:solidFill>
                <a:latin typeface="Courier" charset="0"/>
                <a:ea typeface="Courier" charset="0"/>
                <a:cs typeface="Courier" charset="0"/>
              </a:rPr>
              <a:t>        form = </a:t>
            </a:r>
            <a:r>
              <a:rPr lang="en-US" sz="1700" b="1" dirty="0" err="1">
                <a:solidFill>
                  <a:srgbClr val="000000"/>
                </a:solidFill>
                <a:latin typeface="Courier" charset="0"/>
                <a:ea typeface="Courier" charset="0"/>
                <a:cs typeface="Courier" charset="0"/>
              </a:rPr>
              <a:t>BasicForm</a:t>
            </a:r>
            <a:r>
              <a:rPr lang="en-US" sz="1700" b="1" dirty="0">
                <a:solidFill>
                  <a:srgbClr val="000000"/>
                </a:solidFill>
                <a:latin typeface="Courier" charset="0"/>
                <a:ea typeface="Courier" charset="0"/>
                <a:cs typeface="Courier" charset="0"/>
              </a:rPr>
              <a:t>(</a:t>
            </a:r>
            <a:r>
              <a:rPr lang="en-US" sz="1700" b="1" dirty="0" err="1">
                <a:solidFill>
                  <a:srgbClr val="000000"/>
                </a:solidFill>
                <a:latin typeface="Courier" charset="0"/>
                <a:ea typeface="Courier" charset="0"/>
                <a:cs typeface="Courier" charset="0"/>
              </a:rPr>
              <a:t>request.POST</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if</a:t>
            </a:r>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not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form.is_valid</a:t>
            </a:r>
            <a:r>
              <a:rPr lang="en-US" sz="1700" b="1" dirty="0">
                <a:solidFill>
                  <a:srgbClr val="000000"/>
                </a:solidFill>
                <a:latin typeface="Courier" charset="0"/>
                <a:ea typeface="Courier" charset="0"/>
                <a:cs typeface="Courier" charset="0"/>
              </a:rPr>
              <a:t>() :</a:t>
            </a:r>
          </a:p>
          <a:p>
            <a:r>
              <a:rPr lang="mr-IN" sz="1700" b="1" dirty="0">
                <a:solidFill>
                  <a:srgbClr val="000000"/>
                </a:solidFill>
                <a:latin typeface="Courier" charset="0"/>
                <a:ea typeface="Courier" charset="0"/>
                <a:cs typeface="Courier" charset="0"/>
              </a:rPr>
              <a:t>            </a:t>
            </a:r>
            <a:r>
              <a:rPr lang="mr-IN" sz="1700" b="1" dirty="0" err="1">
                <a:solidFill>
                  <a:srgbClr val="000000"/>
                </a:solidFill>
                <a:latin typeface="Courier" charset="0"/>
                <a:ea typeface="Courier" charset="0"/>
                <a:cs typeface="Courier" charset="0"/>
              </a:rPr>
              <a:t>ctx</a:t>
            </a:r>
            <a:r>
              <a:rPr lang="mr-IN" sz="1700" b="1" dirty="0">
                <a:solidFill>
                  <a:srgbClr val="000000"/>
                </a:solidFill>
                <a:latin typeface="Courier" charset="0"/>
                <a:ea typeface="Courier" charset="0"/>
                <a:cs typeface="Courier" charset="0"/>
              </a:rPr>
              <a:t> = {</a:t>
            </a:r>
            <a:r>
              <a:rPr lang="mr-IN" sz="1700" b="1" dirty="0">
                <a:solidFill>
                  <a:srgbClr val="B42419"/>
                </a:solidFill>
                <a:latin typeface="Courier" charset="0"/>
                <a:ea typeface="Courier" charset="0"/>
                <a:cs typeface="Courier" charset="0"/>
              </a:rPr>
              <a:t>'</a:t>
            </a:r>
            <a:r>
              <a:rPr lang="mr-IN" sz="1700" b="1" dirty="0" err="1">
                <a:solidFill>
                  <a:srgbClr val="B42419"/>
                </a:solidFill>
                <a:latin typeface="Courier" charset="0"/>
                <a:ea typeface="Courier" charset="0"/>
                <a:cs typeface="Courier" charset="0"/>
              </a:rPr>
              <a:t>form</a:t>
            </a:r>
            <a:r>
              <a:rPr lang="mr-IN" sz="1700" b="1" dirty="0">
                <a:solidFill>
                  <a:srgbClr val="B42419"/>
                </a:solidFill>
                <a:latin typeface="Courier" charset="0"/>
                <a:ea typeface="Courier" charset="0"/>
                <a:cs typeface="Courier" charset="0"/>
              </a:rPr>
              <a:t>'</a:t>
            </a:r>
            <a:r>
              <a:rPr lang="mr-IN" sz="1700" b="1" dirty="0">
                <a:solidFill>
                  <a:srgbClr val="000000"/>
                </a:solidFill>
                <a:latin typeface="Courier" charset="0"/>
                <a:ea typeface="Courier" charset="0"/>
                <a:cs typeface="Courier" charset="0"/>
              </a:rPr>
              <a:t> : </a:t>
            </a:r>
            <a:r>
              <a:rPr lang="mr-IN" sz="1700" b="1" dirty="0" err="1">
                <a:solidFill>
                  <a:srgbClr val="000000"/>
                </a:solidFill>
                <a:latin typeface="Courier" charset="0"/>
                <a:ea typeface="Courier" charset="0"/>
                <a:cs typeface="Courier" charset="0"/>
              </a:rPr>
              <a:t>form</a:t>
            </a:r>
            <a:r>
              <a:rPr lang="mr-IN"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render(request, </a:t>
            </a:r>
            <a:r>
              <a:rPr lang="en-US" sz="1700" b="1" dirty="0">
                <a:solidFill>
                  <a:srgbClr val="B42419"/>
                </a:solidFill>
                <a:latin typeface="Courier" charset="0"/>
                <a:ea typeface="Courier" charset="0"/>
                <a:cs typeface="Courier" charset="0"/>
              </a:rPr>
              <a:t>'form/</a:t>
            </a:r>
            <a:r>
              <a:rPr lang="en-US" sz="1700" b="1" dirty="0" err="1">
                <a:solidFill>
                  <a:srgbClr val="B42419"/>
                </a:solidFill>
                <a:latin typeface="Courier" charset="0"/>
                <a:ea typeface="Courier" charset="0"/>
                <a:cs typeface="Courier" charset="0"/>
              </a:rPr>
              <a:t>form.html</a:t>
            </a:r>
            <a:r>
              <a:rPr lang="en-US" sz="1700" b="1" dirty="0">
                <a:solidFill>
                  <a:srgbClr val="B42419"/>
                </a:solidFill>
                <a:latin typeface="Courier" charset="0"/>
                <a:ea typeface="Courier" charset="0"/>
                <a:cs typeface="Courier" charset="0"/>
              </a:rPr>
              <a:t>'</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ctx</a:t>
            </a:r>
            <a:r>
              <a:rPr lang="en-US" sz="1700" b="1" dirty="0">
                <a:solidFill>
                  <a:srgbClr val="000000"/>
                </a:solidFill>
                <a:latin typeface="Courier" charset="0"/>
                <a:ea typeface="Courier" charset="0"/>
                <a:cs typeface="Courier" charset="0"/>
              </a:rPr>
              <a:t>)</a:t>
            </a:r>
          </a:p>
          <a:p>
            <a:r>
              <a:rPr lang="en-US" sz="1700" b="1" dirty="0">
                <a:solidFill>
                  <a:srgbClr val="000000"/>
                </a:solidFill>
                <a:latin typeface="Courier" charset="0"/>
                <a:ea typeface="Courier" charset="0"/>
                <a:cs typeface="Courier" charset="0"/>
              </a:rPr>
              <a:t>        # If there are no errors, we would save the data</a:t>
            </a:r>
          </a:p>
          <a:p>
            <a:r>
              <a:rPr lang="en-US" sz="1700" b="1" dirty="0">
                <a:solidFill>
                  <a:srgbClr val="C1651C"/>
                </a:solidFill>
                <a:latin typeface="Courier" charset="0"/>
                <a:ea typeface="Courier" charset="0"/>
                <a:cs typeface="Courier" charset="0"/>
              </a:rPr>
              <a:t>        return</a:t>
            </a:r>
            <a:r>
              <a:rPr lang="en-US" sz="1700" b="1" dirty="0">
                <a:solidFill>
                  <a:srgbClr val="000000"/>
                </a:solidFill>
                <a:latin typeface="Courier" charset="0"/>
                <a:ea typeface="Courier" charset="0"/>
                <a:cs typeface="Courier" charset="0"/>
              </a:rPr>
              <a:t> redirect(</a:t>
            </a:r>
            <a:r>
              <a:rPr lang="en-US" sz="1700" b="1" dirty="0">
                <a:solidFill>
                  <a:srgbClr val="B42419"/>
                </a:solidFill>
                <a:latin typeface="Courier" charset="0"/>
                <a:ea typeface="Courier" charset="0"/>
                <a:cs typeface="Courier" charset="0"/>
              </a:rPr>
              <a:t>'/form/success'</a:t>
            </a:r>
            <a:r>
              <a:rPr lang="en-US" sz="1700" b="1" dirty="0">
                <a:solidFill>
                  <a:srgbClr val="000000"/>
                </a:solidFill>
                <a:latin typeface="Courier" charset="0"/>
                <a:ea typeface="Courier" charset="0"/>
                <a:cs typeface="Courier" charset="0"/>
              </a:rPr>
              <a:t>)</a:t>
            </a:r>
          </a:p>
          <a:p>
            <a:endParaRPr lang="en-US" sz="1700" b="1" dirty="0">
              <a:solidFill>
                <a:srgbClr val="000000"/>
              </a:solidFill>
              <a:latin typeface="Courier" charset="0"/>
              <a:ea typeface="Courier" charset="0"/>
              <a:cs typeface="Courier" charset="0"/>
            </a:endParaRPr>
          </a:p>
          <a:p>
            <a:r>
              <a:rPr lang="en-US" sz="1700" b="1" dirty="0" err="1">
                <a:solidFill>
                  <a:srgbClr val="C1651C"/>
                </a:solidFill>
                <a:latin typeface="Courier" charset="0"/>
                <a:ea typeface="Courier" charset="0"/>
                <a:cs typeface="Courier" charset="0"/>
              </a:rPr>
              <a:t>def</a:t>
            </a:r>
            <a:r>
              <a:rPr lang="en-US" sz="1700" b="1" dirty="0">
                <a:solidFill>
                  <a:srgbClr val="000000"/>
                </a:solidFill>
                <a:latin typeface="Courier" charset="0"/>
                <a:ea typeface="Courier" charset="0"/>
                <a:cs typeface="Courier" charset="0"/>
              </a:rPr>
              <a:t> </a:t>
            </a:r>
            <a:r>
              <a:rPr lang="en-US" sz="1700" b="1" dirty="0">
                <a:solidFill>
                  <a:srgbClr val="2EAEBB"/>
                </a:solidFill>
                <a:latin typeface="Courier" charset="0"/>
                <a:ea typeface="Courier" charset="0"/>
                <a:cs typeface="Courier" charset="0"/>
              </a:rPr>
              <a:t>success</a:t>
            </a:r>
            <a:r>
              <a:rPr lang="en-US" sz="1700" b="1" dirty="0">
                <a:solidFill>
                  <a:srgbClr val="000000"/>
                </a:solidFill>
                <a:latin typeface="Courier" charset="0"/>
                <a:ea typeface="Courier" charset="0"/>
                <a:cs typeface="Courier" charset="0"/>
              </a:rPr>
              <a:t>(request) :</a:t>
            </a:r>
          </a:p>
          <a:p>
            <a:r>
              <a:rPr lang="en-US" sz="1700" b="1" dirty="0">
                <a:solidFill>
                  <a:srgbClr val="000000"/>
                </a:solidFill>
                <a:latin typeface="Courier" charset="0"/>
                <a:ea typeface="Courier" charset="0"/>
                <a:cs typeface="Courier" charset="0"/>
              </a:rPr>
              <a:t>    </a:t>
            </a:r>
            <a:r>
              <a:rPr lang="en-US" sz="1700" b="1" dirty="0">
                <a:solidFill>
                  <a:srgbClr val="C1651C"/>
                </a:solidFill>
                <a:latin typeface="Courier" charset="0"/>
                <a:ea typeface="Courier" charset="0"/>
                <a:cs typeface="Courier" charset="0"/>
              </a:rPr>
              <a:t>return</a:t>
            </a:r>
            <a:r>
              <a:rPr lang="en-US" sz="1700" b="1" dirty="0">
                <a:solidFill>
                  <a:srgbClr val="000000"/>
                </a:solidFill>
                <a:latin typeface="Courier" charset="0"/>
                <a:ea typeface="Courier" charset="0"/>
                <a:cs typeface="Courier" charset="0"/>
              </a:rPr>
              <a:t> </a:t>
            </a:r>
            <a:r>
              <a:rPr lang="en-US" sz="1700" b="1" dirty="0" err="1">
                <a:solidFill>
                  <a:srgbClr val="000000"/>
                </a:solidFill>
                <a:latin typeface="Courier" charset="0"/>
                <a:ea typeface="Courier" charset="0"/>
                <a:cs typeface="Courier" charset="0"/>
              </a:rPr>
              <a:t>HttpResponse</a:t>
            </a:r>
            <a:r>
              <a:rPr lang="en-US" sz="1700" b="1" dirty="0">
                <a:solidFill>
                  <a:srgbClr val="000000"/>
                </a:solidFill>
                <a:latin typeface="Courier" charset="0"/>
                <a:ea typeface="Courier" charset="0"/>
                <a:cs typeface="Courier" charset="0"/>
              </a:rPr>
              <a:t>(</a:t>
            </a:r>
            <a:r>
              <a:rPr lang="en-US" sz="1700" b="1" dirty="0">
                <a:solidFill>
                  <a:srgbClr val="B42419"/>
                </a:solidFill>
                <a:latin typeface="Courier" charset="0"/>
                <a:ea typeface="Courier" charset="0"/>
                <a:cs typeface="Courier" charset="0"/>
              </a:rPr>
              <a:t>'Thank you!'</a:t>
            </a:r>
            <a:r>
              <a:rPr lang="en-US" sz="1700" b="1" dirty="0">
                <a:solidFill>
                  <a:srgbClr val="000000"/>
                </a:solidFill>
                <a:latin typeface="Courier" charset="0"/>
                <a:ea typeface="Courier" charset="0"/>
                <a:cs typeface="Courier" charset="0"/>
              </a:rPr>
              <a:t>)</a:t>
            </a:r>
            <a:endParaRPr lang="en-US" sz="1700" b="1" dirty="0">
              <a:latin typeface="Courier" charset="0"/>
              <a:ea typeface="Courier" charset="0"/>
              <a:cs typeface="Courier" charset="0"/>
            </a:endParaRPr>
          </a:p>
        </p:txBody>
      </p:sp>
      <p:cxnSp>
        <p:nvCxnSpPr>
          <p:cNvPr id="13" name="Straight Arrow Connector 12"/>
          <p:cNvCxnSpPr/>
          <p:nvPr/>
        </p:nvCxnSpPr>
        <p:spPr>
          <a:xfrm>
            <a:off x="1014413" y="2500313"/>
            <a:ext cx="3909712" cy="1214437"/>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Rounded Rectangle 13"/>
          <p:cNvSpPr/>
          <p:nvPr/>
        </p:nvSpPr>
        <p:spPr>
          <a:xfrm>
            <a:off x="1570832" y="2600323"/>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POST</a:t>
            </a:r>
          </a:p>
        </p:txBody>
      </p:sp>
      <p:cxnSp>
        <p:nvCxnSpPr>
          <p:cNvPr id="21" name="Straight Arrow Connector 20"/>
          <p:cNvCxnSpPr/>
          <p:nvPr/>
        </p:nvCxnSpPr>
        <p:spPr>
          <a:xfrm flipH="1">
            <a:off x="3786188" y="4843463"/>
            <a:ext cx="2143126" cy="114300"/>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Rounded Rectangle 34"/>
          <p:cNvSpPr/>
          <p:nvPr/>
        </p:nvSpPr>
        <p:spPr>
          <a:xfrm>
            <a:off x="4364832" y="4650582"/>
            <a:ext cx="985838" cy="500061"/>
          </a:xfrm>
          <a:prstGeom prst="round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200</a:t>
            </a:r>
          </a:p>
        </p:txBody>
      </p:sp>
    </p:spTree>
    <p:extLst>
      <p:ext uri="{BB962C8B-B14F-4D97-AF65-F5344CB8AC3E}">
        <p14:creationId xmlns:p14="http://schemas.microsoft.com/office/powerpoint/2010/main" val="6766288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Models + Forms</a:t>
            </a:r>
          </a:p>
        </p:txBody>
      </p:sp>
      <p:sp>
        <p:nvSpPr>
          <p:cNvPr id="3" name="Text Placeholder 2"/>
          <p:cNvSpPr>
            <a:spLocks noGrp="1"/>
          </p:cNvSpPr>
          <p:nvPr>
            <p:ph type="body" idx="1"/>
          </p:nvPr>
        </p:nvSpPr>
        <p:spPr/>
        <p:txBody>
          <a:bodyPr/>
          <a:lstStyle/>
          <a:p>
            <a:r>
              <a:rPr lang="en-US" dirty="0"/>
              <a:t>Crossing the streams</a:t>
            </a:r>
          </a:p>
        </p:txBody>
      </p:sp>
      <p:sp>
        <p:nvSpPr>
          <p:cNvPr id="4" name="Rectangle 3"/>
          <p:cNvSpPr/>
          <p:nvPr/>
        </p:nvSpPr>
        <p:spPr>
          <a:xfrm>
            <a:off x="5048250" y="5339556"/>
            <a:ext cx="7410450" cy="369332"/>
          </a:xfrm>
          <a:prstGeom prst="rect">
            <a:avLst/>
          </a:prstGeom>
        </p:spPr>
        <p:txBody>
          <a:bodyPr wrap="square">
            <a:spAutoFit/>
          </a:bodyPr>
          <a:lstStyle/>
          <a:p>
            <a:r>
              <a:rPr lang="en-US" dirty="0"/>
              <a:t>https://</a:t>
            </a:r>
            <a:r>
              <a:rPr lang="en-US" dirty="0" err="1"/>
              <a:t>docs.djangoproject.com</a:t>
            </a:r>
            <a:r>
              <a:rPr lang="en-US" dirty="0"/>
              <a:t>/</a:t>
            </a:r>
            <a:r>
              <a:rPr lang="en-US" dirty="0" err="1"/>
              <a:t>en</a:t>
            </a:r>
            <a:r>
              <a:rPr lang="en-US" dirty="0"/>
              <a:t>/4.0/topics/forms/</a:t>
            </a:r>
            <a:r>
              <a:rPr lang="en-US" dirty="0" err="1"/>
              <a:t>modelforms</a:t>
            </a:r>
            <a:r>
              <a:rPr lang="en-US" dirty="0"/>
              <a:t>/</a:t>
            </a:r>
          </a:p>
        </p:txBody>
      </p:sp>
    </p:spTree>
    <p:extLst>
      <p:ext uri="{BB962C8B-B14F-4D97-AF65-F5344CB8AC3E}">
        <p14:creationId xmlns:p14="http://schemas.microsoft.com/office/powerpoint/2010/main" val="20365784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Form Structure is similar to Model Structure</a:t>
            </a:r>
          </a:p>
        </p:txBody>
      </p:sp>
      <p:sp>
        <p:nvSpPr>
          <p:cNvPr id="6" name="Rectangle 5"/>
          <p:cNvSpPr/>
          <p:nvPr/>
        </p:nvSpPr>
        <p:spPr>
          <a:xfrm>
            <a:off x="2303253" y="1930379"/>
            <a:ext cx="7726572" cy="1323439"/>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BasicForm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forms.Form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title = </a:t>
            </a:r>
            <a:r>
              <a:rPr lang="en-US" sz="1600" dirty="0" err="1">
                <a:solidFill>
                  <a:srgbClr val="000000"/>
                </a:solidFill>
                <a:latin typeface="Courier" charset="0"/>
                <a:ea typeface="Courier" charset="0"/>
                <a:cs typeface="Courier" charset="0"/>
              </a:rPr>
              <a:t>forms.CharField</a:t>
            </a:r>
            <a:r>
              <a:rPr lang="en-US" sz="1600" dirty="0">
                <a:solidFill>
                  <a:srgbClr val="000000"/>
                </a:solidFill>
                <a:latin typeface="Courier" charset="0"/>
                <a:ea typeface="Courier" charset="0"/>
                <a:cs typeface="Courier" charset="0"/>
              </a:rPr>
              <a:t>(validators=[</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validators.MinLengthValidator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mileage = </a:t>
            </a:r>
            <a:r>
              <a:rPr lang="en-US" sz="1600" dirty="0" err="1">
                <a:solidFill>
                  <a:srgbClr val="000000"/>
                </a:solidFill>
                <a:latin typeface="Courier" charset="0"/>
                <a:ea typeface="Courier" charset="0"/>
                <a:cs typeface="Courier" charset="0"/>
              </a:rPr>
              <a:t>forms.IntegerField</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err="1">
                <a:solidFill>
                  <a:srgbClr val="000000"/>
                </a:solidFill>
                <a:latin typeface="Courier" charset="0"/>
                <a:ea typeface="Courier" charset="0"/>
                <a:cs typeface="Courier" charset="0"/>
              </a:rPr>
              <a:t>purchase_date</a:t>
            </a:r>
            <a:r>
              <a:rPr lang="en-US" sz="1600" dirty="0">
                <a:solidFill>
                  <a:srgbClr val="000000"/>
                </a:solidFill>
                <a:latin typeface="Courier" charset="0"/>
                <a:ea typeface="Courier" charset="0"/>
                <a:cs typeface="Courier" charset="0"/>
              </a:rPr>
              <a:t> = </a:t>
            </a:r>
            <a:r>
              <a:rPr lang="en-US" sz="1600" dirty="0" err="1">
                <a:solidFill>
                  <a:srgbClr val="000000"/>
                </a:solidFill>
                <a:latin typeface="Courier" charset="0"/>
                <a:ea typeface="Courier" charset="0"/>
                <a:cs typeface="Courier" charset="0"/>
              </a:rPr>
              <a:t>forms.DateField</a:t>
            </a:r>
            <a:r>
              <a:rPr lang="en-US" sz="1600" dirty="0">
                <a:solidFill>
                  <a:srgbClr val="000000"/>
                </a:solidFill>
                <a:latin typeface="Courier" charset="0"/>
                <a:ea typeface="Courier" charset="0"/>
                <a:cs typeface="Courier" charset="0"/>
              </a:rPr>
              <a:t>()</a:t>
            </a:r>
          </a:p>
        </p:txBody>
      </p:sp>
      <p:sp>
        <p:nvSpPr>
          <p:cNvPr id="7" name="Rectangle 6"/>
          <p:cNvSpPr/>
          <p:nvPr/>
        </p:nvSpPr>
        <p:spPr>
          <a:xfrm>
            <a:off x="2303252" y="1502817"/>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
        <p:nvSpPr>
          <p:cNvPr id="8" name="Rectangle 7"/>
          <p:cNvSpPr/>
          <p:nvPr/>
        </p:nvSpPr>
        <p:spPr>
          <a:xfrm>
            <a:off x="2303252" y="4154467"/>
            <a:ext cx="7726573" cy="1815882"/>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Cat</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models.Model</a:t>
            </a:r>
            <a:r>
              <a:rPr lang="en-US"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name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max_length</a:t>
            </a:r>
            <a:r>
              <a:rPr lang="mr-IN" sz="1600" dirty="0">
                <a:solidFill>
                  <a:srgbClr val="000000"/>
                </a:solidFill>
                <a:latin typeface="Courier" charset="0"/>
                <a:ea typeface="Courier" charset="0"/>
                <a:cs typeface="Courier" charset="0"/>
              </a:rPr>
              <a:t>=</a:t>
            </a:r>
            <a:r>
              <a:rPr lang="mr-IN" sz="1600" dirty="0">
                <a:solidFill>
                  <a:srgbClr val="B42419"/>
                </a:solidFill>
                <a:latin typeface="Courier" charset="0"/>
                <a:ea typeface="Courier" charset="0"/>
                <a:cs typeface="Courier" charset="0"/>
              </a:rPr>
              <a:t>100</a:t>
            </a:r>
            <a:r>
              <a:rPr lang="mr-IN"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validators=[</a:t>
            </a:r>
            <a:r>
              <a:rPr lang="en-US" sz="1600" dirty="0" err="1">
                <a:solidFill>
                  <a:srgbClr val="000000"/>
                </a:solidFill>
                <a:latin typeface="Courier" charset="0"/>
                <a:ea typeface="Courier" charset="0"/>
                <a:cs typeface="Courier" charset="0"/>
              </a:rPr>
              <a:t>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breed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comments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 blank=</a:t>
            </a:r>
            <a:r>
              <a:rPr lang="en-US" sz="1600" dirty="0">
                <a:solidFill>
                  <a:srgbClr val="2EAEBB"/>
                </a:solidFill>
                <a:latin typeface="Courier" charset="0"/>
                <a:ea typeface="Courier" charset="0"/>
                <a:cs typeface="Courier" charset="0"/>
              </a:rPr>
              <a:t>True</a:t>
            </a:r>
            <a:r>
              <a:rPr lang="en-US" sz="1600" dirty="0">
                <a:solidFill>
                  <a:srgbClr val="000000"/>
                </a:solidFill>
                <a:latin typeface="Courier" charset="0"/>
                <a:ea typeface="Courier" charset="0"/>
                <a:cs typeface="Courier" charset="0"/>
              </a:rPr>
              <a:t>)</a:t>
            </a:r>
          </a:p>
        </p:txBody>
      </p:sp>
      <p:sp>
        <p:nvSpPr>
          <p:cNvPr id="9" name="Rectangle 8"/>
          <p:cNvSpPr/>
          <p:nvPr/>
        </p:nvSpPr>
        <p:spPr>
          <a:xfrm>
            <a:off x="2303252" y="3726905"/>
            <a:ext cx="39068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models.py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329327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2303252" y="1930379"/>
            <a:ext cx="7726573" cy="1815882"/>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Cat</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models.Model</a:t>
            </a:r>
            <a:r>
              <a:rPr lang="en-US"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name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max_length</a:t>
            </a:r>
            <a:r>
              <a:rPr lang="mr-IN" sz="1600" dirty="0">
                <a:solidFill>
                  <a:srgbClr val="000000"/>
                </a:solidFill>
                <a:latin typeface="Courier" charset="0"/>
                <a:ea typeface="Courier" charset="0"/>
                <a:cs typeface="Courier" charset="0"/>
              </a:rPr>
              <a:t>=</a:t>
            </a:r>
            <a:r>
              <a:rPr lang="mr-IN" sz="1600" dirty="0">
                <a:solidFill>
                  <a:srgbClr val="B42419"/>
                </a:solidFill>
                <a:latin typeface="Courier" charset="0"/>
                <a:ea typeface="Courier" charset="0"/>
                <a:cs typeface="Courier" charset="0"/>
              </a:rPr>
              <a:t>100</a:t>
            </a:r>
            <a:r>
              <a:rPr lang="mr-IN"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validators=[</a:t>
            </a:r>
            <a:r>
              <a:rPr lang="en-US" sz="1600" dirty="0" err="1">
                <a:solidFill>
                  <a:srgbClr val="000000"/>
                </a:solidFill>
                <a:latin typeface="Courier" charset="0"/>
                <a:ea typeface="Courier" charset="0"/>
                <a:cs typeface="Courier" charset="0"/>
              </a:rPr>
              <a:t>MinLengthValidator</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2</a:t>
            </a:r>
            <a:r>
              <a:rPr lang="en-US" sz="1600" dirty="0">
                <a:solidFill>
                  <a:srgbClr val="000000"/>
                </a:solidFill>
                <a:latin typeface="Courier" charset="0"/>
                <a:ea typeface="Courier" charset="0"/>
                <a:cs typeface="Courier" charset="0"/>
              </a:rPr>
              <a:t>, </a:t>
            </a:r>
            <a:r>
              <a:rPr lang="en-US" sz="1600" dirty="0">
                <a:solidFill>
                  <a:srgbClr val="B42419"/>
                </a:solidFill>
                <a:latin typeface="Courier" charset="0"/>
                <a:ea typeface="Courier" charset="0"/>
                <a:cs typeface="Courier" charset="0"/>
              </a:rPr>
              <a:t>".."</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p>
          <a:p>
            <a:r>
              <a:rPr lang="en-US" sz="1600" dirty="0">
                <a:solidFill>
                  <a:srgbClr val="000000"/>
                </a:solidFill>
                <a:latin typeface="Courier" charset="0"/>
                <a:ea typeface="Courier" charset="0"/>
                <a:cs typeface="Courier" charset="0"/>
              </a:rPr>
              <a:t>    breed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comments = </a:t>
            </a:r>
            <a:r>
              <a:rPr lang="en-US" sz="1600" dirty="0" err="1">
                <a:solidFill>
                  <a:srgbClr val="000000"/>
                </a:solidFill>
                <a:latin typeface="Courier" charset="0"/>
                <a:ea typeface="Courier" charset="0"/>
                <a:cs typeface="Courier" charset="0"/>
              </a:rPr>
              <a:t>models.CharField</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max_length</a:t>
            </a:r>
            <a:r>
              <a:rPr lang="en-US" sz="1600" dirty="0">
                <a:solidFill>
                  <a:srgbClr val="000000"/>
                </a:solidFill>
                <a:latin typeface="Courier" charset="0"/>
                <a:ea typeface="Courier" charset="0"/>
                <a:cs typeface="Courier" charset="0"/>
              </a:rPr>
              <a:t>=</a:t>
            </a:r>
            <a:r>
              <a:rPr lang="en-US" sz="1600" dirty="0">
                <a:solidFill>
                  <a:srgbClr val="B42419"/>
                </a:solidFill>
                <a:latin typeface="Courier" charset="0"/>
                <a:ea typeface="Courier" charset="0"/>
                <a:cs typeface="Courier" charset="0"/>
              </a:rPr>
              <a:t>100</a:t>
            </a:r>
            <a:r>
              <a:rPr lang="en-US" sz="1600" dirty="0">
                <a:solidFill>
                  <a:srgbClr val="000000"/>
                </a:solidFill>
                <a:latin typeface="Courier" charset="0"/>
                <a:ea typeface="Courier" charset="0"/>
                <a:cs typeface="Courier" charset="0"/>
              </a:rPr>
              <a:t>, blank=</a:t>
            </a:r>
            <a:r>
              <a:rPr lang="en-US" sz="1600" dirty="0">
                <a:solidFill>
                  <a:srgbClr val="2EAEBB"/>
                </a:solidFill>
                <a:latin typeface="Courier" charset="0"/>
                <a:ea typeface="Courier" charset="0"/>
                <a:cs typeface="Courier" charset="0"/>
              </a:rPr>
              <a:t>True</a:t>
            </a:r>
            <a:r>
              <a:rPr lang="en-US" sz="1600" dirty="0">
                <a:solidFill>
                  <a:srgbClr val="000000"/>
                </a:solidFill>
                <a:latin typeface="Courier" charset="0"/>
                <a:ea typeface="Courier" charset="0"/>
                <a:cs typeface="Courier" charset="0"/>
              </a:rPr>
              <a:t>)</a:t>
            </a:r>
          </a:p>
        </p:txBody>
      </p:sp>
      <p:sp>
        <p:nvSpPr>
          <p:cNvPr id="9" name="Rectangle 8"/>
          <p:cNvSpPr/>
          <p:nvPr/>
        </p:nvSpPr>
        <p:spPr>
          <a:xfrm>
            <a:off x="2303252" y="1502817"/>
            <a:ext cx="390683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models.py</a:t>
            </a:r>
            <a:endParaRPr lang="en-US" dirty="0">
              <a:solidFill>
                <a:srgbClr val="FFFF00"/>
              </a:solidFill>
              <a:effectLst/>
              <a:latin typeface="Courier" charset="0"/>
              <a:ea typeface="Courier" charset="0"/>
              <a:cs typeface="Courier" charset="0"/>
            </a:endParaRPr>
          </a:p>
        </p:txBody>
      </p:sp>
      <p:sp>
        <p:nvSpPr>
          <p:cNvPr id="4" name="Title 3"/>
          <p:cNvSpPr>
            <a:spLocks noGrp="1"/>
          </p:cNvSpPr>
          <p:nvPr>
            <p:ph type="title"/>
          </p:nvPr>
        </p:nvSpPr>
        <p:spPr/>
        <p:txBody>
          <a:bodyPr/>
          <a:lstStyle/>
          <a:p>
            <a:r>
              <a:rPr lang="en-US" dirty="0"/>
              <a:t>We can derive a form from a model</a:t>
            </a:r>
          </a:p>
        </p:txBody>
      </p:sp>
      <p:sp>
        <p:nvSpPr>
          <p:cNvPr id="10" name="Rectangle 9"/>
          <p:cNvSpPr/>
          <p:nvPr/>
        </p:nvSpPr>
        <p:spPr>
          <a:xfrm>
            <a:off x="2346805" y="4453666"/>
            <a:ext cx="7726572" cy="1354217"/>
          </a:xfrm>
          <a:prstGeom prst="rect">
            <a:avLst/>
          </a:prstGeom>
          <a:solidFill>
            <a:schemeClr val="tx1"/>
          </a:solidFill>
        </p:spPr>
        <p:txBody>
          <a:bodyPr wrap="square">
            <a:spAutoFit/>
          </a:bodyPr>
          <a:lstStyle/>
          <a:p>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err="1">
                <a:solidFill>
                  <a:srgbClr val="2EAEBB"/>
                </a:solidFill>
                <a:latin typeface="Courier" charset="0"/>
                <a:ea typeface="Courier" charset="0"/>
                <a:cs typeface="Courier" charset="0"/>
              </a:rPr>
              <a:t>CatForm</a:t>
            </a:r>
            <a:r>
              <a:rPr lang="en-US" sz="1600" dirty="0">
                <a:solidFill>
                  <a:srgbClr val="000000"/>
                </a:solidFill>
                <a:latin typeface="Courier" charset="0"/>
                <a:ea typeface="Courier" charset="0"/>
                <a:cs typeface="Courier" charset="0"/>
              </a:rPr>
              <a:t>(</a:t>
            </a:r>
            <a:r>
              <a:rPr lang="en-US" sz="1600" dirty="0" err="1">
                <a:solidFill>
                  <a:srgbClr val="000000"/>
                </a:solidFill>
                <a:latin typeface="Courier" charset="0"/>
                <a:ea typeface="Courier" charset="0"/>
                <a:cs typeface="Courier" charset="0"/>
              </a:rPr>
              <a:t>ModelForm</a:t>
            </a:r>
            <a:r>
              <a:rPr lang="en-US" sz="1600" dirty="0">
                <a:solidFill>
                  <a:srgbClr val="000000"/>
                </a:solidFill>
                <a:latin typeface="Courier" charset="0"/>
                <a:ea typeface="Courier" charset="0"/>
                <a:cs typeface="Courier" charset="0"/>
              </a:rPr>
              <a:t>):</a:t>
            </a:r>
          </a:p>
          <a:p>
            <a:r>
              <a:rPr lang="en-US" sz="1600" dirty="0">
                <a:solidFill>
                  <a:srgbClr val="000000"/>
                </a:solidFill>
                <a:latin typeface="Courier" charset="0"/>
                <a:ea typeface="Courier" charset="0"/>
                <a:cs typeface="Courier" charset="0"/>
              </a:rPr>
              <a:t>    </a:t>
            </a:r>
            <a:r>
              <a:rPr lang="en-US" sz="1600" dirty="0">
                <a:solidFill>
                  <a:srgbClr val="C1651C"/>
                </a:solidFill>
                <a:latin typeface="Courier" charset="0"/>
                <a:ea typeface="Courier" charset="0"/>
                <a:cs typeface="Courier" charset="0"/>
              </a:rPr>
              <a:t>class</a:t>
            </a:r>
            <a:r>
              <a:rPr lang="en-US" sz="1600" dirty="0">
                <a:solidFill>
                  <a:srgbClr val="000000"/>
                </a:solidFill>
                <a:latin typeface="Courier" charset="0"/>
                <a:ea typeface="Courier" charset="0"/>
                <a:cs typeface="Courier" charset="0"/>
              </a:rPr>
              <a:t> </a:t>
            </a:r>
            <a:r>
              <a:rPr lang="en-US" sz="1600" dirty="0">
                <a:solidFill>
                  <a:srgbClr val="2EAEBB"/>
                </a:solidFill>
                <a:latin typeface="Courier" charset="0"/>
                <a:ea typeface="Courier" charset="0"/>
                <a:cs typeface="Courier" charset="0"/>
              </a:rPr>
              <a:t>Meta</a:t>
            </a:r>
            <a:r>
              <a:rPr lang="en-US" sz="1600" dirty="0">
                <a:solidFill>
                  <a:srgbClr val="000000"/>
                </a:solidFill>
                <a:latin typeface="Courier" charset="0"/>
                <a:ea typeface="Courier" charset="0"/>
                <a:cs typeface="Courier" charset="0"/>
              </a:rPr>
              <a:t>:</a:t>
            </a:r>
          </a:p>
          <a:p>
            <a:r>
              <a:rPr lang="mr-IN"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model</a:t>
            </a:r>
            <a:r>
              <a:rPr lang="mr-IN" sz="1600" dirty="0">
                <a:solidFill>
                  <a:srgbClr val="000000"/>
                </a:solidFill>
                <a:latin typeface="Courier" charset="0"/>
                <a:ea typeface="Courier" charset="0"/>
                <a:cs typeface="Courier" charset="0"/>
              </a:rPr>
              <a:t> = </a:t>
            </a:r>
            <a:r>
              <a:rPr lang="mr-IN" sz="1600" dirty="0" err="1">
                <a:solidFill>
                  <a:srgbClr val="000000"/>
                </a:solidFill>
                <a:latin typeface="Courier" charset="0"/>
                <a:ea typeface="Courier" charset="0"/>
                <a:cs typeface="Courier" charset="0"/>
              </a:rPr>
              <a:t>Cat</a:t>
            </a:r>
            <a:endParaRPr lang="en-US" sz="1600" dirty="0">
              <a:solidFill>
                <a:srgbClr val="000000"/>
              </a:solidFill>
              <a:latin typeface="Courier" charset="0"/>
              <a:ea typeface="Courier" charset="0"/>
              <a:cs typeface="Courier" charset="0"/>
            </a:endParaRPr>
          </a:p>
          <a:p>
            <a:r>
              <a:rPr lang="en-US" sz="1600" dirty="0">
                <a:solidFill>
                  <a:srgbClr val="000000"/>
                </a:solidFill>
                <a:latin typeface="Courier" charset="0"/>
                <a:ea typeface="Courier" charset="0"/>
                <a:cs typeface="Courier" charset="0"/>
              </a:rPr>
              <a:t>        </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fields</a:t>
            </a:r>
            <a:r>
              <a:rPr lang="mr-IN" sz="1600" dirty="0">
                <a:solidFill>
                  <a:srgbClr val="400BD9"/>
                </a:solidFill>
                <a:latin typeface="Courier" charset="0"/>
                <a:ea typeface="Courier" charset="0"/>
                <a:cs typeface="Courier" charset="0"/>
              </a:rPr>
              <a:t> = ['</a:t>
            </a:r>
            <a:r>
              <a:rPr lang="mr-IN" sz="1600" dirty="0" err="1">
                <a:solidFill>
                  <a:srgbClr val="400BD9"/>
                </a:solidFill>
                <a:latin typeface="Courier" charset="0"/>
                <a:ea typeface="Courier" charset="0"/>
                <a:cs typeface="Courier" charset="0"/>
              </a:rPr>
              <a:t>name</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breed</a:t>
            </a:r>
            <a:r>
              <a:rPr lang="mr-IN" sz="1600" dirty="0">
                <a:solidFill>
                  <a:srgbClr val="400BD9"/>
                </a:solidFill>
                <a:latin typeface="Courier" charset="0"/>
                <a:ea typeface="Courier" charset="0"/>
                <a:cs typeface="Courier" charset="0"/>
              </a:rPr>
              <a:t>', '</a:t>
            </a:r>
            <a:r>
              <a:rPr lang="mr-IN" sz="1600" dirty="0" err="1">
                <a:solidFill>
                  <a:srgbClr val="400BD9"/>
                </a:solidFill>
                <a:latin typeface="Courier" charset="0"/>
                <a:ea typeface="Courier" charset="0"/>
                <a:cs typeface="Courier" charset="0"/>
              </a:rPr>
              <a:t>comments</a:t>
            </a:r>
            <a:r>
              <a:rPr lang="mr-IN" sz="1600" dirty="0">
                <a:solidFill>
                  <a:srgbClr val="400BD9"/>
                </a:solidFill>
                <a:latin typeface="Courier" charset="0"/>
                <a:ea typeface="Courier" charset="0"/>
                <a:cs typeface="Courier" charset="0"/>
              </a:rPr>
              <a:t>']</a:t>
            </a:r>
            <a:r>
              <a:rPr lang="mr-IN" sz="1600" dirty="0">
                <a:solidFill>
                  <a:srgbClr val="000000"/>
                </a:solidFill>
                <a:latin typeface="Courier" charset="0"/>
                <a:ea typeface="Courier" charset="0"/>
                <a:cs typeface="Courier" charset="0"/>
              </a:rPr>
              <a:t> </a:t>
            </a:r>
            <a:endParaRPr lang="en-US" sz="1600" dirty="0">
              <a:solidFill>
                <a:srgbClr val="000000"/>
              </a:solidFill>
              <a:latin typeface="Courier" charset="0"/>
              <a:ea typeface="Courier" charset="0"/>
              <a:cs typeface="Courier" charset="0"/>
            </a:endParaRPr>
          </a:p>
          <a:p>
            <a:r>
              <a:rPr lang="mr-IN" sz="1600" dirty="0">
                <a:solidFill>
                  <a:srgbClr val="000000"/>
                </a:solidFill>
                <a:latin typeface="Courier" charset="0"/>
                <a:ea typeface="Courier" charset="0"/>
                <a:cs typeface="Courier" charset="0"/>
              </a:rPr>
              <a:t>       </a:t>
            </a:r>
            <a:r>
              <a:rPr lang="en-US" sz="1600" dirty="0">
                <a:solidFill>
                  <a:srgbClr val="000000"/>
                </a:solidFill>
                <a:latin typeface="Courier" charset="0"/>
                <a:ea typeface="Courier" charset="0"/>
                <a:cs typeface="Courier" charset="0"/>
              </a:rPr>
              <a:t> </a:t>
            </a:r>
            <a:r>
              <a:rPr lang="mr-IN" sz="1600" dirty="0" err="1">
                <a:solidFill>
                  <a:srgbClr val="000000"/>
                </a:solidFill>
                <a:latin typeface="Courier" charset="0"/>
                <a:ea typeface="Courier" charset="0"/>
                <a:cs typeface="Courier" charset="0"/>
              </a:rPr>
              <a:t>fields</a:t>
            </a:r>
            <a:r>
              <a:rPr lang="mr-IN" sz="1600" dirty="0">
                <a:solidFill>
                  <a:srgbClr val="000000"/>
                </a:solidFill>
                <a:latin typeface="Courier" charset="0"/>
                <a:ea typeface="Courier" charset="0"/>
                <a:cs typeface="Courier" charset="0"/>
              </a:rPr>
              <a:t> = </a:t>
            </a:r>
            <a:r>
              <a:rPr lang="mr-IN" sz="1600" dirty="0">
                <a:solidFill>
                  <a:srgbClr val="B42419"/>
                </a:solidFill>
                <a:latin typeface="Courier" charset="0"/>
                <a:ea typeface="Courier" charset="0"/>
                <a:cs typeface="Courier" charset="0"/>
              </a:rPr>
              <a:t>'__</a:t>
            </a:r>
            <a:r>
              <a:rPr lang="mr-IN" sz="1600" dirty="0" err="1">
                <a:solidFill>
                  <a:srgbClr val="B42419"/>
                </a:solidFill>
                <a:latin typeface="Courier" charset="0"/>
                <a:ea typeface="Courier" charset="0"/>
                <a:cs typeface="Courier" charset="0"/>
              </a:rPr>
              <a:t>all</a:t>
            </a:r>
            <a:r>
              <a:rPr lang="mr-IN" sz="1600" dirty="0">
                <a:solidFill>
                  <a:srgbClr val="B42419"/>
                </a:solidFill>
                <a:latin typeface="Courier" charset="0"/>
                <a:ea typeface="Courier" charset="0"/>
                <a:cs typeface="Courier" charset="0"/>
              </a:rPr>
              <a:t>__'</a:t>
            </a:r>
            <a:endParaRPr lang="en-US" sz="1600" dirty="0">
              <a:solidFill>
                <a:srgbClr val="000000"/>
              </a:solidFill>
              <a:latin typeface="Courier" charset="0"/>
              <a:ea typeface="Courier" charset="0"/>
              <a:cs typeface="Courier" charset="0"/>
            </a:endParaRPr>
          </a:p>
        </p:txBody>
      </p:sp>
      <p:sp>
        <p:nvSpPr>
          <p:cNvPr id="11" name="Rectangle 10"/>
          <p:cNvSpPr/>
          <p:nvPr/>
        </p:nvSpPr>
        <p:spPr>
          <a:xfrm>
            <a:off x="2346804" y="4026104"/>
            <a:ext cx="3810659"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forms.py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15855811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1676" y="1343023"/>
            <a:ext cx="8133958" cy="4524315"/>
          </a:xfrm>
          <a:prstGeom prst="rect">
            <a:avLst/>
          </a:prstGeom>
          <a:solidFill>
            <a:schemeClr val="tx1"/>
          </a:solidFill>
        </p:spPr>
        <p:txBody>
          <a:bodyPr wrap="none" rtlCol="0">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CatCreate</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CatForm</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 :</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not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form.is_valid</a:t>
            </a:r>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a:solidFill>
                  <a:srgbClr val="400BD9"/>
                </a:solidFill>
                <a:latin typeface="Courier" charset="0"/>
                <a:ea typeface="Courier" charset="0"/>
                <a:cs typeface="Courier" charset="0"/>
              </a:rPr>
              <a:t># Save the form and get a model object</a:t>
            </a:r>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en-US" dirty="0">
                <a:solidFill>
                  <a:srgbClr val="000000"/>
                </a:solidFill>
                <a:latin typeface="Courier" charset="0"/>
                <a:ea typeface="Courier" charset="0"/>
                <a:cs typeface="Courier" charset="0"/>
              </a:rPr>
              <a:t>new</a:t>
            </a:r>
            <a:r>
              <a:rPr lang="mr-IN" dirty="0" err="1">
                <a:solidFill>
                  <a:srgbClr val="000000"/>
                </a:solidFill>
                <a:latin typeface="Courier" charset="0"/>
                <a:ea typeface="Courier" charset="0"/>
                <a:cs typeface="Courier" charset="0"/>
              </a:rPr>
              <a:t>cat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form.save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x</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reverse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form:main</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2EAEBB"/>
                </a:solidFill>
                <a:latin typeface="Courier" charset="0"/>
                <a:ea typeface="Courier" charset="0"/>
                <a:cs typeface="Courier" charset="0"/>
              </a:rPr>
              <a:t>str</a:t>
            </a:r>
            <a:r>
              <a:rPr lang="mr-IN" dirty="0">
                <a:solidFill>
                  <a:srgbClr val="000000"/>
                </a:solidFill>
                <a:latin typeface="Courier" charset="0"/>
                <a:ea typeface="Courier" charset="0"/>
                <a:cs typeface="Courier" charset="0"/>
              </a:rPr>
              <a:t>(</a:t>
            </a:r>
            <a:r>
              <a:rPr lang="en-US" dirty="0">
                <a:solidFill>
                  <a:srgbClr val="000000"/>
                </a:solidFill>
                <a:latin typeface="Courier" charset="0"/>
                <a:ea typeface="Courier" charset="0"/>
                <a:cs typeface="Courier" charset="0"/>
              </a:rPr>
              <a:t>new</a:t>
            </a:r>
            <a:r>
              <a:rPr lang="mr-IN" dirty="0" err="1">
                <a:solidFill>
                  <a:srgbClr val="000000"/>
                </a:solidFill>
                <a:latin typeface="Courier" charset="0"/>
                <a:ea typeface="Courier" charset="0"/>
                <a:cs typeface="Courier" charset="0"/>
              </a:rPr>
              <a:t>cat.id</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redirect(x)</a:t>
            </a:r>
            <a:endParaRPr lang="en-US" dirty="0">
              <a:latin typeface="Courier" charset="0"/>
              <a:ea typeface="Courier" charset="0"/>
              <a:cs typeface="Courier" charset="0"/>
            </a:endParaRPr>
          </a:p>
        </p:txBody>
      </p:sp>
      <p:sp>
        <p:nvSpPr>
          <p:cNvPr id="5" name="Rectangle 4"/>
          <p:cNvSpPr/>
          <p:nvPr/>
        </p:nvSpPr>
        <p:spPr>
          <a:xfrm>
            <a:off x="1971676" y="811417"/>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13246261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971676" y="1343023"/>
            <a:ext cx="8133958" cy="4801314"/>
          </a:xfrm>
          <a:prstGeom prst="rect">
            <a:avLst/>
          </a:prstGeom>
          <a:solidFill>
            <a:schemeClr val="tx1"/>
          </a:solidFill>
        </p:spPr>
        <p:txBody>
          <a:bodyPr wrap="none" rtlCol="0">
            <a:spAutoFit/>
          </a:bodyPr>
          <a:lstStyle/>
          <a:p>
            <a:r>
              <a:rPr lang="en-US" dirty="0">
                <a:solidFill>
                  <a:srgbClr val="C1651C"/>
                </a:solidFill>
                <a:latin typeface="Courier" charset="0"/>
                <a:ea typeface="Courier" charset="0"/>
                <a:cs typeface="Courier" charset="0"/>
              </a:rPr>
              <a:t>class</a:t>
            </a:r>
            <a:r>
              <a:rPr lang="en-US" dirty="0">
                <a:solidFill>
                  <a:srgbClr val="000000"/>
                </a:solidFill>
                <a:latin typeface="Courier" charset="0"/>
                <a:ea typeface="Courier" charset="0"/>
                <a:cs typeface="Courier" charset="0"/>
              </a:rPr>
              <a:t> </a:t>
            </a:r>
            <a:r>
              <a:rPr lang="en-US" dirty="0" err="1">
                <a:solidFill>
                  <a:srgbClr val="2EAEBB"/>
                </a:solidFill>
                <a:latin typeface="Courier" charset="0"/>
                <a:ea typeface="Courier" charset="0"/>
                <a:cs typeface="Courier" charset="0"/>
              </a:rPr>
              <a:t>CatUpdate</a:t>
            </a:r>
            <a:r>
              <a:rPr lang="en-US" dirty="0">
                <a:solidFill>
                  <a:srgbClr val="000000"/>
                </a:solidFill>
                <a:latin typeface="Courier" charset="0"/>
                <a:ea typeface="Courier" charset="0"/>
                <a:cs typeface="Courier" charset="0"/>
              </a:rPr>
              <a:t>(View):</a:t>
            </a: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get</a:t>
            </a:r>
            <a:r>
              <a:rPr lang="en-US" dirty="0">
                <a:solidFill>
                  <a:srgbClr val="000000"/>
                </a:solidFill>
                <a:latin typeface="Courier" charset="0"/>
                <a:ea typeface="Courier" charset="0"/>
                <a:cs typeface="Courier" charset="0"/>
              </a:rPr>
              <a:t>(self, request,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 = get_object_or_404(Cat,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(instance=</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en-US" dirty="0">
                <a:solidFill>
                  <a:srgbClr val="000000"/>
                </a:solidFill>
                <a:latin typeface="Courier" charset="0"/>
                <a:ea typeface="Courier" charset="0"/>
                <a:cs typeface="Courier" charset="0"/>
              </a:rPr>
              <a:t>    </a:t>
            </a:r>
            <a:r>
              <a:rPr lang="en-US" dirty="0" err="1">
                <a:solidFill>
                  <a:srgbClr val="C1651C"/>
                </a:solidFill>
                <a:latin typeface="Courier" charset="0"/>
                <a:ea typeface="Courier" charset="0"/>
                <a:cs typeface="Courier" charset="0"/>
              </a:rPr>
              <a:t>def</a:t>
            </a:r>
            <a:r>
              <a:rPr lang="en-US" dirty="0">
                <a:solidFill>
                  <a:srgbClr val="000000"/>
                </a:solidFill>
                <a:latin typeface="Courier" charset="0"/>
                <a:ea typeface="Courier" charset="0"/>
                <a:cs typeface="Courier" charset="0"/>
              </a:rPr>
              <a:t> </a:t>
            </a:r>
            <a:r>
              <a:rPr lang="en-US" dirty="0">
                <a:solidFill>
                  <a:srgbClr val="2EAEBB"/>
                </a:solidFill>
                <a:latin typeface="Courier" charset="0"/>
                <a:ea typeface="Courier" charset="0"/>
                <a:cs typeface="Courier" charset="0"/>
              </a:rPr>
              <a:t>post</a:t>
            </a:r>
            <a:r>
              <a:rPr lang="en-US" dirty="0">
                <a:solidFill>
                  <a:srgbClr val="000000"/>
                </a:solidFill>
                <a:latin typeface="Courier" charset="0"/>
                <a:ea typeface="Courier" charset="0"/>
                <a:cs typeface="Courier" charset="0"/>
              </a:rPr>
              <a:t>(self, request,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 :</a:t>
            </a:r>
          </a:p>
          <a:p>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 = get_object_or_404(Cat, </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pk</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form = </a:t>
            </a:r>
            <a:r>
              <a:rPr lang="en-US" dirty="0" err="1">
                <a:solidFill>
                  <a:srgbClr val="000000"/>
                </a:solidFill>
                <a:latin typeface="Courier" charset="0"/>
                <a:ea typeface="Courier" charset="0"/>
                <a:cs typeface="Courier" charset="0"/>
              </a:rPr>
              <a:t>CatForm</a:t>
            </a:r>
            <a:r>
              <a:rPr lang="en-US" dirty="0">
                <a:solidFill>
                  <a:srgbClr val="000000"/>
                </a:solidFill>
                <a:latin typeface="Courier" charset="0"/>
                <a:ea typeface="Courier" charset="0"/>
                <a:cs typeface="Courier" charset="0"/>
              </a:rPr>
              <a:t>(</a:t>
            </a:r>
            <a:r>
              <a:rPr lang="en-US" dirty="0" err="1">
                <a:solidFill>
                  <a:srgbClr val="000000"/>
                </a:solidFill>
                <a:latin typeface="Courier" charset="0"/>
                <a:ea typeface="Courier" charset="0"/>
                <a:cs typeface="Courier" charset="0"/>
              </a:rPr>
              <a:t>request.POST</a:t>
            </a:r>
            <a:r>
              <a:rPr lang="en-US" dirty="0">
                <a:solidFill>
                  <a:srgbClr val="000000"/>
                </a:solidFill>
                <a:latin typeface="Courier" charset="0"/>
                <a:ea typeface="Courier" charset="0"/>
                <a:cs typeface="Courier" charset="0"/>
              </a:rPr>
              <a:t>, instance=</a:t>
            </a:r>
            <a:r>
              <a:rPr lang="en-US" dirty="0" err="1">
                <a:solidFill>
                  <a:srgbClr val="000000"/>
                </a:solidFill>
                <a:latin typeface="Courier" charset="0"/>
                <a:ea typeface="Courier" charset="0"/>
                <a:cs typeface="Courier" charset="0"/>
              </a:rPr>
              <a:t>oldcat</a:t>
            </a:r>
            <a:r>
              <a:rPr lang="en-US"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if</a:t>
            </a:r>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not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form.is_valid</a:t>
            </a:r>
            <a:r>
              <a:rPr lang="en-US" dirty="0">
                <a:solidFill>
                  <a:srgbClr val="000000"/>
                </a:solidFill>
                <a:latin typeface="Courier" charset="0"/>
                <a:ea typeface="Courier" charset="0"/>
                <a:cs typeface="Courier" charset="0"/>
              </a:rPr>
              <a:t>() :</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ctx</a:t>
            </a:r>
            <a:r>
              <a:rPr lang="mr-IN" dirty="0">
                <a:solidFill>
                  <a:srgbClr val="000000"/>
                </a:solidFill>
                <a:latin typeface="Courier" charset="0"/>
                <a:ea typeface="Courier" charset="0"/>
                <a:cs typeface="Courier" charset="0"/>
              </a:rPr>
              <a:t> = {</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form</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render(request, </a:t>
            </a:r>
            <a:r>
              <a:rPr lang="en-US" dirty="0">
                <a:solidFill>
                  <a:srgbClr val="B42419"/>
                </a:solidFill>
                <a:latin typeface="Courier" charset="0"/>
                <a:ea typeface="Courier" charset="0"/>
                <a:cs typeface="Courier" charset="0"/>
              </a:rPr>
              <a:t>'form/</a:t>
            </a:r>
            <a:r>
              <a:rPr lang="en-US" dirty="0" err="1">
                <a:solidFill>
                  <a:srgbClr val="B42419"/>
                </a:solidFill>
                <a:latin typeface="Courier" charset="0"/>
                <a:ea typeface="Courier" charset="0"/>
                <a:cs typeface="Courier" charset="0"/>
              </a:rPr>
              <a:t>form.html</a:t>
            </a:r>
            <a:r>
              <a:rPr lang="en-US" dirty="0">
                <a:solidFill>
                  <a:srgbClr val="B42419"/>
                </a:solidFill>
                <a:latin typeface="Courier" charset="0"/>
                <a:ea typeface="Courier" charset="0"/>
                <a:cs typeface="Courier" charset="0"/>
              </a:rPr>
              <a:t>'</a:t>
            </a:r>
            <a:r>
              <a:rPr lang="en-US"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ctx</a:t>
            </a:r>
            <a:r>
              <a:rPr lang="en-US" dirty="0">
                <a:solidFill>
                  <a:srgbClr val="000000"/>
                </a:solidFill>
                <a:latin typeface="Courier" charset="0"/>
                <a:ea typeface="Courier" charset="0"/>
                <a:cs typeface="Courier" charset="0"/>
              </a:rPr>
              <a:t>)</a:t>
            </a:r>
          </a:p>
          <a:p>
            <a:endParaRPr lang="en-US" dirty="0">
              <a:solidFill>
                <a:srgbClr val="000000"/>
              </a:solidFill>
              <a:latin typeface="Courier" charset="0"/>
              <a:ea typeface="Courier" charset="0"/>
              <a:cs typeface="Courier" charset="0"/>
            </a:endParaRPr>
          </a:p>
          <a:p>
            <a:r>
              <a:rPr lang="mr-IN" dirty="0">
                <a:solidFill>
                  <a:srgbClr val="000000"/>
                </a:solidFill>
                <a:latin typeface="Courier" charset="0"/>
                <a:ea typeface="Courier" charset="0"/>
                <a:cs typeface="Courier" charset="0"/>
              </a:rPr>
              <a:t>        </a:t>
            </a:r>
            <a:r>
              <a:rPr lang="en-US" dirty="0" err="1">
                <a:solidFill>
                  <a:srgbClr val="000000"/>
                </a:solidFill>
                <a:latin typeface="Courier" charset="0"/>
                <a:ea typeface="Courier" charset="0"/>
                <a:cs typeface="Courier" charset="0"/>
              </a:rPr>
              <a:t>editcat</a:t>
            </a:r>
            <a:r>
              <a:rPr lang="en-US" dirty="0">
                <a:solidFill>
                  <a:srgbClr val="000000"/>
                </a:solidFill>
                <a:latin typeface="Courier" charset="0"/>
                <a:ea typeface="Courier" charset="0"/>
                <a:cs typeface="Courier" charset="0"/>
              </a:rPr>
              <a:t> </a:t>
            </a:r>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form.save</a:t>
            </a:r>
            <a:r>
              <a:rPr lang="mr-IN" dirty="0">
                <a:solidFill>
                  <a:srgbClr val="000000"/>
                </a:solidFill>
                <a:latin typeface="Courier" charset="0"/>
                <a:ea typeface="Courier" charset="0"/>
                <a:cs typeface="Courier" charset="0"/>
              </a:rPr>
              <a:t>()</a:t>
            </a:r>
          </a:p>
          <a:p>
            <a:r>
              <a:rPr lang="mr-IN" dirty="0">
                <a:solidFill>
                  <a:srgbClr val="000000"/>
                </a:solidFill>
                <a:latin typeface="Courier" charset="0"/>
                <a:ea typeface="Courier" charset="0"/>
                <a:cs typeface="Courier" charset="0"/>
              </a:rPr>
              <a:t>        </a:t>
            </a:r>
            <a:r>
              <a:rPr lang="mr-IN" dirty="0" err="1">
                <a:solidFill>
                  <a:srgbClr val="000000"/>
                </a:solidFill>
                <a:latin typeface="Courier" charset="0"/>
                <a:ea typeface="Courier" charset="0"/>
                <a:cs typeface="Courier" charset="0"/>
              </a:rPr>
              <a:t>x</a:t>
            </a:r>
            <a:r>
              <a:rPr lang="mr-IN" dirty="0">
                <a:solidFill>
                  <a:srgbClr val="000000"/>
                </a:solidFill>
                <a:latin typeface="Courier" charset="0"/>
                <a:ea typeface="Courier" charset="0"/>
                <a:cs typeface="Courier" charset="0"/>
              </a:rPr>
              <a:t> = </a:t>
            </a:r>
            <a:r>
              <a:rPr lang="mr-IN" dirty="0" err="1">
                <a:solidFill>
                  <a:srgbClr val="000000"/>
                </a:solidFill>
                <a:latin typeface="Courier" charset="0"/>
                <a:ea typeface="Courier" charset="0"/>
                <a:cs typeface="Courier" charset="0"/>
              </a:rPr>
              <a:t>reverse</a:t>
            </a:r>
            <a:r>
              <a:rPr lang="mr-IN" dirty="0">
                <a:solidFill>
                  <a:srgbClr val="000000"/>
                </a:solidFill>
                <a:latin typeface="Courier" charset="0"/>
                <a:ea typeface="Courier" charset="0"/>
                <a:cs typeface="Courier" charset="0"/>
              </a:rPr>
              <a:t>(</a:t>
            </a:r>
            <a:r>
              <a:rPr lang="mr-IN" dirty="0">
                <a:solidFill>
                  <a:srgbClr val="B42419"/>
                </a:solidFill>
                <a:latin typeface="Courier" charset="0"/>
                <a:ea typeface="Courier" charset="0"/>
                <a:cs typeface="Courier" charset="0"/>
              </a:rPr>
              <a:t>'</a:t>
            </a:r>
            <a:r>
              <a:rPr lang="mr-IN" dirty="0" err="1">
                <a:solidFill>
                  <a:srgbClr val="B42419"/>
                </a:solidFill>
                <a:latin typeface="Courier" charset="0"/>
                <a:ea typeface="Courier" charset="0"/>
                <a:cs typeface="Courier" charset="0"/>
              </a:rPr>
              <a:t>form:main</a:t>
            </a:r>
            <a:r>
              <a:rPr lang="mr-IN" dirty="0">
                <a:solidFill>
                  <a:srgbClr val="B42419"/>
                </a:solidFill>
                <a:latin typeface="Courier" charset="0"/>
                <a:ea typeface="Courier" charset="0"/>
                <a:cs typeface="Courier" charset="0"/>
              </a:rPr>
              <a:t>'</a:t>
            </a:r>
            <a:r>
              <a:rPr lang="mr-IN" dirty="0">
                <a:solidFill>
                  <a:srgbClr val="000000"/>
                </a:solidFill>
                <a:latin typeface="Courier" charset="0"/>
                <a:ea typeface="Courier" charset="0"/>
                <a:cs typeface="Courier" charset="0"/>
              </a:rPr>
              <a:t>)</a:t>
            </a:r>
          </a:p>
          <a:p>
            <a:r>
              <a:rPr lang="en-US" dirty="0">
                <a:solidFill>
                  <a:srgbClr val="000000"/>
                </a:solidFill>
                <a:latin typeface="Courier" charset="0"/>
                <a:ea typeface="Courier" charset="0"/>
                <a:cs typeface="Courier" charset="0"/>
              </a:rPr>
              <a:t>        </a:t>
            </a:r>
            <a:r>
              <a:rPr lang="en-US" dirty="0">
                <a:solidFill>
                  <a:srgbClr val="C1651C"/>
                </a:solidFill>
                <a:latin typeface="Courier" charset="0"/>
                <a:ea typeface="Courier" charset="0"/>
                <a:cs typeface="Courier" charset="0"/>
              </a:rPr>
              <a:t>return</a:t>
            </a:r>
            <a:r>
              <a:rPr lang="en-US" dirty="0">
                <a:solidFill>
                  <a:srgbClr val="000000"/>
                </a:solidFill>
                <a:latin typeface="Courier" charset="0"/>
                <a:ea typeface="Courier" charset="0"/>
                <a:cs typeface="Courier" charset="0"/>
              </a:rPr>
              <a:t> redirect(x)</a:t>
            </a:r>
            <a:endParaRPr lang="en-US" dirty="0">
              <a:latin typeface="Courier" charset="0"/>
              <a:ea typeface="Courier" charset="0"/>
              <a:cs typeface="Courier" charset="0"/>
            </a:endParaRPr>
          </a:p>
        </p:txBody>
      </p:sp>
      <p:sp>
        <p:nvSpPr>
          <p:cNvPr id="5" name="Rectangle 4"/>
          <p:cNvSpPr/>
          <p:nvPr/>
        </p:nvSpPr>
        <p:spPr>
          <a:xfrm>
            <a:off x="1971676" y="811417"/>
            <a:ext cx="3768980" cy="369332"/>
          </a:xfrm>
          <a:prstGeom prst="rect">
            <a:avLst/>
          </a:prstGeom>
        </p:spPr>
        <p:txBody>
          <a:bodyPr wrap="none">
            <a:spAutoFit/>
          </a:bodyPr>
          <a:lstStyle/>
          <a:p>
            <a:r>
              <a:rPr lang="en-US" dirty="0">
                <a:solidFill>
                  <a:srgbClr val="FFFF00"/>
                </a:solidFill>
                <a:latin typeface="Courier" charset="0"/>
                <a:ea typeface="Courier" charset="0"/>
                <a:cs typeface="Courier" charset="0"/>
              </a:rPr>
              <a:t>dj4e-samples/form/</a:t>
            </a:r>
            <a:r>
              <a:rPr lang="en-US" dirty="0" err="1">
                <a:solidFill>
                  <a:srgbClr val="FFFF00"/>
                </a:solidFill>
                <a:latin typeface="Courier" charset="0"/>
                <a:ea typeface="Courier" charset="0"/>
                <a:cs typeface="Courier" charset="0"/>
              </a:rPr>
              <a:t>views.py</a:t>
            </a:r>
            <a:endParaRPr lang="en-US" dirty="0">
              <a:solidFill>
                <a:srgbClr val="FFFF00"/>
              </a:solidFill>
              <a:effectLst/>
              <a:latin typeface="Courier" charset="0"/>
              <a:ea typeface="Courier" charset="0"/>
              <a:cs typeface="Courier" charset="0"/>
            </a:endParaRPr>
          </a:p>
        </p:txBody>
      </p:sp>
    </p:spTree>
    <p:extLst>
      <p:ext uri="{BB962C8B-B14F-4D97-AF65-F5344CB8AC3E}">
        <p14:creationId xmlns:p14="http://schemas.microsoft.com/office/powerpoint/2010/main" val="9248489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p:txBody>
          <a:bodyPr/>
          <a:lstStyle/>
          <a:p>
            <a:pPr eaLnBrk="1" hangingPunct="1">
              <a:defRPr/>
            </a:pPr>
            <a:r>
              <a:rPr lang="en-US" altLang="x-none" dirty="0">
                <a:solidFill>
                  <a:srgbClr val="FFFF00"/>
                </a:solidFill>
              </a:rPr>
              <a:t>Summary</a:t>
            </a:r>
          </a:p>
        </p:txBody>
      </p:sp>
      <p:sp>
        <p:nvSpPr>
          <p:cNvPr id="27650" name="Rectangle 2"/>
          <p:cNvSpPr>
            <a:spLocks noGrp="1" noChangeArrowheads="1"/>
          </p:cNvSpPr>
          <p:nvPr>
            <p:ph type="body" idx="1"/>
          </p:nvPr>
        </p:nvSpPr>
        <p:spPr/>
        <p:txBody>
          <a:bodyPr/>
          <a:lstStyle/>
          <a:p>
            <a:pPr marL="385365">
              <a:defRPr/>
            </a:pPr>
            <a:r>
              <a:rPr lang="en-US" altLang="x-none" dirty="0"/>
              <a:t>Django forms</a:t>
            </a:r>
          </a:p>
          <a:p>
            <a:pPr marL="385365">
              <a:defRPr/>
            </a:pPr>
            <a:r>
              <a:rPr lang="en-US" altLang="x-none" dirty="0"/>
              <a:t>Form Validation</a:t>
            </a:r>
          </a:p>
          <a:p>
            <a:pPr marL="385365">
              <a:defRPr/>
            </a:pPr>
            <a:r>
              <a:rPr lang="en-US" altLang="x-none"/>
              <a:t>Models and Form</a:t>
            </a:r>
            <a:endParaRPr lang="en-US" altLang="x-none" dirty="0"/>
          </a:p>
        </p:txBody>
      </p:sp>
    </p:spTree>
    <p:extLst>
      <p:ext uri="{BB962C8B-B14F-4D97-AF65-F5344CB8AC3E}">
        <p14:creationId xmlns:p14="http://schemas.microsoft.com/office/powerpoint/2010/main" val="1885130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Acknowledgements / Contributions</a:t>
            </a:r>
          </a:p>
        </p:txBody>
      </p:sp>
      <p:sp>
        <p:nvSpPr>
          <p:cNvPr id="8" name="TextBox 4"/>
          <p:cNvSpPr txBox="1">
            <a:spLocks noChangeArrowheads="1"/>
          </p:cNvSpPr>
          <p:nvPr/>
        </p:nvSpPr>
        <p:spPr bwMode="auto">
          <a:xfrm>
            <a:off x="838200" y="1512888"/>
            <a:ext cx="5257800" cy="4401205"/>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eaLnBrk="1" hangingPunct="1"/>
            <a:r>
              <a:rPr lang="en-US" altLang="x-none" sz="1400" dirty="0">
                <a:solidFill>
                  <a:schemeClr val="tx1"/>
                </a:solidFill>
              </a:rPr>
              <a:t>These slides are Copyright 2019-  Charles R. Severance (</a:t>
            </a:r>
            <a:r>
              <a:rPr lang="en-US" altLang="x-none" sz="1400" dirty="0" err="1">
                <a:solidFill>
                  <a:schemeClr val="tx1"/>
                </a:solidFill>
              </a:rPr>
              <a:t>www.dr-chuck.com</a:t>
            </a:r>
            <a:r>
              <a:rPr lang="en-US" altLang="x-none" sz="1400" dirty="0">
                <a:solidFill>
                  <a:schemeClr val="tx1"/>
                </a:solidFill>
              </a:rPr>
              <a:t>) as part of www.dj4e.com and made available under a Creative Commons Attribution 4.0 License.  Please maintain this last slide in all copies of the document to comply with the attribution requirements of the license.  If you make a change, feel free to add your name and organization to the list of contributors on this page as you republish the materials.</a:t>
            </a:r>
          </a:p>
          <a:p>
            <a:pPr eaLnBrk="1" hangingPunct="1"/>
            <a:endParaRPr lang="en-US" altLang="x-none" sz="1400" dirty="0">
              <a:solidFill>
                <a:schemeClr val="tx1"/>
              </a:solidFill>
            </a:endParaRPr>
          </a:p>
          <a:p>
            <a:pPr eaLnBrk="1" hangingPunct="1"/>
            <a:r>
              <a:rPr lang="en-US" altLang="x-none" sz="1400" dirty="0">
                <a:solidFill>
                  <a:schemeClr val="tx1"/>
                </a:solidFill>
              </a:rPr>
              <a:t>Initial Development: Charles Severance, University of Michigan School of Information</a:t>
            </a:r>
          </a:p>
          <a:p>
            <a:pPr eaLnBrk="1" hangingPunct="1"/>
            <a:endParaRPr lang="en-US" altLang="x-none" sz="1400" dirty="0">
              <a:solidFill>
                <a:schemeClr val="tx1"/>
              </a:solidFill>
            </a:endParaRPr>
          </a:p>
          <a:p>
            <a:pPr eaLnBrk="1" hangingPunct="1"/>
            <a:r>
              <a:rPr lang="en-US" altLang="x-none" sz="1400" dirty="0">
                <a:solidFill>
                  <a:srgbClr val="FFCC66"/>
                </a:solidFill>
              </a:rPr>
              <a:t>Insert new Contributors and Translators here including names and dates</a:t>
            </a: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a:p>
            <a:pPr eaLnBrk="1" hangingPunct="1"/>
            <a:endParaRPr lang="en-US" altLang="x-none" sz="1400" dirty="0">
              <a:solidFill>
                <a:srgbClr val="7575D1"/>
              </a:solidFill>
            </a:endParaRPr>
          </a:p>
        </p:txBody>
      </p:sp>
      <p:sp>
        <p:nvSpPr>
          <p:cNvPr id="9" name="TextBox 5"/>
          <p:cNvSpPr txBox="1">
            <a:spLocks noChangeArrowheads="1"/>
          </p:cNvSpPr>
          <p:nvPr/>
        </p:nvSpPr>
        <p:spPr bwMode="auto">
          <a:xfrm>
            <a:off x="6310312" y="1512888"/>
            <a:ext cx="5257800" cy="4893647"/>
          </a:xfrm>
          <a:prstGeom prst="rect">
            <a:avLst/>
          </a:prstGeom>
          <a:noFill/>
          <a:ln>
            <a:noFill/>
          </a:ln>
        </p:spPr>
        <p:txBody>
          <a:bodyPr wrap="square">
            <a:spAutoFit/>
          </a:bodyPr>
          <a:lstStyle>
            <a:lvl1pPr>
              <a:defRPr sz="2000">
                <a:solidFill>
                  <a:srgbClr val="FFFFFF"/>
                </a:solidFill>
                <a:latin typeface="Gill Sans" charset="0"/>
                <a:ea typeface="ヒラギノ角ゴ ProN W3" charset="-128"/>
                <a:sym typeface="Gill Sans" charset="0"/>
              </a:defRPr>
            </a:lvl1pPr>
            <a:lvl2pPr marL="742950" indent="-285750">
              <a:defRPr sz="2000">
                <a:solidFill>
                  <a:srgbClr val="FFFFFF"/>
                </a:solidFill>
                <a:latin typeface="Gill Sans" charset="0"/>
                <a:ea typeface="ヒラギノ角ゴ ProN W3" charset="-128"/>
                <a:sym typeface="Gill Sans" charset="0"/>
              </a:defRPr>
            </a:lvl2pPr>
            <a:lvl3pPr marL="1143000" indent="-228600">
              <a:defRPr sz="2000">
                <a:solidFill>
                  <a:srgbClr val="FFFFFF"/>
                </a:solidFill>
                <a:latin typeface="Gill Sans" charset="0"/>
                <a:ea typeface="ヒラギノ角ゴ ProN W3" charset="-128"/>
                <a:sym typeface="Gill Sans" charset="0"/>
              </a:defRPr>
            </a:lvl3pPr>
            <a:lvl4pPr marL="1600200" indent="-228600">
              <a:defRPr sz="2000">
                <a:solidFill>
                  <a:srgbClr val="FFFFFF"/>
                </a:solidFill>
                <a:latin typeface="Gill Sans" charset="0"/>
                <a:ea typeface="ヒラギノ角ゴ ProN W3" charset="-128"/>
                <a:sym typeface="Gill Sans" charset="0"/>
              </a:defRPr>
            </a:lvl4pPr>
            <a:lvl5pPr marL="2057400" indent="-228600">
              <a:defRPr sz="2000">
                <a:solidFill>
                  <a:srgbClr val="FFFFFF"/>
                </a:solidFill>
                <a:latin typeface="Gill Sans" charset="0"/>
                <a:ea typeface="ヒラギノ角ゴ ProN W3" charset="-128"/>
                <a:sym typeface="Gill Sans" charset="0"/>
              </a:defRPr>
            </a:lvl5pPr>
            <a:lvl6pPr marL="25146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6pPr>
            <a:lvl7pPr marL="29718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7pPr>
            <a:lvl8pPr marL="34290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8pPr>
            <a:lvl9pPr marL="3886200" indent="-228600" eaLnBrk="0" fontAlgn="base" hangingPunct="0">
              <a:spcBef>
                <a:spcPct val="0"/>
              </a:spcBef>
              <a:spcAft>
                <a:spcPct val="0"/>
              </a:spcAft>
              <a:defRPr sz="2000">
                <a:solidFill>
                  <a:srgbClr val="FFFFFF"/>
                </a:solidFill>
                <a:latin typeface="Gill Sans" charset="0"/>
                <a:ea typeface="ヒラギノ角ゴ ProN W3" charset="-128"/>
                <a:sym typeface="Gill Sans" charset="0"/>
              </a:defRPr>
            </a:lvl9pPr>
          </a:lstStyle>
          <a:p>
            <a:pPr algn="ctr" eaLnBrk="1" hangingPunct="1"/>
            <a:r>
              <a:rPr lang="en-US" altLang="x-none" sz="1200" dirty="0">
                <a:solidFill>
                  <a:srgbClr val="FFCC66"/>
                </a:solidFill>
                <a:latin typeface="Helvetica" charset="0"/>
                <a:ea typeface="ＭＳ Ｐゴシック" charset="-128"/>
                <a:sym typeface="Helvetica" charset="0"/>
              </a:rPr>
              <a:t>Continue new Contributors and Translators here</a:t>
            </a: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a:p>
            <a:pPr algn="ctr" eaLnBrk="1" hangingPunct="1"/>
            <a:endParaRPr lang="en-US" altLang="x-none" sz="1200" dirty="0">
              <a:solidFill>
                <a:schemeClr val="tx1"/>
              </a:solidFill>
              <a:latin typeface="Helvetica" charset="0"/>
              <a:ea typeface="ＭＳ Ｐゴシック" charset="-128"/>
              <a:sym typeface="Helvetica" charset="0"/>
            </a:endParaRPr>
          </a:p>
        </p:txBody>
      </p:sp>
    </p:spTree>
    <p:extLst>
      <p:ext uri="{BB962C8B-B14F-4D97-AF65-F5344CB8AC3E}">
        <p14:creationId xmlns:p14="http://schemas.microsoft.com/office/powerpoint/2010/main" val="1048975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132418" y="640387"/>
            <a:ext cx="9927167" cy="714279"/>
          </a:xfrm>
        </p:spPr>
        <p:txBody>
          <a:bodyPr/>
          <a:lstStyle/>
          <a:p>
            <a:r>
              <a:rPr lang="en-US" altLang="en-US" sz="3733" dirty="0">
                <a:solidFill>
                  <a:srgbClr val="00FF00"/>
                </a:solidFill>
              </a:rPr>
              <a:t>Additional Source Information</a:t>
            </a:r>
          </a:p>
        </p:txBody>
      </p:sp>
      <p:sp>
        <p:nvSpPr>
          <p:cNvPr id="25602" name="Content Placeholder 2"/>
          <p:cNvSpPr>
            <a:spLocks noGrp="1"/>
          </p:cNvSpPr>
          <p:nvPr>
            <p:ph idx="1"/>
          </p:nvPr>
        </p:nvSpPr>
        <p:spPr>
          <a:xfrm>
            <a:off x="1132418" y="1498600"/>
            <a:ext cx="9927167" cy="4464051"/>
          </a:xfrm>
        </p:spPr>
        <p:txBody>
          <a:bodyPr anchor="t">
            <a:normAutofit/>
          </a:bodyPr>
          <a:lstStyle/>
          <a:p>
            <a:pPr>
              <a:buFontTx/>
              <a:buChar char="•"/>
            </a:pPr>
            <a:r>
              <a:rPr lang="en-US" altLang="en-US" sz="1600" dirty="0"/>
              <a:t>Portions of the text of these slides is adapted from the text </a:t>
            </a:r>
            <a:r>
              <a:rPr lang="en-US" altLang="en-US" sz="1600" dirty="0">
                <a:hlinkClick r:id="rId2"/>
              </a:rPr>
              <a:t>www.djangoproject.org</a:t>
            </a:r>
            <a:r>
              <a:rPr lang="en-US" altLang="en-US" sz="1600" dirty="0"/>
              <a:t> web site.  Those slides which use text from that site have a reference to the original text on that site. </a:t>
            </a:r>
            <a:r>
              <a:rPr lang="en-US" sz="1600" dirty="0"/>
              <a:t>Django is licensed under the three-clause BSD license.</a:t>
            </a:r>
            <a:endParaRPr lang="en-US" altLang="en-US" sz="1600" dirty="0"/>
          </a:p>
        </p:txBody>
      </p:sp>
    </p:spTree>
    <p:extLst>
      <p:ext uri="{BB962C8B-B14F-4D97-AF65-F5344CB8AC3E}">
        <p14:creationId xmlns:p14="http://schemas.microsoft.com/office/powerpoint/2010/main" val="1906482747"/>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Django's role in forms  (DRY)</a:t>
            </a:r>
          </a:p>
        </p:txBody>
      </p:sp>
      <p:sp>
        <p:nvSpPr>
          <p:cNvPr id="7" name="Rectangle 6"/>
          <p:cNvSpPr/>
          <p:nvPr/>
        </p:nvSpPr>
        <p:spPr>
          <a:xfrm>
            <a:off x="2205038" y="5784116"/>
            <a:ext cx="8305800" cy="369332"/>
          </a:xfrm>
          <a:prstGeom prst="rect">
            <a:avLst/>
          </a:prstGeom>
        </p:spPr>
        <p:txBody>
          <a:bodyPr wrap="square">
            <a:spAutoFit/>
          </a:bodyPr>
          <a:lstStyle/>
          <a:p>
            <a:r>
              <a:rPr lang="en-US" dirty="0">
                <a:solidFill>
                  <a:srgbClr val="FFFF00"/>
                </a:solidFill>
              </a:rPr>
              <a:t>https://</a:t>
            </a:r>
            <a:r>
              <a:rPr lang="en-US" dirty="0" err="1">
                <a:solidFill>
                  <a:srgbClr val="FFFF00"/>
                </a:solidFill>
              </a:rPr>
              <a:t>docs.djangoproject.com</a:t>
            </a:r>
            <a:r>
              <a:rPr lang="en-US" dirty="0">
                <a:solidFill>
                  <a:srgbClr val="FFFF00"/>
                </a:solidFill>
              </a:rPr>
              <a:t>/</a:t>
            </a:r>
            <a:r>
              <a:rPr lang="en-US" dirty="0" err="1">
                <a:solidFill>
                  <a:srgbClr val="FFFF00"/>
                </a:solidFill>
              </a:rPr>
              <a:t>en</a:t>
            </a:r>
            <a:r>
              <a:rPr lang="en-US" dirty="0">
                <a:solidFill>
                  <a:srgbClr val="FFFF00"/>
                </a:solidFill>
              </a:rPr>
              <a:t>/4.0/topics/forms/#</a:t>
            </a:r>
            <a:r>
              <a:rPr lang="en-US" dirty="0" err="1">
                <a:solidFill>
                  <a:srgbClr val="FFFF00"/>
                </a:solidFill>
              </a:rPr>
              <a:t>django</a:t>
            </a:r>
            <a:r>
              <a:rPr lang="en-US" dirty="0">
                <a:solidFill>
                  <a:srgbClr val="FFFF00"/>
                </a:solidFill>
              </a:rPr>
              <a:t>-s-role-in-forms</a:t>
            </a:r>
          </a:p>
        </p:txBody>
      </p:sp>
      <p:sp>
        <p:nvSpPr>
          <p:cNvPr id="9" name="Rectangle 8"/>
          <p:cNvSpPr/>
          <p:nvPr/>
        </p:nvSpPr>
        <p:spPr>
          <a:xfrm>
            <a:off x="838200" y="1690688"/>
            <a:ext cx="10163175" cy="3893374"/>
          </a:xfrm>
          <a:prstGeom prst="rect">
            <a:avLst/>
          </a:prstGeom>
          <a:solidFill>
            <a:schemeClr val="tx1"/>
          </a:solidFill>
        </p:spPr>
        <p:txBody>
          <a:bodyPr wrap="square">
            <a:spAutoFit/>
          </a:bodyPr>
          <a:lstStyle/>
          <a:p>
            <a:r>
              <a:rPr lang="en-US" sz="1900" dirty="0">
                <a:solidFill>
                  <a:srgbClr val="09442A"/>
                </a:solidFill>
              </a:rPr>
              <a:t>Handling forms is a complex business. Consider Django’s admin, where numerous items of data of several different types may need to be prepared for display in a form, rendered as HTML, edited using a convenient interface, returned to the server, validated and cleaned up, and then saved or passed on for further processing. Django’s form functionality can simplify and automate vast portions of this work, and can also do it more securely than most programmers would be able to do in code they wrote themselves.</a:t>
            </a:r>
          </a:p>
          <a:p>
            <a:endParaRPr lang="en-US" sz="1900" dirty="0">
              <a:solidFill>
                <a:srgbClr val="09442A"/>
              </a:solidFill>
            </a:endParaRPr>
          </a:p>
          <a:p>
            <a:r>
              <a:rPr lang="en-US" sz="1900" dirty="0">
                <a:solidFill>
                  <a:srgbClr val="09442A"/>
                </a:solidFill>
              </a:rPr>
              <a:t>Django handles three distinct parts of the work involved in forms:</a:t>
            </a:r>
          </a:p>
          <a:p>
            <a:pPr marL="285750" indent="-285750">
              <a:buFont typeface="Arial" charset="0"/>
              <a:buChar char="•"/>
            </a:pPr>
            <a:r>
              <a:rPr lang="en-US" sz="1900" dirty="0">
                <a:solidFill>
                  <a:srgbClr val="09442A"/>
                </a:solidFill>
              </a:rPr>
              <a:t>preparing and restructuring data to make it ready for rendering</a:t>
            </a:r>
          </a:p>
          <a:p>
            <a:pPr marL="285750" indent="-285750">
              <a:buFont typeface="Arial" charset="0"/>
              <a:buChar char="•"/>
            </a:pPr>
            <a:r>
              <a:rPr lang="en-US" sz="1900" dirty="0">
                <a:solidFill>
                  <a:srgbClr val="09442A"/>
                </a:solidFill>
              </a:rPr>
              <a:t>creating HTML forms for the data</a:t>
            </a:r>
          </a:p>
          <a:p>
            <a:pPr marL="285750" indent="-285750">
              <a:buFont typeface="Arial" charset="0"/>
              <a:buChar char="•"/>
            </a:pPr>
            <a:r>
              <a:rPr lang="en-US" sz="1900" dirty="0">
                <a:solidFill>
                  <a:srgbClr val="09442A"/>
                </a:solidFill>
              </a:rPr>
              <a:t>receiving and processing submitted forms and data from the client</a:t>
            </a:r>
          </a:p>
          <a:p>
            <a:pPr marL="285750" indent="-285750">
              <a:buFont typeface="Arial" charset="0"/>
              <a:buChar char="•"/>
            </a:pPr>
            <a:endParaRPr lang="en-US" sz="1900" dirty="0">
              <a:solidFill>
                <a:srgbClr val="09442A"/>
              </a:solidFill>
            </a:endParaRPr>
          </a:p>
          <a:p>
            <a:r>
              <a:rPr lang="en-US" sz="1900" dirty="0">
                <a:solidFill>
                  <a:srgbClr val="09442A"/>
                </a:solidFill>
              </a:rPr>
              <a:t>It is </a:t>
            </a:r>
            <a:r>
              <a:rPr lang="en-US" sz="1900" i="1" dirty="0">
                <a:solidFill>
                  <a:srgbClr val="09442A"/>
                </a:solidFill>
              </a:rPr>
              <a:t>possible</a:t>
            </a:r>
            <a:r>
              <a:rPr lang="en-US" sz="1900" dirty="0">
                <a:solidFill>
                  <a:srgbClr val="09442A"/>
                </a:solidFill>
              </a:rPr>
              <a:t> to write code that does all of this manually, but Django can take care of it all for you.</a:t>
            </a:r>
          </a:p>
        </p:txBody>
      </p:sp>
    </p:spTree>
    <p:extLst>
      <p:ext uri="{BB962C8B-B14F-4D97-AF65-F5344CB8AC3E}">
        <p14:creationId xmlns:p14="http://schemas.microsoft.com/office/powerpoint/2010/main" val="5804513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It takes a lot of CSS to make forms pretty</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5763" y="1841499"/>
            <a:ext cx="8496300" cy="2489200"/>
          </a:xfrm>
          <a:prstGeom prst="rect">
            <a:avLst/>
          </a:prstGeom>
        </p:spPr>
      </p:pic>
      <p:sp>
        <p:nvSpPr>
          <p:cNvPr id="8" name="Rectangle 7"/>
          <p:cNvSpPr/>
          <p:nvPr/>
        </p:nvSpPr>
        <p:spPr>
          <a:xfrm>
            <a:off x="3054415" y="4730750"/>
            <a:ext cx="5698996" cy="369332"/>
          </a:xfrm>
          <a:prstGeom prst="rect">
            <a:avLst/>
          </a:prstGeom>
        </p:spPr>
        <p:txBody>
          <a:bodyPr wrap="none">
            <a:spAutoFit/>
          </a:bodyPr>
          <a:lstStyle/>
          <a:p>
            <a:r>
              <a:rPr lang="en-US" dirty="0">
                <a:solidFill>
                  <a:srgbClr val="FFFF00"/>
                </a:solidFill>
                <a:latin typeface="Courier" charset="0"/>
                <a:ea typeface="Courier" charset="0"/>
                <a:cs typeface="Courier" charset="0"/>
              </a:rPr>
              <a:t>https://samples.dj4e.com/accounts/login/</a:t>
            </a:r>
          </a:p>
        </p:txBody>
      </p:sp>
    </p:spTree>
    <p:extLst>
      <p:ext uri="{BB962C8B-B14F-4D97-AF65-F5344CB8AC3E}">
        <p14:creationId xmlns:p14="http://schemas.microsoft.com/office/powerpoint/2010/main" val="1275973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 Handling Flow is Actually Complex</a:t>
            </a:r>
          </a:p>
        </p:txBody>
      </p:sp>
      <p:sp>
        <p:nvSpPr>
          <p:cNvPr id="3" name="Content Placeholder 2"/>
          <p:cNvSpPr>
            <a:spLocks noGrp="1"/>
          </p:cNvSpPr>
          <p:nvPr>
            <p:ph idx="1"/>
          </p:nvPr>
        </p:nvSpPr>
        <p:spPr/>
        <p:txBody>
          <a:bodyPr>
            <a:normAutofit lnSpcReduction="10000"/>
          </a:bodyPr>
          <a:lstStyle/>
          <a:p>
            <a:r>
              <a:rPr lang="en-US" dirty="0"/>
              <a:t>Create</a:t>
            </a:r>
          </a:p>
          <a:p>
            <a:pPr lvl="1"/>
            <a:r>
              <a:rPr lang="en-US" dirty="0"/>
              <a:t>Produce empty form, check post data for validity, re-display form with errors if necessary, add the data to the database, and redirect the user to a success page with a success message</a:t>
            </a:r>
          </a:p>
          <a:p>
            <a:r>
              <a:rPr lang="en-US" dirty="0"/>
              <a:t>Update</a:t>
            </a:r>
          </a:p>
          <a:p>
            <a:pPr lvl="1"/>
            <a:r>
              <a:rPr lang="en-US" dirty="0"/>
              <a:t>Load old data, form with old data, check post data for validity, re-display form with errors if necessary, update the data to the database, and redirect the user to a success page with a success message</a:t>
            </a:r>
          </a:p>
          <a:p>
            <a:r>
              <a:rPr lang="en-US" dirty="0"/>
              <a:t>Delete</a:t>
            </a:r>
          </a:p>
          <a:p>
            <a:pPr lvl="1"/>
            <a:r>
              <a:rPr lang="en-US" dirty="0"/>
              <a:t>Load old data, produce confirmation page with a POST form, receive the post data, delete the record, and redirect the user to a success page with a success message</a:t>
            </a:r>
          </a:p>
          <a:p>
            <a:endParaRPr lang="en-US" dirty="0"/>
          </a:p>
        </p:txBody>
      </p:sp>
    </p:spTree>
    <p:extLst>
      <p:ext uri="{BB962C8B-B14F-4D97-AF65-F5344CB8AC3E}">
        <p14:creationId xmlns:p14="http://schemas.microsoft.com/office/powerpoint/2010/main" val="1256369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Rounded Rectangle 47"/>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4" name="Title 3"/>
          <p:cNvSpPr>
            <a:spLocks noGrp="1"/>
          </p:cNvSpPr>
          <p:nvPr>
            <p:ph type="title"/>
          </p:nvPr>
        </p:nvSpPr>
        <p:spPr>
          <a:xfrm>
            <a:off x="8712586" y="5157788"/>
            <a:ext cx="3155563" cy="1325563"/>
          </a:xfrm>
        </p:spPr>
        <p:txBody>
          <a:bodyPr>
            <a:normAutofit/>
          </a:bodyPr>
          <a:lstStyle/>
          <a:p>
            <a:pPr algn="r"/>
            <a:r>
              <a:rPr lang="en-US" dirty="0"/>
              <a:t>Create Form Flow</a:t>
            </a:r>
          </a:p>
        </p:txBody>
      </p:sp>
      <p:sp>
        <p:nvSpPr>
          <p:cNvPr id="6" name="TextBox 5"/>
          <p:cNvSpPr txBox="1"/>
          <p:nvPr/>
        </p:nvSpPr>
        <p:spPr>
          <a:xfrm>
            <a:off x="3318225" y="828952"/>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339385" y="1589674"/>
            <a:ext cx="1325299" cy="369332"/>
          </a:xfrm>
          <a:prstGeom prst="rect">
            <a:avLst/>
          </a:prstGeom>
          <a:noFill/>
        </p:spPr>
        <p:txBody>
          <a:bodyPr wrap="none" rtlCol="0">
            <a:spAutoFit/>
          </a:bodyPr>
          <a:lstStyle/>
          <a:p>
            <a:pPr algn="ctr"/>
            <a:r>
              <a:rPr lang="en-US" dirty="0"/>
              <a:t>Empty Form</a:t>
            </a:r>
          </a:p>
        </p:txBody>
      </p:sp>
      <p:sp>
        <p:nvSpPr>
          <p:cNvPr id="9" name="TextBox 8"/>
          <p:cNvSpPr txBox="1"/>
          <p:nvPr/>
        </p:nvSpPr>
        <p:spPr>
          <a:xfrm>
            <a:off x="1433418" y="2027182"/>
            <a:ext cx="1175771" cy="369332"/>
          </a:xfrm>
          <a:prstGeom prst="rect">
            <a:avLst/>
          </a:prstGeom>
          <a:noFill/>
        </p:spPr>
        <p:txBody>
          <a:bodyPr wrap="none" rtlCol="0">
            <a:spAutoFit/>
          </a:bodyPr>
          <a:lstStyle/>
          <a:p>
            <a:r>
              <a:rPr lang="en-US"/>
              <a:t>Enter </a:t>
            </a:r>
            <a:r>
              <a:rPr lang="en-US" dirty="0"/>
              <a:t>Data</a:t>
            </a:r>
          </a:p>
        </p:txBody>
      </p:sp>
      <p:sp>
        <p:nvSpPr>
          <p:cNvPr id="11" name="TextBox 10"/>
          <p:cNvSpPr txBox="1"/>
          <p:nvPr/>
        </p:nvSpPr>
        <p:spPr>
          <a:xfrm>
            <a:off x="3197069" y="2436114"/>
            <a:ext cx="1609929" cy="369332"/>
          </a:xfrm>
          <a:prstGeom prst="rect">
            <a:avLst/>
          </a:prstGeom>
          <a:noFill/>
        </p:spPr>
        <p:txBody>
          <a:bodyPr wrap="none" rtlCol="0">
            <a:spAutoFit/>
          </a:bodyPr>
          <a:lstStyle/>
          <a:p>
            <a:pPr algn="ctr"/>
            <a:r>
              <a:rPr lang="en-US" dirty="0"/>
              <a:t>POST with data</a:t>
            </a:r>
          </a:p>
        </p:txBody>
      </p:sp>
      <p:sp>
        <p:nvSpPr>
          <p:cNvPr id="15" name="TextBox 14"/>
          <p:cNvSpPr txBox="1"/>
          <p:nvPr/>
        </p:nvSpPr>
        <p:spPr>
          <a:xfrm>
            <a:off x="6252573" y="2929488"/>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15135"/>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51660"/>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3897371"/>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305870"/>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728593"/>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468053"/>
            <a:ext cx="1846789" cy="369332"/>
          </a:xfrm>
          <a:prstGeom prst="rect">
            <a:avLst/>
          </a:prstGeom>
          <a:noFill/>
        </p:spPr>
        <p:txBody>
          <a:bodyPr wrap="none" rtlCol="0">
            <a:spAutoFit/>
          </a:bodyPr>
          <a:lstStyle/>
          <a:p>
            <a:pPr algn="ctr"/>
            <a:r>
              <a:rPr lang="en-US" dirty="0"/>
              <a:t>Success page Yay!</a:t>
            </a:r>
          </a:p>
        </p:txBody>
      </p:sp>
      <p:sp>
        <p:nvSpPr>
          <p:cNvPr id="23" name="Rectangle 22"/>
          <p:cNvSpPr/>
          <p:nvPr/>
        </p:nvSpPr>
        <p:spPr>
          <a:xfrm>
            <a:off x="6585740" y="3314144"/>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8" idx="3"/>
          </p:cNvCxnSpPr>
          <p:nvPr/>
        </p:nvCxnSpPr>
        <p:spPr>
          <a:xfrm flipH="1">
            <a:off x="4664684" y="1013618"/>
            <a:ext cx="21158" cy="760722"/>
          </a:xfrm>
          <a:prstGeom prst="bentConnector3">
            <a:avLst>
              <a:gd name="adj1" fmla="val -11074534"/>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8" name="Elbow Connector 37"/>
          <p:cNvCxnSpPr>
            <a:stCxn id="8" idx="1"/>
            <a:endCxn id="9" idx="0"/>
          </p:cNvCxnSpPr>
          <p:nvPr/>
        </p:nvCxnSpPr>
        <p:spPr>
          <a:xfrm rot="10800000" flipV="1">
            <a:off x="2021305" y="1774340"/>
            <a:ext cx="131808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7053" y="1920764"/>
            <a:ext cx="224266" cy="117576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196916"/>
            <a:ext cx="806631" cy="369332"/>
          </a:xfrm>
          <a:prstGeom prst="rect">
            <a:avLst/>
          </a:prstGeom>
          <a:noFill/>
        </p:spPr>
        <p:txBody>
          <a:bodyPr wrap="none" rtlCol="0">
            <a:spAutoFit/>
          </a:bodyPr>
          <a:lstStyle/>
          <a:p>
            <a:r>
              <a:rPr lang="en-US" dirty="0"/>
              <a:t>Cancel</a:t>
            </a:r>
          </a:p>
        </p:txBody>
      </p:sp>
      <p:cxnSp>
        <p:nvCxnSpPr>
          <p:cNvPr id="46" name="Straight Arrow Connector 45"/>
          <p:cNvCxnSpPr>
            <a:stCxn id="8" idx="1"/>
            <a:endCxn id="44" idx="3"/>
          </p:cNvCxnSpPr>
          <p:nvPr/>
        </p:nvCxnSpPr>
        <p:spPr>
          <a:xfrm flipH="1" flipV="1">
            <a:off x="2222704" y="1381582"/>
            <a:ext cx="1116681"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20780"/>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498809"/>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20993"/>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47792"/>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13400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6" y="3790393"/>
            <a:ext cx="213893" cy="62"/>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493814"/>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097925"/>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761961"/>
            <a:ext cx="806631" cy="369332"/>
          </a:xfrm>
          <a:prstGeom prst="rect">
            <a:avLst/>
          </a:prstGeom>
          <a:noFill/>
        </p:spPr>
        <p:txBody>
          <a:bodyPr wrap="square" rtlCol="0">
            <a:spAutoFit/>
          </a:bodyPr>
          <a:lstStyle/>
          <a:p>
            <a:r>
              <a:rPr lang="en-US" dirty="0"/>
              <a:t>Cancel</a:t>
            </a:r>
          </a:p>
        </p:txBody>
      </p:sp>
      <p:cxnSp>
        <p:nvCxnSpPr>
          <p:cNvPr id="76" name="Straight Arrow Connector 75"/>
          <p:cNvCxnSpPr>
            <a:stCxn id="16" idx="1"/>
          </p:cNvCxnSpPr>
          <p:nvPr/>
        </p:nvCxnSpPr>
        <p:spPr>
          <a:xfrm flipH="1">
            <a:off x="2076654" y="3499801"/>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stCxn id="19" idx="1"/>
            <a:endCxn id="20" idx="1"/>
          </p:cNvCxnSpPr>
          <p:nvPr/>
        </p:nvCxnSpPr>
        <p:spPr>
          <a:xfrm rot="10800000" flipH="1" flipV="1">
            <a:off x="2806513" y="4490535"/>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4913259"/>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42715" y="4549971"/>
            <a:ext cx="185462"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082037"/>
            <a:ext cx="3778" cy="1200554"/>
          </a:xfrm>
          <a:prstGeom prst="curvedConnector3">
            <a:avLst>
              <a:gd name="adj1" fmla="val -907623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517230"/>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Tree>
    <p:extLst>
      <p:ext uri="{BB962C8B-B14F-4D97-AF65-F5344CB8AC3E}">
        <p14:creationId xmlns:p14="http://schemas.microsoft.com/office/powerpoint/2010/main" val="18265565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142471" y="5157788"/>
            <a:ext cx="2725678" cy="1325563"/>
          </a:xfrm>
        </p:spPr>
        <p:txBody>
          <a:bodyPr>
            <a:normAutofit/>
          </a:bodyPr>
          <a:lstStyle/>
          <a:p>
            <a:pPr algn="r"/>
            <a:r>
              <a:rPr lang="en-US" dirty="0"/>
              <a:t>Edit Form Flow</a:t>
            </a:r>
          </a:p>
        </p:txBody>
      </p:sp>
      <p:sp>
        <p:nvSpPr>
          <p:cNvPr id="5" name="Rounded Rectangle 4"/>
          <p:cNvSpPr/>
          <p:nvPr/>
        </p:nvSpPr>
        <p:spPr>
          <a:xfrm>
            <a:off x="5876163" y="500063"/>
            <a:ext cx="2181995" cy="5594499"/>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486044"/>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021540" y="1632532"/>
            <a:ext cx="1960986" cy="369332"/>
          </a:xfrm>
          <a:prstGeom prst="rect">
            <a:avLst/>
          </a:prstGeom>
          <a:noFill/>
        </p:spPr>
        <p:txBody>
          <a:bodyPr wrap="none" rtlCol="0">
            <a:spAutoFit/>
          </a:bodyPr>
          <a:lstStyle/>
          <a:p>
            <a:pPr algn="ctr"/>
            <a:r>
              <a:rPr lang="en-US" dirty="0"/>
              <a:t>Form with old data</a:t>
            </a:r>
          </a:p>
        </p:txBody>
      </p:sp>
      <p:sp>
        <p:nvSpPr>
          <p:cNvPr id="9" name="TextBox 8"/>
          <p:cNvSpPr txBox="1"/>
          <p:nvPr/>
        </p:nvSpPr>
        <p:spPr>
          <a:xfrm>
            <a:off x="1490570" y="2070040"/>
            <a:ext cx="1034257" cy="369332"/>
          </a:xfrm>
          <a:prstGeom prst="rect">
            <a:avLst/>
          </a:prstGeom>
          <a:noFill/>
        </p:spPr>
        <p:txBody>
          <a:bodyPr wrap="none" rtlCol="0">
            <a:spAutoFit/>
          </a:bodyPr>
          <a:lstStyle/>
          <a:p>
            <a:r>
              <a:rPr lang="en-US" dirty="0"/>
              <a:t>Edit Data</a:t>
            </a:r>
          </a:p>
        </p:txBody>
      </p:sp>
      <p:sp>
        <p:nvSpPr>
          <p:cNvPr id="11" name="TextBox 10"/>
          <p:cNvSpPr txBox="1"/>
          <p:nvPr/>
        </p:nvSpPr>
        <p:spPr>
          <a:xfrm>
            <a:off x="3197069" y="2478972"/>
            <a:ext cx="1609929" cy="369332"/>
          </a:xfrm>
          <a:prstGeom prst="rect">
            <a:avLst/>
          </a:prstGeom>
          <a:noFill/>
        </p:spPr>
        <p:txBody>
          <a:bodyPr wrap="none" rtlCol="0">
            <a:spAutoFit/>
          </a:bodyPr>
          <a:lstStyle/>
          <a:p>
            <a:pPr algn="ctr"/>
            <a:r>
              <a:rPr lang="en-US" dirty="0"/>
              <a:t>POST with data</a:t>
            </a:r>
          </a:p>
        </p:txBody>
      </p:sp>
      <p:sp>
        <p:nvSpPr>
          <p:cNvPr id="13" name="TextBox 12"/>
          <p:cNvSpPr txBox="1"/>
          <p:nvPr/>
        </p:nvSpPr>
        <p:spPr>
          <a:xfrm>
            <a:off x="6404345" y="869664"/>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14" name="TextBox 13"/>
          <p:cNvSpPr txBox="1"/>
          <p:nvPr/>
        </p:nvSpPr>
        <p:spPr>
          <a:xfrm>
            <a:off x="3195981" y="1180736"/>
            <a:ext cx="1612108" cy="369332"/>
          </a:xfrm>
          <a:prstGeom prst="rect">
            <a:avLst/>
          </a:prstGeom>
          <a:noFill/>
        </p:spPr>
        <p:txBody>
          <a:bodyPr wrap="none" rtlCol="0">
            <a:spAutoFit/>
          </a:bodyPr>
          <a:lstStyle/>
          <a:p>
            <a:pPr algn="ctr"/>
            <a:r>
              <a:rPr lang="en-US" dirty="0"/>
              <a:t>Error  404 Page</a:t>
            </a:r>
          </a:p>
        </p:txBody>
      </p:sp>
      <p:sp>
        <p:nvSpPr>
          <p:cNvPr id="15" name="TextBox 14"/>
          <p:cNvSpPr txBox="1"/>
          <p:nvPr/>
        </p:nvSpPr>
        <p:spPr>
          <a:xfrm>
            <a:off x="6252573" y="2972346"/>
            <a:ext cx="1429174" cy="369332"/>
          </a:xfrm>
          <a:prstGeom prst="rect">
            <a:avLst/>
          </a:prstGeom>
          <a:noFill/>
        </p:spPr>
        <p:txBody>
          <a:bodyPr wrap="none" rtlCol="0">
            <a:spAutoFit/>
          </a:bodyPr>
          <a:lstStyle/>
          <a:p>
            <a:pPr algn="ctr"/>
            <a:r>
              <a:rPr lang="en-US" dirty="0">
                <a:solidFill>
                  <a:schemeClr val="bg1"/>
                </a:solidFill>
              </a:rPr>
              <a:t>Validate Data</a:t>
            </a:r>
          </a:p>
        </p:txBody>
      </p:sp>
      <p:sp>
        <p:nvSpPr>
          <p:cNvPr id="16" name="TextBox 15"/>
          <p:cNvSpPr txBox="1"/>
          <p:nvPr/>
        </p:nvSpPr>
        <p:spPr>
          <a:xfrm>
            <a:off x="3021540" y="3357993"/>
            <a:ext cx="1960986" cy="369332"/>
          </a:xfrm>
          <a:prstGeom prst="rect">
            <a:avLst/>
          </a:prstGeom>
          <a:noFill/>
        </p:spPr>
        <p:txBody>
          <a:bodyPr wrap="none" rtlCol="0">
            <a:spAutoFit/>
          </a:bodyPr>
          <a:lstStyle/>
          <a:p>
            <a:pPr algn="ctr"/>
            <a:r>
              <a:rPr lang="en-US" dirty="0"/>
              <a:t>Form with old data</a:t>
            </a:r>
          </a:p>
        </p:txBody>
      </p:sp>
      <p:sp>
        <p:nvSpPr>
          <p:cNvPr id="17" name="TextBox 16"/>
          <p:cNvSpPr txBox="1"/>
          <p:nvPr/>
        </p:nvSpPr>
        <p:spPr>
          <a:xfrm>
            <a:off x="1554379" y="2894518"/>
            <a:ext cx="931665" cy="369332"/>
          </a:xfrm>
          <a:prstGeom prst="rect">
            <a:avLst/>
          </a:prstGeom>
          <a:noFill/>
        </p:spPr>
        <p:txBody>
          <a:bodyPr wrap="none" rtlCol="0">
            <a:spAutoFit/>
          </a:bodyPr>
          <a:lstStyle/>
          <a:p>
            <a:r>
              <a:rPr lang="en-US" dirty="0"/>
              <a:t>Fix Data</a:t>
            </a:r>
          </a:p>
        </p:txBody>
      </p:sp>
      <p:sp>
        <p:nvSpPr>
          <p:cNvPr id="18" name="TextBox 17"/>
          <p:cNvSpPr txBox="1"/>
          <p:nvPr/>
        </p:nvSpPr>
        <p:spPr>
          <a:xfrm>
            <a:off x="6382836" y="4211694"/>
            <a:ext cx="1168653" cy="369332"/>
          </a:xfrm>
          <a:prstGeom prst="rect">
            <a:avLst/>
          </a:prstGeom>
          <a:noFill/>
        </p:spPr>
        <p:txBody>
          <a:bodyPr wrap="none" rtlCol="0">
            <a:spAutoFit/>
          </a:bodyPr>
          <a:lstStyle/>
          <a:p>
            <a:pPr algn="ctr"/>
            <a:r>
              <a:rPr lang="en-US" dirty="0">
                <a:solidFill>
                  <a:schemeClr val="bg1"/>
                </a:solidFill>
              </a:rPr>
              <a:t>Store Data</a:t>
            </a:r>
          </a:p>
        </p:txBody>
      </p:sp>
      <p:sp>
        <p:nvSpPr>
          <p:cNvPr id="19" name="TextBox 18"/>
          <p:cNvSpPr txBox="1"/>
          <p:nvPr/>
        </p:nvSpPr>
        <p:spPr>
          <a:xfrm>
            <a:off x="2806514" y="4620193"/>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5057204"/>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725230"/>
            <a:ext cx="1846789" cy="369332"/>
          </a:xfrm>
          <a:prstGeom prst="rect">
            <a:avLst/>
          </a:prstGeom>
          <a:noFill/>
        </p:spPr>
        <p:txBody>
          <a:bodyPr wrap="none" rtlCol="0">
            <a:spAutoFit/>
          </a:bodyPr>
          <a:lstStyle/>
          <a:p>
            <a:pPr algn="ctr"/>
            <a:r>
              <a:rPr lang="en-US" dirty="0"/>
              <a:t>Success page Yay!</a:t>
            </a:r>
          </a:p>
        </p:txBody>
      </p:sp>
      <p:sp>
        <p:nvSpPr>
          <p:cNvPr id="22" name="TextBox 21"/>
          <p:cNvSpPr txBox="1"/>
          <p:nvPr/>
        </p:nvSpPr>
        <p:spPr>
          <a:xfrm>
            <a:off x="6585740" y="1175850"/>
            <a:ext cx="762838" cy="369332"/>
          </a:xfrm>
          <a:prstGeom prst="rect">
            <a:avLst/>
          </a:prstGeom>
          <a:noFill/>
        </p:spPr>
        <p:txBody>
          <a:bodyPr wrap="none" rtlCol="0">
            <a:spAutoFit/>
          </a:bodyPr>
          <a:lstStyle/>
          <a:p>
            <a:pPr algn="ctr"/>
            <a:r>
              <a:rPr lang="en-US" dirty="0">
                <a:solidFill>
                  <a:schemeClr val="bg1"/>
                </a:solidFill>
              </a:rPr>
              <a:t>Error?</a:t>
            </a:r>
          </a:p>
        </p:txBody>
      </p:sp>
      <p:sp>
        <p:nvSpPr>
          <p:cNvPr id="23" name="Rectangle 22"/>
          <p:cNvSpPr/>
          <p:nvPr/>
        </p:nvSpPr>
        <p:spPr>
          <a:xfrm>
            <a:off x="6585740" y="3357002"/>
            <a:ext cx="762837" cy="369332"/>
          </a:xfrm>
          <a:prstGeom prst="rect">
            <a:avLst/>
          </a:prstGeom>
        </p:spPr>
        <p:txBody>
          <a:bodyPr wrap="none">
            <a:spAutoFit/>
          </a:bodyPr>
          <a:lstStyle/>
          <a:p>
            <a:pPr algn="ctr"/>
            <a:r>
              <a:rPr lang="en-US">
                <a:solidFill>
                  <a:schemeClr val="bg1"/>
                </a:solidFill>
              </a:rPr>
              <a:t>Error?</a:t>
            </a:r>
            <a:endParaRPr lang="en-US" dirty="0">
              <a:solidFill>
                <a:schemeClr val="bg1"/>
              </a:solidFill>
            </a:endParaRPr>
          </a:p>
        </p:txBody>
      </p:sp>
      <p:cxnSp>
        <p:nvCxnSpPr>
          <p:cNvPr id="26" name="Elbow Connector 25"/>
          <p:cNvCxnSpPr>
            <a:stCxn id="6" idx="3"/>
            <a:endCxn id="13" idx="0"/>
          </p:cNvCxnSpPr>
          <p:nvPr/>
        </p:nvCxnSpPr>
        <p:spPr>
          <a:xfrm>
            <a:off x="4685842" y="670710"/>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1"/>
            <a:endCxn id="14" idx="3"/>
          </p:cNvCxnSpPr>
          <p:nvPr/>
        </p:nvCxnSpPr>
        <p:spPr>
          <a:xfrm rot="10800000" flipV="1">
            <a:off x="4808090" y="1360516"/>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4" name="Straight Arrow Connector 33"/>
          <p:cNvCxnSpPr>
            <a:stCxn id="32" idx="2"/>
            <a:endCxn id="13" idx="3"/>
          </p:cNvCxnSpPr>
          <p:nvPr/>
        </p:nvCxnSpPr>
        <p:spPr>
          <a:xfrm flipH="1" flipV="1">
            <a:off x="7529973" y="1054330"/>
            <a:ext cx="1798238" cy="189370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2" idx="2"/>
            <a:endCxn id="8" idx="3"/>
          </p:cNvCxnSpPr>
          <p:nvPr/>
        </p:nvCxnSpPr>
        <p:spPr>
          <a:xfrm rot="5400000">
            <a:off x="5838835" y="688874"/>
            <a:ext cx="272016" cy="1984633"/>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1"/>
            <a:endCxn id="9" idx="0"/>
          </p:cNvCxnSpPr>
          <p:nvPr/>
        </p:nvCxnSpPr>
        <p:spPr>
          <a:xfrm rot="10800000" flipV="1">
            <a:off x="2007700" y="1817198"/>
            <a:ext cx="1013841"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490251" y="1956820"/>
            <a:ext cx="224266" cy="118937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239774"/>
            <a:ext cx="806631" cy="369332"/>
          </a:xfrm>
          <a:prstGeom prst="rect">
            <a:avLst/>
          </a:prstGeom>
          <a:noFill/>
        </p:spPr>
        <p:txBody>
          <a:bodyPr wrap="none" rtlCol="0">
            <a:spAutoFit/>
          </a:bodyPr>
          <a:lstStyle/>
          <a:p>
            <a:r>
              <a:rPr lang="en-US" dirty="0"/>
              <a:t>Cancel</a:t>
            </a:r>
          </a:p>
        </p:txBody>
      </p:sp>
      <p:cxnSp>
        <p:nvCxnSpPr>
          <p:cNvPr id="46" name="Straight Arrow Connector 45"/>
          <p:cNvCxnSpPr>
            <a:stCxn id="8" idx="1"/>
            <a:endCxn id="44" idx="3"/>
          </p:cNvCxnSpPr>
          <p:nvPr/>
        </p:nvCxnSpPr>
        <p:spPr>
          <a:xfrm flipH="1" flipV="1">
            <a:off x="2222704" y="1424440"/>
            <a:ext cx="798836"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806998" y="2663638"/>
            <a:ext cx="2160162"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982526" y="3541667"/>
            <a:ext cx="1603214"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Elbow Connector 56"/>
          <p:cNvCxnSpPr>
            <a:stCxn id="16" idx="1"/>
            <a:endCxn id="17" idx="2"/>
          </p:cNvCxnSpPr>
          <p:nvPr/>
        </p:nvCxnSpPr>
        <p:spPr>
          <a:xfrm rot="10800000">
            <a:off x="2020212" y="3263851"/>
            <a:ext cx="1001328" cy="278809"/>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Elbow Connector 59"/>
          <p:cNvCxnSpPr>
            <a:stCxn id="17" idx="0"/>
            <a:endCxn id="11" idx="1"/>
          </p:cNvCxnSpPr>
          <p:nvPr/>
        </p:nvCxnSpPr>
        <p:spPr>
          <a:xfrm rot="5400000" flipH="1" flipV="1">
            <a:off x="2493200" y="2190650"/>
            <a:ext cx="230880" cy="1176857"/>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551489" y="2948033"/>
            <a:ext cx="1776722" cy="144832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808137"/>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426536"/>
            <a:ext cx="1204497" cy="369332"/>
          </a:xfrm>
          <a:prstGeom prst="rect">
            <a:avLst/>
          </a:prstGeom>
          <a:noFill/>
        </p:spPr>
        <p:txBody>
          <a:bodyPr wrap="none" rtlCol="0">
            <a:spAutoFit/>
          </a:bodyPr>
          <a:lstStyle/>
          <a:p>
            <a:pPr algn="ctr"/>
            <a:r>
              <a:rPr lang="en-US" dirty="0">
                <a:solidFill>
                  <a:schemeClr val="bg1"/>
                </a:solidFill>
              </a:rPr>
              <a:t>Make Page</a:t>
            </a:r>
          </a:p>
        </p:txBody>
      </p:sp>
      <p:sp>
        <p:nvSpPr>
          <p:cNvPr id="75" name="TextBox 74"/>
          <p:cNvSpPr txBox="1"/>
          <p:nvPr/>
        </p:nvSpPr>
        <p:spPr>
          <a:xfrm>
            <a:off x="1270022" y="3804819"/>
            <a:ext cx="806631" cy="369332"/>
          </a:xfrm>
          <a:prstGeom prst="rect">
            <a:avLst/>
          </a:prstGeom>
          <a:noFill/>
        </p:spPr>
        <p:txBody>
          <a:bodyPr wrap="square" rtlCol="0">
            <a:spAutoFit/>
          </a:bodyPr>
          <a:lstStyle/>
          <a:p>
            <a:r>
              <a:rPr lang="en-US" dirty="0"/>
              <a:t>Cancel</a:t>
            </a:r>
          </a:p>
        </p:txBody>
      </p:sp>
      <p:cxnSp>
        <p:nvCxnSpPr>
          <p:cNvPr id="76" name="Straight Arrow Connector 75"/>
          <p:cNvCxnSpPr>
            <a:stCxn id="16" idx="1"/>
          </p:cNvCxnSpPr>
          <p:nvPr/>
        </p:nvCxnSpPr>
        <p:spPr>
          <a:xfrm flipH="1">
            <a:off x="2076654" y="3542659"/>
            <a:ext cx="944886" cy="446826"/>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79" name="Elbow Connector 78"/>
          <p:cNvCxnSpPr>
            <a:endCxn id="20" idx="1"/>
          </p:cNvCxnSpPr>
          <p:nvPr/>
        </p:nvCxnSpPr>
        <p:spPr>
          <a:xfrm rot="10800000" flipH="1" flipV="1">
            <a:off x="2806513" y="4819146"/>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5241870"/>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78432" y="4842865"/>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flipH="1">
            <a:off x="7547711" y="4396360"/>
            <a:ext cx="3778" cy="1214842"/>
          </a:xfrm>
          <a:prstGeom prst="curvedConnector3">
            <a:avLst>
              <a:gd name="adj1" fmla="val -605082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970415" y="4831553"/>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sp>
        <p:nvSpPr>
          <p:cNvPr id="43" name="TextBox 42"/>
          <p:cNvSpPr txBox="1"/>
          <p:nvPr/>
        </p:nvSpPr>
        <p:spPr>
          <a:xfrm>
            <a:off x="6339217" y="3695046"/>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45" name="TextBox 44"/>
          <p:cNvSpPr txBox="1"/>
          <p:nvPr/>
        </p:nvSpPr>
        <p:spPr>
          <a:xfrm>
            <a:off x="3174472" y="3948433"/>
            <a:ext cx="1612108" cy="369332"/>
          </a:xfrm>
          <a:prstGeom prst="rect">
            <a:avLst/>
          </a:prstGeom>
          <a:noFill/>
        </p:spPr>
        <p:txBody>
          <a:bodyPr wrap="none" rtlCol="0">
            <a:spAutoFit/>
          </a:bodyPr>
          <a:lstStyle/>
          <a:p>
            <a:pPr algn="ctr"/>
            <a:r>
              <a:rPr lang="en-US" dirty="0"/>
              <a:t>Error  404 Page</a:t>
            </a:r>
          </a:p>
        </p:txBody>
      </p:sp>
      <p:sp>
        <p:nvSpPr>
          <p:cNvPr id="47" name="TextBox 46"/>
          <p:cNvSpPr txBox="1"/>
          <p:nvPr/>
        </p:nvSpPr>
        <p:spPr>
          <a:xfrm>
            <a:off x="6564231" y="3943547"/>
            <a:ext cx="762838" cy="369332"/>
          </a:xfrm>
          <a:prstGeom prst="rect">
            <a:avLst/>
          </a:prstGeom>
          <a:noFill/>
        </p:spPr>
        <p:txBody>
          <a:bodyPr wrap="none" rtlCol="0">
            <a:spAutoFit/>
          </a:bodyPr>
          <a:lstStyle/>
          <a:p>
            <a:pPr algn="ctr"/>
            <a:r>
              <a:rPr lang="en-US" dirty="0">
                <a:solidFill>
                  <a:schemeClr val="bg1"/>
                </a:solidFill>
              </a:rPr>
              <a:t>Error?</a:t>
            </a:r>
          </a:p>
        </p:txBody>
      </p:sp>
      <p:cxnSp>
        <p:nvCxnSpPr>
          <p:cNvPr id="48" name="Elbow Connector 47"/>
          <p:cNvCxnSpPr>
            <a:stCxn id="47" idx="1"/>
            <a:endCxn id="45" idx="3"/>
          </p:cNvCxnSpPr>
          <p:nvPr/>
        </p:nvCxnSpPr>
        <p:spPr>
          <a:xfrm rot="10800000" flipV="1">
            <a:off x="4786581" y="4128213"/>
            <a:ext cx="177765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32" idx="2"/>
            <a:endCxn id="43" idx="3"/>
          </p:cNvCxnSpPr>
          <p:nvPr/>
        </p:nvCxnSpPr>
        <p:spPr>
          <a:xfrm flipH="1">
            <a:off x="7464845" y="2948033"/>
            <a:ext cx="1863366" cy="93167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35183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858121" y="5157788"/>
            <a:ext cx="3010028" cy="1325563"/>
          </a:xfrm>
        </p:spPr>
        <p:txBody>
          <a:bodyPr>
            <a:normAutofit/>
          </a:bodyPr>
          <a:lstStyle/>
          <a:p>
            <a:pPr algn="r"/>
            <a:r>
              <a:rPr lang="en-US" dirty="0"/>
              <a:t>Delete Form Flow</a:t>
            </a:r>
          </a:p>
        </p:txBody>
      </p:sp>
      <p:sp>
        <p:nvSpPr>
          <p:cNvPr id="5" name="Rounded Rectangle 4"/>
          <p:cNvSpPr/>
          <p:nvPr/>
        </p:nvSpPr>
        <p:spPr>
          <a:xfrm>
            <a:off x="5876163" y="700359"/>
            <a:ext cx="2181995" cy="5322765"/>
          </a:xfrm>
          <a:prstGeom prst="round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t"/>
          <a:lstStyle/>
          <a:p>
            <a:pPr algn="ctr"/>
            <a:endParaRPr lang="en-US" dirty="0">
              <a:solidFill>
                <a:schemeClr val="bg1"/>
              </a:solidFill>
            </a:endParaRPr>
          </a:p>
        </p:txBody>
      </p:sp>
      <p:sp>
        <p:nvSpPr>
          <p:cNvPr id="6" name="TextBox 5"/>
          <p:cNvSpPr txBox="1"/>
          <p:nvPr/>
        </p:nvSpPr>
        <p:spPr>
          <a:xfrm>
            <a:off x="3318225" y="700360"/>
            <a:ext cx="1367617" cy="369332"/>
          </a:xfrm>
          <a:prstGeom prst="rect">
            <a:avLst/>
          </a:prstGeom>
          <a:noFill/>
        </p:spPr>
        <p:txBody>
          <a:bodyPr wrap="none" rtlCol="0">
            <a:spAutoFit/>
          </a:bodyPr>
          <a:lstStyle/>
          <a:p>
            <a:pPr algn="ctr"/>
            <a:r>
              <a:rPr lang="en-US" dirty="0"/>
              <a:t>GET Request</a:t>
            </a:r>
          </a:p>
        </p:txBody>
      </p:sp>
      <p:sp>
        <p:nvSpPr>
          <p:cNvPr id="8" name="TextBox 7"/>
          <p:cNvSpPr txBox="1"/>
          <p:nvPr/>
        </p:nvSpPr>
        <p:spPr>
          <a:xfrm>
            <a:off x="3020742" y="1846848"/>
            <a:ext cx="1962589" cy="369332"/>
          </a:xfrm>
          <a:prstGeom prst="rect">
            <a:avLst/>
          </a:prstGeom>
          <a:noFill/>
        </p:spPr>
        <p:txBody>
          <a:bodyPr wrap="none" rtlCol="0">
            <a:spAutoFit/>
          </a:bodyPr>
          <a:lstStyle/>
          <a:p>
            <a:pPr algn="ctr"/>
            <a:r>
              <a:rPr lang="en-US" dirty="0"/>
              <a:t>Confirmation Form</a:t>
            </a:r>
          </a:p>
        </p:txBody>
      </p:sp>
      <p:sp>
        <p:nvSpPr>
          <p:cNvPr id="9" name="TextBox 8"/>
          <p:cNvSpPr txBox="1"/>
          <p:nvPr/>
        </p:nvSpPr>
        <p:spPr>
          <a:xfrm>
            <a:off x="1490570" y="2284356"/>
            <a:ext cx="485646" cy="369332"/>
          </a:xfrm>
          <a:prstGeom prst="rect">
            <a:avLst/>
          </a:prstGeom>
          <a:noFill/>
        </p:spPr>
        <p:txBody>
          <a:bodyPr wrap="none" rtlCol="0">
            <a:spAutoFit/>
          </a:bodyPr>
          <a:lstStyle/>
          <a:p>
            <a:r>
              <a:rPr lang="en-US" dirty="0"/>
              <a:t>Yes</a:t>
            </a:r>
          </a:p>
        </p:txBody>
      </p:sp>
      <p:sp>
        <p:nvSpPr>
          <p:cNvPr id="11" name="TextBox 10"/>
          <p:cNvSpPr txBox="1"/>
          <p:nvPr/>
        </p:nvSpPr>
        <p:spPr>
          <a:xfrm>
            <a:off x="3247148" y="2693288"/>
            <a:ext cx="1509773" cy="369332"/>
          </a:xfrm>
          <a:prstGeom prst="rect">
            <a:avLst/>
          </a:prstGeom>
          <a:noFill/>
        </p:spPr>
        <p:txBody>
          <a:bodyPr wrap="none" rtlCol="0">
            <a:spAutoFit/>
          </a:bodyPr>
          <a:lstStyle/>
          <a:p>
            <a:pPr algn="ctr"/>
            <a:r>
              <a:rPr lang="en-US" dirty="0"/>
              <a:t>POST with key</a:t>
            </a:r>
          </a:p>
        </p:txBody>
      </p:sp>
      <p:sp>
        <p:nvSpPr>
          <p:cNvPr id="13" name="TextBox 12"/>
          <p:cNvSpPr txBox="1"/>
          <p:nvPr/>
        </p:nvSpPr>
        <p:spPr>
          <a:xfrm>
            <a:off x="6404345" y="1083980"/>
            <a:ext cx="1125628" cy="369332"/>
          </a:xfrm>
          <a:prstGeom prst="rect">
            <a:avLst/>
          </a:prstGeom>
          <a:noFill/>
        </p:spPr>
        <p:txBody>
          <a:bodyPr wrap="none" rtlCol="0">
            <a:spAutoFit/>
          </a:bodyPr>
          <a:lstStyle/>
          <a:p>
            <a:pPr algn="ctr"/>
            <a:r>
              <a:rPr lang="en-US" dirty="0">
                <a:solidFill>
                  <a:schemeClr val="bg1"/>
                </a:solidFill>
              </a:rPr>
              <a:t>Load Data</a:t>
            </a:r>
          </a:p>
        </p:txBody>
      </p:sp>
      <p:sp>
        <p:nvSpPr>
          <p:cNvPr id="14" name="TextBox 13"/>
          <p:cNvSpPr txBox="1"/>
          <p:nvPr/>
        </p:nvSpPr>
        <p:spPr>
          <a:xfrm>
            <a:off x="3222430" y="1395052"/>
            <a:ext cx="1559209" cy="369332"/>
          </a:xfrm>
          <a:prstGeom prst="rect">
            <a:avLst/>
          </a:prstGeom>
          <a:noFill/>
        </p:spPr>
        <p:txBody>
          <a:bodyPr wrap="none" rtlCol="0">
            <a:spAutoFit/>
          </a:bodyPr>
          <a:lstStyle/>
          <a:p>
            <a:pPr algn="ctr"/>
            <a:r>
              <a:rPr lang="en-US" dirty="0"/>
              <a:t>Error 404 Page</a:t>
            </a:r>
          </a:p>
        </p:txBody>
      </p:sp>
      <p:sp>
        <p:nvSpPr>
          <p:cNvPr id="15" name="TextBox 14"/>
          <p:cNvSpPr txBox="1"/>
          <p:nvPr/>
        </p:nvSpPr>
        <p:spPr>
          <a:xfrm>
            <a:off x="6404345" y="3186662"/>
            <a:ext cx="1125629" cy="369332"/>
          </a:xfrm>
          <a:prstGeom prst="rect">
            <a:avLst/>
          </a:prstGeom>
          <a:noFill/>
        </p:spPr>
        <p:txBody>
          <a:bodyPr wrap="none" rtlCol="0">
            <a:spAutoFit/>
          </a:bodyPr>
          <a:lstStyle/>
          <a:p>
            <a:pPr algn="ctr"/>
            <a:r>
              <a:rPr lang="en-US" dirty="0">
                <a:solidFill>
                  <a:schemeClr val="bg1"/>
                </a:solidFill>
              </a:rPr>
              <a:t>Load Data</a:t>
            </a:r>
          </a:p>
        </p:txBody>
      </p:sp>
      <p:sp>
        <p:nvSpPr>
          <p:cNvPr id="16" name="TextBox 15"/>
          <p:cNvSpPr txBox="1"/>
          <p:nvPr/>
        </p:nvSpPr>
        <p:spPr>
          <a:xfrm>
            <a:off x="3222433" y="3572309"/>
            <a:ext cx="1559209" cy="369332"/>
          </a:xfrm>
          <a:prstGeom prst="rect">
            <a:avLst/>
          </a:prstGeom>
          <a:noFill/>
        </p:spPr>
        <p:txBody>
          <a:bodyPr wrap="none" rtlCol="0">
            <a:spAutoFit/>
          </a:bodyPr>
          <a:lstStyle/>
          <a:p>
            <a:pPr algn="ctr"/>
            <a:r>
              <a:rPr lang="en-US" dirty="0"/>
              <a:t>Error 404 Page</a:t>
            </a:r>
          </a:p>
        </p:txBody>
      </p:sp>
      <p:sp>
        <p:nvSpPr>
          <p:cNvPr id="18" name="TextBox 17"/>
          <p:cNvSpPr txBox="1"/>
          <p:nvPr/>
        </p:nvSpPr>
        <p:spPr>
          <a:xfrm>
            <a:off x="6567181" y="4154545"/>
            <a:ext cx="799963" cy="369332"/>
          </a:xfrm>
          <a:prstGeom prst="rect">
            <a:avLst/>
          </a:prstGeom>
          <a:noFill/>
        </p:spPr>
        <p:txBody>
          <a:bodyPr wrap="none" rtlCol="0">
            <a:spAutoFit/>
          </a:bodyPr>
          <a:lstStyle/>
          <a:p>
            <a:pPr algn="ctr"/>
            <a:r>
              <a:rPr lang="en-US" dirty="0">
                <a:solidFill>
                  <a:schemeClr val="bg1"/>
                </a:solidFill>
              </a:rPr>
              <a:t>Delete</a:t>
            </a:r>
          </a:p>
        </p:txBody>
      </p:sp>
      <p:sp>
        <p:nvSpPr>
          <p:cNvPr id="19" name="TextBox 18"/>
          <p:cNvSpPr txBox="1"/>
          <p:nvPr/>
        </p:nvSpPr>
        <p:spPr>
          <a:xfrm>
            <a:off x="2806514" y="4563044"/>
            <a:ext cx="2391039" cy="369332"/>
          </a:xfrm>
          <a:prstGeom prst="rect">
            <a:avLst/>
          </a:prstGeom>
          <a:noFill/>
        </p:spPr>
        <p:txBody>
          <a:bodyPr wrap="none" rtlCol="0">
            <a:spAutoFit/>
          </a:bodyPr>
          <a:lstStyle/>
          <a:p>
            <a:pPr algn="ctr"/>
            <a:r>
              <a:rPr lang="en-US" dirty="0"/>
              <a:t>Redirect to success URL</a:t>
            </a:r>
          </a:p>
        </p:txBody>
      </p:sp>
      <p:sp>
        <p:nvSpPr>
          <p:cNvPr id="20" name="TextBox 19"/>
          <p:cNvSpPr txBox="1"/>
          <p:nvPr/>
        </p:nvSpPr>
        <p:spPr>
          <a:xfrm>
            <a:off x="3135449" y="4985767"/>
            <a:ext cx="1733168" cy="369332"/>
          </a:xfrm>
          <a:prstGeom prst="rect">
            <a:avLst/>
          </a:prstGeom>
          <a:noFill/>
        </p:spPr>
        <p:txBody>
          <a:bodyPr wrap="none" rtlCol="0">
            <a:spAutoFit/>
          </a:bodyPr>
          <a:lstStyle/>
          <a:p>
            <a:pPr algn="ctr"/>
            <a:r>
              <a:rPr lang="en-US"/>
              <a:t>GET success URL</a:t>
            </a:r>
            <a:endParaRPr lang="en-US" dirty="0"/>
          </a:p>
        </p:txBody>
      </p:sp>
      <p:sp>
        <p:nvSpPr>
          <p:cNvPr id="21" name="TextBox 20"/>
          <p:cNvSpPr txBox="1"/>
          <p:nvPr/>
        </p:nvSpPr>
        <p:spPr>
          <a:xfrm>
            <a:off x="3078639" y="5653793"/>
            <a:ext cx="1846789" cy="369332"/>
          </a:xfrm>
          <a:prstGeom prst="rect">
            <a:avLst/>
          </a:prstGeom>
          <a:noFill/>
        </p:spPr>
        <p:txBody>
          <a:bodyPr wrap="none" rtlCol="0">
            <a:spAutoFit/>
          </a:bodyPr>
          <a:lstStyle/>
          <a:p>
            <a:pPr algn="ctr"/>
            <a:r>
              <a:rPr lang="en-US" dirty="0"/>
              <a:t>Success page Yay!</a:t>
            </a:r>
          </a:p>
        </p:txBody>
      </p:sp>
      <p:sp>
        <p:nvSpPr>
          <p:cNvPr id="22" name="TextBox 21"/>
          <p:cNvSpPr txBox="1"/>
          <p:nvPr/>
        </p:nvSpPr>
        <p:spPr>
          <a:xfrm>
            <a:off x="6585740" y="1390166"/>
            <a:ext cx="762838" cy="369332"/>
          </a:xfrm>
          <a:prstGeom prst="rect">
            <a:avLst/>
          </a:prstGeom>
          <a:noFill/>
        </p:spPr>
        <p:txBody>
          <a:bodyPr wrap="none" rtlCol="0">
            <a:spAutoFit/>
          </a:bodyPr>
          <a:lstStyle/>
          <a:p>
            <a:pPr algn="ctr"/>
            <a:r>
              <a:rPr lang="en-US" dirty="0">
                <a:solidFill>
                  <a:schemeClr val="bg1"/>
                </a:solidFill>
              </a:rPr>
              <a:t>Error?</a:t>
            </a:r>
          </a:p>
        </p:txBody>
      </p:sp>
      <p:sp>
        <p:nvSpPr>
          <p:cNvPr id="23" name="Rectangle 22"/>
          <p:cNvSpPr/>
          <p:nvPr/>
        </p:nvSpPr>
        <p:spPr>
          <a:xfrm>
            <a:off x="6585740" y="3571318"/>
            <a:ext cx="762837" cy="369332"/>
          </a:xfrm>
          <a:prstGeom prst="rect">
            <a:avLst/>
          </a:prstGeom>
        </p:spPr>
        <p:txBody>
          <a:bodyPr wrap="none">
            <a:spAutoFit/>
          </a:bodyPr>
          <a:lstStyle/>
          <a:p>
            <a:pPr algn="ctr"/>
            <a:r>
              <a:rPr lang="en-US" dirty="0">
                <a:solidFill>
                  <a:schemeClr val="bg1"/>
                </a:solidFill>
              </a:rPr>
              <a:t>Error?</a:t>
            </a:r>
          </a:p>
        </p:txBody>
      </p:sp>
      <p:cxnSp>
        <p:nvCxnSpPr>
          <p:cNvPr id="26" name="Elbow Connector 25"/>
          <p:cNvCxnSpPr>
            <a:stCxn id="6" idx="3"/>
            <a:endCxn id="13" idx="0"/>
          </p:cNvCxnSpPr>
          <p:nvPr/>
        </p:nvCxnSpPr>
        <p:spPr>
          <a:xfrm>
            <a:off x="4685842" y="885026"/>
            <a:ext cx="2281317" cy="198954"/>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28" name="Elbow Connector 27"/>
          <p:cNvCxnSpPr>
            <a:stCxn id="22" idx="1"/>
            <a:endCxn id="14" idx="3"/>
          </p:cNvCxnSpPr>
          <p:nvPr/>
        </p:nvCxnSpPr>
        <p:spPr>
          <a:xfrm rot="10800000" flipV="1">
            <a:off x="4781640" y="1574832"/>
            <a:ext cx="1804101" cy="4886"/>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Can 31"/>
          <p:cNvSpPr/>
          <p:nvPr/>
        </p:nvSpPr>
        <p:spPr>
          <a:xfrm>
            <a:off x="9328211" y="2211302"/>
            <a:ext cx="1257300" cy="147346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model</a:t>
            </a:r>
          </a:p>
        </p:txBody>
      </p:sp>
      <p:cxnSp>
        <p:nvCxnSpPr>
          <p:cNvPr id="34" name="Straight Arrow Connector 33"/>
          <p:cNvCxnSpPr>
            <a:stCxn id="32" idx="2"/>
            <a:endCxn id="13" idx="3"/>
          </p:cNvCxnSpPr>
          <p:nvPr/>
        </p:nvCxnSpPr>
        <p:spPr>
          <a:xfrm flipH="1" flipV="1">
            <a:off x="7529973" y="1268646"/>
            <a:ext cx="1798238" cy="167938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p:cNvCxnSpPr>
            <a:stCxn id="22" idx="2"/>
            <a:endCxn id="8" idx="3"/>
          </p:cNvCxnSpPr>
          <p:nvPr/>
        </p:nvCxnSpPr>
        <p:spPr>
          <a:xfrm rot="5400000">
            <a:off x="5839237" y="903592"/>
            <a:ext cx="272016" cy="198382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p:cNvCxnSpPr>
            <a:stCxn id="8" idx="1"/>
            <a:endCxn id="9" idx="0"/>
          </p:cNvCxnSpPr>
          <p:nvPr/>
        </p:nvCxnSpPr>
        <p:spPr>
          <a:xfrm rot="10800000" flipV="1">
            <a:off x="1733394" y="2031514"/>
            <a:ext cx="1287349" cy="252842"/>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p:cNvCxnSpPr>
            <a:stCxn id="9" idx="2"/>
            <a:endCxn id="11" idx="1"/>
          </p:cNvCxnSpPr>
          <p:nvPr/>
        </p:nvCxnSpPr>
        <p:spPr>
          <a:xfrm rot="16200000" flipH="1">
            <a:off x="2378137" y="2008943"/>
            <a:ext cx="224266" cy="151375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416073" y="1454090"/>
            <a:ext cx="806631" cy="369332"/>
          </a:xfrm>
          <a:prstGeom prst="rect">
            <a:avLst/>
          </a:prstGeom>
          <a:noFill/>
        </p:spPr>
        <p:txBody>
          <a:bodyPr wrap="none" rtlCol="0">
            <a:spAutoFit/>
          </a:bodyPr>
          <a:lstStyle/>
          <a:p>
            <a:r>
              <a:rPr lang="en-US" dirty="0"/>
              <a:t>Cancel</a:t>
            </a:r>
          </a:p>
        </p:txBody>
      </p:sp>
      <p:cxnSp>
        <p:nvCxnSpPr>
          <p:cNvPr id="46" name="Straight Arrow Connector 45"/>
          <p:cNvCxnSpPr>
            <a:stCxn id="8" idx="1"/>
            <a:endCxn id="44" idx="3"/>
          </p:cNvCxnSpPr>
          <p:nvPr/>
        </p:nvCxnSpPr>
        <p:spPr>
          <a:xfrm flipH="1" flipV="1">
            <a:off x="2222704" y="1638756"/>
            <a:ext cx="798038" cy="392758"/>
          </a:xfrm>
          <a:prstGeom prst="straightConnector1">
            <a:avLst/>
          </a:prstGeom>
          <a:ln w="38100">
            <a:solidFill>
              <a:srgbClr val="00FDFF"/>
            </a:solidFill>
            <a:tailEnd type="triangle"/>
          </a:ln>
        </p:spPr>
        <p:style>
          <a:lnRef idx="1">
            <a:schemeClr val="accent1"/>
          </a:lnRef>
          <a:fillRef idx="0">
            <a:schemeClr val="accent1"/>
          </a:fillRef>
          <a:effectRef idx="0">
            <a:schemeClr val="accent1"/>
          </a:effectRef>
          <a:fontRef idx="minor">
            <a:schemeClr val="tx1"/>
          </a:fontRef>
        </p:style>
      </p:cxnSp>
      <p:cxnSp>
        <p:nvCxnSpPr>
          <p:cNvPr id="49" name="Elbow Connector 48"/>
          <p:cNvCxnSpPr>
            <a:stCxn id="11" idx="3"/>
            <a:endCxn id="15" idx="0"/>
          </p:cNvCxnSpPr>
          <p:nvPr/>
        </p:nvCxnSpPr>
        <p:spPr>
          <a:xfrm>
            <a:off x="4756921" y="2877954"/>
            <a:ext cx="2210239" cy="308708"/>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p:cNvCxnSpPr>
            <a:stCxn id="23" idx="1"/>
            <a:endCxn id="16" idx="3"/>
          </p:cNvCxnSpPr>
          <p:nvPr/>
        </p:nvCxnSpPr>
        <p:spPr>
          <a:xfrm rot="10800000" flipV="1">
            <a:off x="4781642" y="3755983"/>
            <a:ext cx="1804098" cy="991"/>
          </a:xfrm>
          <a:prstGeom prst="bentConnector3">
            <a:avLst>
              <a:gd name="adj1" fmla="val 50000"/>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a:stCxn id="18" idx="3"/>
            <a:endCxn id="32" idx="2"/>
          </p:cNvCxnSpPr>
          <p:nvPr/>
        </p:nvCxnSpPr>
        <p:spPr>
          <a:xfrm flipV="1">
            <a:off x="7367144" y="2948033"/>
            <a:ext cx="1961067" cy="139117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7" name="Elbow Connector 66"/>
          <p:cNvCxnSpPr>
            <a:endCxn id="18" idx="0"/>
          </p:cNvCxnSpPr>
          <p:nvPr/>
        </p:nvCxnSpPr>
        <p:spPr>
          <a:xfrm rot="16200000" flipH="1">
            <a:off x="6860184" y="4047566"/>
            <a:ext cx="213894" cy="64"/>
          </a:xfrm>
          <a:prstGeom prst="bentConnector3">
            <a:avLst>
              <a:gd name="adj1" fmla="val 50000"/>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71" name="Elbow Connector 70"/>
          <p:cNvCxnSpPr>
            <a:stCxn id="18" idx="2"/>
            <a:endCxn id="19" idx="3"/>
          </p:cNvCxnSpPr>
          <p:nvPr/>
        </p:nvCxnSpPr>
        <p:spPr>
          <a:xfrm rot="5400000">
            <a:off x="5970442" y="3750988"/>
            <a:ext cx="223833" cy="1769610"/>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6343214" y="5355099"/>
            <a:ext cx="1204497" cy="369332"/>
          </a:xfrm>
          <a:prstGeom prst="rect">
            <a:avLst/>
          </a:prstGeom>
          <a:noFill/>
        </p:spPr>
        <p:txBody>
          <a:bodyPr wrap="none" rtlCol="0">
            <a:spAutoFit/>
          </a:bodyPr>
          <a:lstStyle/>
          <a:p>
            <a:pPr algn="ctr"/>
            <a:r>
              <a:rPr lang="en-US" dirty="0">
                <a:solidFill>
                  <a:schemeClr val="bg1"/>
                </a:solidFill>
              </a:rPr>
              <a:t>Make Page</a:t>
            </a:r>
          </a:p>
        </p:txBody>
      </p:sp>
      <p:cxnSp>
        <p:nvCxnSpPr>
          <p:cNvPr id="79" name="Elbow Connector 78"/>
          <p:cNvCxnSpPr>
            <a:stCxn id="19" idx="1"/>
            <a:endCxn id="20" idx="1"/>
          </p:cNvCxnSpPr>
          <p:nvPr/>
        </p:nvCxnSpPr>
        <p:spPr>
          <a:xfrm rot="10800000" flipH="1" flipV="1">
            <a:off x="2806513" y="4747709"/>
            <a:ext cx="328935" cy="422723"/>
          </a:xfrm>
          <a:prstGeom prst="bentConnector3">
            <a:avLst>
              <a:gd name="adj1" fmla="val -69497"/>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Elbow Connector 82"/>
          <p:cNvCxnSpPr>
            <a:stCxn id="20" idx="3"/>
            <a:endCxn id="74" idx="0"/>
          </p:cNvCxnSpPr>
          <p:nvPr/>
        </p:nvCxnSpPr>
        <p:spPr>
          <a:xfrm>
            <a:off x="4868617" y="5170433"/>
            <a:ext cx="2076846" cy="184666"/>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88" name="Elbow Connector 87"/>
          <p:cNvCxnSpPr>
            <a:stCxn id="74" idx="2"/>
            <a:endCxn id="21" idx="3"/>
          </p:cNvCxnSpPr>
          <p:nvPr/>
        </p:nvCxnSpPr>
        <p:spPr>
          <a:xfrm rot="5400000">
            <a:off x="5878432" y="4771428"/>
            <a:ext cx="114028" cy="2020035"/>
          </a:xfrm>
          <a:prstGeom prst="bentConnector2">
            <a:avLst/>
          </a:prstGeom>
          <a:ln w="38100">
            <a:solidFill>
              <a:srgbClr val="FF40FF"/>
            </a:solidFill>
            <a:tailEnd type="triangle"/>
          </a:ln>
        </p:spPr>
        <p:style>
          <a:lnRef idx="1">
            <a:schemeClr val="accent1"/>
          </a:lnRef>
          <a:fillRef idx="0">
            <a:schemeClr val="accent1"/>
          </a:fillRef>
          <a:effectRef idx="0">
            <a:schemeClr val="accent1"/>
          </a:effectRef>
          <a:fontRef idx="minor">
            <a:schemeClr val="tx1"/>
          </a:fontRef>
        </p:style>
      </p:cxnSp>
      <p:cxnSp>
        <p:nvCxnSpPr>
          <p:cNvPr id="94" name="Curved Connector 93"/>
          <p:cNvCxnSpPr>
            <a:stCxn id="18" idx="3"/>
            <a:endCxn id="74" idx="3"/>
          </p:cNvCxnSpPr>
          <p:nvPr/>
        </p:nvCxnSpPr>
        <p:spPr>
          <a:xfrm>
            <a:off x="7367144" y="4339211"/>
            <a:ext cx="180567" cy="1200554"/>
          </a:xfrm>
          <a:prstGeom prst="curvedConnector3">
            <a:avLst>
              <a:gd name="adj1" fmla="val 226601"/>
            </a:avLst>
          </a:prstGeom>
          <a:ln w="38100">
            <a:solidFill>
              <a:srgbClr val="FF7F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6" name="TextBox 95"/>
          <p:cNvSpPr txBox="1"/>
          <p:nvPr/>
        </p:nvSpPr>
        <p:spPr>
          <a:xfrm>
            <a:off x="7827535" y="4774404"/>
            <a:ext cx="1009956" cy="369332"/>
          </a:xfrm>
          <a:prstGeom prst="rect">
            <a:avLst/>
          </a:prstGeom>
          <a:solidFill>
            <a:schemeClr val="tx1"/>
          </a:solidFill>
          <a:ln>
            <a:solidFill>
              <a:srgbClr val="FF7F00"/>
            </a:solidFill>
          </a:ln>
        </p:spPr>
        <p:txBody>
          <a:bodyPr wrap="none" rtlCol="0">
            <a:spAutoFit/>
          </a:bodyPr>
          <a:lstStyle/>
          <a:p>
            <a:pPr algn="ctr"/>
            <a:r>
              <a:rPr lang="en-US">
                <a:solidFill>
                  <a:schemeClr val="bg1"/>
                </a:solidFill>
              </a:rPr>
              <a:t>Message</a:t>
            </a:r>
            <a:endParaRPr lang="en-US" dirty="0">
              <a:solidFill>
                <a:schemeClr val="bg1"/>
              </a:solidFill>
            </a:endParaRPr>
          </a:p>
        </p:txBody>
      </p:sp>
      <p:cxnSp>
        <p:nvCxnSpPr>
          <p:cNvPr id="43" name="Straight Arrow Connector 42"/>
          <p:cNvCxnSpPr>
            <a:stCxn id="32" idx="2"/>
            <a:endCxn id="15" idx="3"/>
          </p:cNvCxnSpPr>
          <p:nvPr/>
        </p:nvCxnSpPr>
        <p:spPr>
          <a:xfrm flipH="1">
            <a:off x="7529974" y="2948033"/>
            <a:ext cx="1798237" cy="42329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023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Django forms act as "glue"</a:t>
            </a:r>
          </a:p>
        </p:txBody>
      </p:sp>
      <p:sp>
        <p:nvSpPr>
          <p:cNvPr id="3" name="Content Placeholder 2"/>
          <p:cNvSpPr>
            <a:spLocks noGrp="1"/>
          </p:cNvSpPr>
          <p:nvPr>
            <p:ph idx="1"/>
          </p:nvPr>
        </p:nvSpPr>
        <p:spPr>
          <a:xfrm>
            <a:off x="838200" y="1825625"/>
            <a:ext cx="10515600" cy="3246438"/>
          </a:xfrm>
        </p:spPr>
        <p:txBody>
          <a:bodyPr/>
          <a:lstStyle/>
          <a:p>
            <a:r>
              <a:rPr lang="en-US" dirty="0"/>
              <a:t>Generate the necessary HTML to send to the browser</a:t>
            </a:r>
          </a:p>
          <a:p>
            <a:pPr lvl="1"/>
            <a:r>
              <a:rPr lang="en-US" dirty="0"/>
              <a:t>Allow for consistent look and feel across all the forms in an application</a:t>
            </a:r>
          </a:p>
          <a:p>
            <a:r>
              <a:rPr lang="en-US" dirty="0"/>
              <a:t>Receive the POST data coming back from the browser</a:t>
            </a:r>
          </a:p>
          <a:p>
            <a:r>
              <a:rPr lang="en-US" dirty="0"/>
              <a:t>Validate the incoming POST data and produce HTML for an error screen if necessary</a:t>
            </a:r>
          </a:p>
          <a:p>
            <a:r>
              <a:rPr lang="en-US" dirty="0"/>
              <a:t>Move the data from the form into a model and then store it in the database automatically</a:t>
            </a:r>
          </a:p>
        </p:txBody>
      </p:sp>
      <p:sp>
        <p:nvSpPr>
          <p:cNvPr id="4" name="Rectangle 3"/>
          <p:cNvSpPr/>
          <p:nvPr/>
        </p:nvSpPr>
        <p:spPr>
          <a:xfrm>
            <a:off x="2205038" y="5369778"/>
            <a:ext cx="8305800" cy="369332"/>
          </a:xfrm>
          <a:prstGeom prst="rect">
            <a:avLst/>
          </a:prstGeom>
        </p:spPr>
        <p:txBody>
          <a:bodyPr wrap="square">
            <a:spAutoFit/>
          </a:bodyPr>
          <a:lstStyle/>
          <a:p>
            <a:r>
              <a:rPr lang="en-US" dirty="0">
                <a:solidFill>
                  <a:srgbClr val="FFFF00"/>
                </a:solidFill>
              </a:rPr>
              <a:t>https://</a:t>
            </a:r>
            <a:r>
              <a:rPr lang="en-US" dirty="0" err="1">
                <a:solidFill>
                  <a:srgbClr val="FFFF00"/>
                </a:solidFill>
              </a:rPr>
              <a:t>docs.djangoproject.com</a:t>
            </a:r>
            <a:r>
              <a:rPr lang="en-US" dirty="0">
                <a:solidFill>
                  <a:srgbClr val="FFFF00"/>
                </a:solidFill>
              </a:rPr>
              <a:t>/</a:t>
            </a:r>
            <a:r>
              <a:rPr lang="en-US" dirty="0" err="1">
                <a:solidFill>
                  <a:srgbClr val="FFFF00"/>
                </a:solidFill>
              </a:rPr>
              <a:t>en</a:t>
            </a:r>
            <a:r>
              <a:rPr lang="en-US" dirty="0">
                <a:solidFill>
                  <a:srgbClr val="FFFF00"/>
                </a:solidFill>
              </a:rPr>
              <a:t>/4.0/topics/forms/#</a:t>
            </a:r>
            <a:r>
              <a:rPr lang="en-US" dirty="0" err="1">
                <a:solidFill>
                  <a:srgbClr val="FFFF00"/>
                </a:solidFill>
              </a:rPr>
              <a:t>django</a:t>
            </a:r>
            <a:r>
              <a:rPr lang="en-US" dirty="0">
                <a:solidFill>
                  <a:srgbClr val="FFFF00"/>
                </a:solidFill>
              </a:rPr>
              <a:t>-s-role-in-forms</a:t>
            </a:r>
          </a:p>
        </p:txBody>
      </p:sp>
    </p:spTree>
    <p:extLst>
      <p:ext uri="{BB962C8B-B14F-4D97-AF65-F5344CB8AC3E}">
        <p14:creationId xmlns:p14="http://schemas.microsoft.com/office/powerpoint/2010/main" val="18033276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3E4F19A7-A959-40BB-972C-4880BAF8EB0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3020</TotalTime>
  <Words>2648</Words>
  <Application>Microsoft Macintosh PowerPoint</Application>
  <PresentationFormat>Widescreen</PresentationFormat>
  <Paragraphs>412</Paragraphs>
  <Slides>29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Calibri Light</vt:lpstr>
      <vt:lpstr>Courier</vt:lpstr>
      <vt:lpstr>Gill Sans</vt:lpstr>
      <vt:lpstr>Helvetica</vt:lpstr>
      <vt:lpstr>Menlo</vt:lpstr>
      <vt:lpstr>Menlo-Regular</vt:lpstr>
      <vt:lpstr>Office Theme</vt:lpstr>
      <vt:lpstr>Forms in Django</vt:lpstr>
      <vt:lpstr>PowerPoint Presentation</vt:lpstr>
      <vt:lpstr>Django's role in forms  (DRY)</vt:lpstr>
      <vt:lpstr>It takes a lot of CSS to make forms pretty</vt:lpstr>
      <vt:lpstr>Form Handling Flow is Actually Complex</vt:lpstr>
      <vt:lpstr>Create Form Flow</vt:lpstr>
      <vt:lpstr>Edit Form Flow</vt:lpstr>
      <vt:lpstr>Delete Form Flow</vt:lpstr>
      <vt:lpstr>Django forms act as "glue"</vt:lpstr>
      <vt:lpstr>A simple form</vt:lpstr>
      <vt:lpstr>Dumping a form object</vt:lpstr>
      <vt:lpstr>A form in a template</vt:lpstr>
      <vt:lpstr>A form in a template</vt:lpstr>
      <vt:lpstr>Pulling existing data into a form</vt:lpstr>
      <vt:lpstr>Data Validation in FORMS</vt:lpstr>
      <vt:lpstr>Create Form Flow</vt:lpstr>
      <vt:lpstr>Form Data Errors</vt:lpstr>
      <vt:lpstr>Django form validation</vt:lpstr>
      <vt:lpstr>PowerPoint Presentation</vt:lpstr>
      <vt:lpstr>PowerPoint Presentation</vt:lpstr>
      <vt:lpstr>PowerPoint Presentation</vt:lpstr>
      <vt:lpstr>Models + Forms</vt:lpstr>
      <vt:lpstr>Form Structure is similar to Model Structure</vt:lpstr>
      <vt:lpstr>We can derive a form from a model</vt:lpstr>
      <vt:lpstr>PowerPoint Presentation</vt:lpstr>
      <vt:lpstr>PowerPoint Presentation</vt:lpstr>
      <vt:lpstr>Summary</vt:lpstr>
      <vt:lpstr>Acknowledgements / Contributions</vt:lpstr>
      <vt:lpstr>Additional Source Information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Dynamic Web Content</dc:title>
  <dc:creator>Severance, Charles</dc:creator>
  <cp:lastModifiedBy>Severance, Charles</cp:lastModifiedBy>
  <cp:revision>209</cp:revision>
  <dcterms:created xsi:type="dcterms:W3CDTF">2019-01-19T02:12:54Z</dcterms:created>
  <dcterms:modified xsi:type="dcterms:W3CDTF">2022-09-17T00:46:32Z</dcterms:modified>
</cp:coreProperties>
</file>