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57" r:id="rId4"/>
    <p:sldId id="286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2"/>
    <p:restoredTop sz="91429"/>
  </p:normalViewPr>
  <p:slideViewPr>
    <p:cSldViewPr snapToGrid="0">
      <p:cViewPr varScale="1">
        <p:scale>
          <a:sx n="45" d="100"/>
          <a:sy n="45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34807-5449-AD40-AC80-FFC1F6E974E2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CF720-791E-EE4B-981A-734030D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F5A3-5F79-614E-A502-D4968C7ECDD3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0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61EE-5D9E-1A01-8383-31651ED64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for Everybody</a:t>
            </a:r>
            <a:br>
              <a:rPr lang="en-US" dirty="0"/>
            </a:br>
            <a:r>
              <a:rPr lang="en-US" dirty="0"/>
              <a:t>Removing jQuery</a:t>
            </a:r>
            <a:br>
              <a:rPr lang="en-US" dirty="0"/>
            </a:br>
            <a:r>
              <a:rPr lang="en-US" dirty="0"/>
              <a:t>Summer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CF5A-EC58-0509-E939-4ACCCC350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Severance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School </a:t>
            </a:r>
            <a:r>
              <a:rPr lang="en-US"/>
              <a:t>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A48853BA-0E60-11D0-706C-BE7BF8BC9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4658783" cy="1725083"/>
          </a:xfrm>
        </p:spPr>
        <p:txBody>
          <a:bodyPr/>
          <a:lstStyle/>
          <a:p>
            <a:pPr eaLnBrk="1"/>
            <a:r>
              <a:rPr lang="en-US" altLang="en-US" sz="5467">
                <a:solidFill>
                  <a:srgbClr val="FFCC66"/>
                </a:solidFill>
              </a:rPr>
              <a:t>John Resig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F92419D-DB14-0987-1CE7-CB88C44A9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717" y="1953684"/>
            <a:ext cx="5687483" cy="4275667"/>
          </a:xfrm>
        </p:spPr>
        <p:txBody>
          <a:bodyPr>
            <a:normAutofit lnSpcReduction="10000"/>
          </a:bodyPr>
          <a:lstStyle/>
          <a:p>
            <a:pPr marL="560903" indent="-400041">
              <a:spcBef>
                <a:spcPts val="2633"/>
              </a:spcBef>
              <a:buSzPct val="171000"/>
              <a:buFontTx/>
              <a:buChar char="•"/>
            </a:pPr>
            <a:r>
              <a:rPr lang="en-US" altLang="en-US" dirty="0"/>
              <a:t>Started jQuery in 2005 to make his web development projects easier</a:t>
            </a:r>
          </a:p>
          <a:p>
            <a:pPr marL="461422" lvl="1" indent="0">
              <a:spcBef>
                <a:spcPts val="2633"/>
              </a:spcBef>
              <a:buSzPct val="171000"/>
            </a:pPr>
            <a:r>
              <a:rPr lang="en-US" altLang="en-US" dirty="0">
                <a:ea typeface="Gill Sans" panose="020B0502020104020203" pitchFamily="34" charset="-79"/>
              </a:rPr>
              <a:t> -  Elegant way to select DOM elements</a:t>
            </a:r>
          </a:p>
          <a:p>
            <a:pPr marL="461422" lvl="1" indent="0">
              <a:spcBef>
                <a:spcPts val="2633"/>
              </a:spcBef>
              <a:buSzPct val="171000"/>
            </a:pPr>
            <a:r>
              <a:rPr lang="en-US" altLang="en-US" dirty="0">
                <a:ea typeface="Gill Sans" panose="020B0502020104020203" pitchFamily="34" charset="-79"/>
              </a:rPr>
              <a:t> -  Clean way to register events</a:t>
            </a:r>
          </a:p>
          <a:p>
            <a:pPr marL="560903" indent="-400041">
              <a:spcBef>
                <a:spcPts val="2633"/>
              </a:spcBef>
              <a:buSzPct val="171000"/>
              <a:buFontTx/>
              <a:buChar char="•"/>
            </a:pPr>
            <a:r>
              <a:rPr lang="en-US" altLang="en-US" dirty="0"/>
              <a:t>Released in 2006</a:t>
            </a:r>
          </a:p>
          <a:p>
            <a:pPr marL="560903" indent="-400041">
              <a:spcBef>
                <a:spcPts val="2633"/>
              </a:spcBef>
              <a:buSzPct val="171000"/>
              <a:buFontTx/>
              <a:buChar char="•"/>
            </a:pPr>
            <a:r>
              <a:rPr lang="en-US" altLang="en-US" dirty="0"/>
              <a:t>Works at Khan Academy as the “Dean of Computer Science”</a:t>
            </a:r>
          </a:p>
        </p:txBody>
      </p:sp>
      <p:pic>
        <p:nvPicPr>
          <p:cNvPr id="24579" name="Picture 3" descr="Untitled.png">
            <a:extLst>
              <a:ext uri="{FF2B5EF4-FFF2-40B4-BE49-F238E27FC236}">
                <a16:creationId xmlns:a16="http://schemas.microsoft.com/office/drawing/2014/main" id="{F458A742-0A4A-C2F7-D80B-EA6FB22C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1" y="1200151"/>
            <a:ext cx="5046133" cy="440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ECC5-8A36-1C3B-7A18-737BF8B8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2023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43B7-A2CD-9885-04F5-A828ECEF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Django 4.0 -&gt; Django 4.2 (LTS – through 2026)</a:t>
            </a:r>
          </a:p>
          <a:p>
            <a:r>
              <a:rPr lang="en-US" dirty="0"/>
              <a:t>Bootstrap 3 -&gt; Bootstrap 5</a:t>
            </a:r>
          </a:p>
          <a:p>
            <a:r>
              <a:rPr lang="en-US" dirty="0"/>
              <a:t>jQuery -&gt; Pure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669C-00BF-5DE5-7582-8746DF96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12A6-3E4C-096F-5BC9-9467B435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either JavaScript *or* jQuery to do your assignments for a transition period</a:t>
            </a:r>
          </a:p>
          <a:p>
            <a:r>
              <a:rPr lang="en-US" dirty="0"/>
              <a:t>The auto graders do not check or look at your JavaScript code yet.</a:t>
            </a:r>
          </a:p>
          <a:p>
            <a:pPr lvl="1"/>
            <a:r>
              <a:rPr lang="en-US" dirty="0"/>
              <a:t>At least until June 2024</a:t>
            </a:r>
          </a:p>
          <a:p>
            <a:r>
              <a:rPr lang="en-US" dirty="0"/>
              <a:t>But the course lectures will be about JavaScript</a:t>
            </a:r>
          </a:p>
        </p:txBody>
      </p:sp>
    </p:spTree>
    <p:extLst>
      <p:ext uri="{BB962C8B-B14F-4D97-AF65-F5344CB8AC3E}">
        <p14:creationId xmlns:p14="http://schemas.microsoft.com/office/powerpoint/2010/main" val="237374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E8D9-5E07-EE40-072F-46CEE6AC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Ads 1 through Ads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F5C8-B41A-7373-B807-EFE67D56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3 – Django features and libraries – Week 5</a:t>
            </a:r>
          </a:p>
          <a:p>
            <a:pPr lvl="1"/>
            <a:r>
              <a:rPr lang="en-US" dirty="0"/>
              <a:t>Ads1 Assignment does not have any JavaScript </a:t>
            </a:r>
          </a:p>
          <a:p>
            <a:pPr lvl="1"/>
            <a:r>
              <a:rPr lang="en-US" dirty="0"/>
              <a:t>Ads1 *does* copy a bunch of code form the DJ4E-samples that includes navigation, etc.</a:t>
            </a:r>
          </a:p>
          <a:p>
            <a:r>
              <a:rPr lang="en-US" dirty="0"/>
              <a:t>Course 4 – Covers the JavaScript language and has assignments that use JavaScript</a:t>
            </a:r>
          </a:p>
          <a:p>
            <a:pPr lvl="1"/>
            <a:r>
              <a:rPr lang="en-US" dirty="0"/>
              <a:t>Ads + Pictures – Uses JavaScript to show / hide the overlay (Week 2)</a:t>
            </a:r>
          </a:p>
          <a:p>
            <a:pPr lvl="1"/>
            <a:r>
              <a:rPr lang="en-US" dirty="0"/>
              <a:t>Replacement material – JavaScript and the Browser (Week 3)</a:t>
            </a:r>
          </a:p>
          <a:p>
            <a:pPr lvl="1"/>
            <a:r>
              <a:rPr lang="en-US" dirty="0"/>
              <a:t>JSON / AJAX – Uses JavaScript for the requests from the browser (Week 4)</a:t>
            </a:r>
          </a:p>
        </p:txBody>
      </p:sp>
    </p:spTree>
    <p:extLst>
      <p:ext uri="{BB962C8B-B14F-4D97-AF65-F5344CB8AC3E}">
        <p14:creationId xmlns:p14="http://schemas.microsoft.com/office/powerpoint/2010/main" val="71951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0613-82EE-4F39-6E6B-DF200979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7D9F-A90A-DED3-47CA-82BCE30E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help if you fall into a crevasse between versions</a:t>
            </a:r>
          </a:p>
          <a:p>
            <a:pPr lvl="1"/>
            <a:r>
              <a:rPr lang="en-US" dirty="0"/>
              <a:t>Django 4.0 / Django 4.2</a:t>
            </a:r>
          </a:p>
          <a:p>
            <a:pPr lvl="1"/>
            <a:r>
              <a:rPr lang="en-US" dirty="0"/>
              <a:t>JavaScript / jQuery</a:t>
            </a:r>
          </a:p>
          <a:p>
            <a:r>
              <a:rPr lang="en-US" dirty="0"/>
              <a:t>The </a:t>
            </a:r>
            <a:r>
              <a:rPr lang="en-US" dirty="0" err="1"/>
              <a:t>autograders</a:t>
            </a:r>
            <a:r>
              <a:rPr lang="en-US" dirty="0"/>
              <a:t> will not be the problem</a:t>
            </a:r>
          </a:p>
          <a:p>
            <a:r>
              <a:rPr lang="en-US" dirty="0"/>
              <a:t>If your code works, it will pass the </a:t>
            </a:r>
            <a:r>
              <a:rPr lang="en-US" dirty="0" err="1"/>
              <a:t>autograders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657D-D5F1-4A1C-5ADA-1D039DD6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8EE0-60B9-1AE0-DB94-7A747923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so much to jQuery and John </a:t>
            </a:r>
            <a:r>
              <a:rPr lang="en-US" dirty="0" err="1"/>
              <a:t>Resig</a:t>
            </a:r>
            <a:endParaRPr lang="en-US" dirty="0"/>
          </a:p>
          <a:p>
            <a:pPr lvl="1"/>
            <a:r>
              <a:rPr lang="en-US" dirty="0"/>
              <a:t>From 2006 to present they made in-the-browser development portable</a:t>
            </a:r>
          </a:p>
          <a:p>
            <a:pPr lvl="1"/>
            <a:r>
              <a:rPr lang="en-US" dirty="0">
                <a:sym typeface="Wingdings" pitchFamily="2" charset="2"/>
              </a:rPr>
              <a:t>It gave JavaScript time to build enough portable features to achieve parity</a:t>
            </a:r>
          </a:p>
          <a:p>
            <a:r>
              <a:rPr lang="en-US" dirty="0">
                <a:sym typeface="Wingdings" pitchFamily="2" charset="2"/>
              </a:rPr>
              <a:t>I kept jQuery in Web Applications for Everybody (PHP) if you really want to learn it 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 already miss jQuery's simplicity – but having things built into the browser </a:t>
            </a:r>
            <a:r>
              <a:rPr lang="en-US">
                <a:sym typeface="Wingdings" pitchFamily="2" charset="2"/>
              </a:rPr>
              <a:t>is "the way"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770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</TotalTime>
  <Words>335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Django for Everybody Removing jQuery Summer 2023</vt:lpstr>
      <vt:lpstr>John Resig</vt:lpstr>
      <vt:lpstr>Summer 2023 Updates</vt:lpstr>
      <vt:lpstr>High Level</vt:lpstr>
      <vt:lpstr>JavaScript – Ads 1 through Ads 4</vt:lpstr>
      <vt:lpstr>During the Transition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 Everybody Django 4.2 Update</dc:title>
  <dc:creator>Severance, Charles</dc:creator>
  <cp:lastModifiedBy>Severance, Charles</cp:lastModifiedBy>
  <cp:revision>5</cp:revision>
  <dcterms:created xsi:type="dcterms:W3CDTF">2023-08-17T01:59:17Z</dcterms:created>
  <dcterms:modified xsi:type="dcterms:W3CDTF">2023-09-14T12:25:45Z</dcterms:modified>
</cp:coreProperties>
</file>