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7" r:id="rId2"/>
    <p:sldId id="314" r:id="rId3"/>
    <p:sldId id="335" r:id="rId4"/>
    <p:sldId id="337" r:id="rId5"/>
    <p:sldId id="349" r:id="rId6"/>
    <p:sldId id="350" r:id="rId7"/>
    <p:sldId id="351" r:id="rId8"/>
    <p:sldId id="352" r:id="rId9"/>
    <p:sldId id="354" r:id="rId10"/>
    <p:sldId id="338" r:id="rId11"/>
    <p:sldId id="353" r:id="rId12"/>
    <p:sldId id="355" r:id="rId13"/>
    <p:sldId id="356" r:id="rId14"/>
    <p:sldId id="358" r:id="rId15"/>
    <p:sldId id="357" r:id="rId16"/>
    <p:sldId id="359" r:id="rId17"/>
    <p:sldId id="361" r:id="rId18"/>
    <p:sldId id="360" r:id="rId19"/>
    <p:sldId id="363" r:id="rId20"/>
    <p:sldId id="364" r:id="rId21"/>
    <p:sldId id="362" r:id="rId22"/>
    <p:sldId id="343" r:id="rId23"/>
    <p:sldId id="344" r:id="rId24"/>
    <p:sldId id="365" r:id="rId25"/>
    <p:sldId id="366" r:id="rId26"/>
    <p:sldId id="367" r:id="rId27"/>
    <p:sldId id="368" r:id="rId28"/>
    <p:sldId id="369" r:id="rId29"/>
    <p:sldId id="370" r:id="rId30"/>
    <p:sldId id="371" r:id="rId31"/>
    <p:sldId id="379" r:id="rId32"/>
    <p:sldId id="380" r:id="rId33"/>
    <p:sldId id="372" r:id="rId34"/>
    <p:sldId id="374" r:id="rId35"/>
    <p:sldId id="373" r:id="rId36"/>
    <p:sldId id="375" r:id="rId37"/>
    <p:sldId id="376" r:id="rId38"/>
    <p:sldId id="381" r:id="rId39"/>
    <p:sldId id="287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57"/>
    <p:restoredTop sz="96327"/>
  </p:normalViewPr>
  <p:slideViewPr>
    <p:cSldViewPr snapToGrid="0">
      <p:cViewPr varScale="1">
        <p:scale>
          <a:sx n="106" d="100"/>
          <a:sy n="106" d="100"/>
        </p:scale>
        <p:origin x="200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62002-FE47-E44A-9934-27B168626197}" type="datetimeFigureOut">
              <a:rPr lang="en-US" smtClean="0"/>
              <a:t>7/6/23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2C76F2-41C2-1241-8A6C-A1FD70860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68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>
            <a:extLst>
              <a:ext uri="{FF2B5EF4-FFF2-40B4-BE49-F238E27FC236}">
                <a16:creationId xmlns:a16="http://schemas.microsoft.com/office/drawing/2014/main" id="{3E86FFB3-3035-35B9-9131-7A196D334E5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90" name="Notes Placeholder 2">
            <a:extLst>
              <a:ext uri="{FF2B5EF4-FFF2-40B4-BE49-F238E27FC236}">
                <a16:creationId xmlns:a16="http://schemas.microsoft.com/office/drawing/2014/main" id="{39A0E137-C0C7-6E15-9F30-A4FD69D61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888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Image Placeholder 1">
            <a:extLst>
              <a:ext uri="{FF2B5EF4-FFF2-40B4-BE49-F238E27FC236}">
                <a16:creationId xmlns:a16="http://schemas.microsoft.com/office/drawing/2014/main" id="{53B2F2C3-DC8D-0DFB-3BD0-EDC9F25CA1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2" name="Notes Placeholder 2">
            <a:extLst>
              <a:ext uri="{FF2B5EF4-FFF2-40B4-BE49-F238E27FC236}">
                <a16:creationId xmlns:a16="http://schemas.microsoft.com/office/drawing/2014/main" id="{C9DDCD5B-5E2E-7DEE-0F5C-D7D85ED63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7F0CA592-EEA8-042D-A696-73F1C2C713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58F3D225-A0AA-FA64-2680-BDD8830BB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036CE-1CA9-8B25-29F2-B6590E3F1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F2C60-86EA-626C-E020-FBA9BD03A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23155-1E68-75D1-D808-C3BA7B49A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170A-699D-BB45-AC18-C528FA229D18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8F6BB-52A7-4427-E36D-4B4A3B9E7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E45E1-AB04-3549-7443-14DF67658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7F8AC-13BC-174D-B981-613CEAD4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5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B8439-A04B-AFDC-50A0-93D43DD81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6FD6F-9F12-E9FD-ADB0-CA85AF549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AFBAA-1C05-07E8-2292-4CF7E447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170A-699D-BB45-AC18-C528FA229D18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C0F9F-DDA6-9435-E0D1-C352F06A2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7F6D3-6257-0F55-0282-DC52FFBB3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7F8AC-13BC-174D-B981-613CEAD4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9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DA8F-071B-EA37-7F69-9500B9DD4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C99C0-F0ED-C832-01D4-D2A48908F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743A3-4742-0E4C-147E-C3DFA3424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170A-699D-BB45-AC18-C528FA229D18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46181-3AEE-1984-C329-1A0E7E780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D1C19-1D00-41AF-4F27-A8FF7C79B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7F8AC-13BC-174D-B981-613CEAD4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5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F6478-4F08-1909-2A83-A1B2B0906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5D575A-D410-CB53-B1DA-57E341295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170A-699D-BB45-AC18-C528FA229D18}" type="datetimeFigureOut">
              <a:rPr lang="en-US" smtClean="0"/>
              <a:t>7/6/23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C02892-FFC1-C243-02EF-1B9A43BC8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40D223-9EA5-B16C-4C82-CBA82CFA0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7F8AC-13BC-174D-B981-613CEAD4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2F1C67-D913-E72B-AF2E-63D252445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170A-699D-BB45-AC18-C528FA229D18}" type="datetimeFigureOut">
              <a:rPr lang="en-US" smtClean="0"/>
              <a:t>7/6/23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6279FF-3095-0D3F-E6E5-7E5ACD470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4D85D-4682-B5F1-54D5-8C055EF2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7F8AC-13BC-174D-B981-613CEAD4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39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873E1A-CFB3-3B14-0A25-596A796BB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634D2-CABC-8F8E-669E-148B25557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C7B2C-1DEB-1242-D059-882536A68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C170A-699D-BB45-AC18-C528FA229D18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CB8F0-A549-9F3D-15BA-C7C5D5849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47F0E-7941-2601-1B99-7E117459F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7F8AC-13BC-174D-B981-613CEAD4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125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FFC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41ADE056-6276-F512-BA14-DA14AFC643C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/>
            <a:r>
              <a:rPr lang="en-US" altLang="en-US" sz="5867" dirty="0">
                <a:solidFill>
                  <a:srgbClr val="FFCC66"/>
                </a:solidFill>
              </a:rPr>
              <a:t>JavaScript and the Browser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124A0ED-510C-33DA-D52B-0D65BF4401D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en-US" sz="3600" dirty="0"/>
              <a:t>Dr. Charles Severance</a:t>
            </a:r>
          </a:p>
          <a:p>
            <a:pPr marL="0" indent="0"/>
            <a:r>
              <a:rPr lang="en-US" altLang="en-US" sz="3600" dirty="0"/>
              <a:t>www.dj4e.com</a:t>
            </a:r>
            <a:endParaRPr lang="en-US" altLang="en-US" dirty="0"/>
          </a:p>
        </p:txBody>
      </p:sp>
      <p:pic>
        <p:nvPicPr>
          <p:cNvPr id="5123" name="Picture 6" descr="CCby.png">
            <a:extLst>
              <a:ext uri="{FF2B5EF4-FFF2-40B4-BE49-F238E27FC236}">
                <a16:creationId xmlns:a16="http://schemas.microsoft.com/office/drawing/2014/main" id="{4EAE0C0B-D81D-52B4-A2C4-0744DBBF1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0" y="5359400"/>
            <a:ext cx="1475317" cy="501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>
            <a:extLst>
              <a:ext uri="{FF2B5EF4-FFF2-40B4-BE49-F238E27FC236}">
                <a16:creationId xmlns:a16="http://schemas.microsoft.com/office/drawing/2014/main" id="{D284385F-27FE-0CAE-5E8A-A31EB6AAD4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>
                <a:solidFill>
                  <a:srgbClr val="FFCC66"/>
                </a:solidFill>
              </a:rPr>
              <a:t>Document Object Model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9ACA1317-E556-7CE7-888E-7797CB21C6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7597" indent="-590536">
              <a:spcBef>
                <a:spcPts val="1733"/>
              </a:spcBef>
              <a:buSzPct val="171000"/>
              <a:buFontTx/>
              <a:buChar char="•"/>
            </a:pPr>
            <a:r>
              <a:rPr lang="en-US" altLang="en-US" dirty="0"/>
              <a:t>The browser (and sometimes our JavaScript) parses the HTML and produces a Document Object Model (DOM) which is then displayed to the user through a Window</a:t>
            </a:r>
          </a:p>
          <a:p>
            <a:pPr marL="827597" indent="-590536">
              <a:spcBef>
                <a:spcPts val="1733"/>
              </a:spcBef>
              <a:buSzPct val="171000"/>
              <a:buFontTx/>
              <a:buChar char="•"/>
            </a:pPr>
            <a:r>
              <a:rPr lang="en-US" altLang="en-US" dirty="0"/>
              <a:t>In our event and/or timer code, we can read and manipulate the DOM </a:t>
            </a:r>
          </a:p>
          <a:p>
            <a:pPr marL="827597" indent="-590536">
              <a:spcBef>
                <a:spcPts val="1733"/>
              </a:spcBef>
              <a:buSzPct val="171000"/>
              <a:buFontTx/>
              <a:buChar char="•"/>
            </a:pPr>
            <a:r>
              <a:rPr lang="en-US" altLang="en-US" dirty="0"/>
              <a:t>As the DOM is updated, the user sees the new UI through the Window</a:t>
            </a:r>
          </a:p>
          <a:p>
            <a:pPr marL="827597" indent="-590536">
              <a:spcBef>
                <a:spcPts val="1733"/>
              </a:spcBef>
              <a:buSzPct val="171000"/>
              <a:buFontTx/>
              <a:buChar char="•"/>
            </a:pPr>
            <a:r>
              <a:rPr lang="en-US" altLang="en-US" dirty="0"/>
              <a:t>Using a debugger, we can directly manipulate the DOM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web page&#10;&#10;Description automatically generated">
            <a:extLst>
              <a:ext uri="{FF2B5EF4-FFF2-40B4-BE49-F238E27FC236}">
                <a16:creationId xmlns:a16="http://schemas.microsoft.com/office/drawing/2014/main" id="{5BF590AC-F540-3A2A-AAF7-B9459C55F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914" y="1587001"/>
            <a:ext cx="2921000" cy="3721100"/>
          </a:xfrm>
          <a:prstGeom prst="rect">
            <a:avLst/>
          </a:prstGeom>
        </p:spPr>
      </p:pic>
      <p:pic>
        <p:nvPicPr>
          <p:cNvPr id="9" name="Picture 8" descr="A screenshot of a web page&#10;&#10;Description automatically generated">
            <a:extLst>
              <a:ext uri="{FF2B5EF4-FFF2-40B4-BE49-F238E27FC236}">
                <a16:creationId xmlns:a16="http://schemas.microsoft.com/office/drawing/2014/main" id="{18B71FAF-79C1-C43D-FF00-1249C7B71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7504" y="1606051"/>
            <a:ext cx="3009900" cy="3683000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F1EA2630-B89A-1394-15AA-5364F918E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73880" cy="1325563"/>
          </a:xfrm>
        </p:spPr>
        <p:txBody>
          <a:bodyPr/>
          <a:lstStyle/>
          <a:p>
            <a:r>
              <a:rPr lang="en-US" dirty="0"/>
              <a:t>Inspect the DOM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86B0F1C-DBD1-7314-4E50-578A22E26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79570" cy="4351338"/>
          </a:xfrm>
        </p:spPr>
        <p:txBody>
          <a:bodyPr/>
          <a:lstStyle/>
          <a:p>
            <a:r>
              <a:rPr lang="en-US" dirty="0"/>
              <a:t>When you "inspect element" in the debugger, you are seeing the DOM and the Window</a:t>
            </a:r>
          </a:p>
          <a:p>
            <a:r>
              <a:rPr lang="en-US" dirty="0"/>
              <a:t>When you change the DOM in the debugger, the changes are reflected in the content that is displayed in the Window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9697EB-0B59-BBD3-EADF-099DB5FEEFB1}"/>
              </a:ext>
            </a:extLst>
          </p:cNvPr>
          <p:cNvSpPr txBox="1"/>
          <p:nvPr/>
        </p:nvSpPr>
        <p:spPr>
          <a:xfrm>
            <a:off x="5984645" y="996504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https://www.dj4e.com/code/browser/01-noscript.htm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6A4E6EAB-E164-164D-5B22-8C2227DB4BE7}"/>
              </a:ext>
            </a:extLst>
          </p:cNvPr>
          <p:cNvSpPr/>
          <p:nvPr/>
        </p:nvSpPr>
        <p:spPr>
          <a:xfrm>
            <a:off x="8344564" y="3337061"/>
            <a:ext cx="586740" cy="4000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05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FDCE6B-93A0-0D53-EB71-A449F56DC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"Window"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0DA1BC-065C-6629-3773-DCEC9895C1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see the DOM "through" the Window</a:t>
            </a:r>
          </a:p>
        </p:txBody>
      </p:sp>
    </p:spTree>
    <p:extLst>
      <p:ext uri="{BB962C8B-B14F-4D97-AF65-F5344CB8AC3E}">
        <p14:creationId xmlns:p14="http://schemas.microsoft.com/office/powerpoint/2010/main" val="2473942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4337B3C-1B61-D8B1-6BB5-7715D0749C65}"/>
              </a:ext>
            </a:extLst>
          </p:cNvPr>
          <p:cNvSpPr/>
          <p:nvPr/>
        </p:nvSpPr>
        <p:spPr>
          <a:xfrm>
            <a:off x="1634107" y="1306905"/>
            <a:ext cx="2707216" cy="42648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Browser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A89F58B-94BB-6D9A-4459-F17F962BB9C4}"/>
              </a:ext>
            </a:extLst>
          </p:cNvPr>
          <p:cNvSpPr/>
          <p:nvPr/>
        </p:nvSpPr>
        <p:spPr>
          <a:xfrm>
            <a:off x="1839423" y="1433907"/>
            <a:ext cx="516467" cy="4022402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D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O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M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A812896-9444-81CE-C8C0-607113B5C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5123" y="2788388"/>
            <a:ext cx="1363133" cy="948267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Parse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Response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AA39922-851C-DBE9-39B8-BD0E2589723F}"/>
              </a:ext>
            </a:extLst>
          </p:cNvPr>
          <p:cNvSpPr/>
          <p:nvPr/>
        </p:nvSpPr>
        <p:spPr>
          <a:xfrm>
            <a:off x="2893524" y="4159988"/>
            <a:ext cx="1420284" cy="1123949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sz="1867" dirty="0">
                <a:sym typeface="Helvetica" charset="0"/>
              </a:rPr>
              <a:t>JavaScript</a:t>
            </a:r>
          </a:p>
        </p:txBody>
      </p:sp>
      <p:pic>
        <p:nvPicPr>
          <p:cNvPr id="26" name="Picture 80">
            <a:extLst>
              <a:ext uri="{FF2B5EF4-FFF2-40B4-BE49-F238E27FC236}">
                <a16:creationId xmlns:a16="http://schemas.microsoft.com/office/drawing/2014/main" id="{FF4F7510-8AA7-1F23-FA19-8BC454E16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88" y="2540442"/>
            <a:ext cx="1473201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646F6DF-36D5-A997-D91B-CD9E472569BB}"/>
              </a:ext>
            </a:extLst>
          </p:cNvPr>
          <p:cNvCxnSpPr>
            <a:cxnSpLocks/>
            <a:stCxn id="24" idx="1"/>
            <a:endCxn id="23" idx="3"/>
          </p:cNvCxnSpPr>
          <p:nvPr/>
        </p:nvCxnSpPr>
        <p:spPr>
          <a:xfrm flipH="1">
            <a:off x="2355890" y="3262522"/>
            <a:ext cx="639233" cy="18258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693099D-3A84-CAA2-24F1-655290B0F2C4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2355890" y="3445108"/>
            <a:ext cx="537634" cy="1276855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0799809-F9E6-C8DF-B988-C42757D22B5D}"/>
              </a:ext>
            </a:extLst>
          </p:cNvPr>
          <p:cNvCxnSpPr>
            <a:cxnSpLocks/>
          </p:cNvCxnSpPr>
          <p:nvPr/>
        </p:nvCxnSpPr>
        <p:spPr>
          <a:xfrm flipV="1">
            <a:off x="1452074" y="1951146"/>
            <a:ext cx="451907" cy="74824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1EB2499-0C82-5302-7E2F-53A89F55472B}"/>
              </a:ext>
            </a:extLst>
          </p:cNvPr>
          <p:cNvCxnSpPr>
            <a:cxnSpLocks/>
          </p:cNvCxnSpPr>
          <p:nvPr/>
        </p:nvCxnSpPr>
        <p:spPr>
          <a:xfrm flipH="1" flipV="1">
            <a:off x="1452074" y="3275407"/>
            <a:ext cx="387349" cy="16970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252783B9-EDF4-8AAA-F11E-D4E140D57C8E}"/>
              </a:ext>
            </a:extLst>
          </p:cNvPr>
          <p:cNvSpPr/>
          <p:nvPr/>
        </p:nvSpPr>
        <p:spPr>
          <a:xfrm>
            <a:off x="6400801" y="1296550"/>
            <a:ext cx="3922644" cy="42648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Browser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C7119F-EE8E-7632-0555-9F744295E84B}"/>
              </a:ext>
            </a:extLst>
          </p:cNvPr>
          <p:cNvSpPr/>
          <p:nvPr/>
        </p:nvSpPr>
        <p:spPr>
          <a:xfrm>
            <a:off x="7821544" y="1423552"/>
            <a:ext cx="516467" cy="4022402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D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O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M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7BE753F1-54F7-317E-9915-1032E6D13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7244" y="2778033"/>
            <a:ext cx="1363133" cy="948267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Parse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Response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30881D4-EB39-2CC9-16AF-98548F840559}"/>
              </a:ext>
            </a:extLst>
          </p:cNvPr>
          <p:cNvSpPr/>
          <p:nvPr/>
        </p:nvSpPr>
        <p:spPr>
          <a:xfrm>
            <a:off x="8875645" y="4149633"/>
            <a:ext cx="1420284" cy="1123949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sz="1867" dirty="0">
                <a:sym typeface="Helvetica" charset="0"/>
              </a:rPr>
              <a:t>JavaScript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89C6520-5EC0-D7A8-7ED8-30BC9FC8A402}"/>
              </a:ext>
            </a:extLst>
          </p:cNvPr>
          <p:cNvCxnSpPr>
            <a:cxnSpLocks/>
            <a:stCxn id="46" idx="1"/>
            <a:endCxn id="45" idx="3"/>
          </p:cNvCxnSpPr>
          <p:nvPr/>
        </p:nvCxnSpPr>
        <p:spPr>
          <a:xfrm flipH="1">
            <a:off x="8338011" y="3252167"/>
            <a:ext cx="639233" cy="18258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9B5D0C4-7274-39CA-DD43-AD78D8102743}"/>
              </a:ext>
            </a:extLst>
          </p:cNvPr>
          <p:cNvCxnSpPr>
            <a:cxnSpLocks/>
            <a:stCxn id="45" idx="3"/>
            <a:endCxn id="47" idx="1"/>
          </p:cNvCxnSpPr>
          <p:nvPr/>
        </p:nvCxnSpPr>
        <p:spPr>
          <a:xfrm>
            <a:off x="8338011" y="3434753"/>
            <a:ext cx="537634" cy="1276855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491682BD-091A-D2CA-8A6F-A34BF28E5402}"/>
              </a:ext>
            </a:extLst>
          </p:cNvPr>
          <p:cNvSpPr/>
          <p:nvPr/>
        </p:nvSpPr>
        <p:spPr>
          <a:xfrm>
            <a:off x="6747004" y="2540450"/>
            <a:ext cx="516467" cy="1797810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W</a:t>
            </a:r>
            <a:br>
              <a:rPr lang="en-US" sz="1867" dirty="0">
                <a:sym typeface="Helvetica" charset="0"/>
              </a:rPr>
            </a:br>
            <a:r>
              <a:rPr lang="en-US" sz="1867" dirty="0">
                <a:sym typeface="Helvetica" charset="0"/>
              </a:rPr>
              <a:t>I</a:t>
            </a:r>
            <a:br>
              <a:rPr lang="en-US" sz="1867" dirty="0">
                <a:sym typeface="Helvetica" charset="0"/>
              </a:rPr>
            </a:br>
            <a:r>
              <a:rPr lang="en-US" sz="1867" dirty="0">
                <a:sym typeface="Helvetica" charset="0"/>
              </a:rPr>
              <a:t>N</a:t>
            </a:r>
            <a:br>
              <a:rPr lang="en-US" sz="1867" dirty="0">
                <a:sym typeface="Helvetica" charset="0"/>
              </a:rPr>
            </a:br>
            <a:r>
              <a:rPr lang="en-US" sz="1867" dirty="0">
                <a:sym typeface="Helvetica" charset="0"/>
              </a:rPr>
              <a:t>D</a:t>
            </a:r>
            <a:br>
              <a:rPr lang="en-US" sz="1867" dirty="0">
                <a:sym typeface="Helvetica" charset="0"/>
              </a:rPr>
            </a:br>
            <a:r>
              <a:rPr lang="en-US" sz="1867" dirty="0">
                <a:sym typeface="Helvetica" charset="0"/>
              </a:rPr>
              <a:t>O</a:t>
            </a:r>
            <a:br>
              <a:rPr lang="en-US" sz="1867" dirty="0">
                <a:sym typeface="Helvetica" charset="0"/>
              </a:rPr>
            </a:br>
            <a:r>
              <a:rPr lang="en-US" sz="1867" dirty="0">
                <a:sym typeface="Helvetica" charset="0"/>
              </a:rPr>
              <a:t>W</a:t>
            </a:r>
          </a:p>
        </p:txBody>
      </p:sp>
      <p:pic>
        <p:nvPicPr>
          <p:cNvPr id="55" name="Picture 80">
            <a:extLst>
              <a:ext uri="{FF2B5EF4-FFF2-40B4-BE49-F238E27FC236}">
                <a16:creationId xmlns:a16="http://schemas.microsoft.com/office/drawing/2014/main" id="{08F556D0-E8B5-03E2-F5E3-31D8C3FF5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178" y="2843949"/>
            <a:ext cx="1473201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184BF34-132C-8A6A-A4AF-079DBD209C85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6299202" y="3439355"/>
            <a:ext cx="447802" cy="0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2DECCE61-10B5-C66B-DE76-CC29DD5B98D0}"/>
              </a:ext>
            </a:extLst>
          </p:cNvPr>
          <p:cNvSpPr/>
          <p:nvPr/>
        </p:nvSpPr>
        <p:spPr>
          <a:xfrm>
            <a:off x="7254017" y="2540442"/>
            <a:ext cx="111054" cy="1797810"/>
          </a:xfrm>
          <a:prstGeom prst="rect">
            <a:avLst/>
          </a:prstGeom>
          <a:pattFill prst="pct70">
            <a:fgClr>
              <a:schemeClr val="tx1"/>
            </a:fgClr>
            <a:bgClr>
              <a:schemeClr val="bg1"/>
            </a:bgClr>
          </a:patt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 dirty="0">
              <a:sym typeface="Helvetica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A17825C-D475-C638-34FD-5978E1C9E823}"/>
              </a:ext>
            </a:extLst>
          </p:cNvPr>
          <p:cNvCxnSpPr>
            <a:cxnSpLocks/>
          </p:cNvCxnSpPr>
          <p:nvPr/>
        </p:nvCxnSpPr>
        <p:spPr>
          <a:xfrm>
            <a:off x="7365071" y="3429000"/>
            <a:ext cx="447180" cy="0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696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B8D84E-29F0-669C-CF09-781E4E301546}"/>
              </a:ext>
            </a:extLst>
          </p:cNvPr>
          <p:cNvSpPr txBox="1"/>
          <p:nvPr/>
        </p:nvSpPr>
        <p:spPr>
          <a:xfrm>
            <a:off x="1254442" y="517297"/>
            <a:ext cx="894111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&lt;h1&gt;A header&lt;/h1&gt;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&lt;p&gt;A paragraph&lt;/p&gt;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("Window height", </a:t>
            </a:r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.innerHeight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("Window width", </a:t>
            </a:r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.innerWidth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76F61F-DBEC-1868-9180-EDD5BBB139EB}"/>
              </a:ext>
            </a:extLst>
          </p:cNvPr>
          <p:cNvSpPr txBox="1"/>
          <p:nvPr/>
        </p:nvSpPr>
        <p:spPr>
          <a:xfrm>
            <a:off x="5973215" y="412641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https://www.dj4e.com/code/browser/06-height.htm</a:t>
            </a:r>
          </a:p>
        </p:txBody>
      </p:sp>
      <p:pic>
        <p:nvPicPr>
          <p:cNvPr id="6" name="Picture 5" descr="A screenshot of a web browser&#10;&#10;Description automatically generated">
            <a:extLst>
              <a:ext uri="{FF2B5EF4-FFF2-40B4-BE49-F238E27FC236}">
                <a16:creationId xmlns:a16="http://schemas.microsoft.com/office/drawing/2014/main" id="{B9975EE5-4B8B-21E1-93E6-FFBBCF88C1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33"/>
          <a:stretch/>
        </p:blipFill>
        <p:spPr>
          <a:xfrm>
            <a:off x="1254442" y="2629285"/>
            <a:ext cx="4397897" cy="3816074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12057A04-8D13-E02D-3B01-83163214D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532" y="2629285"/>
            <a:ext cx="4355116" cy="3816074"/>
          </a:xfrm>
          <a:prstGeom prst="rect">
            <a:avLst/>
          </a:prstGeom>
        </p:spPr>
      </p:pic>
      <p:sp>
        <p:nvSpPr>
          <p:cNvPr id="9" name="Right Brace 8">
            <a:extLst>
              <a:ext uri="{FF2B5EF4-FFF2-40B4-BE49-F238E27FC236}">
                <a16:creationId xmlns:a16="http://schemas.microsoft.com/office/drawing/2014/main" id="{93DC2738-5A35-435D-174F-D180C1F722F8}"/>
              </a:ext>
            </a:extLst>
          </p:cNvPr>
          <p:cNvSpPr/>
          <p:nvPr/>
        </p:nvSpPr>
        <p:spPr>
          <a:xfrm>
            <a:off x="2833995" y="2722191"/>
            <a:ext cx="354329" cy="838400"/>
          </a:xfrm>
          <a:prstGeom prst="rightBrac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368C06-C3EC-157D-7DDB-ADA64AF3F48C}"/>
              </a:ext>
            </a:extLst>
          </p:cNvPr>
          <p:cNvSpPr txBox="1"/>
          <p:nvPr/>
        </p:nvSpPr>
        <p:spPr>
          <a:xfrm>
            <a:off x="3188324" y="2956725"/>
            <a:ext cx="164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Window Height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BB89F5D1-33A2-9A70-96B2-EF008D1A22EE}"/>
              </a:ext>
            </a:extLst>
          </p:cNvPr>
          <p:cNvSpPr/>
          <p:nvPr/>
        </p:nvSpPr>
        <p:spPr>
          <a:xfrm>
            <a:off x="8183504" y="2722191"/>
            <a:ext cx="342194" cy="1999377"/>
          </a:xfrm>
          <a:prstGeom prst="rightBrac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3CF8EF-D50D-E6EE-CC9C-78D7EED01E02}"/>
              </a:ext>
            </a:extLst>
          </p:cNvPr>
          <p:cNvSpPr txBox="1"/>
          <p:nvPr/>
        </p:nvSpPr>
        <p:spPr>
          <a:xfrm>
            <a:off x="8525698" y="3520834"/>
            <a:ext cx="164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Window Height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9EAE106-56E7-6600-8488-9D763E0DC879}"/>
              </a:ext>
            </a:extLst>
          </p:cNvPr>
          <p:cNvCxnSpPr>
            <a:cxnSpLocks/>
          </p:cNvCxnSpPr>
          <p:nvPr/>
        </p:nvCxnSpPr>
        <p:spPr>
          <a:xfrm flipH="1" flipV="1">
            <a:off x="2616824" y="4752957"/>
            <a:ext cx="689819" cy="10835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9765D2B-9459-5260-84F2-0E22B48232F0}"/>
              </a:ext>
            </a:extLst>
          </p:cNvPr>
          <p:cNvCxnSpPr>
            <a:cxnSpLocks/>
          </p:cNvCxnSpPr>
          <p:nvPr/>
        </p:nvCxnSpPr>
        <p:spPr>
          <a:xfrm flipH="1" flipV="1">
            <a:off x="7826459" y="5927186"/>
            <a:ext cx="689819" cy="10835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912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AF1C271-54FD-907F-69EA-C9EBFB225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60" y="558800"/>
            <a:ext cx="5073700" cy="574040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1BC9443-B77C-9106-5A24-9E64AE17E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240" y="1790500"/>
            <a:ext cx="5051100" cy="4508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0CF9F6-B9F3-96C2-7205-C3D6AD5708D5}"/>
              </a:ext>
            </a:extLst>
          </p:cNvPr>
          <p:cNvSpPr txBox="1"/>
          <p:nvPr/>
        </p:nvSpPr>
        <p:spPr>
          <a:xfrm>
            <a:off x="6400212" y="919113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https://www.dj4e.com/code/browser/07-scroll.htm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B76CF2-84AE-964E-4C6E-11301A7B6319}"/>
              </a:ext>
            </a:extLst>
          </p:cNvPr>
          <p:cNvCxnSpPr>
            <a:cxnSpLocks/>
          </p:cNvCxnSpPr>
          <p:nvPr/>
        </p:nvCxnSpPr>
        <p:spPr>
          <a:xfrm flipH="1">
            <a:off x="1463040" y="5829300"/>
            <a:ext cx="788670" cy="16002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47F264-0D31-0939-1744-8202C83D7A61}"/>
              </a:ext>
            </a:extLst>
          </p:cNvPr>
          <p:cNvCxnSpPr>
            <a:cxnSpLocks/>
          </p:cNvCxnSpPr>
          <p:nvPr/>
        </p:nvCxnSpPr>
        <p:spPr>
          <a:xfrm flipH="1">
            <a:off x="7901940" y="3649980"/>
            <a:ext cx="788670" cy="16002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1754FD5-5059-8B2C-1F8C-950C14EE7450}"/>
              </a:ext>
            </a:extLst>
          </p:cNvPr>
          <p:cNvCxnSpPr>
            <a:cxnSpLocks/>
          </p:cNvCxnSpPr>
          <p:nvPr/>
        </p:nvCxnSpPr>
        <p:spPr>
          <a:xfrm>
            <a:off x="10759440" y="2266950"/>
            <a:ext cx="716280" cy="8763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Brace 13">
            <a:extLst>
              <a:ext uri="{FF2B5EF4-FFF2-40B4-BE49-F238E27FC236}">
                <a16:creationId xmlns:a16="http://schemas.microsoft.com/office/drawing/2014/main" id="{9CE5660C-0803-F3AC-4957-CB89F4BF9311}"/>
              </a:ext>
            </a:extLst>
          </p:cNvPr>
          <p:cNvSpPr/>
          <p:nvPr/>
        </p:nvSpPr>
        <p:spPr>
          <a:xfrm>
            <a:off x="8154517" y="1859180"/>
            <a:ext cx="354329" cy="838400"/>
          </a:xfrm>
          <a:prstGeom prst="rightBrac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DD43D8-3B8A-3814-A7B8-5DE0F66BAC35}"/>
              </a:ext>
            </a:extLst>
          </p:cNvPr>
          <p:cNvSpPr txBox="1"/>
          <p:nvPr/>
        </p:nvSpPr>
        <p:spPr>
          <a:xfrm>
            <a:off x="8508846" y="2093714"/>
            <a:ext cx="164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Window Height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17D6589B-E10B-4FB4-2587-F403B6076DB5}"/>
              </a:ext>
            </a:extLst>
          </p:cNvPr>
          <p:cNvSpPr/>
          <p:nvPr/>
        </p:nvSpPr>
        <p:spPr>
          <a:xfrm>
            <a:off x="3030906" y="582224"/>
            <a:ext cx="354329" cy="4298385"/>
          </a:xfrm>
          <a:prstGeom prst="rightBrac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A17E5F-89D3-8EC7-5C7A-9D6D3D9047C0}"/>
              </a:ext>
            </a:extLst>
          </p:cNvPr>
          <p:cNvSpPr txBox="1"/>
          <p:nvPr/>
        </p:nvSpPr>
        <p:spPr>
          <a:xfrm>
            <a:off x="3409432" y="2546750"/>
            <a:ext cx="164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Window Height</a:t>
            </a:r>
          </a:p>
        </p:txBody>
      </p:sp>
    </p:spTree>
    <p:extLst>
      <p:ext uri="{BB962C8B-B14F-4D97-AF65-F5344CB8AC3E}">
        <p14:creationId xmlns:p14="http://schemas.microsoft.com/office/powerpoint/2010/main" val="3029446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2A30A-94E4-9919-9E6B-836B4226D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the DOM in JavaScript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7D392-9C56-85EC-951E-51D278601A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not just </a:t>
            </a:r>
            <a:r>
              <a:rPr lang="en-US" dirty="0" err="1"/>
              <a:t>console.log</a:t>
            </a:r>
            <a:r>
              <a:rPr lang="en-US" dirty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1843318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web page&#10;&#10;Description automatically generated">
            <a:extLst>
              <a:ext uri="{FF2B5EF4-FFF2-40B4-BE49-F238E27FC236}">
                <a16:creationId xmlns:a16="http://schemas.microsoft.com/office/drawing/2014/main" id="{5BF590AC-F540-3A2A-AAF7-B9459C55F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914" y="1587001"/>
            <a:ext cx="2921000" cy="3721100"/>
          </a:xfrm>
          <a:prstGeom prst="rect">
            <a:avLst/>
          </a:prstGeom>
        </p:spPr>
      </p:pic>
      <p:pic>
        <p:nvPicPr>
          <p:cNvPr id="9" name="Picture 8" descr="A screenshot of a web page&#10;&#10;Description automatically generated">
            <a:extLst>
              <a:ext uri="{FF2B5EF4-FFF2-40B4-BE49-F238E27FC236}">
                <a16:creationId xmlns:a16="http://schemas.microsoft.com/office/drawing/2014/main" id="{18B71FAF-79C1-C43D-FF00-1249C7B71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7504" y="1606051"/>
            <a:ext cx="3009900" cy="3683000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F1EA2630-B89A-1394-15AA-5364F918E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73880" cy="1325563"/>
          </a:xfrm>
        </p:spPr>
        <p:txBody>
          <a:bodyPr/>
          <a:lstStyle/>
          <a:p>
            <a:r>
              <a:rPr lang="en-US" dirty="0"/>
              <a:t>Modify the DOM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86B0F1C-DBD1-7314-4E50-578A22E26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7957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the DOM is modified and that portion of the DOM is viewable through the Window the user sees the change in their UI</a:t>
            </a:r>
          </a:p>
          <a:p>
            <a:r>
              <a:rPr lang="en-US" dirty="0"/>
              <a:t>We need to trigger some bit of our JavaScript to make these changes</a:t>
            </a:r>
          </a:p>
          <a:p>
            <a:r>
              <a:rPr lang="en-US" dirty="0"/>
              <a:t>We need a "handle" to find things in the DOM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9697EB-0B59-BBD3-EADF-099DB5FEEFB1}"/>
              </a:ext>
            </a:extLst>
          </p:cNvPr>
          <p:cNvSpPr txBox="1"/>
          <p:nvPr/>
        </p:nvSpPr>
        <p:spPr>
          <a:xfrm>
            <a:off x="5984645" y="996504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https://www.dj4e.com/code/browser/01-noscript.htm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6A4E6EAB-E164-164D-5B22-8C2227DB4BE7}"/>
              </a:ext>
            </a:extLst>
          </p:cNvPr>
          <p:cNvSpPr/>
          <p:nvPr/>
        </p:nvSpPr>
        <p:spPr>
          <a:xfrm>
            <a:off x="8344564" y="3337061"/>
            <a:ext cx="586740" cy="4000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72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9C4D00-19E0-7B5C-2D09-74C2FE23ECD3}"/>
              </a:ext>
            </a:extLst>
          </p:cNvPr>
          <p:cNvSpPr/>
          <p:nvPr/>
        </p:nvSpPr>
        <p:spPr>
          <a:xfrm>
            <a:off x="874184" y="277284"/>
            <a:ext cx="2707216" cy="42648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87946E-7CA3-4E9E-42EE-FE681F1412A8}"/>
              </a:ext>
            </a:extLst>
          </p:cNvPr>
          <p:cNvSpPr/>
          <p:nvPr/>
        </p:nvSpPr>
        <p:spPr>
          <a:xfrm>
            <a:off x="4978400" y="404286"/>
            <a:ext cx="6197600" cy="3683000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Server</a:t>
            </a:r>
          </a:p>
        </p:txBody>
      </p:sp>
      <p:sp>
        <p:nvSpPr>
          <p:cNvPr id="73" name="Cloud Callout 72">
            <a:extLst>
              <a:ext uri="{FF2B5EF4-FFF2-40B4-BE49-F238E27FC236}">
                <a16:creationId xmlns:a16="http://schemas.microsoft.com/office/drawing/2014/main" id="{9996A45E-0435-5177-87B7-4661CE994814}"/>
              </a:ext>
            </a:extLst>
          </p:cNvPr>
          <p:cNvSpPr/>
          <p:nvPr/>
        </p:nvSpPr>
        <p:spPr>
          <a:xfrm>
            <a:off x="3874395" y="1994246"/>
            <a:ext cx="736003" cy="506940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sym typeface="Helvetica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ED9B4D6-A89C-3DA4-94E8-3B6AE5AF7052}"/>
              </a:ext>
            </a:extLst>
          </p:cNvPr>
          <p:cNvSpPr/>
          <p:nvPr/>
        </p:nvSpPr>
        <p:spPr>
          <a:xfrm>
            <a:off x="1079500" y="404286"/>
            <a:ext cx="516467" cy="4022402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D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O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M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82FD229-6188-9887-EA94-3276E3C99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5200" y="1758767"/>
            <a:ext cx="1363133" cy="948267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Parse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Response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9D8BA83-090A-4D4B-71AF-F04196B589FE}"/>
              </a:ext>
            </a:extLst>
          </p:cNvPr>
          <p:cNvSpPr/>
          <p:nvPr/>
        </p:nvSpPr>
        <p:spPr>
          <a:xfrm>
            <a:off x="2133601" y="3130367"/>
            <a:ext cx="1420284" cy="1123949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sz="1867" dirty="0">
                <a:sym typeface="Helvetica" charset="0"/>
              </a:rPr>
              <a:t>JavaScript</a:t>
            </a:r>
          </a:p>
        </p:txBody>
      </p:sp>
      <p:pic>
        <p:nvPicPr>
          <p:cNvPr id="8218" name="Picture 80">
            <a:extLst>
              <a:ext uri="{FF2B5EF4-FFF2-40B4-BE49-F238E27FC236}">
                <a16:creationId xmlns:a16="http://schemas.microsoft.com/office/drawing/2014/main" id="{93EC6C17-0DE3-FFC8-C627-8CA7C642D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0634" y="1480064"/>
            <a:ext cx="1473201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D8E57A-D58A-F9C9-FB54-BA20F9C6B92A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2047875" y="884484"/>
            <a:ext cx="3295649" cy="3598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AEC1065-C3B9-C076-629B-CC3C3AEDE73E}"/>
              </a:ext>
            </a:extLst>
          </p:cNvPr>
          <p:cNvCxnSpPr>
            <a:cxnSpLocks/>
            <a:stCxn id="6" idx="1"/>
            <a:endCxn id="78" idx="3"/>
          </p:cNvCxnSpPr>
          <p:nvPr/>
        </p:nvCxnSpPr>
        <p:spPr>
          <a:xfrm flipH="1" flipV="1">
            <a:off x="3598333" y="2232901"/>
            <a:ext cx="1380067" cy="1288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DFB0BDD-901B-F797-D480-F0799EB03312}"/>
              </a:ext>
            </a:extLst>
          </p:cNvPr>
          <p:cNvCxnSpPr>
            <a:cxnSpLocks/>
            <a:stCxn id="78" idx="1"/>
            <a:endCxn id="77" idx="3"/>
          </p:cNvCxnSpPr>
          <p:nvPr/>
        </p:nvCxnSpPr>
        <p:spPr>
          <a:xfrm flipH="1">
            <a:off x="1595967" y="2232901"/>
            <a:ext cx="639233" cy="18258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270A63D2-E902-667D-ECC1-96D13120B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058" y="672817"/>
            <a:ext cx="903817" cy="49741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olidFill>
                  <a:schemeClr val="dk1"/>
                </a:solidFill>
                <a:sym typeface="Helvetica" charset="0"/>
              </a:rPr>
              <a:t>Click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C7EC-E60F-E844-6FF8-F891ADE1AD52}"/>
              </a:ext>
            </a:extLst>
          </p:cNvPr>
          <p:cNvSpPr txBox="1"/>
          <p:nvPr/>
        </p:nvSpPr>
        <p:spPr>
          <a:xfrm>
            <a:off x="5078757" y="1262719"/>
            <a:ext cx="633603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&lt;h1&gt;A header&lt;/h1&gt;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&lt;p&gt;&lt;a onclick="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();"&gt;Click Me&lt;/a&gt;&lt;/p&gt;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 was clicked");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41704-72CA-21B7-F163-798C4C85C488}"/>
              </a:ext>
            </a:extLst>
          </p:cNvPr>
          <p:cNvSpPr txBox="1"/>
          <p:nvPr/>
        </p:nvSpPr>
        <p:spPr>
          <a:xfrm>
            <a:off x="5167243" y="673644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https://www.dj4e.com/code/browser/03-event.htm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BBF347-18AD-C0A3-6423-990EF8738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730" y="3130367"/>
            <a:ext cx="662516" cy="28938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olidFill>
                  <a:schemeClr val="dk1"/>
                </a:solidFill>
                <a:sym typeface="Helvetica" charset="0"/>
              </a:rPr>
              <a:t>Click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0DFD50-066D-0224-0B93-495588EFAE3E}"/>
              </a:ext>
            </a:extLst>
          </p:cNvPr>
          <p:cNvCxnSpPr>
            <a:cxnSpLocks/>
            <a:stCxn id="5" idx="3"/>
            <a:endCxn id="79" idx="1"/>
          </p:cNvCxnSpPr>
          <p:nvPr/>
        </p:nvCxnSpPr>
        <p:spPr>
          <a:xfrm>
            <a:off x="1813246" y="3275060"/>
            <a:ext cx="320355" cy="41728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84A0E3B1-595A-2588-6C94-F03A0D185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8260" y="2888138"/>
            <a:ext cx="3388139" cy="3811656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383DF6C8-A068-6C26-6CE4-A5DDC4D2A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6990" y="3981257"/>
            <a:ext cx="4363554" cy="2359616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B6B405-3261-37F5-B131-6162DD82569E}"/>
              </a:ext>
            </a:extLst>
          </p:cNvPr>
          <p:cNvCxnSpPr>
            <a:cxnSpLocks/>
          </p:cNvCxnSpPr>
          <p:nvPr/>
        </p:nvCxnSpPr>
        <p:spPr>
          <a:xfrm flipV="1">
            <a:off x="692151" y="921525"/>
            <a:ext cx="451907" cy="74824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4390C0-B6B5-1F7B-7471-9189406CC923}"/>
              </a:ext>
            </a:extLst>
          </p:cNvPr>
          <p:cNvCxnSpPr>
            <a:cxnSpLocks/>
          </p:cNvCxnSpPr>
          <p:nvPr/>
        </p:nvCxnSpPr>
        <p:spPr>
          <a:xfrm flipH="1" flipV="1">
            <a:off x="692151" y="2245786"/>
            <a:ext cx="387349" cy="16970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CE65586-6601-6B73-0797-70B7632CC784}"/>
              </a:ext>
            </a:extLst>
          </p:cNvPr>
          <p:cNvSpPr txBox="1"/>
          <p:nvPr/>
        </p:nvSpPr>
        <p:spPr>
          <a:xfrm>
            <a:off x="1135771" y="5257063"/>
            <a:ext cx="906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Recall…</a:t>
            </a:r>
          </a:p>
        </p:txBody>
      </p:sp>
    </p:spTree>
    <p:extLst>
      <p:ext uri="{BB962C8B-B14F-4D97-AF65-F5344CB8AC3E}">
        <p14:creationId xmlns:p14="http://schemas.microsoft.com/office/powerpoint/2010/main" val="3941033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9C4D00-19E0-7B5C-2D09-74C2FE23ECD3}"/>
              </a:ext>
            </a:extLst>
          </p:cNvPr>
          <p:cNvSpPr/>
          <p:nvPr/>
        </p:nvSpPr>
        <p:spPr>
          <a:xfrm>
            <a:off x="874184" y="277284"/>
            <a:ext cx="2707216" cy="42648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87946E-7CA3-4E9E-42EE-FE681F1412A8}"/>
              </a:ext>
            </a:extLst>
          </p:cNvPr>
          <p:cNvSpPr/>
          <p:nvPr/>
        </p:nvSpPr>
        <p:spPr>
          <a:xfrm>
            <a:off x="4978399" y="404286"/>
            <a:ext cx="6759713" cy="3683000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Server</a:t>
            </a:r>
          </a:p>
        </p:txBody>
      </p:sp>
      <p:sp>
        <p:nvSpPr>
          <p:cNvPr id="73" name="Cloud Callout 72">
            <a:extLst>
              <a:ext uri="{FF2B5EF4-FFF2-40B4-BE49-F238E27FC236}">
                <a16:creationId xmlns:a16="http://schemas.microsoft.com/office/drawing/2014/main" id="{9996A45E-0435-5177-87B7-4661CE994814}"/>
              </a:ext>
            </a:extLst>
          </p:cNvPr>
          <p:cNvSpPr/>
          <p:nvPr/>
        </p:nvSpPr>
        <p:spPr>
          <a:xfrm>
            <a:off x="3874395" y="1994246"/>
            <a:ext cx="736003" cy="506940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sym typeface="Helvetica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ED9B4D6-A89C-3DA4-94E8-3B6AE5AF7052}"/>
              </a:ext>
            </a:extLst>
          </p:cNvPr>
          <p:cNvSpPr/>
          <p:nvPr/>
        </p:nvSpPr>
        <p:spPr>
          <a:xfrm>
            <a:off x="1079500" y="404286"/>
            <a:ext cx="516467" cy="4022402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D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O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M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82FD229-6188-9887-EA94-3276E3C99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5200" y="1758767"/>
            <a:ext cx="1363133" cy="948267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Parse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Response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9D8BA83-090A-4D4B-71AF-F04196B589FE}"/>
              </a:ext>
            </a:extLst>
          </p:cNvPr>
          <p:cNvSpPr/>
          <p:nvPr/>
        </p:nvSpPr>
        <p:spPr>
          <a:xfrm>
            <a:off x="2133601" y="3130367"/>
            <a:ext cx="1420284" cy="1123949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sz="1867" dirty="0">
                <a:sym typeface="Helvetica" charset="0"/>
              </a:rPr>
              <a:t>JavaScript</a:t>
            </a:r>
          </a:p>
        </p:txBody>
      </p:sp>
      <p:pic>
        <p:nvPicPr>
          <p:cNvPr id="8218" name="Picture 80">
            <a:extLst>
              <a:ext uri="{FF2B5EF4-FFF2-40B4-BE49-F238E27FC236}">
                <a16:creationId xmlns:a16="http://schemas.microsoft.com/office/drawing/2014/main" id="{93EC6C17-0DE3-FFC8-C627-8CA7C642D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0634" y="1480064"/>
            <a:ext cx="1473201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D8E57A-D58A-F9C9-FB54-BA20F9C6B92A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2047875" y="884484"/>
            <a:ext cx="3295649" cy="3598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AEC1065-C3B9-C076-629B-CC3C3AEDE73E}"/>
              </a:ext>
            </a:extLst>
          </p:cNvPr>
          <p:cNvCxnSpPr>
            <a:cxnSpLocks/>
            <a:stCxn id="6" idx="1"/>
            <a:endCxn id="78" idx="3"/>
          </p:cNvCxnSpPr>
          <p:nvPr/>
        </p:nvCxnSpPr>
        <p:spPr>
          <a:xfrm flipH="1" flipV="1">
            <a:off x="3598333" y="2232901"/>
            <a:ext cx="1380066" cy="1288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DFB0BDD-901B-F797-D480-F0799EB03312}"/>
              </a:ext>
            </a:extLst>
          </p:cNvPr>
          <p:cNvCxnSpPr>
            <a:cxnSpLocks/>
            <a:stCxn id="78" idx="1"/>
            <a:endCxn id="77" idx="3"/>
          </p:cNvCxnSpPr>
          <p:nvPr/>
        </p:nvCxnSpPr>
        <p:spPr>
          <a:xfrm flipH="1">
            <a:off x="1595967" y="2232901"/>
            <a:ext cx="639233" cy="18258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270A63D2-E902-667D-ECC1-96D13120B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058" y="672817"/>
            <a:ext cx="903817" cy="49741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olidFill>
                  <a:schemeClr val="dk1"/>
                </a:solidFill>
                <a:sym typeface="Helvetica" charset="0"/>
              </a:rPr>
              <a:t>Click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C7EC-E60F-E844-6FF8-F891ADE1AD52}"/>
              </a:ext>
            </a:extLst>
          </p:cNvPr>
          <p:cNvSpPr txBox="1"/>
          <p:nvPr/>
        </p:nvSpPr>
        <p:spPr>
          <a:xfrm>
            <a:off x="5078756" y="1262719"/>
            <a:ext cx="7113243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 id="fun"&gt;A header&lt;/h1&gt;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&lt;p&gt;&lt;a onclick="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();"&gt;Click Me&lt;/a&gt;&lt;/p&gt;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("I was clicked");</a:t>
            </a:r>
          </a:p>
          <a:p>
            <a:r>
              <a:rPr lang="en-US" sz="1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let </a:t>
            </a:r>
            <a:r>
              <a:rPr lang="en-US" sz="16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1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("fun");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elem.innerHTML</a:t>
            </a:r>
            <a:r>
              <a:rPr lang="en-US" sz="1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"A cool header";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41704-72CA-21B7-F163-798C4C85C488}"/>
              </a:ext>
            </a:extLst>
          </p:cNvPr>
          <p:cNvSpPr txBox="1"/>
          <p:nvPr/>
        </p:nvSpPr>
        <p:spPr>
          <a:xfrm>
            <a:off x="5167243" y="673644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https://www.dj4e.com/code/browser/08-dom.htm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BBF347-18AD-C0A3-6423-990EF8738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767" y="3793048"/>
            <a:ext cx="662516" cy="28938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olidFill>
                  <a:schemeClr val="dk1"/>
                </a:solidFill>
                <a:sym typeface="Helvetica" charset="0"/>
              </a:rPr>
              <a:t>Click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0DFD50-066D-0224-0B93-495588EFAE3E}"/>
              </a:ext>
            </a:extLst>
          </p:cNvPr>
          <p:cNvCxnSpPr>
            <a:cxnSpLocks/>
            <a:stCxn id="5" idx="3"/>
            <a:endCxn id="79" idx="1"/>
          </p:cNvCxnSpPr>
          <p:nvPr/>
        </p:nvCxnSpPr>
        <p:spPr>
          <a:xfrm flipV="1">
            <a:off x="1801283" y="3692342"/>
            <a:ext cx="332318" cy="24539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B6B405-3261-37F5-B131-6162DD82569E}"/>
              </a:ext>
            </a:extLst>
          </p:cNvPr>
          <p:cNvCxnSpPr>
            <a:cxnSpLocks/>
          </p:cNvCxnSpPr>
          <p:nvPr/>
        </p:nvCxnSpPr>
        <p:spPr>
          <a:xfrm flipV="1">
            <a:off x="692151" y="921525"/>
            <a:ext cx="451907" cy="74824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4390C0-B6B5-1F7B-7471-9189406CC923}"/>
              </a:ext>
            </a:extLst>
          </p:cNvPr>
          <p:cNvCxnSpPr>
            <a:cxnSpLocks/>
          </p:cNvCxnSpPr>
          <p:nvPr/>
        </p:nvCxnSpPr>
        <p:spPr>
          <a:xfrm flipH="1" flipV="1">
            <a:off x="692151" y="2245786"/>
            <a:ext cx="387349" cy="16970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C6B5EE34-5C40-F87F-BBD7-F4A2486AB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371" y="4426688"/>
            <a:ext cx="6426200" cy="18923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0AC6E9-886D-1A70-DB67-B2EDE8200FCA}"/>
              </a:ext>
            </a:extLst>
          </p:cNvPr>
          <p:cNvCxnSpPr>
            <a:cxnSpLocks/>
            <a:stCxn id="79" idx="1"/>
          </p:cNvCxnSpPr>
          <p:nvPr/>
        </p:nvCxnSpPr>
        <p:spPr>
          <a:xfrm flipH="1" flipV="1">
            <a:off x="1643591" y="2985675"/>
            <a:ext cx="490010" cy="70666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205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68779AED-0B0C-1D2E-F3F2-CF5A4FC3D2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dirty="0">
                <a:solidFill>
                  <a:srgbClr val="FFCC66"/>
                </a:solidFill>
              </a:rPr>
              <a:t>JavaScript in a Browser</a:t>
            </a: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9F2B17EF-97BC-16CF-6AF0-055DE0520C6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pPr marL="237061" indent="0">
              <a:spcBef>
                <a:spcPts val="1733"/>
              </a:spcBef>
              <a:buSzPct val="171000"/>
              <a:buNone/>
            </a:pPr>
            <a:r>
              <a:rPr lang="en-US" altLang="en-US" dirty="0"/>
              <a:t>In a desktop or server, you have an operating system like Windows, Linux, or MacOS and languages like Python, PHP, and Java.  JavaScript is both the programming language in a browser *and* some of the "operating system".</a:t>
            </a:r>
          </a:p>
          <a:p>
            <a:pPr marL="694261" indent="-457200">
              <a:spcBef>
                <a:spcPts val="1733"/>
              </a:spcBef>
              <a:buSzPct val="171000"/>
            </a:pPr>
            <a:r>
              <a:rPr lang="en-US" altLang="en-US" dirty="0"/>
              <a:t>Document object Model (DOM)</a:t>
            </a:r>
          </a:p>
          <a:p>
            <a:pPr marL="694261" indent="-457200">
              <a:spcBef>
                <a:spcPts val="1733"/>
              </a:spcBef>
              <a:buSzPct val="171000"/>
            </a:pPr>
            <a:r>
              <a:rPr lang="en-US" altLang="en-US" dirty="0"/>
              <a:t>Visible Window (Window)</a:t>
            </a:r>
          </a:p>
          <a:p>
            <a:pPr marL="694261" indent="-457200">
              <a:spcBef>
                <a:spcPts val="1733"/>
              </a:spcBef>
              <a:buSzPct val="171000"/>
            </a:pPr>
            <a:r>
              <a:rPr lang="en-US" altLang="en-US" dirty="0"/>
              <a:t>Tabs</a:t>
            </a:r>
          </a:p>
          <a:p>
            <a:pPr marL="694261" indent="-457200">
              <a:spcBef>
                <a:spcPts val="1733"/>
              </a:spcBef>
              <a:buSzPct val="171000"/>
            </a:pPr>
            <a:r>
              <a:rPr lang="en-US" altLang="en-US" dirty="0"/>
              <a:t>Events</a:t>
            </a:r>
          </a:p>
          <a:p>
            <a:pPr marL="694261" indent="-457200">
              <a:spcBef>
                <a:spcPts val="1733"/>
              </a:spcBef>
              <a:buSzPct val="171000"/>
            </a:pPr>
            <a:r>
              <a:rPr lang="en-US" altLang="en-US" dirty="0"/>
              <a:t>Timers</a:t>
            </a:r>
          </a:p>
        </p:txBody>
      </p:sp>
    </p:spTree>
    <p:extLst>
      <p:ext uri="{BB962C8B-B14F-4D97-AF65-F5344CB8AC3E}">
        <p14:creationId xmlns:p14="http://schemas.microsoft.com/office/powerpoint/2010/main" val="121116140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AE8F1C-AB36-094F-6370-F85149690379}"/>
              </a:ext>
            </a:extLst>
          </p:cNvPr>
          <p:cNvSpPr txBox="1"/>
          <p:nvPr/>
        </p:nvSpPr>
        <p:spPr>
          <a:xfrm>
            <a:off x="5167243" y="673644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https://www.dj4e.com/code/browser/08-dom.htm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520C0EF-1F4A-012E-68B6-86B9CB4A7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653" y="1383754"/>
            <a:ext cx="4214321" cy="5029200"/>
          </a:xfrm>
          <a:prstGeom prst="rect">
            <a:avLst/>
          </a:prstGeom>
        </p:spPr>
      </p:pic>
      <p:pic>
        <p:nvPicPr>
          <p:cNvPr id="6" name="Picture 5" descr="A screenshot of a web page&#10;&#10;Description automatically generated">
            <a:extLst>
              <a:ext uri="{FF2B5EF4-FFF2-40B4-BE49-F238E27FC236}">
                <a16:creationId xmlns:a16="http://schemas.microsoft.com/office/drawing/2014/main" id="{FCFEC95F-60C7-CF39-66DA-D9B80FDF8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027" y="1383754"/>
            <a:ext cx="4560529" cy="50292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FF5FF7-CE6B-B463-D931-A8AACF4E5BA6}"/>
              </a:ext>
            </a:extLst>
          </p:cNvPr>
          <p:cNvCxnSpPr>
            <a:cxnSpLocks/>
          </p:cNvCxnSpPr>
          <p:nvPr/>
        </p:nvCxnSpPr>
        <p:spPr>
          <a:xfrm flipH="1">
            <a:off x="8011271" y="5727255"/>
            <a:ext cx="788670" cy="16002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ED8E269-C321-E3C4-48CF-281084E4EF10}"/>
              </a:ext>
            </a:extLst>
          </p:cNvPr>
          <p:cNvCxnSpPr>
            <a:cxnSpLocks/>
          </p:cNvCxnSpPr>
          <p:nvPr/>
        </p:nvCxnSpPr>
        <p:spPr>
          <a:xfrm flipH="1" flipV="1">
            <a:off x="8567763" y="1613429"/>
            <a:ext cx="753056" cy="14148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359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E4D17-BFD8-520F-53BB-64495F6D0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 the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CF39A-0AEE-A891-E64C-E2D91E7DAB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build tags and add them to the DOM in JavaScript</a:t>
            </a:r>
          </a:p>
        </p:txBody>
      </p:sp>
    </p:spTree>
    <p:extLst>
      <p:ext uri="{BB962C8B-B14F-4D97-AF65-F5344CB8AC3E}">
        <p14:creationId xmlns:p14="http://schemas.microsoft.com/office/powerpoint/2010/main" val="708833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AutoShape 2">
            <a:extLst>
              <a:ext uri="{FF2B5EF4-FFF2-40B4-BE49-F238E27FC236}">
                <a16:creationId xmlns:a16="http://schemas.microsoft.com/office/drawing/2014/main" id="{E3F0DE81-1915-C892-E9CA-FE892C0F2608}"/>
              </a:ext>
            </a:extLst>
          </p:cNvPr>
          <p:cNvSpPr>
            <a:spLocks/>
          </p:cNvSpPr>
          <p:nvPr/>
        </p:nvSpPr>
        <p:spPr bwMode="auto">
          <a:xfrm>
            <a:off x="482600" y="890104"/>
            <a:ext cx="11226800" cy="535167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 sz="2133" dirty="0">
                <a:latin typeface="Courier" pitchFamily="2" charset="0"/>
              </a:rPr>
              <a:t>&lt;p&gt;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&lt;a </a:t>
            </a:r>
            <a:r>
              <a:rPr lang="en-US" altLang="en-US" sz="2133" dirty="0" err="1">
                <a:latin typeface="Courier" pitchFamily="2" charset="0"/>
              </a:rPr>
              <a:t>href</a:t>
            </a:r>
            <a:r>
              <a:rPr lang="en-US" altLang="en-US" sz="2133" dirty="0">
                <a:latin typeface="Courier" pitchFamily="2" charset="0"/>
              </a:rPr>
              <a:t>="#" onclick="add();return false;"&gt;More&lt;/a&gt;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&lt;/p&gt;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&lt;</a:t>
            </a:r>
            <a:r>
              <a:rPr lang="en-US" altLang="en-US" sz="2133" dirty="0" err="1">
                <a:latin typeface="Courier" pitchFamily="2" charset="0"/>
              </a:rPr>
              <a:t>ul</a:t>
            </a:r>
            <a:r>
              <a:rPr lang="en-US" altLang="en-US" sz="2133" dirty="0">
                <a:latin typeface="Courier" pitchFamily="2" charset="0"/>
              </a:rPr>
              <a:t> id="zap"&gt;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&lt;li&gt;First Item&lt;/li&gt;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&lt;/</a:t>
            </a:r>
            <a:r>
              <a:rPr lang="en-US" altLang="en-US" sz="2133" dirty="0" err="1">
                <a:latin typeface="Courier" pitchFamily="2" charset="0"/>
              </a:rPr>
              <a:t>ul</a:t>
            </a:r>
            <a:r>
              <a:rPr lang="en-US" altLang="en-US" sz="2133" dirty="0">
                <a:latin typeface="Courier" pitchFamily="2" charset="0"/>
              </a:rPr>
              <a:t>&gt;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&lt;script&gt;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var counter = 1;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function add() {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    </a:t>
            </a:r>
            <a:r>
              <a:rPr lang="en-US" altLang="en-US" sz="2133" dirty="0">
                <a:solidFill>
                  <a:srgbClr val="FFC000"/>
                </a:solidFill>
                <a:latin typeface="Courier" pitchFamily="2" charset="0"/>
              </a:rPr>
              <a:t>var x = </a:t>
            </a:r>
            <a:r>
              <a:rPr lang="en-US" altLang="en-US" sz="2133" dirty="0" err="1">
                <a:solidFill>
                  <a:srgbClr val="FFC000"/>
                </a:solidFill>
                <a:latin typeface="Courier" pitchFamily="2" charset="0"/>
              </a:rPr>
              <a:t>document.createElement</a:t>
            </a:r>
            <a:r>
              <a:rPr lang="en-US" altLang="en-US" sz="2133" dirty="0">
                <a:solidFill>
                  <a:srgbClr val="FFC000"/>
                </a:solidFill>
                <a:latin typeface="Courier" pitchFamily="2" charset="0"/>
              </a:rPr>
              <a:t>('li');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    </a:t>
            </a:r>
            <a:r>
              <a:rPr lang="en-US" altLang="en-US" sz="2133" dirty="0" err="1">
                <a:latin typeface="Courier" pitchFamily="2" charset="0"/>
              </a:rPr>
              <a:t>x.className</a:t>
            </a:r>
            <a:r>
              <a:rPr lang="en-US" altLang="en-US" sz="2133" dirty="0">
                <a:latin typeface="Courier" pitchFamily="2" charset="0"/>
              </a:rPr>
              <a:t> = "list-item";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    </a:t>
            </a:r>
            <a:r>
              <a:rPr lang="en-US" altLang="en-US" sz="2133" dirty="0" err="1">
                <a:latin typeface="Courier" pitchFamily="2" charset="0"/>
              </a:rPr>
              <a:t>x.innerHTML</a:t>
            </a:r>
            <a:r>
              <a:rPr lang="en-US" altLang="en-US" sz="2133" dirty="0">
                <a:latin typeface="Courier" pitchFamily="2" charset="0"/>
              </a:rPr>
              <a:t> = "The counter is "+counter;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    </a:t>
            </a:r>
            <a:r>
              <a:rPr lang="en-US" altLang="en-US" sz="2133" dirty="0" err="1">
                <a:solidFill>
                  <a:srgbClr val="FFC000"/>
                </a:solidFill>
                <a:latin typeface="Courier" pitchFamily="2" charset="0"/>
              </a:rPr>
              <a:t>document.getElementById</a:t>
            </a:r>
            <a:r>
              <a:rPr lang="en-US" altLang="en-US" sz="2133" dirty="0">
                <a:solidFill>
                  <a:srgbClr val="FFC000"/>
                </a:solidFill>
                <a:latin typeface="Courier" pitchFamily="2" charset="0"/>
              </a:rPr>
              <a:t>('zap').</a:t>
            </a:r>
            <a:r>
              <a:rPr lang="en-US" altLang="en-US" sz="2133" dirty="0" err="1">
                <a:solidFill>
                  <a:srgbClr val="FFC000"/>
                </a:solidFill>
                <a:latin typeface="Courier" pitchFamily="2" charset="0"/>
              </a:rPr>
              <a:t>appendChild</a:t>
            </a:r>
            <a:r>
              <a:rPr lang="en-US" altLang="en-US" sz="2133" dirty="0">
                <a:solidFill>
                  <a:srgbClr val="FFC000"/>
                </a:solidFill>
                <a:latin typeface="Courier" pitchFamily="2" charset="0"/>
              </a:rPr>
              <a:t>(x);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    counter++;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}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&lt;/script&gt;</a:t>
            </a:r>
            <a:endParaRPr lang="en-US" altLang="en-US" sz="2133" dirty="0">
              <a:solidFill>
                <a:srgbClr val="000000"/>
              </a:solidFill>
              <a:latin typeface="Courier" pitchFamily="2" charset="0"/>
              <a:sym typeface="Helvetica" pitchFamily="2" charset="0"/>
            </a:endParaRPr>
          </a:p>
        </p:txBody>
      </p:sp>
      <p:pic>
        <p:nvPicPr>
          <p:cNvPr id="19459" name="Picture 2" descr="Untitled.png">
            <a:extLst>
              <a:ext uri="{FF2B5EF4-FFF2-40B4-BE49-F238E27FC236}">
                <a16:creationId xmlns:a16="http://schemas.microsoft.com/office/drawing/2014/main" id="{84B1BC62-4B8A-9910-B5C6-353F33A6CB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7053" y="1829353"/>
            <a:ext cx="3096684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ACB79A-BAC1-AB05-4AF8-2C48055FED3D}"/>
              </a:ext>
            </a:extLst>
          </p:cNvPr>
          <p:cNvSpPr txBox="1"/>
          <p:nvPr/>
        </p:nvSpPr>
        <p:spPr>
          <a:xfrm>
            <a:off x="6220791" y="431560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https://www.dj4e.com/code/browser/09-append.htm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B6C4F86-C8B2-B76D-79BE-A72C4BDD96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757"/>
          <a:stretch/>
        </p:blipFill>
        <p:spPr>
          <a:xfrm>
            <a:off x="305076" y="599106"/>
            <a:ext cx="5499100" cy="568960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11E7D94-68FB-C10E-F2A0-8269381D2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260" y="599106"/>
            <a:ext cx="55372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729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BF1C1-0854-8BE7-638F-7CDDF0D5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Events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953AA-C206-7B9C-27E6-ABFDA18AD2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14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2FE6F5-3BD1-4B95-82D6-E97E60A2D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have been using events all along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560F81-CF53-DBC2-353C-2A9174285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 a Click Event handler via an onclick attribute</a:t>
            </a:r>
          </a:p>
          <a:p>
            <a:r>
              <a:rPr lang="en-US" dirty="0"/>
              <a:t>Setting a timer to run some of our code at some point in the future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D9016E-6B2A-435B-012E-AE29951683C8}"/>
              </a:ext>
            </a:extLst>
          </p:cNvPr>
          <p:cNvSpPr txBox="1"/>
          <p:nvPr/>
        </p:nvSpPr>
        <p:spPr>
          <a:xfrm>
            <a:off x="1056862" y="3606431"/>
            <a:ext cx="4787348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&lt;h1&gt;A header&lt;/h1&gt;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&lt;p&gt;&lt;a 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onclick="</a:t>
            </a:r>
            <a:r>
              <a:rPr lang="en-US" sz="1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&gt;Click Me&lt;/a&gt;&lt;/p&gt;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("I was clicked");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2F99E4-5DFD-3119-53FD-D6F2DDB22551}"/>
              </a:ext>
            </a:extLst>
          </p:cNvPr>
          <p:cNvSpPr txBox="1"/>
          <p:nvPr/>
        </p:nvSpPr>
        <p:spPr>
          <a:xfrm>
            <a:off x="6689037" y="3390988"/>
            <a:ext cx="412473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&lt;h1&gt;A header&lt;/h1&gt;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&lt;p&gt;A Paragraph&lt;/a&gt;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("I was called");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5000);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("Timer started...");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561933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D01B6-6898-CC93-6C69-4AC625225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Registration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03098-79E4-9634-B876-773CCC08A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directly interact with the event registration system</a:t>
            </a:r>
          </a:p>
          <a:p>
            <a:pPr lvl="1"/>
            <a:r>
              <a:rPr lang="en-US" dirty="0"/>
              <a:t>Add an event to an element (tag)</a:t>
            </a:r>
          </a:p>
          <a:p>
            <a:pPr lvl="1"/>
            <a:r>
              <a:rPr lang="en-US" dirty="0"/>
              <a:t>Add an event to the DOM/Window to know when something happens</a:t>
            </a:r>
          </a:p>
        </p:txBody>
      </p:sp>
    </p:spTree>
    <p:extLst>
      <p:ext uri="{BB962C8B-B14F-4D97-AF65-F5344CB8AC3E}">
        <p14:creationId xmlns:p14="http://schemas.microsoft.com/office/powerpoint/2010/main" val="830652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EDACA5-D251-E3A3-5247-FD902FA23A67}"/>
              </a:ext>
            </a:extLst>
          </p:cNvPr>
          <p:cNvSpPr txBox="1"/>
          <p:nvPr/>
        </p:nvSpPr>
        <p:spPr>
          <a:xfrm>
            <a:off x="997227" y="950414"/>
            <a:ext cx="4787348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&lt;h1&gt;A header&lt;/h1&gt;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&lt;p&gt;&lt;a 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onclick="</a:t>
            </a:r>
            <a:r>
              <a:rPr lang="en-US" sz="1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&gt;Click Me&lt;/a&gt;&lt;/p&gt;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("I was clicked");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2C2627-0497-33D9-8673-AF16965120ED}"/>
              </a:ext>
            </a:extLst>
          </p:cNvPr>
          <p:cNvSpPr txBox="1"/>
          <p:nvPr/>
        </p:nvSpPr>
        <p:spPr>
          <a:xfrm>
            <a:off x="1080054" y="3904605"/>
            <a:ext cx="478734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&lt;h1&gt;A header&lt;/h1&gt;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&lt;p&gt;&lt;a 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id="zap"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&gt;Click Me&lt;/a&gt;&lt;/p&gt;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("I was clicked");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('zap')</a:t>
            </a:r>
          </a:p>
          <a:p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en-US" sz="1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('click', </a:t>
            </a:r>
            <a:r>
              <a:rPr lang="en-US" sz="1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825C284-8149-AB9C-BD82-3D47ED889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436" y="401411"/>
            <a:ext cx="4697896" cy="58304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FA1B46-2807-C1CE-939F-48C23891E3EF}"/>
              </a:ext>
            </a:extLst>
          </p:cNvPr>
          <p:cNvSpPr txBox="1"/>
          <p:nvPr/>
        </p:nvSpPr>
        <p:spPr>
          <a:xfrm>
            <a:off x="217557" y="3244334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https://www.dj4e.com/code/browser/10-event.htm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E64F9D-D085-FA22-C306-C87FC7CC1E3A}"/>
              </a:ext>
            </a:extLst>
          </p:cNvPr>
          <p:cNvSpPr txBox="1"/>
          <p:nvPr/>
        </p:nvSpPr>
        <p:spPr>
          <a:xfrm>
            <a:off x="217556" y="401411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https://www.dj4e.com/code/browser/03-event.htm</a:t>
            </a:r>
          </a:p>
        </p:txBody>
      </p:sp>
    </p:spTree>
    <p:extLst>
      <p:ext uri="{BB962C8B-B14F-4D97-AF65-F5344CB8AC3E}">
        <p14:creationId xmlns:p14="http://schemas.microsoft.com/office/powerpoint/2010/main" val="42068704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EDACA5-D251-E3A3-5247-FD902FA23A67}"/>
              </a:ext>
            </a:extLst>
          </p:cNvPr>
          <p:cNvSpPr txBox="1"/>
          <p:nvPr/>
        </p:nvSpPr>
        <p:spPr>
          <a:xfrm>
            <a:off x="344253" y="1230010"/>
            <a:ext cx="590918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&lt;h1&gt;A header&lt;/h1&gt;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("Window size",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window.innerHeight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window.innerWidth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window.addEventListener</a:t>
            </a:r>
            <a:r>
              <a:rPr lang="en-US" sz="1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('resize', </a:t>
            </a:r>
            <a:r>
              <a:rPr lang="en-US" sz="16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E64F9D-D085-FA22-C306-C87FC7CC1E3A}"/>
              </a:ext>
            </a:extLst>
          </p:cNvPr>
          <p:cNvSpPr txBox="1"/>
          <p:nvPr/>
        </p:nvSpPr>
        <p:spPr>
          <a:xfrm>
            <a:off x="217556" y="401411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https://www.dj4e.com/code/browser/11-resize.htm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ECE9CF6-468C-2C37-313B-5E0DB45D6E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686"/>
          <a:stretch/>
        </p:blipFill>
        <p:spPr>
          <a:xfrm>
            <a:off x="1543325" y="4204066"/>
            <a:ext cx="3511037" cy="20859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AD5058-4C46-61CB-1E1C-C1C198C88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497" y="1230010"/>
            <a:ext cx="4602186" cy="457129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780302-3651-8E6F-558C-02CCFF8D8DBF}"/>
              </a:ext>
            </a:extLst>
          </p:cNvPr>
          <p:cNvCxnSpPr>
            <a:cxnSpLocks/>
          </p:cNvCxnSpPr>
          <p:nvPr/>
        </p:nvCxnSpPr>
        <p:spPr>
          <a:xfrm flipH="1">
            <a:off x="8975035" y="1918252"/>
            <a:ext cx="745435" cy="65598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6372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7C83-320B-DA8D-65C1-2EFEFC4AB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Load Complete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58496-AB20-643E-4082-26743A81D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web pages are complex</a:t>
            </a:r>
          </a:p>
          <a:p>
            <a:pPr lvl="1"/>
            <a:r>
              <a:rPr lang="en-US" dirty="0"/>
              <a:t>HTML</a:t>
            </a:r>
          </a:p>
          <a:p>
            <a:pPr lvl="1"/>
            <a:r>
              <a:rPr lang="en-US" dirty="0"/>
              <a:t>CSS</a:t>
            </a:r>
          </a:p>
          <a:p>
            <a:pPr lvl="1"/>
            <a:r>
              <a:rPr lang="en-US" dirty="0"/>
              <a:t>Images</a:t>
            </a:r>
          </a:p>
          <a:p>
            <a:pPr lvl="1"/>
            <a:r>
              <a:rPr lang="en-US" dirty="0"/>
              <a:t>JavaScript libraries</a:t>
            </a:r>
          </a:p>
          <a:p>
            <a:r>
              <a:rPr lang="en-US" dirty="0"/>
              <a:t>To display a page, sometimes &gt; 100 assets are downloaded</a:t>
            </a:r>
          </a:p>
          <a:p>
            <a:r>
              <a:rPr lang="en-US" dirty="0"/>
              <a:t>There is a special DOM event that triggers when the browser is done</a:t>
            </a:r>
          </a:p>
        </p:txBody>
      </p:sp>
    </p:spTree>
    <p:extLst>
      <p:ext uri="{BB962C8B-B14F-4D97-AF65-F5344CB8AC3E}">
        <p14:creationId xmlns:p14="http://schemas.microsoft.com/office/powerpoint/2010/main" val="3611293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8524A3-ECA4-C6C5-6C3C-00BA8E1B8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Does JavaScript Execute?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3507A1-A241-F209-A759-6903C2DC5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the document is being parsed </a:t>
            </a:r>
          </a:p>
          <a:p>
            <a:r>
              <a:rPr lang="en-US" dirty="0"/>
              <a:t>As a result of some kind of UI Event</a:t>
            </a:r>
          </a:p>
          <a:p>
            <a:r>
              <a:rPr lang="en-US" dirty="0"/>
              <a:t>As a result of a timer expiring</a:t>
            </a:r>
          </a:p>
          <a:p>
            <a:r>
              <a:rPr lang="en-US" dirty="0"/>
              <a:t>As a result of an asynchronous activity finishing</a:t>
            </a:r>
          </a:p>
          <a:p>
            <a:endParaRPr lang="en-US" dirty="0"/>
          </a:p>
          <a:p>
            <a:r>
              <a:rPr lang="en-US" dirty="0"/>
              <a:t>First class functions and "code as data" are essential to this execution model.</a:t>
            </a:r>
          </a:p>
        </p:txBody>
      </p:sp>
    </p:spTree>
    <p:extLst>
      <p:ext uri="{BB962C8B-B14F-4D97-AF65-F5344CB8AC3E}">
        <p14:creationId xmlns:p14="http://schemas.microsoft.com/office/powerpoint/2010/main" val="10648951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EDACA5-D251-E3A3-5247-FD902FA23A67}"/>
              </a:ext>
            </a:extLst>
          </p:cNvPr>
          <p:cNvSpPr txBox="1"/>
          <p:nvPr/>
        </p:nvSpPr>
        <p:spPr>
          <a:xfrm>
            <a:off x="344253" y="1230010"/>
            <a:ext cx="974396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&lt;h1&gt;A header&lt;/h1&gt;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("The DOM has landed!");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document.addEventListener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DOMContentLoaded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E64F9D-D085-FA22-C306-C87FC7CC1E3A}"/>
              </a:ext>
            </a:extLst>
          </p:cNvPr>
          <p:cNvSpPr txBox="1"/>
          <p:nvPr/>
        </p:nvSpPr>
        <p:spPr>
          <a:xfrm>
            <a:off x="217556" y="401411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https://www.dj4e.com/code/browser/12-loaded.htm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780302-3651-8E6F-558C-02CCFF8D8DBF}"/>
              </a:ext>
            </a:extLst>
          </p:cNvPr>
          <p:cNvCxnSpPr>
            <a:cxnSpLocks/>
          </p:cNvCxnSpPr>
          <p:nvPr/>
        </p:nvCxnSpPr>
        <p:spPr>
          <a:xfrm flipH="1">
            <a:off x="8975035" y="1918252"/>
            <a:ext cx="745435" cy="65598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browser window&#10;&#10;Description automatically generated">
            <a:extLst>
              <a:ext uri="{FF2B5EF4-FFF2-40B4-BE49-F238E27FC236}">
                <a16:creationId xmlns:a16="http://schemas.microsoft.com/office/drawing/2014/main" id="{2D8B178A-AD28-95F5-8670-88CC1110E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270" y="3553363"/>
            <a:ext cx="39624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5575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CCC82-FE28-567C-9CE5-DB404CDB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CSS in the DOM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ABA4A-B14F-0694-6DE1-2E8CA8439D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04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A037FF-087C-9134-C2E3-C37F3C1926AB}"/>
              </a:ext>
            </a:extLst>
          </p:cNvPr>
          <p:cNvSpPr txBox="1"/>
          <p:nvPr/>
        </p:nvSpPr>
        <p:spPr>
          <a:xfrm>
            <a:off x="598418" y="391591"/>
            <a:ext cx="1099516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 id="fun"&gt;A header&lt;/h1&gt;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&lt;button id="poof"&gt;Hide&lt;/button&gt;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&lt;button id="show"&gt;Show&lt;/button&gt;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('show').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('click',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function () {</a:t>
            </a:r>
          </a:p>
          <a:p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('fun').</a:t>
            </a:r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style.display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'block';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('poof').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('click', </a:t>
            </a:r>
          </a:p>
          <a:p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(event) =&gt; </a:t>
            </a:r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('fun').</a:t>
            </a:r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style.display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'none'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993931-DB73-5F9D-9548-090AE428C1E0}"/>
              </a:ext>
            </a:extLst>
          </p:cNvPr>
          <p:cNvSpPr txBox="1"/>
          <p:nvPr/>
        </p:nvSpPr>
        <p:spPr>
          <a:xfrm>
            <a:off x="6096000" y="534496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https://www.dj4e.com/code/browser/13-css.htm</a:t>
            </a:r>
          </a:p>
        </p:txBody>
      </p:sp>
      <p:pic>
        <p:nvPicPr>
          <p:cNvPr id="8" name="Picture 7" descr="A screenshot of a website&#10;&#10;Description automatically generated">
            <a:extLst>
              <a:ext uri="{FF2B5EF4-FFF2-40B4-BE49-F238E27FC236}">
                <a16:creationId xmlns:a16="http://schemas.microsoft.com/office/drawing/2014/main" id="{7E8D6971-0BF4-9029-3E11-6A85AD52A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431" y="4591310"/>
            <a:ext cx="3327259" cy="2002517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823EAE8C-2D41-C466-A744-9BE4FB70DC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39326" b="52899"/>
          <a:stretch/>
        </p:blipFill>
        <p:spPr>
          <a:xfrm>
            <a:off x="7226902" y="4591310"/>
            <a:ext cx="3327259" cy="200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5832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E2930-8690-A37B-03FB-609A3C6EF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Events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AFC66-5937-348D-8081-6ABD2AA0BE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739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24BAF5-73F9-B4CA-DE6C-AAFF27BA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Operations in JavaScript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56562A-1D45-0BC2-2C93-59638ED92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can make network requests, receive those requests, and use the response data to alter the DOM</a:t>
            </a:r>
          </a:p>
          <a:p>
            <a:r>
              <a:rPr lang="en-US" dirty="0"/>
              <a:t>Since network requests take time, we must use events</a:t>
            </a:r>
          </a:p>
          <a:p>
            <a:pPr lvl="1"/>
            <a:r>
              <a:rPr lang="en-US" dirty="0"/>
              <a:t>Start the request</a:t>
            </a:r>
          </a:p>
          <a:p>
            <a:pPr lvl="1"/>
            <a:r>
              <a:rPr lang="en-US" dirty="0"/>
              <a:t>Receive the request</a:t>
            </a:r>
          </a:p>
          <a:p>
            <a:pPr lvl="1"/>
            <a:r>
              <a:rPr lang="en-US" dirty="0"/>
              <a:t>Process the request</a:t>
            </a:r>
          </a:p>
          <a:p>
            <a:r>
              <a:rPr lang="en-US" dirty="0"/>
              <a:t>Each step is separate and completing one step starts the next</a:t>
            </a:r>
          </a:p>
        </p:txBody>
      </p:sp>
    </p:spTree>
    <p:extLst>
      <p:ext uri="{BB962C8B-B14F-4D97-AF65-F5344CB8AC3E}">
        <p14:creationId xmlns:p14="http://schemas.microsoft.com/office/powerpoint/2010/main" val="25586787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9C4D00-19E0-7B5C-2D09-74C2FE23ECD3}"/>
              </a:ext>
            </a:extLst>
          </p:cNvPr>
          <p:cNvSpPr/>
          <p:nvPr/>
        </p:nvSpPr>
        <p:spPr>
          <a:xfrm>
            <a:off x="1241932" y="744420"/>
            <a:ext cx="2707216" cy="42648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87946E-7CA3-4E9E-42EE-FE681F1412A8}"/>
              </a:ext>
            </a:extLst>
          </p:cNvPr>
          <p:cNvSpPr/>
          <p:nvPr/>
        </p:nvSpPr>
        <p:spPr>
          <a:xfrm>
            <a:off x="5346148" y="622947"/>
            <a:ext cx="6197600" cy="5062236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Server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ED9B4D6-A89C-3DA4-94E8-3B6AE5AF7052}"/>
              </a:ext>
            </a:extLst>
          </p:cNvPr>
          <p:cNvSpPr/>
          <p:nvPr/>
        </p:nvSpPr>
        <p:spPr>
          <a:xfrm>
            <a:off x="1447248" y="871422"/>
            <a:ext cx="516467" cy="316494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D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O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M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82FD229-6188-9887-EA94-3276E3C99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2948" y="2225903"/>
            <a:ext cx="1363133" cy="948267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Parse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Response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9D8BA83-090A-4D4B-71AF-F04196B589FE}"/>
              </a:ext>
            </a:extLst>
          </p:cNvPr>
          <p:cNvSpPr/>
          <p:nvPr/>
        </p:nvSpPr>
        <p:spPr>
          <a:xfrm>
            <a:off x="2501349" y="3597503"/>
            <a:ext cx="1420284" cy="1123949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sz="1867" dirty="0">
                <a:sym typeface="Helvetica" charset="0"/>
              </a:rPr>
              <a:t>JavaScript</a:t>
            </a:r>
          </a:p>
        </p:txBody>
      </p:sp>
      <p:pic>
        <p:nvPicPr>
          <p:cNvPr id="8218" name="Picture 80">
            <a:extLst>
              <a:ext uri="{FF2B5EF4-FFF2-40B4-BE49-F238E27FC236}">
                <a16:creationId xmlns:a16="http://schemas.microsoft.com/office/drawing/2014/main" id="{93EC6C17-0DE3-FFC8-C627-8CA7C642D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6740" y="1908932"/>
            <a:ext cx="1473201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D8E57A-D58A-F9C9-FB54-BA20F9C6B92A}"/>
              </a:ext>
            </a:extLst>
          </p:cNvPr>
          <p:cNvCxnSpPr>
            <a:cxnSpLocks/>
            <a:stCxn id="48" idx="3"/>
            <a:endCxn id="3" idx="1"/>
          </p:cNvCxnSpPr>
          <p:nvPr/>
        </p:nvCxnSpPr>
        <p:spPr>
          <a:xfrm flipV="1">
            <a:off x="2415623" y="1076971"/>
            <a:ext cx="3119368" cy="31169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AEC1065-C3B9-C076-629B-CC3C3AEDE73E}"/>
              </a:ext>
            </a:extLst>
          </p:cNvPr>
          <p:cNvCxnSpPr>
            <a:cxnSpLocks/>
            <a:endCxn id="78" idx="3"/>
          </p:cNvCxnSpPr>
          <p:nvPr/>
        </p:nvCxnSpPr>
        <p:spPr>
          <a:xfrm flipH="1">
            <a:off x="3966081" y="2461382"/>
            <a:ext cx="1818493" cy="23865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DFB0BDD-901B-F797-D480-F0799EB03312}"/>
              </a:ext>
            </a:extLst>
          </p:cNvPr>
          <p:cNvCxnSpPr>
            <a:cxnSpLocks/>
            <a:stCxn id="78" idx="1"/>
          </p:cNvCxnSpPr>
          <p:nvPr/>
        </p:nvCxnSpPr>
        <p:spPr>
          <a:xfrm flipH="1">
            <a:off x="1963715" y="2700037"/>
            <a:ext cx="63923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270A63D2-E902-667D-ECC1-96D13120B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806" y="1139953"/>
            <a:ext cx="903817" cy="49741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olidFill>
                  <a:schemeClr val="dk1"/>
                </a:solidFill>
                <a:sym typeface="Helvetica" charset="0"/>
              </a:rPr>
              <a:t>Click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C7EC-E60F-E844-6FF8-F891ADE1AD52}"/>
              </a:ext>
            </a:extLst>
          </p:cNvPr>
          <p:cNvSpPr txBox="1"/>
          <p:nvPr/>
        </p:nvSpPr>
        <p:spPr>
          <a:xfrm>
            <a:off x="5507865" y="1388894"/>
            <a:ext cx="5874165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&lt;p&gt;A Paragraph&lt;/p&gt;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fetch('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secret.txt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(response =&gt;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(response);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response.text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textString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=&gt;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textString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41704-72CA-21B7-F163-798C4C85C488}"/>
              </a:ext>
            </a:extLst>
          </p:cNvPr>
          <p:cNvSpPr txBox="1"/>
          <p:nvPr/>
        </p:nvSpPr>
        <p:spPr>
          <a:xfrm>
            <a:off x="5534991" y="892305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https://www.dj4e.com/code/browser/14-fetch.htm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0DFD50-066D-0224-0B93-495588EFAE3E}"/>
              </a:ext>
            </a:extLst>
          </p:cNvPr>
          <p:cNvCxnSpPr>
            <a:cxnSpLocks/>
            <a:stCxn id="78" idx="2"/>
          </p:cNvCxnSpPr>
          <p:nvPr/>
        </p:nvCxnSpPr>
        <p:spPr>
          <a:xfrm flipH="1">
            <a:off x="3248533" y="3174170"/>
            <a:ext cx="35982" cy="42246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AA5E53-E831-E1F6-7232-F04310A9ED1E}"/>
              </a:ext>
            </a:extLst>
          </p:cNvPr>
          <p:cNvCxnSpPr>
            <a:cxnSpLocks/>
          </p:cNvCxnSpPr>
          <p:nvPr/>
        </p:nvCxnSpPr>
        <p:spPr>
          <a:xfrm flipV="1">
            <a:off x="1059899" y="1388661"/>
            <a:ext cx="451907" cy="74824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B1AA93-49E5-C939-28F8-799C563B8ACD}"/>
              </a:ext>
            </a:extLst>
          </p:cNvPr>
          <p:cNvCxnSpPr>
            <a:cxnSpLocks/>
          </p:cNvCxnSpPr>
          <p:nvPr/>
        </p:nvCxnSpPr>
        <p:spPr>
          <a:xfrm flipH="1" flipV="1">
            <a:off x="957241" y="2490520"/>
            <a:ext cx="490007" cy="39210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28F9E72-B70B-AA93-D300-2B13475D5D79}"/>
              </a:ext>
            </a:extLst>
          </p:cNvPr>
          <p:cNvSpPr txBox="1"/>
          <p:nvPr/>
        </p:nvSpPr>
        <p:spPr>
          <a:xfrm>
            <a:off x="5534991" y="4637909"/>
            <a:ext cx="58741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secret (of course) is 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5B1A41-5AF5-479D-BB23-CA807731A4D8}"/>
              </a:ext>
            </a:extLst>
          </p:cNvPr>
          <p:cNvSpPr txBox="1"/>
          <p:nvPr/>
        </p:nvSpPr>
        <p:spPr>
          <a:xfrm>
            <a:off x="5507865" y="4151221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https://www.dj4e.com/code/browser/</a:t>
            </a:r>
            <a:r>
              <a:rPr lang="en-US" dirty="0" err="1">
                <a:solidFill>
                  <a:srgbClr val="FFFF00"/>
                </a:solidFill>
              </a:rPr>
              <a:t>secret.txt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DDA209C-9D95-F5DB-EE8F-6D2ED28FC83E}"/>
              </a:ext>
            </a:extLst>
          </p:cNvPr>
          <p:cNvCxnSpPr>
            <a:cxnSpLocks/>
          </p:cNvCxnSpPr>
          <p:nvPr/>
        </p:nvCxnSpPr>
        <p:spPr>
          <a:xfrm>
            <a:off x="3266524" y="3772525"/>
            <a:ext cx="2241341" cy="56336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2549D83-0056-760F-2551-FBF6F2D4E2B5}"/>
              </a:ext>
            </a:extLst>
          </p:cNvPr>
          <p:cNvCxnSpPr>
            <a:cxnSpLocks/>
          </p:cNvCxnSpPr>
          <p:nvPr/>
        </p:nvCxnSpPr>
        <p:spPr>
          <a:xfrm flipH="1" flipV="1">
            <a:off x="3209190" y="4224354"/>
            <a:ext cx="2298675" cy="53649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FD11E56-1C2F-215B-C14F-9807E4BD929B}"/>
              </a:ext>
            </a:extLst>
          </p:cNvPr>
          <p:cNvSpPr/>
          <p:nvPr/>
        </p:nvSpPr>
        <p:spPr>
          <a:xfrm>
            <a:off x="909434" y="4245631"/>
            <a:ext cx="1244600" cy="427550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Console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71C5153-5E01-D409-0A3F-51CC36B118CA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2154034" y="4224354"/>
            <a:ext cx="1055156" cy="23505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5293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387946E-7CA3-4E9E-42EE-FE681F1412A8}"/>
              </a:ext>
            </a:extLst>
          </p:cNvPr>
          <p:cNvSpPr/>
          <p:nvPr/>
        </p:nvSpPr>
        <p:spPr>
          <a:xfrm>
            <a:off x="356706" y="563312"/>
            <a:ext cx="5369155" cy="5062236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Server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C7EC-E60F-E844-6FF8-F891ADE1AD52}"/>
              </a:ext>
            </a:extLst>
          </p:cNvPr>
          <p:cNvSpPr txBox="1"/>
          <p:nvPr/>
        </p:nvSpPr>
        <p:spPr>
          <a:xfrm>
            <a:off x="518423" y="1329259"/>
            <a:ext cx="5874165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&lt;p&gt;A Paragraph&lt;/p&gt;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fetch('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secret.txt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(response =&gt;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(response);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response.text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textString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=&gt;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textString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41704-72CA-21B7-F163-798C4C85C488}"/>
              </a:ext>
            </a:extLst>
          </p:cNvPr>
          <p:cNvSpPr txBox="1"/>
          <p:nvPr/>
        </p:nvSpPr>
        <p:spPr>
          <a:xfrm>
            <a:off x="545549" y="832670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https://www.dj4e.com/code/browser/14-fetch.htm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8F9E72-B70B-AA93-D300-2B13475D5D79}"/>
              </a:ext>
            </a:extLst>
          </p:cNvPr>
          <p:cNvSpPr txBox="1"/>
          <p:nvPr/>
        </p:nvSpPr>
        <p:spPr>
          <a:xfrm>
            <a:off x="545549" y="4578274"/>
            <a:ext cx="58741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secret (of course) is 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5B1A41-5AF5-479D-BB23-CA807731A4D8}"/>
              </a:ext>
            </a:extLst>
          </p:cNvPr>
          <p:cNvSpPr txBox="1"/>
          <p:nvPr/>
        </p:nvSpPr>
        <p:spPr>
          <a:xfrm>
            <a:off x="518423" y="4091586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https://www.dj4e.com/code/browser/</a:t>
            </a:r>
            <a:r>
              <a:rPr lang="en-US" dirty="0" err="1">
                <a:solidFill>
                  <a:srgbClr val="FFFF00"/>
                </a:solidFill>
              </a:rPr>
              <a:t>secret.txt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FE4A401-580A-3F6B-5164-074669524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747" y="860736"/>
            <a:ext cx="6046192" cy="462137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01D6024-8587-D151-8601-E9496D4F5E93}"/>
              </a:ext>
            </a:extLst>
          </p:cNvPr>
          <p:cNvCxnSpPr>
            <a:cxnSpLocks/>
          </p:cNvCxnSpPr>
          <p:nvPr/>
        </p:nvCxnSpPr>
        <p:spPr>
          <a:xfrm>
            <a:off x="4293704" y="2335696"/>
            <a:ext cx="1802296" cy="134178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01683E-C1AE-20C0-F7ED-1319B16E22A5}"/>
              </a:ext>
            </a:extLst>
          </p:cNvPr>
          <p:cNvCxnSpPr>
            <a:cxnSpLocks/>
          </p:cNvCxnSpPr>
          <p:nvPr/>
        </p:nvCxnSpPr>
        <p:spPr>
          <a:xfrm>
            <a:off x="4462670" y="3230217"/>
            <a:ext cx="1633330" cy="148093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6509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387946E-7CA3-4E9E-42EE-FE681F1412A8}"/>
              </a:ext>
            </a:extLst>
          </p:cNvPr>
          <p:cNvSpPr/>
          <p:nvPr/>
        </p:nvSpPr>
        <p:spPr>
          <a:xfrm>
            <a:off x="356706" y="563312"/>
            <a:ext cx="5369155" cy="5062236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Server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C7EC-E60F-E844-6FF8-F891ADE1AD52}"/>
              </a:ext>
            </a:extLst>
          </p:cNvPr>
          <p:cNvSpPr txBox="1"/>
          <p:nvPr/>
        </p:nvSpPr>
        <p:spPr>
          <a:xfrm>
            <a:off x="518423" y="1329259"/>
            <a:ext cx="503755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&lt;p&gt;A Paragraph&lt;/p&gt;</a:t>
            </a:r>
          </a:p>
          <a:p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 id="zap"&gt;&lt;/p&gt;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fetch('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secret.txt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.then(response =&gt;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response.text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.then(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textString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=&gt; {</a:t>
            </a:r>
          </a:p>
          <a:p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("zap")</a:t>
            </a:r>
          </a:p>
          <a:p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en-US" sz="1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innerText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textString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41704-72CA-21B7-F163-798C4C85C488}"/>
              </a:ext>
            </a:extLst>
          </p:cNvPr>
          <p:cNvSpPr txBox="1"/>
          <p:nvPr/>
        </p:nvSpPr>
        <p:spPr>
          <a:xfrm>
            <a:off x="545549" y="832670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https://www.dj4e.com/code/browser/15-fetch.htm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8F9E72-B70B-AA93-D300-2B13475D5D79}"/>
              </a:ext>
            </a:extLst>
          </p:cNvPr>
          <p:cNvSpPr txBox="1"/>
          <p:nvPr/>
        </p:nvSpPr>
        <p:spPr>
          <a:xfrm>
            <a:off x="545549" y="4578274"/>
            <a:ext cx="50104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secret (of course) is 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5B1A41-5AF5-479D-BB23-CA807731A4D8}"/>
              </a:ext>
            </a:extLst>
          </p:cNvPr>
          <p:cNvSpPr txBox="1"/>
          <p:nvPr/>
        </p:nvSpPr>
        <p:spPr>
          <a:xfrm>
            <a:off x="518423" y="4091586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https://www.dj4e.com/code/browser/</a:t>
            </a:r>
            <a:r>
              <a:rPr lang="en-US" dirty="0" err="1">
                <a:solidFill>
                  <a:srgbClr val="FFFF00"/>
                </a:solidFill>
              </a:rPr>
              <a:t>secret.txt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22" name="Picture 21" descr="A screenshot of a computer&#10;&#10;Description automatically generated">
            <a:extLst>
              <a:ext uri="{FF2B5EF4-FFF2-40B4-BE49-F238E27FC236}">
                <a16:creationId xmlns:a16="http://schemas.microsoft.com/office/drawing/2014/main" id="{C40B34B2-999C-B70D-F280-907118568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557" y="1139094"/>
            <a:ext cx="48514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804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50CC9-AA59-7810-C29C-FD041C610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16943-FA1E-031F-D641-E929A1EF0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Document Object Model (DOM)</a:t>
            </a:r>
          </a:p>
          <a:p>
            <a:r>
              <a:rPr lang="en-US" dirty="0"/>
              <a:t>Browser Window</a:t>
            </a:r>
          </a:p>
          <a:p>
            <a:r>
              <a:rPr lang="en-US" dirty="0"/>
              <a:t>UI Event Handlers</a:t>
            </a:r>
          </a:p>
          <a:p>
            <a:r>
              <a:rPr lang="en-US" dirty="0"/>
              <a:t>DOM Event Handlers</a:t>
            </a:r>
          </a:p>
          <a:p>
            <a:r>
              <a:rPr lang="en-US" dirty="0"/>
              <a:t>Window Event Handlers</a:t>
            </a:r>
          </a:p>
          <a:p>
            <a:r>
              <a:rPr lang="en-US"/>
              <a:t>Selecting and changing </a:t>
            </a:r>
            <a:r>
              <a:rPr lang="en-US" dirty="0"/>
              <a:t>an element / tag</a:t>
            </a:r>
          </a:p>
          <a:p>
            <a:r>
              <a:rPr lang="en-US" dirty="0"/>
              <a:t>Adding an element/tag to the DOM</a:t>
            </a:r>
          </a:p>
          <a:p>
            <a:r>
              <a:rPr lang="en-US" dirty="0"/>
              <a:t>Changing the CSS of an element</a:t>
            </a:r>
          </a:p>
          <a:p>
            <a:r>
              <a:rPr lang="en-US" dirty="0"/>
              <a:t>Making network requests from JavaScript</a:t>
            </a:r>
          </a:p>
        </p:txBody>
      </p:sp>
    </p:spTree>
    <p:extLst>
      <p:ext uri="{BB962C8B-B14F-4D97-AF65-F5344CB8AC3E}">
        <p14:creationId xmlns:p14="http://schemas.microsoft.com/office/powerpoint/2010/main" val="12514425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>
            <a:extLst>
              <a:ext uri="{FF2B5EF4-FFF2-40B4-BE49-F238E27FC236}">
                <a16:creationId xmlns:a16="http://schemas.microsoft.com/office/drawing/2014/main" id="{648E4DB9-5D6F-66B6-2EDA-60AEB4453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418" y="482600"/>
            <a:ext cx="9927167" cy="711200"/>
          </a:xfrm>
        </p:spPr>
        <p:txBody>
          <a:bodyPr/>
          <a:lstStyle/>
          <a:p>
            <a:r>
              <a:rPr lang="en-US" altLang="en-US">
                <a:solidFill>
                  <a:srgbClr val="FFCC66"/>
                </a:solidFill>
              </a:rPr>
              <a:t>Additional Source Information</a:t>
            </a:r>
          </a:p>
        </p:txBody>
      </p:sp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A952151C-FB10-03A9-1C8B-3BB5F998E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2418" y="1498600"/>
            <a:ext cx="9927167" cy="4464051"/>
          </a:xfrm>
        </p:spPr>
        <p:txBody>
          <a:bodyPr anchor="t"/>
          <a:lstStyle/>
          <a:p>
            <a:pPr algn="l">
              <a:buFontTx/>
              <a:buChar char="•"/>
            </a:pPr>
            <a:r>
              <a:rPr lang="en-US" altLang="en-US" sz="1467" dirty="0"/>
              <a:t>https://</a:t>
            </a:r>
            <a:r>
              <a:rPr lang="en-US" altLang="en-US" sz="1467" dirty="0" err="1"/>
              <a:t>commons.wikimedia.org</a:t>
            </a:r>
            <a:r>
              <a:rPr lang="en-US" altLang="en-US" sz="1467" dirty="0"/>
              <a:t>/wiki/</a:t>
            </a:r>
            <a:r>
              <a:rPr lang="en-US" altLang="en-US" sz="1467" dirty="0" err="1"/>
              <a:t>File:Mouse_pointer_or_cursor.png</a:t>
            </a:r>
            <a:endParaRPr lang="en-US" altLang="en-US" sz="1467" dirty="0"/>
          </a:p>
          <a:p>
            <a:pPr algn="l">
              <a:buFontTx/>
              <a:buChar char="•"/>
            </a:pPr>
            <a:r>
              <a:rPr lang="en-US" altLang="en-US" sz="1467" dirty="0"/>
              <a:t>https://</a:t>
            </a:r>
            <a:r>
              <a:rPr lang="en-US" altLang="en-US" sz="1467" dirty="0" err="1"/>
              <a:t>en.wikipedia.org</a:t>
            </a:r>
            <a:r>
              <a:rPr lang="en-US" altLang="en-US" sz="1467" dirty="0"/>
              <a:t>/wiki/</a:t>
            </a:r>
            <a:r>
              <a:rPr lang="en-US" altLang="en-US" sz="1467" dirty="0" err="1"/>
              <a:t>Spinning_pinwheel</a:t>
            </a:r>
            <a:r>
              <a:rPr lang="en-US" altLang="en-US" sz="1467" dirty="0"/>
              <a:t>#/media/File:OS_X_10.11_Beta_Beach_Ball.jpg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9C4D00-19E0-7B5C-2D09-74C2FE23ECD3}"/>
              </a:ext>
            </a:extLst>
          </p:cNvPr>
          <p:cNvSpPr/>
          <p:nvPr/>
        </p:nvSpPr>
        <p:spPr>
          <a:xfrm>
            <a:off x="874184" y="277284"/>
            <a:ext cx="2707216" cy="42648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87946E-7CA3-4E9E-42EE-FE681F1412A8}"/>
              </a:ext>
            </a:extLst>
          </p:cNvPr>
          <p:cNvSpPr/>
          <p:nvPr/>
        </p:nvSpPr>
        <p:spPr>
          <a:xfrm>
            <a:off x="4978400" y="404286"/>
            <a:ext cx="6197600" cy="3683000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Server</a:t>
            </a:r>
          </a:p>
        </p:txBody>
      </p:sp>
      <p:sp>
        <p:nvSpPr>
          <p:cNvPr id="73" name="Cloud Callout 72">
            <a:extLst>
              <a:ext uri="{FF2B5EF4-FFF2-40B4-BE49-F238E27FC236}">
                <a16:creationId xmlns:a16="http://schemas.microsoft.com/office/drawing/2014/main" id="{9996A45E-0435-5177-87B7-4661CE994814}"/>
              </a:ext>
            </a:extLst>
          </p:cNvPr>
          <p:cNvSpPr/>
          <p:nvPr/>
        </p:nvSpPr>
        <p:spPr>
          <a:xfrm>
            <a:off x="3874395" y="1994246"/>
            <a:ext cx="736003" cy="506940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sym typeface="Helvetica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ED9B4D6-A89C-3DA4-94E8-3B6AE5AF7052}"/>
              </a:ext>
            </a:extLst>
          </p:cNvPr>
          <p:cNvSpPr/>
          <p:nvPr/>
        </p:nvSpPr>
        <p:spPr>
          <a:xfrm>
            <a:off x="1079500" y="404286"/>
            <a:ext cx="516467" cy="4022402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D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O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M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82FD229-6188-9887-EA94-3276E3C99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5200" y="1758767"/>
            <a:ext cx="1363133" cy="948267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Parse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Response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9D8BA83-090A-4D4B-71AF-F04196B589FE}"/>
              </a:ext>
            </a:extLst>
          </p:cNvPr>
          <p:cNvSpPr/>
          <p:nvPr/>
        </p:nvSpPr>
        <p:spPr>
          <a:xfrm>
            <a:off x="2133601" y="3130367"/>
            <a:ext cx="1420284" cy="1123949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sz="1867" dirty="0">
                <a:sym typeface="Helvetica" charset="0"/>
              </a:rPr>
              <a:t>JavaScript</a:t>
            </a:r>
          </a:p>
        </p:txBody>
      </p:sp>
      <p:pic>
        <p:nvPicPr>
          <p:cNvPr id="8218" name="Picture 80">
            <a:extLst>
              <a:ext uri="{FF2B5EF4-FFF2-40B4-BE49-F238E27FC236}">
                <a16:creationId xmlns:a16="http://schemas.microsoft.com/office/drawing/2014/main" id="{93EC6C17-0DE3-FFC8-C627-8CA7C642D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0634" y="1480064"/>
            <a:ext cx="1473201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D8E57A-D58A-F9C9-FB54-BA20F9C6B92A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2047875" y="884484"/>
            <a:ext cx="3295649" cy="3598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AEC1065-C3B9-C076-629B-CC3C3AEDE73E}"/>
              </a:ext>
            </a:extLst>
          </p:cNvPr>
          <p:cNvCxnSpPr>
            <a:cxnSpLocks/>
            <a:stCxn id="6" idx="1"/>
            <a:endCxn id="78" idx="3"/>
          </p:cNvCxnSpPr>
          <p:nvPr/>
        </p:nvCxnSpPr>
        <p:spPr>
          <a:xfrm flipH="1" flipV="1">
            <a:off x="3598333" y="2232901"/>
            <a:ext cx="1380067" cy="1288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DFB0BDD-901B-F797-D480-F0799EB03312}"/>
              </a:ext>
            </a:extLst>
          </p:cNvPr>
          <p:cNvCxnSpPr>
            <a:cxnSpLocks/>
            <a:stCxn id="78" idx="1"/>
            <a:endCxn id="77" idx="3"/>
          </p:cNvCxnSpPr>
          <p:nvPr/>
        </p:nvCxnSpPr>
        <p:spPr>
          <a:xfrm flipH="1">
            <a:off x="1595967" y="2232901"/>
            <a:ext cx="639233" cy="18258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F2753B8-6067-3215-CD75-FEB8A358F5CE}"/>
              </a:ext>
            </a:extLst>
          </p:cNvPr>
          <p:cNvCxnSpPr>
            <a:cxnSpLocks/>
            <a:endCxn id="48" idx="1"/>
          </p:cNvCxnSpPr>
          <p:nvPr/>
        </p:nvCxnSpPr>
        <p:spPr>
          <a:xfrm flipV="1">
            <a:off x="692151" y="921525"/>
            <a:ext cx="451907" cy="74824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FAF7D6C-48FA-2658-557E-FC336C275433}"/>
              </a:ext>
            </a:extLst>
          </p:cNvPr>
          <p:cNvCxnSpPr>
            <a:cxnSpLocks/>
            <a:stCxn id="77" idx="1"/>
          </p:cNvCxnSpPr>
          <p:nvPr/>
        </p:nvCxnSpPr>
        <p:spPr>
          <a:xfrm flipH="1" flipV="1">
            <a:off x="692151" y="2245786"/>
            <a:ext cx="387349" cy="16970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270A63D2-E902-667D-ECC1-96D13120B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058" y="672817"/>
            <a:ext cx="903817" cy="49741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olidFill>
                  <a:schemeClr val="dk1"/>
                </a:solidFill>
                <a:sym typeface="Helvetica" charset="0"/>
              </a:rPr>
              <a:t>Click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C7EC-E60F-E844-6FF8-F891ADE1AD52}"/>
              </a:ext>
            </a:extLst>
          </p:cNvPr>
          <p:cNvSpPr txBox="1"/>
          <p:nvPr/>
        </p:nvSpPr>
        <p:spPr>
          <a:xfrm>
            <a:off x="5343524" y="1909734"/>
            <a:ext cx="29444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&lt;h1&gt;A header&lt;/h1&gt;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&lt;p&gt;A paragraph&lt;/p&gt;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41704-72CA-21B7-F163-798C4C85C488}"/>
              </a:ext>
            </a:extLst>
          </p:cNvPr>
          <p:cNvSpPr txBox="1"/>
          <p:nvPr/>
        </p:nvSpPr>
        <p:spPr>
          <a:xfrm>
            <a:off x="5167243" y="673644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https://www.dj4e.com/code/browser/01-noscript.htm</a:t>
            </a:r>
          </a:p>
        </p:txBody>
      </p:sp>
      <p:pic>
        <p:nvPicPr>
          <p:cNvPr id="12" name="Picture 11" descr="A screenshot of a web page&#10;&#10;Description automatically generated">
            <a:extLst>
              <a:ext uri="{FF2B5EF4-FFF2-40B4-BE49-F238E27FC236}">
                <a16:creationId xmlns:a16="http://schemas.microsoft.com/office/drawing/2014/main" id="{97EB3860-13B6-61C2-9B6A-AC4B7436D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3004659"/>
            <a:ext cx="3862179" cy="36964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9C4D00-19E0-7B5C-2D09-74C2FE23ECD3}"/>
              </a:ext>
            </a:extLst>
          </p:cNvPr>
          <p:cNvSpPr/>
          <p:nvPr/>
        </p:nvSpPr>
        <p:spPr>
          <a:xfrm>
            <a:off x="874184" y="277284"/>
            <a:ext cx="2707216" cy="42648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87946E-7CA3-4E9E-42EE-FE681F1412A8}"/>
              </a:ext>
            </a:extLst>
          </p:cNvPr>
          <p:cNvSpPr/>
          <p:nvPr/>
        </p:nvSpPr>
        <p:spPr>
          <a:xfrm>
            <a:off x="4978400" y="404286"/>
            <a:ext cx="6197600" cy="3683000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Server</a:t>
            </a:r>
          </a:p>
        </p:txBody>
      </p:sp>
      <p:sp>
        <p:nvSpPr>
          <p:cNvPr id="73" name="Cloud Callout 72">
            <a:extLst>
              <a:ext uri="{FF2B5EF4-FFF2-40B4-BE49-F238E27FC236}">
                <a16:creationId xmlns:a16="http://schemas.microsoft.com/office/drawing/2014/main" id="{9996A45E-0435-5177-87B7-4661CE994814}"/>
              </a:ext>
            </a:extLst>
          </p:cNvPr>
          <p:cNvSpPr/>
          <p:nvPr/>
        </p:nvSpPr>
        <p:spPr>
          <a:xfrm>
            <a:off x="3874395" y="1994246"/>
            <a:ext cx="736003" cy="506940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sym typeface="Helvetica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ED9B4D6-A89C-3DA4-94E8-3B6AE5AF7052}"/>
              </a:ext>
            </a:extLst>
          </p:cNvPr>
          <p:cNvSpPr/>
          <p:nvPr/>
        </p:nvSpPr>
        <p:spPr>
          <a:xfrm>
            <a:off x="1079500" y="404286"/>
            <a:ext cx="516467" cy="4022402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D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O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M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82FD229-6188-9887-EA94-3276E3C99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5200" y="1758767"/>
            <a:ext cx="1363133" cy="948267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Parse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Response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9D8BA83-090A-4D4B-71AF-F04196B589FE}"/>
              </a:ext>
            </a:extLst>
          </p:cNvPr>
          <p:cNvSpPr/>
          <p:nvPr/>
        </p:nvSpPr>
        <p:spPr>
          <a:xfrm>
            <a:off x="2133601" y="3130367"/>
            <a:ext cx="1420284" cy="1123949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sz="1867" dirty="0">
                <a:sym typeface="Helvetica" charset="0"/>
              </a:rPr>
              <a:t>JavaScript</a:t>
            </a:r>
          </a:p>
        </p:txBody>
      </p:sp>
      <p:pic>
        <p:nvPicPr>
          <p:cNvPr id="8218" name="Picture 80">
            <a:extLst>
              <a:ext uri="{FF2B5EF4-FFF2-40B4-BE49-F238E27FC236}">
                <a16:creationId xmlns:a16="http://schemas.microsoft.com/office/drawing/2014/main" id="{93EC6C17-0DE3-FFC8-C627-8CA7C642D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0634" y="1480064"/>
            <a:ext cx="1473201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D8E57A-D58A-F9C9-FB54-BA20F9C6B92A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2047875" y="884484"/>
            <a:ext cx="3295649" cy="3598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AEC1065-C3B9-C076-629B-CC3C3AEDE73E}"/>
              </a:ext>
            </a:extLst>
          </p:cNvPr>
          <p:cNvCxnSpPr>
            <a:cxnSpLocks/>
            <a:stCxn id="6" idx="1"/>
            <a:endCxn id="78" idx="3"/>
          </p:cNvCxnSpPr>
          <p:nvPr/>
        </p:nvCxnSpPr>
        <p:spPr>
          <a:xfrm flipH="1" flipV="1">
            <a:off x="3598333" y="2232901"/>
            <a:ext cx="1380067" cy="1288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DFB0BDD-901B-F797-D480-F0799EB03312}"/>
              </a:ext>
            </a:extLst>
          </p:cNvPr>
          <p:cNvCxnSpPr>
            <a:cxnSpLocks/>
            <a:stCxn id="78" idx="2"/>
            <a:endCxn id="79" idx="0"/>
          </p:cNvCxnSpPr>
          <p:nvPr/>
        </p:nvCxnSpPr>
        <p:spPr>
          <a:xfrm flipH="1">
            <a:off x="2843743" y="2707034"/>
            <a:ext cx="73024" cy="42333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270A63D2-E902-667D-ECC1-96D13120B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058" y="672817"/>
            <a:ext cx="903817" cy="49741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olidFill>
                  <a:schemeClr val="dk1"/>
                </a:solidFill>
                <a:sym typeface="Helvetica" charset="0"/>
              </a:rPr>
              <a:t>Click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C7EC-E60F-E844-6FF8-F891ADE1AD52}"/>
              </a:ext>
            </a:extLst>
          </p:cNvPr>
          <p:cNvSpPr txBox="1"/>
          <p:nvPr/>
        </p:nvSpPr>
        <p:spPr>
          <a:xfrm>
            <a:off x="5141427" y="1627226"/>
            <a:ext cx="61763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('&lt;h1&gt;A header&lt;/h1&gt;\n');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('&lt;p&gt;A paragraph&lt;/p&gt;\n');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41704-72CA-21B7-F163-798C4C85C488}"/>
              </a:ext>
            </a:extLst>
          </p:cNvPr>
          <p:cNvSpPr txBox="1"/>
          <p:nvPr/>
        </p:nvSpPr>
        <p:spPr>
          <a:xfrm>
            <a:off x="5343524" y="672817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https://www.dj4e.com/code/browser/02-script.htm</a:t>
            </a:r>
          </a:p>
        </p:txBody>
      </p:sp>
      <p:pic>
        <p:nvPicPr>
          <p:cNvPr id="12" name="Picture 11" descr="A screenshot of a web page&#10;&#10;Description automatically generated">
            <a:extLst>
              <a:ext uri="{FF2B5EF4-FFF2-40B4-BE49-F238E27FC236}">
                <a16:creationId xmlns:a16="http://schemas.microsoft.com/office/drawing/2014/main" id="{97EB3860-13B6-61C2-9B6A-AC4B7436D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3004659"/>
            <a:ext cx="3862179" cy="369647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9DB2273-BE9C-56E9-68C8-7BCD5E707825}"/>
              </a:ext>
            </a:extLst>
          </p:cNvPr>
          <p:cNvCxnSpPr>
            <a:cxnSpLocks/>
            <a:stCxn id="79" idx="1"/>
            <a:endCxn id="77" idx="3"/>
          </p:cNvCxnSpPr>
          <p:nvPr/>
        </p:nvCxnSpPr>
        <p:spPr>
          <a:xfrm flipH="1" flipV="1">
            <a:off x="1595967" y="2415487"/>
            <a:ext cx="537634" cy="127685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6375B8C-2D8D-04E6-F190-EBB609B4E745}"/>
              </a:ext>
            </a:extLst>
          </p:cNvPr>
          <p:cNvCxnSpPr>
            <a:cxnSpLocks/>
          </p:cNvCxnSpPr>
          <p:nvPr/>
        </p:nvCxnSpPr>
        <p:spPr>
          <a:xfrm flipV="1">
            <a:off x="692151" y="921525"/>
            <a:ext cx="451907" cy="74824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57DCFB-6B4C-05E7-4D8C-27C22CF38FD6}"/>
              </a:ext>
            </a:extLst>
          </p:cNvPr>
          <p:cNvCxnSpPr>
            <a:cxnSpLocks/>
          </p:cNvCxnSpPr>
          <p:nvPr/>
        </p:nvCxnSpPr>
        <p:spPr>
          <a:xfrm flipH="1" flipV="1">
            <a:off x="692151" y="2245786"/>
            <a:ext cx="387349" cy="16970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20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9C4D00-19E0-7B5C-2D09-74C2FE23ECD3}"/>
              </a:ext>
            </a:extLst>
          </p:cNvPr>
          <p:cNvSpPr/>
          <p:nvPr/>
        </p:nvSpPr>
        <p:spPr>
          <a:xfrm>
            <a:off x="874184" y="277284"/>
            <a:ext cx="2707216" cy="42648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87946E-7CA3-4E9E-42EE-FE681F1412A8}"/>
              </a:ext>
            </a:extLst>
          </p:cNvPr>
          <p:cNvSpPr/>
          <p:nvPr/>
        </p:nvSpPr>
        <p:spPr>
          <a:xfrm>
            <a:off x="4978400" y="404286"/>
            <a:ext cx="6197600" cy="3683000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Server</a:t>
            </a:r>
          </a:p>
        </p:txBody>
      </p:sp>
      <p:sp>
        <p:nvSpPr>
          <p:cNvPr id="73" name="Cloud Callout 72">
            <a:extLst>
              <a:ext uri="{FF2B5EF4-FFF2-40B4-BE49-F238E27FC236}">
                <a16:creationId xmlns:a16="http://schemas.microsoft.com/office/drawing/2014/main" id="{9996A45E-0435-5177-87B7-4661CE994814}"/>
              </a:ext>
            </a:extLst>
          </p:cNvPr>
          <p:cNvSpPr/>
          <p:nvPr/>
        </p:nvSpPr>
        <p:spPr>
          <a:xfrm>
            <a:off x="3874395" y="1994246"/>
            <a:ext cx="736003" cy="506940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sym typeface="Helvetica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ED9B4D6-A89C-3DA4-94E8-3B6AE5AF7052}"/>
              </a:ext>
            </a:extLst>
          </p:cNvPr>
          <p:cNvSpPr/>
          <p:nvPr/>
        </p:nvSpPr>
        <p:spPr>
          <a:xfrm>
            <a:off x="1079500" y="404286"/>
            <a:ext cx="516467" cy="4022402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D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O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M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82FD229-6188-9887-EA94-3276E3C99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5200" y="1758767"/>
            <a:ext cx="1363133" cy="948267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Parse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Response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9D8BA83-090A-4D4B-71AF-F04196B589FE}"/>
              </a:ext>
            </a:extLst>
          </p:cNvPr>
          <p:cNvSpPr/>
          <p:nvPr/>
        </p:nvSpPr>
        <p:spPr>
          <a:xfrm>
            <a:off x="2133601" y="3130367"/>
            <a:ext cx="1420284" cy="1123949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sz="1867" dirty="0">
                <a:sym typeface="Helvetica" charset="0"/>
              </a:rPr>
              <a:t>JavaScript</a:t>
            </a:r>
          </a:p>
        </p:txBody>
      </p:sp>
      <p:pic>
        <p:nvPicPr>
          <p:cNvPr id="8218" name="Picture 80">
            <a:extLst>
              <a:ext uri="{FF2B5EF4-FFF2-40B4-BE49-F238E27FC236}">
                <a16:creationId xmlns:a16="http://schemas.microsoft.com/office/drawing/2014/main" id="{93EC6C17-0DE3-FFC8-C627-8CA7C642D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0634" y="1480064"/>
            <a:ext cx="1473201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D8E57A-D58A-F9C9-FB54-BA20F9C6B92A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2047875" y="884484"/>
            <a:ext cx="3295649" cy="3598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AEC1065-C3B9-C076-629B-CC3C3AEDE73E}"/>
              </a:ext>
            </a:extLst>
          </p:cNvPr>
          <p:cNvCxnSpPr>
            <a:cxnSpLocks/>
            <a:stCxn id="6" idx="1"/>
            <a:endCxn id="78" idx="3"/>
          </p:cNvCxnSpPr>
          <p:nvPr/>
        </p:nvCxnSpPr>
        <p:spPr>
          <a:xfrm flipH="1" flipV="1">
            <a:off x="3598333" y="2232901"/>
            <a:ext cx="1380067" cy="1288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DFB0BDD-901B-F797-D480-F0799EB03312}"/>
              </a:ext>
            </a:extLst>
          </p:cNvPr>
          <p:cNvCxnSpPr>
            <a:cxnSpLocks/>
            <a:stCxn id="78" idx="1"/>
            <a:endCxn id="77" idx="3"/>
          </p:cNvCxnSpPr>
          <p:nvPr/>
        </p:nvCxnSpPr>
        <p:spPr>
          <a:xfrm flipH="1">
            <a:off x="1595967" y="2232901"/>
            <a:ext cx="639233" cy="18258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270A63D2-E902-667D-ECC1-96D13120B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058" y="672817"/>
            <a:ext cx="903817" cy="49741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olidFill>
                  <a:schemeClr val="dk1"/>
                </a:solidFill>
                <a:sym typeface="Helvetica" charset="0"/>
              </a:rPr>
              <a:t>Click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C7EC-E60F-E844-6FF8-F891ADE1AD52}"/>
              </a:ext>
            </a:extLst>
          </p:cNvPr>
          <p:cNvSpPr txBox="1"/>
          <p:nvPr/>
        </p:nvSpPr>
        <p:spPr>
          <a:xfrm>
            <a:off x="5078757" y="1262719"/>
            <a:ext cx="633603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&lt;h1&gt;A header&lt;/h1&gt;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&lt;p&gt;&lt;a onclick="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();"&gt;Click Me&lt;/a&gt;&lt;/p&gt;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("I was clicked");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41704-72CA-21B7-F163-798C4C85C488}"/>
              </a:ext>
            </a:extLst>
          </p:cNvPr>
          <p:cNvSpPr txBox="1"/>
          <p:nvPr/>
        </p:nvSpPr>
        <p:spPr>
          <a:xfrm>
            <a:off x="5167243" y="673644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https://www.dj4e.com/code/browser/03-event.htm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BBF347-18AD-C0A3-6423-990EF8738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730" y="3130367"/>
            <a:ext cx="662516" cy="28938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olidFill>
                  <a:schemeClr val="dk1"/>
                </a:solidFill>
                <a:sym typeface="Helvetica" charset="0"/>
              </a:rPr>
              <a:t>Click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0DFD50-066D-0224-0B93-495588EFAE3E}"/>
              </a:ext>
            </a:extLst>
          </p:cNvPr>
          <p:cNvCxnSpPr>
            <a:cxnSpLocks/>
            <a:stCxn id="5" idx="3"/>
            <a:endCxn id="79" idx="1"/>
          </p:cNvCxnSpPr>
          <p:nvPr/>
        </p:nvCxnSpPr>
        <p:spPr>
          <a:xfrm>
            <a:off x="1813246" y="3275060"/>
            <a:ext cx="320355" cy="41728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84A0E3B1-595A-2588-6C94-F03A0D185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8260" y="2888138"/>
            <a:ext cx="3388139" cy="3811656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383DF6C8-A068-6C26-6CE4-A5DDC4D2A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6990" y="3981257"/>
            <a:ext cx="4363554" cy="2359616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B6B405-3261-37F5-B131-6162DD82569E}"/>
              </a:ext>
            </a:extLst>
          </p:cNvPr>
          <p:cNvCxnSpPr>
            <a:cxnSpLocks/>
          </p:cNvCxnSpPr>
          <p:nvPr/>
        </p:nvCxnSpPr>
        <p:spPr>
          <a:xfrm flipV="1">
            <a:off x="692151" y="921525"/>
            <a:ext cx="451907" cy="74824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4390C0-B6B5-1F7B-7471-9189406CC923}"/>
              </a:ext>
            </a:extLst>
          </p:cNvPr>
          <p:cNvCxnSpPr>
            <a:cxnSpLocks/>
          </p:cNvCxnSpPr>
          <p:nvPr/>
        </p:nvCxnSpPr>
        <p:spPr>
          <a:xfrm flipH="1" flipV="1">
            <a:off x="692151" y="2245786"/>
            <a:ext cx="387349" cy="16970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452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9C4D00-19E0-7B5C-2D09-74C2FE23ECD3}"/>
              </a:ext>
            </a:extLst>
          </p:cNvPr>
          <p:cNvSpPr/>
          <p:nvPr/>
        </p:nvSpPr>
        <p:spPr>
          <a:xfrm>
            <a:off x="874184" y="277284"/>
            <a:ext cx="2707216" cy="42648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87946E-7CA3-4E9E-42EE-FE681F1412A8}"/>
              </a:ext>
            </a:extLst>
          </p:cNvPr>
          <p:cNvSpPr/>
          <p:nvPr/>
        </p:nvSpPr>
        <p:spPr>
          <a:xfrm>
            <a:off x="4978400" y="404286"/>
            <a:ext cx="6197600" cy="3683000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Server</a:t>
            </a:r>
          </a:p>
        </p:txBody>
      </p:sp>
      <p:sp>
        <p:nvSpPr>
          <p:cNvPr id="73" name="Cloud Callout 72">
            <a:extLst>
              <a:ext uri="{FF2B5EF4-FFF2-40B4-BE49-F238E27FC236}">
                <a16:creationId xmlns:a16="http://schemas.microsoft.com/office/drawing/2014/main" id="{9996A45E-0435-5177-87B7-4661CE994814}"/>
              </a:ext>
            </a:extLst>
          </p:cNvPr>
          <p:cNvSpPr/>
          <p:nvPr/>
        </p:nvSpPr>
        <p:spPr>
          <a:xfrm>
            <a:off x="3874395" y="1994246"/>
            <a:ext cx="736003" cy="506940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sym typeface="Helvetica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ED9B4D6-A89C-3DA4-94E8-3B6AE5AF7052}"/>
              </a:ext>
            </a:extLst>
          </p:cNvPr>
          <p:cNvSpPr/>
          <p:nvPr/>
        </p:nvSpPr>
        <p:spPr>
          <a:xfrm>
            <a:off x="1079500" y="404286"/>
            <a:ext cx="516467" cy="4022402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D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O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M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82FD229-6188-9887-EA94-3276E3C99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5200" y="1758767"/>
            <a:ext cx="1363133" cy="948267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Parse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Response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9D8BA83-090A-4D4B-71AF-F04196B589FE}"/>
              </a:ext>
            </a:extLst>
          </p:cNvPr>
          <p:cNvSpPr/>
          <p:nvPr/>
        </p:nvSpPr>
        <p:spPr>
          <a:xfrm>
            <a:off x="2133601" y="3130367"/>
            <a:ext cx="1420284" cy="1123949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sz="1867" dirty="0">
                <a:sym typeface="Helvetica" charset="0"/>
              </a:rPr>
              <a:t>JavaScript</a:t>
            </a:r>
          </a:p>
        </p:txBody>
      </p:sp>
      <p:pic>
        <p:nvPicPr>
          <p:cNvPr id="8218" name="Picture 80">
            <a:extLst>
              <a:ext uri="{FF2B5EF4-FFF2-40B4-BE49-F238E27FC236}">
                <a16:creationId xmlns:a16="http://schemas.microsoft.com/office/drawing/2014/main" id="{93EC6C17-0DE3-FFC8-C627-8CA7C642D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0634" y="1480064"/>
            <a:ext cx="1473201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D8E57A-D58A-F9C9-FB54-BA20F9C6B92A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2047875" y="884484"/>
            <a:ext cx="3295649" cy="3598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AEC1065-C3B9-C076-629B-CC3C3AEDE73E}"/>
              </a:ext>
            </a:extLst>
          </p:cNvPr>
          <p:cNvCxnSpPr>
            <a:cxnSpLocks/>
            <a:stCxn id="6" idx="1"/>
            <a:endCxn id="78" idx="3"/>
          </p:cNvCxnSpPr>
          <p:nvPr/>
        </p:nvCxnSpPr>
        <p:spPr>
          <a:xfrm flipH="1" flipV="1">
            <a:off x="3598333" y="2232901"/>
            <a:ext cx="1380067" cy="1288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DFB0BDD-901B-F797-D480-F0799EB03312}"/>
              </a:ext>
            </a:extLst>
          </p:cNvPr>
          <p:cNvCxnSpPr>
            <a:cxnSpLocks/>
            <a:stCxn id="78" idx="1"/>
            <a:endCxn id="77" idx="3"/>
          </p:cNvCxnSpPr>
          <p:nvPr/>
        </p:nvCxnSpPr>
        <p:spPr>
          <a:xfrm flipH="1">
            <a:off x="1595967" y="2232901"/>
            <a:ext cx="639233" cy="18258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270A63D2-E902-667D-ECC1-96D13120B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058" y="672817"/>
            <a:ext cx="903817" cy="49741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olidFill>
                  <a:schemeClr val="dk1"/>
                </a:solidFill>
                <a:sym typeface="Helvetica" charset="0"/>
              </a:rPr>
              <a:t>Click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C7EC-E60F-E844-6FF8-F891ADE1AD52}"/>
              </a:ext>
            </a:extLst>
          </p:cNvPr>
          <p:cNvSpPr txBox="1"/>
          <p:nvPr/>
        </p:nvSpPr>
        <p:spPr>
          <a:xfrm>
            <a:off x="5078757" y="1262719"/>
            <a:ext cx="633603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&lt;h1&gt;A header&lt;/h1&gt;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&lt;p&gt;A Paragraph&lt;/a&gt;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("I was called");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5000);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("Timer started...");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41704-72CA-21B7-F163-798C4C85C488}"/>
              </a:ext>
            </a:extLst>
          </p:cNvPr>
          <p:cNvSpPr txBox="1"/>
          <p:nvPr/>
        </p:nvSpPr>
        <p:spPr>
          <a:xfrm>
            <a:off x="5167243" y="673644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https://www.dj4e.com/code/browser/04-timer.htm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BBF347-18AD-C0A3-6423-990EF8738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026" y="3130367"/>
            <a:ext cx="813239" cy="28938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olidFill>
                  <a:schemeClr val="dk1"/>
                </a:solidFill>
                <a:sym typeface="Helvetica" charset="0"/>
              </a:rPr>
              <a:t>Timer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0DFD50-066D-0224-0B93-495588EFAE3E}"/>
              </a:ext>
            </a:extLst>
          </p:cNvPr>
          <p:cNvCxnSpPr>
            <a:cxnSpLocks/>
            <a:stCxn id="5" idx="3"/>
            <a:endCxn id="79" idx="1"/>
          </p:cNvCxnSpPr>
          <p:nvPr/>
        </p:nvCxnSpPr>
        <p:spPr>
          <a:xfrm>
            <a:off x="1804265" y="3275060"/>
            <a:ext cx="329336" cy="41728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34A758B-EBB0-BC46-6758-D828C2ADC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6410" y="3848042"/>
            <a:ext cx="4492522" cy="271178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AA5E53-E831-E1F6-7232-F04310A9ED1E}"/>
              </a:ext>
            </a:extLst>
          </p:cNvPr>
          <p:cNvCxnSpPr>
            <a:cxnSpLocks/>
          </p:cNvCxnSpPr>
          <p:nvPr/>
        </p:nvCxnSpPr>
        <p:spPr>
          <a:xfrm flipV="1">
            <a:off x="692151" y="921525"/>
            <a:ext cx="451907" cy="74824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B1AA93-49E5-C939-28F8-799C563B8ACD}"/>
              </a:ext>
            </a:extLst>
          </p:cNvPr>
          <p:cNvCxnSpPr>
            <a:cxnSpLocks/>
          </p:cNvCxnSpPr>
          <p:nvPr/>
        </p:nvCxnSpPr>
        <p:spPr>
          <a:xfrm flipH="1" flipV="1">
            <a:off x="692151" y="2245786"/>
            <a:ext cx="387349" cy="16970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23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6E443-5D80-1CB5-1CE3-7E294E095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Class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3129A-A9BD-8901-638D-7D0EEEFC7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30957" cy="4351338"/>
          </a:xfrm>
        </p:spPr>
        <p:txBody>
          <a:bodyPr/>
          <a:lstStyle/>
          <a:p>
            <a:r>
              <a:rPr lang="en-US" dirty="0"/>
              <a:t>The first parameter to </a:t>
            </a:r>
            <a:r>
              <a:rPr lang="en-US" dirty="0" err="1"/>
              <a:t>setTimeout</a:t>
            </a:r>
            <a:r>
              <a:rPr lang="en-US" dirty="0"/>
              <a:t>() is a </a:t>
            </a:r>
            <a:r>
              <a:rPr lang="en-US" dirty="0">
                <a:solidFill>
                  <a:srgbClr val="FFFF00"/>
                </a:solidFill>
              </a:rPr>
              <a:t>function reference </a:t>
            </a:r>
            <a:r>
              <a:rPr lang="en-US" dirty="0"/>
              <a:t>– no 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FA9C68-115D-543B-3307-1FACBB502AC0}"/>
              </a:ext>
            </a:extLst>
          </p:cNvPr>
          <p:cNvSpPr txBox="1"/>
          <p:nvPr/>
        </p:nvSpPr>
        <p:spPr>
          <a:xfrm>
            <a:off x="1082616" y="3091070"/>
            <a:ext cx="547721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&lt;h1&gt;A header&lt;/h1&gt;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&lt;p&gt;A Paragraph&lt;/a&gt;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("I was called");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5000);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("Timer started...");</a:t>
            </a:r>
          </a:p>
          <a:p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C24B86E-3C57-23ED-804B-8B39626B5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221" y="2014460"/>
            <a:ext cx="4834582" cy="39389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7C2C88-FCCA-15EE-5D8A-2396A6526138}"/>
              </a:ext>
            </a:extLst>
          </p:cNvPr>
          <p:cNvSpPr txBox="1"/>
          <p:nvPr/>
        </p:nvSpPr>
        <p:spPr>
          <a:xfrm>
            <a:off x="6659217" y="1239153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https://www.dj4e.com/code/browser/05-function.htm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C14260E-03C8-CD7B-14BC-57035DE73AA6}"/>
              </a:ext>
            </a:extLst>
          </p:cNvPr>
          <p:cNvCxnSpPr>
            <a:cxnSpLocks/>
          </p:cNvCxnSpPr>
          <p:nvPr/>
        </p:nvCxnSpPr>
        <p:spPr>
          <a:xfrm flipH="1">
            <a:off x="9144000" y="4919870"/>
            <a:ext cx="1610139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013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520ED6-FD85-9A0A-DFF0-C336C14FE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F4BB0F-14AB-DEC1-C197-581C90EBD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(a.k.a. the "DOM")</a:t>
            </a:r>
          </a:p>
        </p:txBody>
      </p:sp>
    </p:spTree>
    <p:extLst>
      <p:ext uri="{BB962C8B-B14F-4D97-AF65-F5344CB8AC3E}">
        <p14:creationId xmlns:p14="http://schemas.microsoft.com/office/powerpoint/2010/main" val="707621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2170</Words>
  <Application>Microsoft Macintosh PowerPoint</Application>
  <PresentationFormat>Widescreen</PresentationFormat>
  <Paragraphs>360</Paragraphs>
  <Slides>39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Calibri Light</vt:lpstr>
      <vt:lpstr>Courier</vt:lpstr>
      <vt:lpstr>Courier New</vt:lpstr>
      <vt:lpstr>Lucida Grande</vt:lpstr>
      <vt:lpstr>Office Theme</vt:lpstr>
      <vt:lpstr>JavaScript and the Browser</vt:lpstr>
      <vt:lpstr>JavaScript in a Browser</vt:lpstr>
      <vt:lpstr>When Does JavaScript Execute?</vt:lpstr>
      <vt:lpstr>PowerPoint Presentation</vt:lpstr>
      <vt:lpstr>PowerPoint Presentation</vt:lpstr>
      <vt:lpstr>PowerPoint Presentation</vt:lpstr>
      <vt:lpstr>PowerPoint Presentation</vt:lpstr>
      <vt:lpstr>First Class Functions</vt:lpstr>
      <vt:lpstr>Document Object Model</vt:lpstr>
      <vt:lpstr>Document Object Model</vt:lpstr>
      <vt:lpstr>Inspect the DOM</vt:lpstr>
      <vt:lpstr>The "Window"</vt:lpstr>
      <vt:lpstr>PowerPoint Presentation</vt:lpstr>
      <vt:lpstr>PowerPoint Presentation</vt:lpstr>
      <vt:lpstr>PowerPoint Presentation</vt:lpstr>
      <vt:lpstr>Modifying the DOM in JavaScript</vt:lpstr>
      <vt:lpstr>Modify the DOM</vt:lpstr>
      <vt:lpstr>PowerPoint Presentation</vt:lpstr>
      <vt:lpstr>PowerPoint Presentation</vt:lpstr>
      <vt:lpstr>PowerPoint Presentation</vt:lpstr>
      <vt:lpstr>Adding to the DOM</vt:lpstr>
      <vt:lpstr>PowerPoint Presentation</vt:lpstr>
      <vt:lpstr>PowerPoint Presentation</vt:lpstr>
      <vt:lpstr>Browser Events</vt:lpstr>
      <vt:lpstr>We have been using events all along</vt:lpstr>
      <vt:lpstr>Event Registration System</vt:lpstr>
      <vt:lpstr>PowerPoint Presentation</vt:lpstr>
      <vt:lpstr>PowerPoint Presentation</vt:lpstr>
      <vt:lpstr>Content Load Complete Event</vt:lpstr>
      <vt:lpstr>PowerPoint Presentation</vt:lpstr>
      <vt:lpstr>Changing CSS in the DOM</vt:lpstr>
      <vt:lpstr>PowerPoint Presentation</vt:lpstr>
      <vt:lpstr>Network Events</vt:lpstr>
      <vt:lpstr>Network Operations in JavaScript</vt:lpstr>
      <vt:lpstr>PowerPoint Presentation</vt:lpstr>
      <vt:lpstr>PowerPoint Presentation</vt:lpstr>
      <vt:lpstr>PowerPoint Presentation</vt:lpstr>
      <vt:lpstr>Summary</vt:lpstr>
      <vt:lpstr>Additional Source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Severance, Charles</dc:creator>
  <cp:lastModifiedBy>Severance, Charles</cp:lastModifiedBy>
  <cp:revision>20</cp:revision>
  <dcterms:created xsi:type="dcterms:W3CDTF">2023-07-04T15:19:46Z</dcterms:created>
  <dcterms:modified xsi:type="dcterms:W3CDTF">2023-07-06T17:06:49Z</dcterms:modified>
</cp:coreProperties>
</file>