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314" r:id="rId3"/>
    <p:sldId id="335" r:id="rId4"/>
    <p:sldId id="337" r:id="rId5"/>
    <p:sldId id="349" r:id="rId6"/>
    <p:sldId id="350" r:id="rId7"/>
    <p:sldId id="351" r:id="rId8"/>
    <p:sldId id="352" r:id="rId9"/>
    <p:sldId id="354" r:id="rId10"/>
    <p:sldId id="338" r:id="rId11"/>
    <p:sldId id="353" r:id="rId12"/>
    <p:sldId id="355" r:id="rId13"/>
    <p:sldId id="356" r:id="rId14"/>
    <p:sldId id="358" r:id="rId15"/>
    <p:sldId id="357" r:id="rId16"/>
    <p:sldId id="359" r:id="rId17"/>
    <p:sldId id="361" r:id="rId18"/>
    <p:sldId id="360" r:id="rId19"/>
    <p:sldId id="363" r:id="rId20"/>
    <p:sldId id="364" r:id="rId21"/>
    <p:sldId id="362" r:id="rId22"/>
    <p:sldId id="343" r:id="rId23"/>
    <p:sldId id="344" r:id="rId24"/>
    <p:sldId id="365" r:id="rId25"/>
    <p:sldId id="366" r:id="rId26"/>
    <p:sldId id="367" r:id="rId27"/>
    <p:sldId id="368" r:id="rId28"/>
    <p:sldId id="369" r:id="rId29"/>
    <p:sldId id="370" r:id="rId30"/>
    <p:sldId id="371" r:id="rId31"/>
    <p:sldId id="372" r:id="rId32"/>
    <p:sldId id="374" r:id="rId33"/>
    <p:sldId id="373" r:id="rId34"/>
    <p:sldId id="375" r:id="rId35"/>
    <p:sldId id="376" r:id="rId36"/>
    <p:sldId id="2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57"/>
    <p:restoredTop sz="96327"/>
  </p:normalViewPr>
  <p:slideViewPr>
    <p:cSldViewPr snapToGrid="0">
      <p:cViewPr varScale="1">
        <p:scale>
          <a:sx n="128" d="100"/>
          <a:sy n="128" d="100"/>
        </p:scale>
        <p:origin x="1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62002-FE47-E44A-9934-27B168626197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C76F2-41C2-1241-8A6C-A1FD7086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>
            <a:extLst>
              <a:ext uri="{FF2B5EF4-FFF2-40B4-BE49-F238E27FC236}">
                <a16:creationId xmlns:a16="http://schemas.microsoft.com/office/drawing/2014/main" id="{3E86FFB3-3035-35B9-9131-7A196D334E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0" name="Notes Placeholder 2">
            <a:extLst>
              <a:ext uri="{FF2B5EF4-FFF2-40B4-BE49-F238E27FC236}">
                <a16:creationId xmlns:a16="http://schemas.microsoft.com/office/drawing/2014/main" id="{39A0E137-C0C7-6E15-9F30-A4FD69D6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8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>
            <a:extLst>
              <a:ext uri="{FF2B5EF4-FFF2-40B4-BE49-F238E27FC236}">
                <a16:creationId xmlns:a16="http://schemas.microsoft.com/office/drawing/2014/main" id="{53B2F2C3-DC8D-0DFB-3BD0-EDC9F25CA1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2" name="Notes Placeholder 2">
            <a:extLst>
              <a:ext uri="{FF2B5EF4-FFF2-40B4-BE49-F238E27FC236}">
                <a16:creationId xmlns:a16="http://schemas.microsoft.com/office/drawing/2014/main" id="{C9DDCD5B-5E2E-7DEE-0F5C-D7D85ED63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7F0CA592-EEA8-042D-A696-73F1C2C713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58F3D225-A0AA-FA64-2680-BDD8830B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36CE-1CA9-8B25-29F2-B6590E3F1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F2C60-86EA-626C-E020-FBA9BD03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3155-1E68-75D1-D808-C3BA7B49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F6BB-52A7-4427-E36D-4B4A3B9E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45E1-AB04-3549-7443-14DF6765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5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8439-A04B-AFDC-50A0-93D43DD8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FD6F-9F12-E9FD-ADB0-CA85AF54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FBAA-1C05-07E8-2292-4CF7E447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C0F9F-DDA6-9435-E0D1-C352F06A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F6D3-6257-0F55-0282-DC52FFBB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DA8F-071B-EA37-7F69-9500B9DD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C99C0-F0ED-C832-01D4-D2A48908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43A3-4742-0E4C-147E-C3DFA342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6181-3AEE-1984-C329-1A0E7E78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1C19-1D00-41AF-4F27-A8FF7C79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6478-4F08-1909-2A83-A1B2B090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D575A-D410-CB53-B1DA-57E34129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7/6/23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02892-FFC1-C243-02EF-1B9A43BC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0D223-9EA5-B16C-4C82-CBA82CFA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F1C67-D913-E72B-AF2E-63D25244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7/6/23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279FF-3095-0D3F-E6E5-7E5ACD47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4D85D-4682-B5F1-54D5-8C055EF2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73E1A-CFB3-3B14-0A25-596A796B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34D2-CABC-8F8E-669E-148B2555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7B2C-1DEB-1242-D059-882536A68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170A-699D-BB45-AC18-C528FA229D18}" type="datetimeFigureOut">
              <a:rPr lang="en-US" smtClean="0"/>
              <a:t>7/6/23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B8F0-A549-9F3D-15BA-C7C5D5849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7F0E-7941-2601-1B99-7E117459F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12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41ADE056-6276-F512-BA14-DA14AFC643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/>
            <a:r>
              <a:rPr lang="en-US" altLang="en-US" sz="5867" dirty="0">
                <a:solidFill>
                  <a:srgbClr val="FFCC66"/>
                </a:solidFill>
              </a:rPr>
              <a:t>JavaScript and the Browser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124A0ED-510C-33DA-D52B-0D65BF4401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en-US" sz="3600" dirty="0"/>
              <a:t>Dr. Charles Severance</a:t>
            </a:r>
          </a:p>
          <a:p>
            <a:pPr marL="0" indent="0"/>
            <a:r>
              <a:rPr lang="en-US" altLang="en-US" sz="3600" dirty="0"/>
              <a:t>www.dj4e.com</a:t>
            </a:r>
            <a:endParaRPr lang="en-US" altLang="en-US" dirty="0"/>
          </a:p>
        </p:txBody>
      </p:sp>
      <p:pic>
        <p:nvPicPr>
          <p:cNvPr id="5123" name="Picture 6" descr="CCby.png">
            <a:extLst>
              <a:ext uri="{FF2B5EF4-FFF2-40B4-BE49-F238E27FC236}">
                <a16:creationId xmlns:a16="http://schemas.microsoft.com/office/drawing/2014/main" id="{4EAE0C0B-D81D-52B4-A2C4-0744DBBF1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5359400"/>
            <a:ext cx="1475317" cy="50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D284385F-27FE-0CAE-5E8A-A31EB6AAD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>
                <a:solidFill>
                  <a:srgbClr val="FFCC66"/>
                </a:solidFill>
              </a:rPr>
              <a:t>Document Object Model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ACA1317-E556-7CE7-888E-7797CB21C6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The browser (and sometimes our JavaScript) parses the HTML and produces a Document Object Model (DOM) which is then displayed to the user through a Window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In our event and/or timer code, we can read and manipulate the DOM 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As the DOM is updated, the user sees the new UI through the Window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Using a debugger, we can directly manipulate the DOM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web page&#10;&#10;Description automatically generated">
            <a:extLst>
              <a:ext uri="{FF2B5EF4-FFF2-40B4-BE49-F238E27FC236}">
                <a16:creationId xmlns:a16="http://schemas.microsoft.com/office/drawing/2014/main" id="{5BF590AC-F540-3A2A-AAF7-B9459C55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914" y="1587001"/>
            <a:ext cx="2921000" cy="3721100"/>
          </a:xfrm>
          <a:prstGeom prst="rect">
            <a:avLst/>
          </a:prstGeom>
        </p:spPr>
      </p:pic>
      <p:pic>
        <p:nvPicPr>
          <p:cNvPr id="9" name="Picture 8" descr="A screenshot of a web page&#10;&#10;Description automatically generated">
            <a:extLst>
              <a:ext uri="{FF2B5EF4-FFF2-40B4-BE49-F238E27FC236}">
                <a16:creationId xmlns:a16="http://schemas.microsoft.com/office/drawing/2014/main" id="{18B71FAF-79C1-C43D-FF00-1249C7B7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04" y="1606051"/>
            <a:ext cx="3009900" cy="3683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1EA2630-B89A-1394-15AA-5364F918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3880" cy="1325563"/>
          </a:xfrm>
        </p:spPr>
        <p:txBody>
          <a:bodyPr/>
          <a:lstStyle/>
          <a:p>
            <a:r>
              <a:rPr lang="en-US" dirty="0"/>
              <a:t>Inspect the DOM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6B0F1C-DBD1-7314-4E50-578A22E2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9570" cy="4351338"/>
          </a:xfrm>
        </p:spPr>
        <p:txBody>
          <a:bodyPr/>
          <a:lstStyle/>
          <a:p>
            <a:r>
              <a:rPr lang="en-US" dirty="0"/>
              <a:t>When you "inspect element" in the debugger, you are seeing the DOM and the Window</a:t>
            </a:r>
          </a:p>
          <a:p>
            <a:r>
              <a:rPr lang="en-US" dirty="0"/>
              <a:t>When you change the DOM in the debugger, the changes are reflected in the content that is displayed in the Window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697EB-0B59-BBD3-EADF-099DB5FEEFB1}"/>
              </a:ext>
            </a:extLst>
          </p:cNvPr>
          <p:cNvSpPr txBox="1"/>
          <p:nvPr/>
        </p:nvSpPr>
        <p:spPr>
          <a:xfrm>
            <a:off x="5984645" y="99650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https://www.dj4e.com/code/browser/01-noscript.htm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A4E6EAB-E164-164D-5B22-8C2227DB4BE7}"/>
              </a:ext>
            </a:extLst>
          </p:cNvPr>
          <p:cNvSpPr/>
          <p:nvPr/>
        </p:nvSpPr>
        <p:spPr>
          <a:xfrm>
            <a:off x="8344564" y="3337061"/>
            <a:ext cx="586740" cy="400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0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DCE6B-93A0-0D53-EB71-A449F56D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"Window"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DA1BC-065C-6629-3773-DCEC9895C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see the DOM "through" the Window</a:t>
            </a:r>
          </a:p>
        </p:txBody>
      </p:sp>
    </p:spTree>
    <p:extLst>
      <p:ext uri="{BB962C8B-B14F-4D97-AF65-F5344CB8AC3E}">
        <p14:creationId xmlns:p14="http://schemas.microsoft.com/office/powerpoint/2010/main" val="247394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4337B3C-1B61-D8B1-6BB5-7715D0749C65}"/>
              </a:ext>
            </a:extLst>
          </p:cNvPr>
          <p:cNvSpPr/>
          <p:nvPr/>
        </p:nvSpPr>
        <p:spPr>
          <a:xfrm>
            <a:off x="1634107" y="1306905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89F58B-94BB-6D9A-4459-F17F962BB9C4}"/>
              </a:ext>
            </a:extLst>
          </p:cNvPr>
          <p:cNvSpPr/>
          <p:nvPr/>
        </p:nvSpPr>
        <p:spPr>
          <a:xfrm>
            <a:off x="1839423" y="1433907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A812896-9444-81CE-C8C0-607113B5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123" y="2788388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A39922-851C-DBE9-39B8-BD0E2589723F}"/>
              </a:ext>
            </a:extLst>
          </p:cNvPr>
          <p:cNvSpPr/>
          <p:nvPr/>
        </p:nvSpPr>
        <p:spPr>
          <a:xfrm>
            <a:off x="2893524" y="4159988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26" name="Picture 80">
            <a:extLst>
              <a:ext uri="{FF2B5EF4-FFF2-40B4-BE49-F238E27FC236}">
                <a16:creationId xmlns:a16="http://schemas.microsoft.com/office/drawing/2014/main" id="{FF4F7510-8AA7-1F23-FA19-8BC454E16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88" y="2540442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46F6DF-36D5-A997-D91B-CD9E472569BB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2355890" y="3262522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93099D-3A84-CAA2-24F1-655290B0F2C4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2355890" y="3445108"/>
            <a:ext cx="537634" cy="1276855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799809-F9E6-C8DF-B988-C42757D22B5D}"/>
              </a:ext>
            </a:extLst>
          </p:cNvPr>
          <p:cNvCxnSpPr>
            <a:cxnSpLocks/>
          </p:cNvCxnSpPr>
          <p:nvPr/>
        </p:nvCxnSpPr>
        <p:spPr>
          <a:xfrm flipV="1">
            <a:off x="1452074" y="1951146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EB2499-0C82-5302-7E2F-53A89F55472B}"/>
              </a:ext>
            </a:extLst>
          </p:cNvPr>
          <p:cNvCxnSpPr>
            <a:cxnSpLocks/>
          </p:cNvCxnSpPr>
          <p:nvPr/>
        </p:nvCxnSpPr>
        <p:spPr>
          <a:xfrm flipH="1" flipV="1">
            <a:off x="1452074" y="3275407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52783B9-EDF4-8AAA-F11E-D4E140D57C8E}"/>
              </a:ext>
            </a:extLst>
          </p:cNvPr>
          <p:cNvSpPr/>
          <p:nvPr/>
        </p:nvSpPr>
        <p:spPr>
          <a:xfrm>
            <a:off x="6400801" y="1296550"/>
            <a:ext cx="3922644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C7119F-EE8E-7632-0555-9F744295E84B}"/>
              </a:ext>
            </a:extLst>
          </p:cNvPr>
          <p:cNvSpPr/>
          <p:nvPr/>
        </p:nvSpPr>
        <p:spPr>
          <a:xfrm>
            <a:off x="7821544" y="1423552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BE753F1-54F7-317E-9915-1032E6D13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244" y="2778033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30881D4-EB39-2CC9-16AF-98548F840559}"/>
              </a:ext>
            </a:extLst>
          </p:cNvPr>
          <p:cNvSpPr/>
          <p:nvPr/>
        </p:nvSpPr>
        <p:spPr>
          <a:xfrm>
            <a:off x="8875645" y="4149633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9C6520-5EC0-D7A8-7ED8-30BC9FC8A402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8338011" y="3252167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B5D0C4-7274-39CA-DD43-AD78D8102743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8338011" y="3434753"/>
            <a:ext cx="537634" cy="1276855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91682BD-091A-D2CA-8A6F-A34BF28E5402}"/>
              </a:ext>
            </a:extLst>
          </p:cNvPr>
          <p:cNvSpPr/>
          <p:nvPr/>
        </p:nvSpPr>
        <p:spPr>
          <a:xfrm>
            <a:off x="6747004" y="2540450"/>
            <a:ext cx="516467" cy="179781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W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I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N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D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O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W</a:t>
            </a:r>
          </a:p>
        </p:txBody>
      </p:sp>
      <p:pic>
        <p:nvPicPr>
          <p:cNvPr id="55" name="Picture 80">
            <a:extLst>
              <a:ext uri="{FF2B5EF4-FFF2-40B4-BE49-F238E27FC236}">
                <a16:creationId xmlns:a16="http://schemas.microsoft.com/office/drawing/2014/main" id="{08F556D0-E8B5-03E2-F5E3-31D8C3FF5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178" y="2843949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84BF34-132C-8A6A-A4AF-079DBD209C85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299202" y="3439355"/>
            <a:ext cx="44780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DECCE61-10B5-C66B-DE76-CC29DD5B98D0}"/>
              </a:ext>
            </a:extLst>
          </p:cNvPr>
          <p:cNvSpPr/>
          <p:nvPr/>
        </p:nvSpPr>
        <p:spPr>
          <a:xfrm>
            <a:off x="7254017" y="2540442"/>
            <a:ext cx="111054" cy="1797810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 dirty="0">
              <a:sym typeface="Helvetica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17825C-D475-C638-34FD-5978E1C9E823}"/>
              </a:ext>
            </a:extLst>
          </p:cNvPr>
          <p:cNvCxnSpPr>
            <a:cxnSpLocks/>
          </p:cNvCxnSpPr>
          <p:nvPr/>
        </p:nvCxnSpPr>
        <p:spPr>
          <a:xfrm>
            <a:off x="7365071" y="3429000"/>
            <a:ext cx="447180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69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B8D84E-29F0-669C-CF09-781E4E301546}"/>
              </a:ext>
            </a:extLst>
          </p:cNvPr>
          <p:cNvSpPr txBox="1"/>
          <p:nvPr/>
        </p:nvSpPr>
        <p:spPr>
          <a:xfrm>
            <a:off x="1254442" y="517297"/>
            <a:ext cx="89411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("Window height",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.innerHeight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("Window width",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.innerWidth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6F61F-DBEC-1868-9180-EDD5BBB139EB}"/>
              </a:ext>
            </a:extLst>
          </p:cNvPr>
          <p:cNvSpPr txBox="1"/>
          <p:nvPr/>
        </p:nvSpPr>
        <p:spPr>
          <a:xfrm>
            <a:off x="5973215" y="41264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https://www.dj4e.com/code/browser/06-height.htm</a:t>
            </a:r>
          </a:p>
        </p:txBody>
      </p:sp>
      <p:pic>
        <p:nvPicPr>
          <p:cNvPr id="6" name="Picture 5" descr="A screenshot of a web browser&#10;&#10;Description automatically generated">
            <a:extLst>
              <a:ext uri="{FF2B5EF4-FFF2-40B4-BE49-F238E27FC236}">
                <a16:creationId xmlns:a16="http://schemas.microsoft.com/office/drawing/2014/main" id="{B9975EE5-4B8B-21E1-93E6-FFBBCF88C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33"/>
          <a:stretch/>
        </p:blipFill>
        <p:spPr>
          <a:xfrm>
            <a:off x="1254442" y="2629285"/>
            <a:ext cx="4397897" cy="381607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2057A04-8D13-E02D-3B01-83163214D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532" y="2629285"/>
            <a:ext cx="4355116" cy="3816074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93DC2738-5A35-435D-174F-D180C1F722F8}"/>
              </a:ext>
            </a:extLst>
          </p:cNvPr>
          <p:cNvSpPr/>
          <p:nvPr/>
        </p:nvSpPr>
        <p:spPr>
          <a:xfrm>
            <a:off x="2833995" y="2722191"/>
            <a:ext cx="354329" cy="838400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68C06-C3EC-157D-7DDB-ADA64AF3F48C}"/>
              </a:ext>
            </a:extLst>
          </p:cNvPr>
          <p:cNvSpPr txBox="1"/>
          <p:nvPr/>
        </p:nvSpPr>
        <p:spPr>
          <a:xfrm>
            <a:off x="3188324" y="2956725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B89F5D1-33A2-9A70-96B2-EF008D1A22EE}"/>
              </a:ext>
            </a:extLst>
          </p:cNvPr>
          <p:cNvSpPr/>
          <p:nvPr/>
        </p:nvSpPr>
        <p:spPr>
          <a:xfrm>
            <a:off x="8183504" y="2722191"/>
            <a:ext cx="342194" cy="1999377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CF8EF-D50D-E6EE-CC9C-78D7EED01E02}"/>
              </a:ext>
            </a:extLst>
          </p:cNvPr>
          <p:cNvSpPr txBox="1"/>
          <p:nvPr/>
        </p:nvSpPr>
        <p:spPr>
          <a:xfrm>
            <a:off x="8525698" y="3520834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EAE106-56E7-6600-8488-9D763E0DC879}"/>
              </a:ext>
            </a:extLst>
          </p:cNvPr>
          <p:cNvCxnSpPr>
            <a:cxnSpLocks/>
          </p:cNvCxnSpPr>
          <p:nvPr/>
        </p:nvCxnSpPr>
        <p:spPr>
          <a:xfrm flipH="1" flipV="1">
            <a:off x="2616824" y="4752957"/>
            <a:ext cx="689819" cy="1083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765D2B-9459-5260-84F2-0E22B48232F0}"/>
              </a:ext>
            </a:extLst>
          </p:cNvPr>
          <p:cNvCxnSpPr>
            <a:cxnSpLocks/>
          </p:cNvCxnSpPr>
          <p:nvPr/>
        </p:nvCxnSpPr>
        <p:spPr>
          <a:xfrm flipH="1" flipV="1">
            <a:off x="7826459" y="5927186"/>
            <a:ext cx="689819" cy="1083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91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AF1C271-54FD-907F-69EA-C9EBFB225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" y="558800"/>
            <a:ext cx="5073700" cy="57404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BC9443-B77C-9106-5A24-9E64AE17E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40" y="1790500"/>
            <a:ext cx="5051100" cy="450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CF9F6-B9F3-96C2-7205-C3D6AD5708D5}"/>
              </a:ext>
            </a:extLst>
          </p:cNvPr>
          <p:cNvSpPr txBox="1"/>
          <p:nvPr/>
        </p:nvSpPr>
        <p:spPr>
          <a:xfrm>
            <a:off x="6400212" y="919113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https://www.dj4e.com/code/browser/07-scroll.htm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B76CF2-84AE-964E-4C6E-11301A7B6319}"/>
              </a:ext>
            </a:extLst>
          </p:cNvPr>
          <p:cNvCxnSpPr>
            <a:cxnSpLocks/>
          </p:cNvCxnSpPr>
          <p:nvPr/>
        </p:nvCxnSpPr>
        <p:spPr>
          <a:xfrm flipH="1">
            <a:off x="1463040" y="5829300"/>
            <a:ext cx="788670" cy="1600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47F264-0D31-0939-1744-8202C83D7A61}"/>
              </a:ext>
            </a:extLst>
          </p:cNvPr>
          <p:cNvCxnSpPr>
            <a:cxnSpLocks/>
          </p:cNvCxnSpPr>
          <p:nvPr/>
        </p:nvCxnSpPr>
        <p:spPr>
          <a:xfrm flipH="1">
            <a:off x="7901940" y="3649980"/>
            <a:ext cx="788670" cy="1600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754FD5-5059-8B2C-1F8C-950C14EE7450}"/>
              </a:ext>
            </a:extLst>
          </p:cNvPr>
          <p:cNvCxnSpPr>
            <a:cxnSpLocks/>
          </p:cNvCxnSpPr>
          <p:nvPr/>
        </p:nvCxnSpPr>
        <p:spPr>
          <a:xfrm>
            <a:off x="10759440" y="2266950"/>
            <a:ext cx="716280" cy="8763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CE5660C-0803-F3AC-4957-CB89F4BF9311}"/>
              </a:ext>
            </a:extLst>
          </p:cNvPr>
          <p:cNvSpPr/>
          <p:nvPr/>
        </p:nvSpPr>
        <p:spPr>
          <a:xfrm>
            <a:off x="8154517" y="1859180"/>
            <a:ext cx="354329" cy="838400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DD43D8-3B8A-3814-A7B8-5DE0F66BAC35}"/>
              </a:ext>
            </a:extLst>
          </p:cNvPr>
          <p:cNvSpPr txBox="1"/>
          <p:nvPr/>
        </p:nvSpPr>
        <p:spPr>
          <a:xfrm>
            <a:off x="8508846" y="2093714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7D6589B-E10B-4FB4-2587-F403B6076DB5}"/>
              </a:ext>
            </a:extLst>
          </p:cNvPr>
          <p:cNvSpPr/>
          <p:nvPr/>
        </p:nvSpPr>
        <p:spPr>
          <a:xfrm>
            <a:off x="3030906" y="582224"/>
            <a:ext cx="354329" cy="4298385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A17E5F-89D3-8EC7-5C7A-9D6D3D9047C0}"/>
              </a:ext>
            </a:extLst>
          </p:cNvPr>
          <p:cNvSpPr txBox="1"/>
          <p:nvPr/>
        </p:nvSpPr>
        <p:spPr>
          <a:xfrm>
            <a:off x="3409432" y="2546750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</p:spTree>
    <p:extLst>
      <p:ext uri="{BB962C8B-B14F-4D97-AF65-F5344CB8AC3E}">
        <p14:creationId xmlns:p14="http://schemas.microsoft.com/office/powerpoint/2010/main" val="302944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A30A-94E4-9919-9E6B-836B4226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DOM in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7D392-9C56-85EC-951E-51D27860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not just </a:t>
            </a:r>
            <a:r>
              <a:rPr lang="en-US" dirty="0" err="1"/>
              <a:t>console.log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843318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web page&#10;&#10;Description automatically generated">
            <a:extLst>
              <a:ext uri="{FF2B5EF4-FFF2-40B4-BE49-F238E27FC236}">
                <a16:creationId xmlns:a16="http://schemas.microsoft.com/office/drawing/2014/main" id="{5BF590AC-F540-3A2A-AAF7-B9459C55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914" y="1587001"/>
            <a:ext cx="2921000" cy="3721100"/>
          </a:xfrm>
          <a:prstGeom prst="rect">
            <a:avLst/>
          </a:prstGeom>
        </p:spPr>
      </p:pic>
      <p:pic>
        <p:nvPicPr>
          <p:cNvPr id="9" name="Picture 8" descr="A screenshot of a web page&#10;&#10;Description automatically generated">
            <a:extLst>
              <a:ext uri="{FF2B5EF4-FFF2-40B4-BE49-F238E27FC236}">
                <a16:creationId xmlns:a16="http://schemas.microsoft.com/office/drawing/2014/main" id="{18B71FAF-79C1-C43D-FF00-1249C7B7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04" y="1606051"/>
            <a:ext cx="3009900" cy="3683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1EA2630-B89A-1394-15AA-5364F918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3880" cy="1325563"/>
          </a:xfrm>
        </p:spPr>
        <p:txBody>
          <a:bodyPr/>
          <a:lstStyle/>
          <a:p>
            <a:r>
              <a:rPr lang="en-US" dirty="0"/>
              <a:t>Modify the DOM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6B0F1C-DBD1-7314-4E50-578A22E2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957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the DOM is modified and that portion of the DOM is viewable through the Window the user sees the change in their UI</a:t>
            </a:r>
          </a:p>
          <a:p>
            <a:r>
              <a:rPr lang="en-US" dirty="0"/>
              <a:t>We need to trigger some bit of our JavaScript to make these changes</a:t>
            </a:r>
          </a:p>
          <a:p>
            <a:r>
              <a:rPr lang="en-US" dirty="0"/>
              <a:t>We need a "handle" to find things in the DOM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697EB-0B59-BBD3-EADF-099DB5FEEFB1}"/>
              </a:ext>
            </a:extLst>
          </p:cNvPr>
          <p:cNvSpPr txBox="1"/>
          <p:nvPr/>
        </p:nvSpPr>
        <p:spPr>
          <a:xfrm>
            <a:off x="5984645" y="99650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https://www.dj4e.com/code/browser/01-noscript.htm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A4E6EAB-E164-164D-5B22-8C2227DB4BE7}"/>
              </a:ext>
            </a:extLst>
          </p:cNvPr>
          <p:cNvSpPr/>
          <p:nvPr/>
        </p:nvSpPr>
        <p:spPr>
          <a:xfrm>
            <a:off x="8344564" y="3337061"/>
            <a:ext cx="586740" cy="400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7" y="1262719"/>
            <a:ext cx="63360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onclick="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Me&lt;/a&gt;&lt;/p&gt;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https://www.dj4e.com/code/browser/03-event.htm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30" y="3130367"/>
            <a:ext cx="662516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>
            <a:off x="1813246" y="3275060"/>
            <a:ext cx="320355" cy="41728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4A0E3B1-595A-2588-6C94-F03A0D18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60" y="2888138"/>
            <a:ext cx="3388139" cy="3811656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83DF6C8-A068-6C26-6CE4-A5DDC4D2A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990" y="3981257"/>
            <a:ext cx="4363554" cy="235961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B6B405-3261-37F5-B131-6162DD82569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4390C0-B6B5-1F7B-7471-9189406CC923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E65586-6601-6B73-0797-70B7632CC784}"/>
              </a:ext>
            </a:extLst>
          </p:cNvPr>
          <p:cNvSpPr txBox="1"/>
          <p:nvPr/>
        </p:nvSpPr>
        <p:spPr>
          <a:xfrm>
            <a:off x="1135771" y="5257063"/>
            <a:ext cx="90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Recall…</a:t>
            </a:r>
          </a:p>
        </p:txBody>
      </p:sp>
    </p:spTree>
    <p:extLst>
      <p:ext uri="{BB962C8B-B14F-4D97-AF65-F5344CB8AC3E}">
        <p14:creationId xmlns:p14="http://schemas.microsoft.com/office/powerpoint/2010/main" val="3941033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399" y="404286"/>
            <a:ext cx="6759713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6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6" y="1262719"/>
            <a:ext cx="711324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 id="fun"&gt;A header&lt;/h1&gt;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onclick="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Me&lt;/a&gt;&lt;/p&gt;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let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("fun");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 cool header";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https://www.dj4e.com/code/browser/08-dom.htm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767" y="3793048"/>
            <a:ext cx="662516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 flipV="1">
            <a:off x="1801283" y="3692342"/>
            <a:ext cx="332318" cy="24539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B6B405-3261-37F5-B131-6162DD82569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4390C0-B6B5-1F7B-7471-9189406CC923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6B5EE34-5C40-F87F-BBD7-F4A2486AB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371" y="4426688"/>
            <a:ext cx="6426200" cy="18923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0AC6E9-886D-1A70-DB67-B2EDE8200FCA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1643591" y="2985675"/>
            <a:ext cx="490010" cy="70666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0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68779AED-0B0C-1D2E-F3F2-CF5A4FC3D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>
                <a:solidFill>
                  <a:srgbClr val="FFCC66"/>
                </a:solidFill>
              </a:rPr>
              <a:t>JavaScript in a Browser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9F2B17EF-97BC-16CF-6AF0-055DE0520C6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marL="237061" indent="0">
              <a:spcBef>
                <a:spcPts val="1733"/>
              </a:spcBef>
              <a:buSzPct val="171000"/>
              <a:buNone/>
            </a:pPr>
            <a:r>
              <a:rPr lang="en-US" altLang="en-US" dirty="0"/>
              <a:t>In a desktop or server, you have an operating system like Windows, Linux, or MacOS and languages like Python, PHP, and Java.  JavaScript is both the programming language in a browser *and* some of the "operating system".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Document object Model (DOM)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Visible Window (Window)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Tabs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Events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Timers</a:t>
            </a:r>
          </a:p>
        </p:txBody>
      </p:sp>
    </p:spTree>
    <p:extLst>
      <p:ext uri="{BB962C8B-B14F-4D97-AF65-F5344CB8AC3E}">
        <p14:creationId xmlns:p14="http://schemas.microsoft.com/office/powerpoint/2010/main" val="121116140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E8F1C-AB36-094F-6370-F85149690379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https://www.dj4e.com/code/browser/08-dom.htm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20C0EF-1F4A-012E-68B6-86B9CB4A7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53" y="1383754"/>
            <a:ext cx="4214321" cy="5029200"/>
          </a:xfrm>
          <a:prstGeom prst="rect">
            <a:avLst/>
          </a:prstGeom>
        </p:spPr>
      </p:pic>
      <p:pic>
        <p:nvPicPr>
          <p:cNvPr id="6" name="Picture 5" descr="A screenshot of a web page&#10;&#10;Description automatically generated">
            <a:extLst>
              <a:ext uri="{FF2B5EF4-FFF2-40B4-BE49-F238E27FC236}">
                <a16:creationId xmlns:a16="http://schemas.microsoft.com/office/drawing/2014/main" id="{FCFEC95F-60C7-CF39-66DA-D9B80FDF8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027" y="1383754"/>
            <a:ext cx="4560529" cy="50292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FF5FF7-CE6B-B463-D931-A8AACF4E5BA6}"/>
              </a:ext>
            </a:extLst>
          </p:cNvPr>
          <p:cNvCxnSpPr>
            <a:cxnSpLocks/>
          </p:cNvCxnSpPr>
          <p:nvPr/>
        </p:nvCxnSpPr>
        <p:spPr>
          <a:xfrm flipH="1">
            <a:off x="8011271" y="5727255"/>
            <a:ext cx="788670" cy="1600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D8E269-C321-E3C4-48CF-281084E4EF10}"/>
              </a:ext>
            </a:extLst>
          </p:cNvPr>
          <p:cNvCxnSpPr>
            <a:cxnSpLocks/>
          </p:cNvCxnSpPr>
          <p:nvPr/>
        </p:nvCxnSpPr>
        <p:spPr>
          <a:xfrm flipH="1" flipV="1">
            <a:off x="8567763" y="1613429"/>
            <a:ext cx="753056" cy="14148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359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4D17-BFD8-520F-53BB-64495F6D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F39A-0AEE-A891-E64C-E2D91E7DA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build tags and add them to the DOM in JavaScript</a:t>
            </a:r>
          </a:p>
        </p:txBody>
      </p:sp>
    </p:spTree>
    <p:extLst>
      <p:ext uri="{BB962C8B-B14F-4D97-AF65-F5344CB8AC3E}">
        <p14:creationId xmlns:p14="http://schemas.microsoft.com/office/powerpoint/2010/main" val="708833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2">
            <a:extLst>
              <a:ext uri="{FF2B5EF4-FFF2-40B4-BE49-F238E27FC236}">
                <a16:creationId xmlns:a16="http://schemas.microsoft.com/office/drawing/2014/main" id="{E3F0DE81-1915-C892-E9CA-FE892C0F2608}"/>
              </a:ext>
            </a:extLst>
          </p:cNvPr>
          <p:cNvSpPr>
            <a:spLocks/>
          </p:cNvSpPr>
          <p:nvPr/>
        </p:nvSpPr>
        <p:spPr bwMode="auto">
          <a:xfrm>
            <a:off x="482600" y="890104"/>
            <a:ext cx="11226800" cy="535167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133" dirty="0">
                <a:latin typeface="Courier" pitchFamily="2" charset="0"/>
              </a:rPr>
              <a:t>&lt;p&gt;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&lt;a </a:t>
            </a:r>
            <a:r>
              <a:rPr lang="en-US" altLang="en-US" sz="2133" dirty="0" err="1">
                <a:latin typeface="Courier" pitchFamily="2" charset="0"/>
              </a:rPr>
              <a:t>href</a:t>
            </a:r>
            <a:r>
              <a:rPr lang="en-US" altLang="en-US" sz="2133" dirty="0">
                <a:latin typeface="Courier" pitchFamily="2" charset="0"/>
              </a:rPr>
              <a:t>="#" onclick="add();return false;"&gt;More&lt;/a&gt;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&lt;/p&gt;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</a:t>
            </a:r>
            <a:r>
              <a:rPr lang="en-US" altLang="en-US" sz="2133" dirty="0" err="1">
                <a:latin typeface="Courier" pitchFamily="2" charset="0"/>
              </a:rPr>
              <a:t>ul</a:t>
            </a:r>
            <a:r>
              <a:rPr lang="en-US" altLang="en-US" sz="2133" dirty="0">
                <a:latin typeface="Courier" pitchFamily="2" charset="0"/>
              </a:rPr>
              <a:t> id="zap"&gt;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&lt;li&gt;First Item&lt;/li&gt;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&lt;/</a:t>
            </a:r>
            <a:r>
              <a:rPr lang="en-US" altLang="en-US" sz="2133" dirty="0" err="1">
                <a:latin typeface="Courier" pitchFamily="2" charset="0"/>
              </a:rPr>
              <a:t>ul</a:t>
            </a:r>
            <a:r>
              <a:rPr lang="en-US" altLang="en-US" sz="2133" dirty="0">
                <a:latin typeface="Courier" pitchFamily="2" charset="0"/>
              </a:rPr>
              <a:t>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&lt;script&gt;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var counter = 1;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function add() {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var x = </a:t>
            </a:r>
            <a:r>
              <a:rPr lang="en-US" altLang="en-US" sz="2133" dirty="0" err="1">
                <a:solidFill>
                  <a:srgbClr val="FFC000"/>
                </a:solidFill>
                <a:latin typeface="Courier" pitchFamily="2" charset="0"/>
              </a:rPr>
              <a:t>document.createElement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('li');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 err="1">
                <a:latin typeface="Courier" pitchFamily="2" charset="0"/>
              </a:rPr>
              <a:t>x.className</a:t>
            </a:r>
            <a:r>
              <a:rPr lang="en-US" altLang="en-US" sz="2133" dirty="0">
                <a:latin typeface="Courier" pitchFamily="2" charset="0"/>
              </a:rPr>
              <a:t> = "list-item";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 err="1">
                <a:latin typeface="Courier" pitchFamily="2" charset="0"/>
              </a:rPr>
              <a:t>x.innerHTML</a:t>
            </a:r>
            <a:r>
              <a:rPr lang="en-US" altLang="en-US" sz="2133" dirty="0">
                <a:latin typeface="Courier" pitchFamily="2" charset="0"/>
              </a:rPr>
              <a:t> = "The counter is "+counter;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 err="1">
                <a:solidFill>
                  <a:srgbClr val="FFC000"/>
                </a:solidFill>
                <a:latin typeface="Courier" pitchFamily="2" charset="0"/>
              </a:rPr>
              <a:t>document.getElementById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('zap').</a:t>
            </a:r>
            <a:r>
              <a:rPr lang="en-US" altLang="en-US" sz="2133" dirty="0" err="1">
                <a:solidFill>
                  <a:srgbClr val="FFC000"/>
                </a:solidFill>
                <a:latin typeface="Courier" pitchFamily="2" charset="0"/>
              </a:rPr>
              <a:t>appendChild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(x);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counter++;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}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&lt;/script&gt;</a:t>
            </a:r>
            <a:endParaRPr lang="en-US" altLang="en-US" sz="2133" dirty="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pic>
        <p:nvPicPr>
          <p:cNvPr id="19459" name="Picture 2" descr="Untitled.png">
            <a:extLst>
              <a:ext uri="{FF2B5EF4-FFF2-40B4-BE49-F238E27FC236}">
                <a16:creationId xmlns:a16="http://schemas.microsoft.com/office/drawing/2014/main" id="{84B1BC62-4B8A-9910-B5C6-353F33A6C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053" y="1829353"/>
            <a:ext cx="3096684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ACB79A-BAC1-AB05-4AF8-2C48055FED3D}"/>
              </a:ext>
            </a:extLst>
          </p:cNvPr>
          <p:cNvSpPr txBox="1"/>
          <p:nvPr/>
        </p:nvSpPr>
        <p:spPr>
          <a:xfrm>
            <a:off x="6220791" y="431560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https://www.dj4e.com/code/browser/09-append.htm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6C4F86-C8B2-B76D-79BE-A72C4BDD9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57"/>
          <a:stretch/>
        </p:blipFill>
        <p:spPr>
          <a:xfrm>
            <a:off x="305076" y="599106"/>
            <a:ext cx="5499100" cy="56896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11E7D94-68FB-C10E-F2A0-8269381D2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260" y="599106"/>
            <a:ext cx="55372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29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F1C1-0854-8BE7-638F-7CDDF0D5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953AA-C206-7B9C-27E6-ABFDA18AD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14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2FE6F5-3BD1-4B95-82D6-E97E60A2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been using events all along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60F81-CF53-DBC2-353C-2A9174285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a Click Event handler via an onclick attribute</a:t>
            </a:r>
          </a:p>
          <a:p>
            <a:r>
              <a:rPr lang="en-US" dirty="0"/>
              <a:t>Setting a timer to run some of our code at some point in the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9016E-6B2A-435B-012E-AE29951683C8}"/>
              </a:ext>
            </a:extLst>
          </p:cNvPr>
          <p:cNvSpPr txBox="1"/>
          <p:nvPr/>
        </p:nvSpPr>
        <p:spPr>
          <a:xfrm>
            <a:off x="1056862" y="3606431"/>
            <a:ext cx="478734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onclick="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&gt;Click Me&lt;/a&gt;&lt;/p&gt;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F99E4-5DFD-3119-53FD-D6F2DDB22551}"/>
              </a:ext>
            </a:extLst>
          </p:cNvPr>
          <p:cNvSpPr txBox="1"/>
          <p:nvPr/>
        </p:nvSpPr>
        <p:spPr>
          <a:xfrm>
            <a:off x="6689037" y="3390988"/>
            <a:ext cx="412473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Paragraph&lt;/a&gt;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called");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("Timer started...");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561933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01B6-6898-CC93-6C69-4AC62522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Registration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3098-79E4-9634-B876-773CCC08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directly interact with the event registration system</a:t>
            </a:r>
          </a:p>
          <a:p>
            <a:pPr lvl="1"/>
            <a:r>
              <a:rPr lang="en-US" dirty="0"/>
              <a:t>Add an event to an element (tag)</a:t>
            </a:r>
          </a:p>
          <a:p>
            <a:pPr lvl="1"/>
            <a:r>
              <a:rPr lang="en-US" dirty="0"/>
              <a:t>Add an event to the DOM/Window to know when something happens</a:t>
            </a:r>
          </a:p>
        </p:txBody>
      </p:sp>
    </p:spTree>
    <p:extLst>
      <p:ext uri="{BB962C8B-B14F-4D97-AF65-F5344CB8AC3E}">
        <p14:creationId xmlns:p14="http://schemas.microsoft.com/office/powerpoint/2010/main" val="830652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DACA5-D251-E3A3-5247-FD902FA23A67}"/>
              </a:ext>
            </a:extLst>
          </p:cNvPr>
          <p:cNvSpPr txBox="1"/>
          <p:nvPr/>
        </p:nvSpPr>
        <p:spPr>
          <a:xfrm>
            <a:off x="997227" y="950414"/>
            <a:ext cx="478734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onclick="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&gt;Click Me&lt;/a&gt;&lt;/p&gt;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C2627-0497-33D9-8673-AF16965120ED}"/>
              </a:ext>
            </a:extLst>
          </p:cNvPr>
          <p:cNvSpPr txBox="1"/>
          <p:nvPr/>
        </p:nvSpPr>
        <p:spPr>
          <a:xfrm>
            <a:off x="1080054" y="3904605"/>
            <a:ext cx="478734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id="zap"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&gt;Click Me&lt;/a&gt;&lt;/p&gt;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('zap')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825C284-8149-AB9C-BD82-3D47ED88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436" y="401411"/>
            <a:ext cx="4697896" cy="5830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FA1B46-2807-C1CE-939F-48C23891E3EF}"/>
              </a:ext>
            </a:extLst>
          </p:cNvPr>
          <p:cNvSpPr txBox="1"/>
          <p:nvPr/>
        </p:nvSpPr>
        <p:spPr>
          <a:xfrm>
            <a:off x="217557" y="324433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https://www.dj4e.com/code/browser/10-event.htm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64F9D-D085-FA22-C306-C87FC7CC1E3A}"/>
              </a:ext>
            </a:extLst>
          </p:cNvPr>
          <p:cNvSpPr txBox="1"/>
          <p:nvPr/>
        </p:nvSpPr>
        <p:spPr>
          <a:xfrm>
            <a:off x="217556" y="40141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https://www.dj4e.com/code/browser/03-event.htm</a:t>
            </a:r>
          </a:p>
        </p:txBody>
      </p:sp>
    </p:spTree>
    <p:extLst>
      <p:ext uri="{BB962C8B-B14F-4D97-AF65-F5344CB8AC3E}">
        <p14:creationId xmlns:p14="http://schemas.microsoft.com/office/powerpoint/2010/main" val="4206870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DACA5-D251-E3A3-5247-FD902FA23A67}"/>
              </a:ext>
            </a:extLst>
          </p:cNvPr>
          <p:cNvSpPr txBox="1"/>
          <p:nvPr/>
        </p:nvSpPr>
        <p:spPr>
          <a:xfrm>
            <a:off x="344253" y="1230010"/>
            <a:ext cx="590918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("Window size",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window.innerHeight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window.innerWidth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('resize',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64F9D-D085-FA22-C306-C87FC7CC1E3A}"/>
              </a:ext>
            </a:extLst>
          </p:cNvPr>
          <p:cNvSpPr txBox="1"/>
          <p:nvPr/>
        </p:nvSpPr>
        <p:spPr>
          <a:xfrm>
            <a:off x="217556" y="40141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https://www.dj4e.com/code/browser/11-resize.htm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ECE9CF6-468C-2C37-313B-5E0DB45D6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686"/>
          <a:stretch/>
        </p:blipFill>
        <p:spPr>
          <a:xfrm>
            <a:off x="1543325" y="4204066"/>
            <a:ext cx="3511037" cy="2085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AD5058-4C46-61CB-1E1C-C1C198C88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97" y="1230010"/>
            <a:ext cx="4602186" cy="457129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80302-3651-8E6F-558C-02CCFF8D8DBF}"/>
              </a:ext>
            </a:extLst>
          </p:cNvPr>
          <p:cNvCxnSpPr>
            <a:cxnSpLocks/>
          </p:cNvCxnSpPr>
          <p:nvPr/>
        </p:nvCxnSpPr>
        <p:spPr>
          <a:xfrm flipH="1">
            <a:off x="8975035" y="1918252"/>
            <a:ext cx="745435" cy="6559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637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7C83-320B-DA8D-65C1-2EFEFC4A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Load Complete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58496-AB20-643E-4082-26743A81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web pages are complex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JavaScript libraries</a:t>
            </a:r>
          </a:p>
          <a:p>
            <a:r>
              <a:rPr lang="en-US" dirty="0"/>
              <a:t>To display a page, sometimes &gt; 100 assets are downloaded</a:t>
            </a:r>
          </a:p>
          <a:p>
            <a:r>
              <a:rPr lang="en-US" dirty="0"/>
              <a:t>There is a special DOM event that triggers when the browser is done</a:t>
            </a:r>
          </a:p>
        </p:txBody>
      </p:sp>
    </p:spTree>
    <p:extLst>
      <p:ext uri="{BB962C8B-B14F-4D97-AF65-F5344CB8AC3E}">
        <p14:creationId xmlns:p14="http://schemas.microsoft.com/office/powerpoint/2010/main" val="3611293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8524A3-ECA4-C6C5-6C3C-00BA8E1B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JavaScript Execute?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507A1-A241-F209-A759-6903C2DC5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 document is being parsed </a:t>
            </a:r>
          </a:p>
          <a:p>
            <a:r>
              <a:rPr lang="en-US" dirty="0"/>
              <a:t>As a result of some kind of UI Event</a:t>
            </a:r>
          </a:p>
          <a:p>
            <a:r>
              <a:rPr lang="en-US" dirty="0"/>
              <a:t>As a result of a timer expiring</a:t>
            </a:r>
          </a:p>
          <a:p>
            <a:r>
              <a:rPr lang="en-US" dirty="0"/>
              <a:t>As a result of an asynchronous activity finishing</a:t>
            </a:r>
          </a:p>
          <a:p>
            <a:endParaRPr lang="en-US" dirty="0"/>
          </a:p>
          <a:p>
            <a:r>
              <a:rPr lang="en-US" dirty="0"/>
              <a:t>First class functions and "code as data" are essential to this execution model.</a:t>
            </a:r>
          </a:p>
        </p:txBody>
      </p:sp>
    </p:spTree>
    <p:extLst>
      <p:ext uri="{BB962C8B-B14F-4D97-AF65-F5344CB8AC3E}">
        <p14:creationId xmlns:p14="http://schemas.microsoft.com/office/powerpoint/2010/main" val="1064895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DACA5-D251-E3A3-5247-FD902FA23A67}"/>
              </a:ext>
            </a:extLst>
          </p:cNvPr>
          <p:cNvSpPr txBox="1"/>
          <p:nvPr/>
        </p:nvSpPr>
        <p:spPr>
          <a:xfrm>
            <a:off x="344253" y="1230010"/>
            <a:ext cx="97439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DOM has landed!");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DOMContentLoaded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64F9D-D085-FA22-C306-C87FC7CC1E3A}"/>
              </a:ext>
            </a:extLst>
          </p:cNvPr>
          <p:cNvSpPr txBox="1"/>
          <p:nvPr/>
        </p:nvSpPr>
        <p:spPr>
          <a:xfrm>
            <a:off x="217556" y="40141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https://www.dj4e.com/code/browser/12-loaded.htm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80302-3651-8E6F-558C-02CCFF8D8DBF}"/>
              </a:ext>
            </a:extLst>
          </p:cNvPr>
          <p:cNvCxnSpPr>
            <a:cxnSpLocks/>
          </p:cNvCxnSpPr>
          <p:nvPr/>
        </p:nvCxnSpPr>
        <p:spPr>
          <a:xfrm flipH="1">
            <a:off x="8975035" y="1918252"/>
            <a:ext cx="745435" cy="6559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browser window&#10;&#10;Description automatically generated">
            <a:extLst>
              <a:ext uri="{FF2B5EF4-FFF2-40B4-BE49-F238E27FC236}">
                <a16:creationId xmlns:a16="http://schemas.microsoft.com/office/drawing/2014/main" id="{2D8B178A-AD28-95F5-8670-88CC1110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270" y="3553363"/>
            <a:ext cx="39624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7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2930-8690-A37B-03FB-609A3C6E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AFC66-5937-348D-8081-6ABD2AA0B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3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24BAF5-73F9-B4CA-DE6C-AAFF27BA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Operations in 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56562A-1D45-0BC2-2C93-59638ED92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can make network requests, receive those requests, and use the response data to alter the DOM</a:t>
            </a:r>
          </a:p>
          <a:p>
            <a:r>
              <a:rPr lang="en-US" dirty="0"/>
              <a:t>Since network requests take time, we must use events</a:t>
            </a:r>
          </a:p>
          <a:p>
            <a:pPr lvl="1"/>
            <a:r>
              <a:rPr lang="en-US" dirty="0"/>
              <a:t>Start the request</a:t>
            </a:r>
          </a:p>
          <a:p>
            <a:pPr lvl="1"/>
            <a:r>
              <a:rPr lang="en-US" dirty="0"/>
              <a:t>Receive the request</a:t>
            </a:r>
          </a:p>
          <a:p>
            <a:pPr lvl="1"/>
            <a:r>
              <a:rPr lang="en-US" dirty="0"/>
              <a:t>Process the request</a:t>
            </a:r>
          </a:p>
          <a:p>
            <a:r>
              <a:rPr lang="en-US" dirty="0"/>
              <a:t>Each step is separate and completing one step starts the next</a:t>
            </a:r>
          </a:p>
        </p:txBody>
      </p:sp>
    </p:spTree>
    <p:extLst>
      <p:ext uri="{BB962C8B-B14F-4D97-AF65-F5344CB8AC3E}">
        <p14:creationId xmlns:p14="http://schemas.microsoft.com/office/powerpoint/2010/main" val="25586787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1241932" y="744420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5346148" y="622947"/>
            <a:ext cx="6197600" cy="5062236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447248" y="871422"/>
            <a:ext cx="516467" cy="316494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948" y="2225903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501349" y="3597503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740" y="1908932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2415623" y="1076971"/>
            <a:ext cx="3119368" cy="31169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3966081" y="2461382"/>
            <a:ext cx="1818493" cy="23865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1963715" y="2700037"/>
            <a:ext cx="63923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806" y="1139953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507865" y="1388894"/>
            <a:ext cx="587416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fetch('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secret.txt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534991" y="892305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https://www.dj4e.com/code/browser/13-fetch.htm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3248533" y="3174170"/>
            <a:ext cx="35982" cy="42246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AA5E53-E831-E1F6-7232-F04310A9ED1E}"/>
              </a:ext>
            </a:extLst>
          </p:cNvPr>
          <p:cNvCxnSpPr>
            <a:cxnSpLocks/>
          </p:cNvCxnSpPr>
          <p:nvPr/>
        </p:nvCxnSpPr>
        <p:spPr>
          <a:xfrm flipV="1">
            <a:off x="1059899" y="1388661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B1AA93-49E5-C939-28F8-799C563B8ACD}"/>
              </a:ext>
            </a:extLst>
          </p:cNvPr>
          <p:cNvCxnSpPr>
            <a:cxnSpLocks/>
          </p:cNvCxnSpPr>
          <p:nvPr/>
        </p:nvCxnSpPr>
        <p:spPr>
          <a:xfrm flipH="1" flipV="1">
            <a:off x="957241" y="2490520"/>
            <a:ext cx="490007" cy="39210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28F9E72-B70B-AA93-D300-2B13475D5D79}"/>
              </a:ext>
            </a:extLst>
          </p:cNvPr>
          <p:cNvSpPr txBox="1"/>
          <p:nvPr/>
        </p:nvSpPr>
        <p:spPr>
          <a:xfrm>
            <a:off x="5534991" y="4637909"/>
            <a:ext cx="5874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secret (of course) is 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B1A41-5AF5-479D-BB23-CA807731A4D8}"/>
              </a:ext>
            </a:extLst>
          </p:cNvPr>
          <p:cNvSpPr txBox="1"/>
          <p:nvPr/>
        </p:nvSpPr>
        <p:spPr>
          <a:xfrm>
            <a:off x="5507865" y="415122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</a:t>
            </a:r>
            <a:r>
              <a:rPr lang="en-US" dirty="0" err="1">
                <a:solidFill>
                  <a:srgbClr val="FFFF00"/>
                </a:solidFill>
              </a:rPr>
              <a:t>secret.txt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DA209C-9D95-F5DB-EE8F-6D2ED28FC83E}"/>
              </a:ext>
            </a:extLst>
          </p:cNvPr>
          <p:cNvCxnSpPr>
            <a:cxnSpLocks/>
          </p:cNvCxnSpPr>
          <p:nvPr/>
        </p:nvCxnSpPr>
        <p:spPr>
          <a:xfrm>
            <a:off x="3266524" y="3772525"/>
            <a:ext cx="2241341" cy="56336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549D83-0056-760F-2551-FBF6F2D4E2B5}"/>
              </a:ext>
            </a:extLst>
          </p:cNvPr>
          <p:cNvCxnSpPr>
            <a:cxnSpLocks/>
          </p:cNvCxnSpPr>
          <p:nvPr/>
        </p:nvCxnSpPr>
        <p:spPr>
          <a:xfrm flipH="1" flipV="1">
            <a:off x="3209190" y="4224354"/>
            <a:ext cx="2298675" cy="53649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FD11E56-1C2F-215B-C14F-9807E4BD929B}"/>
              </a:ext>
            </a:extLst>
          </p:cNvPr>
          <p:cNvSpPr/>
          <p:nvPr/>
        </p:nvSpPr>
        <p:spPr>
          <a:xfrm>
            <a:off x="909434" y="4245631"/>
            <a:ext cx="1244600" cy="42755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Console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1C5153-5E01-D409-0A3F-51CC36B118CA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2154034" y="4224354"/>
            <a:ext cx="1055156" cy="23505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529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356706" y="563312"/>
            <a:ext cx="5369155" cy="5062236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18423" y="1329259"/>
            <a:ext cx="587416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fetch('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secret.txt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45549" y="832670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https://www.dj4e.com/code/browser/13-fetch.htm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F9E72-B70B-AA93-D300-2B13475D5D79}"/>
              </a:ext>
            </a:extLst>
          </p:cNvPr>
          <p:cNvSpPr txBox="1"/>
          <p:nvPr/>
        </p:nvSpPr>
        <p:spPr>
          <a:xfrm>
            <a:off x="545549" y="4578274"/>
            <a:ext cx="5874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secret (of course) is 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B1A41-5AF5-479D-BB23-CA807731A4D8}"/>
              </a:ext>
            </a:extLst>
          </p:cNvPr>
          <p:cNvSpPr txBox="1"/>
          <p:nvPr/>
        </p:nvSpPr>
        <p:spPr>
          <a:xfrm>
            <a:off x="518423" y="4091586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</a:t>
            </a:r>
            <a:r>
              <a:rPr lang="en-US" dirty="0" err="1">
                <a:solidFill>
                  <a:srgbClr val="FFFF00"/>
                </a:solidFill>
              </a:rPr>
              <a:t>secret.txt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FE4A401-580A-3F6B-5164-07466952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747" y="860736"/>
            <a:ext cx="6046192" cy="462137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1D6024-8587-D151-8601-E9496D4F5E93}"/>
              </a:ext>
            </a:extLst>
          </p:cNvPr>
          <p:cNvCxnSpPr>
            <a:cxnSpLocks/>
          </p:cNvCxnSpPr>
          <p:nvPr/>
        </p:nvCxnSpPr>
        <p:spPr>
          <a:xfrm>
            <a:off x="4293704" y="2335696"/>
            <a:ext cx="1802296" cy="13417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01683E-C1AE-20C0-F7ED-1319B16E22A5}"/>
              </a:ext>
            </a:extLst>
          </p:cNvPr>
          <p:cNvCxnSpPr>
            <a:cxnSpLocks/>
          </p:cNvCxnSpPr>
          <p:nvPr/>
        </p:nvCxnSpPr>
        <p:spPr>
          <a:xfrm>
            <a:off x="4462670" y="3230217"/>
            <a:ext cx="1633330" cy="14809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50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356706" y="563312"/>
            <a:ext cx="5369155" cy="5062236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18423" y="1329259"/>
            <a:ext cx="503755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id="zap"&gt;&lt;/p&gt;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fetch('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secret.txt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.then(response =&gt;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.then(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("zap")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innerText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45549" y="832670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https://www.dj4e.com/code/browser/14-fetch.htm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F9E72-B70B-AA93-D300-2B13475D5D79}"/>
              </a:ext>
            </a:extLst>
          </p:cNvPr>
          <p:cNvSpPr txBox="1"/>
          <p:nvPr/>
        </p:nvSpPr>
        <p:spPr>
          <a:xfrm>
            <a:off x="545549" y="4578274"/>
            <a:ext cx="5010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secret (of course) is 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B1A41-5AF5-479D-BB23-CA807731A4D8}"/>
              </a:ext>
            </a:extLst>
          </p:cNvPr>
          <p:cNvSpPr txBox="1"/>
          <p:nvPr/>
        </p:nvSpPr>
        <p:spPr>
          <a:xfrm>
            <a:off x="518423" y="4091586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</a:t>
            </a:r>
            <a:r>
              <a:rPr lang="en-US" dirty="0" err="1">
                <a:solidFill>
                  <a:srgbClr val="FFFF00"/>
                </a:solidFill>
              </a:rPr>
              <a:t>secret.txt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C40B34B2-999C-B70D-F280-90711856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557" y="1139094"/>
            <a:ext cx="48514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804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648E4DB9-5D6F-66B6-2EDA-60AEB445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418" y="482600"/>
            <a:ext cx="9927167" cy="711200"/>
          </a:xfrm>
        </p:spPr>
        <p:txBody>
          <a:bodyPr/>
          <a:lstStyle/>
          <a:p>
            <a:r>
              <a:rPr lang="en-US" altLang="en-US">
                <a:solidFill>
                  <a:srgbClr val="FFCC66"/>
                </a:solidFill>
              </a:rPr>
              <a:t>Additional Source Information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A952151C-FB10-03A9-1C8B-3BB5F998E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467" dirty="0"/>
              <a:t>https://</a:t>
            </a:r>
            <a:r>
              <a:rPr lang="en-US" altLang="en-US" sz="1467" dirty="0" err="1"/>
              <a:t>commons.wikimedia.org</a:t>
            </a:r>
            <a:r>
              <a:rPr lang="en-US" altLang="en-US" sz="1467" dirty="0"/>
              <a:t>/wiki/</a:t>
            </a:r>
            <a:r>
              <a:rPr lang="en-US" altLang="en-US" sz="1467" dirty="0" err="1"/>
              <a:t>File:Mouse_pointer_or_cursor.png</a:t>
            </a:r>
            <a:endParaRPr lang="en-US" altLang="en-US" sz="1467" dirty="0"/>
          </a:p>
          <a:p>
            <a:pPr algn="l">
              <a:buFontTx/>
              <a:buChar char="•"/>
            </a:pPr>
            <a:r>
              <a:rPr lang="en-US" altLang="en-US" sz="1467" dirty="0"/>
              <a:t>https://</a:t>
            </a:r>
            <a:r>
              <a:rPr lang="en-US" altLang="en-US" sz="1467" dirty="0" err="1"/>
              <a:t>en.wikipedia.org</a:t>
            </a:r>
            <a:r>
              <a:rPr lang="en-US" altLang="en-US" sz="1467" dirty="0"/>
              <a:t>/wiki/</a:t>
            </a:r>
            <a:r>
              <a:rPr lang="en-US" altLang="en-US" sz="1467" dirty="0" err="1"/>
              <a:t>Spinning_pinwheel</a:t>
            </a:r>
            <a:r>
              <a:rPr lang="en-US" altLang="en-US" sz="1467" dirty="0"/>
              <a:t>#/media/File:OS_X_10.11_Beta_Beach_Ball.jpg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2753B8-6067-3215-CD75-FEB8A358F5CE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AF7D6C-48FA-2658-557E-FC336C275433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343524" y="1909734"/>
            <a:ext cx="2944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https://www.dj4e.com/code/browser/01-noscript.htm</a:t>
            </a:r>
          </a:p>
        </p:txBody>
      </p:sp>
      <p:pic>
        <p:nvPicPr>
          <p:cNvPr id="12" name="Picture 11" descr="A screenshot of a web page&#10;&#10;Description automatically generated">
            <a:extLst>
              <a:ext uri="{FF2B5EF4-FFF2-40B4-BE49-F238E27FC236}">
                <a16:creationId xmlns:a16="http://schemas.microsoft.com/office/drawing/2014/main" id="{97EB3860-13B6-61C2-9B6A-AC4B7436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04659"/>
            <a:ext cx="3862179" cy="36964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flipH="1">
            <a:off x="2843743" y="2707034"/>
            <a:ext cx="73024" cy="42333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141427" y="1627226"/>
            <a:ext cx="6176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('&lt;h1&gt;A header&lt;/h1&gt;\n');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('&lt;p&gt;A paragraph&lt;/p&gt;\n');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343524" y="672817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https://www.dj4e.com/code/browser/02-script.htm</a:t>
            </a:r>
          </a:p>
        </p:txBody>
      </p:sp>
      <p:pic>
        <p:nvPicPr>
          <p:cNvPr id="12" name="Picture 11" descr="A screenshot of a web page&#10;&#10;Description automatically generated">
            <a:extLst>
              <a:ext uri="{FF2B5EF4-FFF2-40B4-BE49-F238E27FC236}">
                <a16:creationId xmlns:a16="http://schemas.microsoft.com/office/drawing/2014/main" id="{97EB3860-13B6-61C2-9B6A-AC4B7436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04659"/>
            <a:ext cx="3862179" cy="36964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DB2273-BE9C-56E9-68C8-7BCD5E707825}"/>
              </a:ext>
            </a:extLst>
          </p:cNvPr>
          <p:cNvCxnSpPr>
            <a:cxnSpLocks/>
            <a:stCxn id="79" idx="1"/>
            <a:endCxn id="77" idx="3"/>
          </p:cNvCxnSpPr>
          <p:nvPr/>
        </p:nvCxnSpPr>
        <p:spPr>
          <a:xfrm flipH="1" flipV="1">
            <a:off x="1595967" y="2415487"/>
            <a:ext cx="537634" cy="127685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375B8C-2D8D-04E6-F190-EBB609B4E745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57DCFB-6B4C-05E7-4D8C-27C22CF38FD6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2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7" y="1262719"/>
            <a:ext cx="63360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onclick="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Me&lt;/a&gt;&lt;/p&gt;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https://www.dj4e.com/code/browser/03-event.htm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30" y="3130367"/>
            <a:ext cx="662516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>
            <a:off x="1813246" y="3275060"/>
            <a:ext cx="320355" cy="41728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4A0E3B1-595A-2588-6C94-F03A0D18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60" y="2888138"/>
            <a:ext cx="3388139" cy="3811656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83DF6C8-A068-6C26-6CE4-A5DDC4D2A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990" y="3981257"/>
            <a:ext cx="4363554" cy="235961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B6B405-3261-37F5-B131-6162DD82569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4390C0-B6B5-1F7B-7471-9189406CC923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5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7" y="1262719"/>
            <a:ext cx="63360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Paragraph&lt;/a&gt;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called");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("Timer started...");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https://www.dj4e.com/code/browser/04-timer.htm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026" y="3130367"/>
            <a:ext cx="813239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Timer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>
            <a:off x="1804265" y="3275060"/>
            <a:ext cx="329336" cy="41728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34A758B-EBB0-BC46-6758-D828C2ADC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410" y="3848042"/>
            <a:ext cx="4492522" cy="271178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AA5E53-E831-E1F6-7232-F04310A9ED1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B1AA93-49E5-C939-28F8-799C563B8ACD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2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E443-5D80-1CB5-1CE3-7E294E09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Class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3129A-A9BD-8901-638D-7D0EEEFC7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0957" cy="4351338"/>
          </a:xfrm>
        </p:spPr>
        <p:txBody>
          <a:bodyPr/>
          <a:lstStyle/>
          <a:p>
            <a:r>
              <a:rPr lang="en-US" dirty="0"/>
              <a:t>The first parameter to </a:t>
            </a:r>
            <a:r>
              <a:rPr lang="en-US" dirty="0" err="1"/>
              <a:t>setTimeout</a:t>
            </a:r>
            <a:r>
              <a:rPr lang="en-US" dirty="0"/>
              <a:t>() is a </a:t>
            </a:r>
            <a:r>
              <a:rPr lang="en-US" dirty="0">
                <a:solidFill>
                  <a:srgbClr val="FFFF00"/>
                </a:solidFill>
              </a:rPr>
              <a:t>function reference </a:t>
            </a:r>
            <a:r>
              <a:rPr lang="en-US" dirty="0"/>
              <a:t>– no 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A9C68-115D-543B-3307-1FACBB502AC0}"/>
              </a:ext>
            </a:extLst>
          </p:cNvPr>
          <p:cNvSpPr txBox="1"/>
          <p:nvPr/>
        </p:nvSpPr>
        <p:spPr>
          <a:xfrm>
            <a:off x="1082616" y="3091070"/>
            <a:ext cx="547721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Paragraph&lt;/a&gt;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called");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("Timer started...");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C24B86E-3C57-23ED-804B-8B39626B5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21" y="2014460"/>
            <a:ext cx="4834582" cy="39389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7C2C88-FCCA-15EE-5D8A-2396A6526138}"/>
              </a:ext>
            </a:extLst>
          </p:cNvPr>
          <p:cNvSpPr txBox="1"/>
          <p:nvPr/>
        </p:nvSpPr>
        <p:spPr>
          <a:xfrm>
            <a:off x="6659217" y="1239153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https://www.dj4e.com/code/browser/05-function.htm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14260E-03C8-CD7B-14BC-57035DE73AA6}"/>
              </a:ext>
            </a:extLst>
          </p:cNvPr>
          <p:cNvCxnSpPr>
            <a:cxnSpLocks/>
          </p:cNvCxnSpPr>
          <p:nvPr/>
        </p:nvCxnSpPr>
        <p:spPr>
          <a:xfrm flipH="1">
            <a:off x="9144000" y="4919870"/>
            <a:ext cx="161013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01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20ED6-FD85-9A0A-DFF0-C336C14F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4BB0F-14AB-DEC1-C197-581C90EBD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(a.k.a. the "DOM")</a:t>
            </a:r>
          </a:p>
        </p:txBody>
      </p:sp>
    </p:spTree>
    <p:extLst>
      <p:ext uri="{BB962C8B-B14F-4D97-AF65-F5344CB8AC3E}">
        <p14:creationId xmlns:p14="http://schemas.microsoft.com/office/powerpoint/2010/main" val="70762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2001</Words>
  <Application>Microsoft Macintosh PowerPoint</Application>
  <PresentationFormat>Widescreen</PresentationFormat>
  <Paragraphs>333</Paragraphs>
  <Slides>36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Courier</vt:lpstr>
      <vt:lpstr>Courier New</vt:lpstr>
      <vt:lpstr>Lucida Grande</vt:lpstr>
      <vt:lpstr>Office Theme</vt:lpstr>
      <vt:lpstr>JavaScript and the Browser</vt:lpstr>
      <vt:lpstr>JavaScript in a Browser</vt:lpstr>
      <vt:lpstr>When Does JavaScript Execute?</vt:lpstr>
      <vt:lpstr>PowerPoint Presentation</vt:lpstr>
      <vt:lpstr>PowerPoint Presentation</vt:lpstr>
      <vt:lpstr>PowerPoint Presentation</vt:lpstr>
      <vt:lpstr>PowerPoint Presentation</vt:lpstr>
      <vt:lpstr>First Class Functions</vt:lpstr>
      <vt:lpstr>Document Object Model</vt:lpstr>
      <vt:lpstr>Document Object Model</vt:lpstr>
      <vt:lpstr>Inspect the DOM</vt:lpstr>
      <vt:lpstr>The "Window"</vt:lpstr>
      <vt:lpstr>PowerPoint Presentation</vt:lpstr>
      <vt:lpstr>PowerPoint Presentation</vt:lpstr>
      <vt:lpstr>PowerPoint Presentation</vt:lpstr>
      <vt:lpstr>Modifying the DOM in JavaScript</vt:lpstr>
      <vt:lpstr>Modify the DOM</vt:lpstr>
      <vt:lpstr>PowerPoint Presentation</vt:lpstr>
      <vt:lpstr>PowerPoint Presentation</vt:lpstr>
      <vt:lpstr>PowerPoint Presentation</vt:lpstr>
      <vt:lpstr>Adding to the DOM</vt:lpstr>
      <vt:lpstr>PowerPoint Presentation</vt:lpstr>
      <vt:lpstr>PowerPoint Presentation</vt:lpstr>
      <vt:lpstr>Browser Events</vt:lpstr>
      <vt:lpstr>We have been using events all along</vt:lpstr>
      <vt:lpstr>Event Registration System</vt:lpstr>
      <vt:lpstr>PowerPoint Presentation</vt:lpstr>
      <vt:lpstr>PowerPoint Presentation</vt:lpstr>
      <vt:lpstr>Content Load Complete Event</vt:lpstr>
      <vt:lpstr>PowerPoint Presentation</vt:lpstr>
      <vt:lpstr>Network Events</vt:lpstr>
      <vt:lpstr>Network Operations in JavaScript</vt:lpstr>
      <vt:lpstr>PowerPoint Presentation</vt:lpstr>
      <vt:lpstr>PowerPoint Presentation</vt:lpstr>
      <vt:lpstr>PowerPoint Presentation</vt:lpstr>
      <vt:lpstr>Additional Source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18</cp:revision>
  <dcterms:created xsi:type="dcterms:W3CDTF">2023-07-04T15:19:46Z</dcterms:created>
  <dcterms:modified xsi:type="dcterms:W3CDTF">2023-07-06T16:03:02Z</dcterms:modified>
</cp:coreProperties>
</file>