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90" r:id="rId4"/>
    <p:sldId id="303" r:id="rId5"/>
    <p:sldId id="291" r:id="rId6"/>
    <p:sldId id="293" r:id="rId7"/>
    <p:sldId id="294" r:id="rId8"/>
    <p:sldId id="295" r:id="rId9"/>
    <p:sldId id="296" r:id="rId10"/>
    <p:sldId id="297" r:id="rId11"/>
    <p:sldId id="300" r:id="rId12"/>
    <p:sldId id="298" r:id="rId13"/>
    <p:sldId id="285" r:id="rId14"/>
    <p:sldId id="261" r:id="rId15"/>
    <p:sldId id="262" r:id="rId16"/>
    <p:sldId id="263" r:id="rId17"/>
    <p:sldId id="304" r:id="rId18"/>
    <p:sldId id="299" r:id="rId19"/>
    <p:sldId id="302" r:id="rId20"/>
    <p:sldId id="289" r:id="rId21"/>
    <p:sldId id="288" r:id="rId22"/>
    <p:sldId id="287" r:id="rId23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94340"/>
  </p:normalViewPr>
  <p:slideViewPr>
    <p:cSldViewPr>
      <p:cViewPr varScale="1">
        <p:scale>
          <a:sx n="113" d="100"/>
          <a:sy n="113" d="100"/>
        </p:scale>
        <p:origin x="106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27A4B9-991E-C9F7-917D-0793A041C7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9703-09BB-F11A-A041-30D64C5B2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A821B2AA-DD29-824E-A869-136B76A9C144}" type="datetimeFigureOut">
              <a:rPr lang="en-US" altLang="x-none"/>
              <a:pPr>
                <a:defRPr/>
              </a:pPr>
              <a:t>3/13/23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AE3D9-8EBE-78F6-B1B6-B070D57362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1E24-A35F-79A0-4CC9-D609907B9D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ACA50C-C18A-A743-874F-5B57B055C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A5D54EC-CD1B-D79F-17EB-D6EC484B8B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82CAC15-DF20-66A0-7781-36D2EDD19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E382658E-D858-9BC5-BFB4-8E8D7C8318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2DFF6D1E-C3FE-4AC8-8998-3D62A67B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DB9460D3-52BE-A2A0-2742-F3219BF839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F538A-620B-E2F9-83DE-30D951AE3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8B827BAF-B11A-DFC0-BE7E-FB817AA71D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FC64CCBE-E278-1098-7B6C-7F726A02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6B22A0B-C299-8BD5-1ADC-CF9E0B249D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F6AC073-B916-450D-10B8-E7E15B7D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B604783-4158-FCF1-112A-B988EDA991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9F4948B-8EE2-CD4E-81EB-6BD08936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C77F9977-259C-64B3-D2CB-EA6A0CBF3D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7871DFE4-5DF4-E4DB-D215-E5F5133B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58B8B335-9D2E-7AF3-721F-31B5E84E1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EB8E291-8E6C-CB98-44C9-1E4BF832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F3412B73-1417-1B33-5C75-98AE3B4A9B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50679C6B-52CC-A5F8-5526-720238A8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B5474BE7-D931-A898-ED46-941426A0F8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51CEBA12-3289-0075-939E-A411B08E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>
            <a:lvl1pPr>
              <a:defRPr>
                <a:solidFill>
                  <a:srgbClr val="00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86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2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04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521"/>
            <a:ext cx="7772400" cy="1102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92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4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361CA2A-CF3F-80EC-A703-3525AD32E2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134938"/>
            <a:ext cx="78374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5D18E87-0EDD-9712-0B4D-8BB0423E7B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1465263"/>
            <a:ext cx="78374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E5C8908-621A-E9E6-1C74-6271512A2B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C06ACCB6-0556-EAD4-F0A4-5AF2EA9F16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F4F5DCAD-6E8D-7C76-6ADE-88DF4B2841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865188"/>
            <a:ext cx="7837487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25754D8-0263-AD40-06D7-5033AE73E3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2649538"/>
            <a:ext cx="78374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E7D5EFA8-8002-E72B-EC7D-8D2CA8AEC3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37C2E44E-8959-CB6B-F884-08C7145852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865188"/>
            <a:ext cx="7837487" cy="1477962"/>
          </a:xfrm>
        </p:spPr>
        <p:txBody>
          <a:bodyPr/>
          <a:lstStyle/>
          <a:p>
            <a:pPr eaLnBrk="1"/>
            <a:r>
              <a:rPr lang="en-US" altLang="en-US" sz="4400" dirty="0">
                <a:solidFill>
                  <a:srgbClr val="FFCC66"/>
                </a:solidFill>
              </a:rPr>
              <a:t>JavaScript and the DOM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288" y="2419350"/>
            <a:ext cx="7837487" cy="823913"/>
          </a:xfrm>
        </p:spPr>
        <p:txBody>
          <a:bodyPr/>
          <a:lstStyle/>
          <a:p>
            <a:pPr marL="0" indent="0" eaLnBrk="1"/>
            <a:r>
              <a:rPr lang="en-US" altLang="en-US" sz="2700" dirty="0"/>
              <a:t>Dr. Charles Severance</a:t>
            </a:r>
          </a:p>
          <a:p>
            <a:pPr marL="0" indent="0" eaLnBrk="1"/>
            <a:r>
              <a:rPr lang="en-US" altLang="en-US" sz="27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01955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846B8C00-60AE-6D05-A627-C01D9377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jQuery (2005)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249FF41-A219-8BDC-4BB7-CAEF0252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A7125A6-64FA-1DBB-A766-C82384522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jQuery to the Rescue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2F1EB03-6565-049A-6E27-D85B0ED54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900"/>
              <a:t>While the DOMs are not particularly portable, and direct DOM manipulation is a little clunky, there are a number of JavaScript frameworks that handle the myriad of subtle differences between browsers.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1900"/>
              <a:t>With jQuery, instead of manipulating the DOM, we use jQuery functions and everything works much better...</a:t>
            </a:r>
            <a:endParaRPr lang="en-US" altLang="en-US"/>
          </a:p>
        </p:txBody>
      </p:sp>
      <p:sp>
        <p:nvSpPr>
          <p:cNvPr id="22531" name="AutoShape 3">
            <a:extLst>
              <a:ext uri="{FF2B5EF4-FFF2-40B4-BE49-F238E27FC236}">
                <a16:creationId xmlns:a16="http://schemas.microsoft.com/office/drawing/2014/main" id="{14457169-4D2A-B077-75D2-54047282AD2D}"/>
              </a:ext>
            </a:extLst>
          </p:cNvPr>
          <p:cNvSpPr>
            <a:spLocks/>
          </p:cNvSpPr>
          <p:nvPr/>
        </p:nvSpPr>
        <p:spPr bwMode="auto">
          <a:xfrm>
            <a:off x="6324600" y="4400550"/>
            <a:ext cx="25908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F00"/>
                </a:solidFill>
              </a:rPr>
              <a:t>http://jquery.org</a:t>
            </a:r>
            <a:endParaRPr lang="en-US" altLang="en-US" sz="200">
              <a:solidFill>
                <a:srgbClr val="FFFF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5E8CDB98-117D-A839-40A1-CB763ADC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134938"/>
            <a:ext cx="3494087" cy="1293812"/>
          </a:xfrm>
        </p:spPr>
        <p:txBody>
          <a:bodyPr/>
          <a:lstStyle/>
          <a:p>
            <a:pPr eaLnBrk="1"/>
            <a:r>
              <a:rPr lang="en-US" altLang="en-US" sz="4100">
                <a:solidFill>
                  <a:srgbClr val="FFCC66"/>
                </a:solidFill>
              </a:rPr>
              <a:t>John Resig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AAFACAB-F747-7BFC-C2ED-7ED7D9841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288" y="1465263"/>
            <a:ext cx="4265612" cy="3206750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/>
              <a:t>Started jQuery in 2005 to make his web development projects easier</a:t>
            </a:r>
          </a:p>
          <a:p>
            <a:pPr marL="346075" lvl="1" indent="0" algn="l" eaLnBrk="1">
              <a:spcBef>
                <a:spcPts val="1975"/>
              </a:spcBef>
              <a:buSzPct val="171000"/>
            </a:pPr>
            <a:r>
              <a:rPr lang="en-US" altLang="en-US">
                <a:ea typeface="Gill Sans" panose="020B0502020104020203" pitchFamily="34" charset="-79"/>
              </a:rPr>
              <a:t> -  Elegant way to select DOM elements</a:t>
            </a:r>
          </a:p>
          <a:p>
            <a:pPr marL="346075" lvl="1" indent="0" algn="l" eaLnBrk="1">
              <a:spcBef>
                <a:spcPts val="1975"/>
              </a:spcBef>
              <a:buSzPct val="171000"/>
            </a:pPr>
            <a:r>
              <a:rPr lang="en-US" altLang="en-US">
                <a:ea typeface="Gill Sans" panose="020B0502020104020203" pitchFamily="34" charset="-79"/>
              </a:rPr>
              <a:t> -  Clean way to register events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/>
              <a:t>Released in 2006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/>
              <a:t>Works at Khan Academy as the “Dean of Computer Science”</a:t>
            </a:r>
          </a:p>
        </p:txBody>
      </p:sp>
      <p:pic>
        <p:nvPicPr>
          <p:cNvPr id="24579" name="Picture 3" descr="Untitled.png">
            <a:extLst>
              <a:ext uri="{FF2B5EF4-FFF2-40B4-BE49-F238E27FC236}">
                <a16:creationId xmlns:a16="http://schemas.microsoft.com/office/drawing/2014/main" id="{FC92E639-1F45-9B60-8C42-E61F71054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3" y="900113"/>
            <a:ext cx="378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AB02F66E-7C10-D5EB-5240-4EB21234B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jQuery Documentation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50E80CB-122E-BF32-4D12-869D0DF90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web is a wonderful source of jQuery documentation.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http://docs.jquery.com/Main_Page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http://api.jquery.com/</a:t>
            </a:r>
          </a:p>
          <a:p>
            <a:pPr marL="511175" lvl="2" indent="0" algn="l" eaLnBrk="1">
              <a:spcBef>
                <a:spcPts val="1975"/>
              </a:spcBef>
              <a:buSzPct val="171000"/>
            </a:pPr>
            <a:r>
              <a:rPr lang="en-US" altLang="en-US" sz="2000">
                <a:solidFill>
                  <a:srgbClr val="FFFF00"/>
                </a:solidFill>
                <a:ea typeface="Gill Sans" panose="020B0502020104020203" pitchFamily="34" charset="-79"/>
              </a:rPr>
              <a:t>http://jqueryui.com/demos/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This lecture will only cover the basic elements of low-level jQuery.</a:t>
            </a:r>
            <a:endParaRPr lang="en-US" altLang="en-US" sz="18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1">
            <a:extLst>
              <a:ext uri="{FF2B5EF4-FFF2-40B4-BE49-F238E27FC236}">
                <a16:creationId xmlns:a16="http://schemas.microsoft.com/office/drawing/2014/main" id="{72D644B8-AA11-F26E-E5B1-53F3EC1AA84F}"/>
              </a:ext>
            </a:extLst>
          </p:cNvPr>
          <p:cNvSpPr>
            <a:spLocks/>
          </p:cNvSpPr>
          <p:nvPr/>
        </p:nvSpPr>
        <p:spPr bwMode="auto">
          <a:xfrm>
            <a:off x="7010400" y="4179888"/>
            <a:ext cx="1963738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jquery/jq-01.htm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6626" name="AutoShape 2">
            <a:extLst>
              <a:ext uri="{FF2B5EF4-FFF2-40B4-BE49-F238E27FC236}">
                <a16:creationId xmlns:a16="http://schemas.microsoft.com/office/drawing/2014/main" id="{9BB34914-219F-2E38-7EF0-48954AC2830C}"/>
              </a:ext>
            </a:extLst>
          </p:cNvPr>
          <p:cNvSpPr>
            <a:spLocks/>
          </p:cNvSpPr>
          <p:nvPr/>
        </p:nvSpPr>
        <p:spPr bwMode="auto">
          <a:xfrm>
            <a:off x="533400" y="590550"/>
            <a:ext cx="8043863" cy="3757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&lt;html&gt;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&lt;p&gt;Here is some awesome page content&lt;/p&gt;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 src="jquery.min.js"&gt;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$(document).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ready(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function(){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alert("Hello jQuery World!");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console.log('Hello jQuery..');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)</a:t>
            </a:r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&lt;/body&gt;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AutoShape 1">
            <a:extLst>
              <a:ext uri="{FF2B5EF4-FFF2-40B4-BE49-F238E27FC236}">
                <a16:creationId xmlns:a16="http://schemas.microsoft.com/office/drawing/2014/main" id="{AE85FF88-9452-4D86-DC5B-E09F66187A9C}"/>
              </a:ext>
            </a:extLst>
          </p:cNvPr>
          <p:cNvSpPr>
            <a:spLocks/>
          </p:cNvSpPr>
          <p:nvPr/>
        </p:nvSpPr>
        <p:spPr bwMode="auto">
          <a:xfrm>
            <a:off x="6096000" y="4292600"/>
            <a:ext cx="2779713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http://api.jquery.com/resize/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7650" name="AutoShape 2">
            <a:extLst>
              <a:ext uri="{FF2B5EF4-FFF2-40B4-BE49-F238E27FC236}">
                <a16:creationId xmlns:a16="http://schemas.microsoft.com/office/drawing/2014/main" id="{100626BF-D171-8FC4-D38B-0FF930AA1526}"/>
              </a:ext>
            </a:extLst>
          </p:cNvPr>
          <p:cNvSpPr>
            <a:spLocks/>
          </p:cNvSpPr>
          <p:nvPr/>
        </p:nvSpPr>
        <p:spPr bwMode="auto">
          <a:xfrm>
            <a:off x="6705600" y="500063"/>
            <a:ext cx="2068513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jquery/jq-02.htm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7651" name="AutoShape 3">
            <a:extLst>
              <a:ext uri="{FF2B5EF4-FFF2-40B4-BE49-F238E27FC236}">
                <a16:creationId xmlns:a16="http://schemas.microsoft.com/office/drawing/2014/main" id="{86D25BA6-9968-73C5-F4F2-4C03BDBE1B86}"/>
              </a:ext>
            </a:extLst>
          </p:cNvPr>
          <p:cNvSpPr>
            <a:spLocks/>
          </p:cNvSpPr>
          <p:nvPr/>
        </p:nvSpPr>
        <p:spPr bwMode="auto">
          <a:xfrm>
            <a:off x="457200" y="465138"/>
            <a:ext cx="8043863" cy="39290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&lt;html&gt;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 src="jquery.min.js"&gt;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$(window).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resize(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function() {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console.log('.resize() called. width='+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  $(window).width()+' height='+$(window).height());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)</a:t>
            </a:r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&lt;p&gt;Here is some awesome page content&lt;/p&gt;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&lt;/body&gt;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>
            <a:extLst>
              <a:ext uri="{FF2B5EF4-FFF2-40B4-BE49-F238E27FC236}">
                <a16:creationId xmlns:a16="http://schemas.microsoft.com/office/drawing/2014/main" id="{3E1E7284-9770-4FC2-12A2-63AD5B467AB6}"/>
              </a:ext>
            </a:extLst>
          </p:cNvPr>
          <p:cNvSpPr>
            <a:spLocks/>
          </p:cNvSpPr>
          <p:nvPr/>
        </p:nvSpPr>
        <p:spPr bwMode="auto">
          <a:xfrm>
            <a:off x="6062663" y="314325"/>
            <a:ext cx="2570162" cy="3365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900">
                <a:solidFill>
                  <a:srgbClr val="FFFB00"/>
                </a:solidFill>
              </a:rPr>
              <a:t>jquery/jq-03.htm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8674" name="AutoShape 3">
            <a:extLst>
              <a:ext uri="{FF2B5EF4-FFF2-40B4-BE49-F238E27FC236}">
                <a16:creationId xmlns:a16="http://schemas.microsoft.com/office/drawing/2014/main" id="{DA7F92C2-3FE4-1B7D-A887-CEA4C6D74462}"/>
              </a:ext>
            </a:extLst>
          </p:cNvPr>
          <p:cNvSpPr>
            <a:spLocks/>
          </p:cNvSpPr>
          <p:nvPr/>
        </p:nvSpPr>
        <p:spPr bwMode="auto">
          <a:xfrm>
            <a:off x="381000" y="565150"/>
            <a:ext cx="5886450" cy="37576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&lt;p id="</a:t>
            </a:r>
            <a:r>
              <a:rPr lang="en-US" altLang="en-US" sz="1500">
                <a:solidFill>
                  <a:srgbClr val="FFC000"/>
                </a:solidFill>
                <a:latin typeface="Courier" pitchFamily="2" charset="0"/>
              </a:rPr>
              <a:t>para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"&gt;Where is the spinner?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&lt;img id="</a:t>
            </a:r>
            <a:r>
              <a:rPr lang="en-US" altLang="en-US" sz="1500">
                <a:solidFill>
                  <a:srgbClr val="00FFFF"/>
                </a:solidFill>
                <a:latin typeface="Courier" pitchFamily="2" charset="0"/>
              </a:rPr>
              <a:t>spinner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 src="spinner.gif" height="25" 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    style="vertical-align: middle; </a:t>
            </a:r>
            <a:r>
              <a:rPr lang="en-US" altLang="en-US" sz="1500">
                <a:solidFill>
                  <a:srgbClr val="00FFFF"/>
                </a:solidFill>
                <a:latin typeface="Courier" pitchFamily="2" charset="0"/>
              </a:rPr>
              <a:t>display:none;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&lt;/p&gt;&lt;p&gt;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&lt;a href="#" id="</a:t>
            </a:r>
            <a:r>
              <a:rPr lang="en-US" altLang="en-US" sz="1500">
                <a:solidFill>
                  <a:srgbClr val="FFFF00"/>
                </a:solidFill>
                <a:latin typeface="Courier" pitchFamily="2" charset="0"/>
              </a:rPr>
              <a:t>tog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"&gt;Toggle&lt;/a&gt; |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&lt;a href="#" id="</a:t>
            </a:r>
            <a:r>
              <a:rPr lang="mr-IN" altLang="en-US" sz="1500">
                <a:solidFill>
                  <a:srgbClr val="FF0000"/>
                </a:solidFill>
                <a:latin typeface="Courier" pitchFamily="2" charset="0"/>
              </a:rPr>
              <a:t>red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"&gt;Red&lt;/a&gt; 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&lt;/p&gt;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&lt;script type="text/javascript"&gt;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$(document).ready(function() </a:t>
            </a:r>
            <a:r>
              <a:rPr lang="en-US" altLang="en-US" sz="1500">
                <a:solidFill>
                  <a:srgbClr val="FF00FF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$("#</a:t>
            </a:r>
            <a:r>
              <a:rPr lang="mr-IN" altLang="en-US" sz="1500">
                <a:solidFill>
                  <a:srgbClr val="FFFF00"/>
                </a:solidFill>
                <a:latin typeface="Courier" pitchFamily="2" charset="0"/>
              </a:rPr>
              <a:t>tog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").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on(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'click', function()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  $('#</a:t>
            </a:r>
            <a:r>
              <a:rPr lang="mr-IN" altLang="en-US" sz="1500">
                <a:solidFill>
                  <a:srgbClr val="00FFFF"/>
                </a:solidFill>
                <a:latin typeface="Courier" pitchFamily="2" charset="0"/>
              </a:rPr>
              <a:t>spinner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').</a:t>
            </a:r>
            <a:r>
              <a:rPr lang="mr-IN" altLang="en-US" sz="1500">
                <a:solidFill>
                  <a:srgbClr val="00FFFF"/>
                </a:solidFill>
                <a:latin typeface="Courier" pitchFamily="2" charset="0"/>
              </a:rPr>
              <a:t>toggle()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$("#</a:t>
            </a:r>
            <a:r>
              <a:rPr lang="mr-IN" altLang="en-US" sz="1500">
                <a:solidFill>
                  <a:srgbClr val="FF0000"/>
                </a:solidFill>
                <a:latin typeface="Courier" pitchFamily="2" charset="0"/>
              </a:rPr>
              <a:t>red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").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on(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'click', function()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{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    $('#</a:t>
            </a:r>
            <a:r>
              <a:rPr lang="en-US" altLang="en-US" sz="1500">
                <a:solidFill>
                  <a:srgbClr val="FFC000"/>
                </a:solidFill>
                <a:latin typeface="Courier" pitchFamily="2" charset="0"/>
              </a:rPr>
              <a:t>para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').css('background-color', '</a:t>
            </a:r>
            <a:r>
              <a:rPr lang="en-US" altLang="en-US" sz="1500">
                <a:solidFill>
                  <a:srgbClr val="00FF00"/>
                </a:solidFill>
                <a:latin typeface="Courier" pitchFamily="2" charset="0"/>
              </a:rPr>
              <a:t>green</a:t>
            </a:r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');</a:t>
            </a:r>
          </a:p>
          <a:p>
            <a:pPr algn="l"/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  </a:t>
            </a:r>
            <a:r>
              <a:rPr lang="mr-IN" altLang="en-US" sz="1500">
                <a:solidFill>
                  <a:srgbClr val="00FF00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rgbClr val="FF2F92"/>
                </a:solidFill>
                <a:latin typeface="Courier" pitchFamily="2" charset="0"/>
              </a:rPr>
              <a:t>)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;</a:t>
            </a:r>
          </a:p>
          <a:p>
            <a:pPr algn="l"/>
            <a:r>
              <a:rPr lang="mr-IN" altLang="en-US" sz="1500">
                <a:solidFill>
                  <a:srgbClr val="FF00FF"/>
                </a:solidFill>
                <a:latin typeface="Courier" pitchFamily="2" charset="0"/>
              </a:rPr>
              <a:t>}</a:t>
            </a:r>
            <a:r>
              <a:rPr lang="mr-IN" altLang="en-US" sz="150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algn="l"/>
            <a:r>
              <a:rPr lang="en-US" altLang="en-US" sz="1500">
                <a:solidFill>
                  <a:schemeClr val="tx1"/>
                </a:solidFill>
                <a:latin typeface="Courier" pitchFamily="2" charset="0"/>
              </a:rPr>
              <a:t>&lt;/script&gt;</a:t>
            </a:r>
            <a:endParaRPr lang="en-US" altLang="en-US" sz="15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748E0B4-0448-9640-7322-B4F1A9F6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971550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8676" name="TextBox 1">
            <a:extLst>
              <a:ext uri="{FF2B5EF4-FFF2-40B4-BE49-F238E27FC236}">
                <a16:creationId xmlns:a16="http://schemas.microsoft.com/office/drawing/2014/main" id="{3C0BC902-0C01-E903-C24A-42155D92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1065213"/>
            <a:ext cx="22860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A2069FE-2E3C-4FB2-3EA1-52E646FA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14550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8678" name="TextBox 6">
            <a:extLst>
              <a:ext uri="{FF2B5EF4-FFF2-40B4-BE49-F238E27FC236}">
                <a16:creationId xmlns:a16="http://schemas.microsoft.com/office/drawing/2014/main" id="{E5317841-EA4F-375E-3698-06E484CC3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08213"/>
            <a:ext cx="22860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  <p:pic>
        <p:nvPicPr>
          <p:cNvPr id="28679" name="Picture 2" descr="/Applications/MAMP/htdocs/dj4e/code/jquery/spinner.gif">
            <a:extLst>
              <a:ext uri="{FF2B5EF4-FFF2-40B4-BE49-F238E27FC236}">
                <a16:creationId xmlns:a16="http://schemas.microsoft.com/office/drawing/2014/main" id="{DBA5DF48-7F99-8252-7C70-D22CA1D1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2193925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8">
            <a:extLst>
              <a:ext uri="{FF2B5EF4-FFF2-40B4-BE49-F238E27FC236}">
                <a16:creationId xmlns:a16="http://schemas.microsoft.com/office/drawing/2014/main" id="{6342B161-8D02-5EA8-C1A1-DA688FBF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3424238"/>
            <a:ext cx="2590800" cy="838200"/>
          </a:xfrm>
          <a:prstGeom prst="rect">
            <a:avLst/>
          </a:prstGeom>
          <a:solidFill>
            <a:schemeClr val="tx1"/>
          </a:solid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039A-F277-5C23-EF27-E85215FAE76C}"/>
              </a:ext>
            </a:extLst>
          </p:cNvPr>
          <p:cNvSpPr/>
          <p:nvPr/>
        </p:nvSpPr>
        <p:spPr bwMode="auto">
          <a:xfrm>
            <a:off x="6319838" y="3562350"/>
            <a:ext cx="2590800" cy="2905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lIns="50800" tIns="50800" rIns="50800" bIns="50800" anchor="ctr"/>
          <a:lstStyle/>
          <a:p>
            <a:pPr marL="228600" defTabSz="457200" eaLnBrk="1">
              <a:defRPr/>
            </a:pPr>
            <a:endParaRPr lang="en-US" sz="120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8682" name="TextBox 9">
            <a:extLst>
              <a:ext uri="{FF2B5EF4-FFF2-40B4-BE49-F238E27FC236}">
                <a16:creationId xmlns:a16="http://schemas.microsoft.com/office/drawing/2014/main" id="{1BBB5356-6831-7A24-BB16-9B643754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35179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Where is the spinner?</a:t>
            </a:r>
          </a:p>
          <a:p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Toggle</a:t>
            </a:r>
            <a:r>
              <a:rPr lang="en-US" altLang="en-US" sz="1800">
                <a:solidFill>
                  <a:schemeClr val="bg1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 | </a:t>
            </a:r>
            <a:r>
              <a:rPr lang="en-US" altLang="en-US" sz="1800" u="sng">
                <a:solidFill>
                  <a:srgbClr val="002060"/>
                </a:solidFill>
                <a:latin typeface="Big Caslon Medium" panose="02000603090000020003" pitchFamily="2" charset="-79"/>
                <a:ea typeface="Big Caslon Medium" panose="02000603090000020003" pitchFamily="2" charset="-79"/>
                <a:cs typeface="Big Caslon Medium" panose="02000603090000020003" pitchFamily="2" charset="-79"/>
              </a:rPr>
              <a:t>Red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2">
            <a:extLst>
              <a:ext uri="{FF2B5EF4-FFF2-40B4-BE49-F238E27FC236}">
                <a16:creationId xmlns:a16="http://schemas.microsoft.com/office/drawing/2014/main" id="{9873CDDC-A55B-1B66-D7FE-9AAB67A749CF}"/>
              </a:ext>
            </a:extLst>
          </p:cNvPr>
          <p:cNvSpPr>
            <a:spLocks/>
          </p:cNvSpPr>
          <p:nvPr/>
        </p:nvSpPr>
        <p:spPr bwMode="auto">
          <a:xfrm>
            <a:off x="419100" y="361950"/>
            <a:ext cx="84201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&lt;a href="#" id="</a:t>
            </a:r>
            <a:r>
              <a:rPr lang="en-US" altLang="en-US">
                <a:solidFill>
                  <a:srgbClr val="FFC000"/>
                </a:solidFill>
                <a:latin typeface="Courier" pitchFamily="2" charset="0"/>
              </a:rPr>
              <a:t>the-href</a:t>
            </a:r>
            <a:r>
              <a:rPr lang="en-US" altLang="en-US">
                <a:latin typeface="Courier" pitchFamily="2" charset="0"/>
              </a:rPr>
              <a:t>"&gt;More&lt;/a&gt;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&lt;ul id="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"&gt;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&lt;/ul&gt;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&lt;script type="text/javascript" 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       src="jquery.min.js"&gt; &lt;/script&gt;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 = 1;</a:t>
            </a:r>
          </a:p>
          <a:p>
            <a:pPr algn="l"/>
            <a:r>
              <a:rPr lang="en-US" altLang="en-US">
                <a:latin typeface="Courier" pitchFamily="2" charset="0"/>
              </a:rPr>
              <a:t>$(document).</a:t>
            </a:r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ready(function(){</a:t>
            </a:r>
          </a:p>
          <a:p>
            <a:pPr algn="l"/>
            <a:r>
              <a:rPr lang="en-US" altLang="en-US">
                <a:latin typeface="Courier" pitchFamily="2" charset="0"/>
              </a:rPr>
              <a:t>  $("#</a:t>
            </a:r>
            <a:r>
              <a:rPr lang="en-US" altLang="en-US">
                <a:solidFill>
                  <a:srgbClr val="FFC000"/>
                </a:solidFill>
                <a:latin typeface="Courier" pitchFamily="2" charset="0"/>
              </a:rPr>
              <a:t>the-href</a:t>
            </a:r>
            <a:r>
              <a:rPr lang="en-US" altLang="en-US">
                <a:latin typeface="Courier" pitchFamily="2" charset="0"/>
              </a:rPr>
              <a:t>").on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('click', function() {</a:t>
            </a:r>
          </a:p>
          <a:p>
            <a:pPr algn="l"/>
            <a:r>
              <a:rPr lang="en-US" altLang="en-US">
                <a:latin typeface="Courier" pitchFamily="2" charset="0"/>
              </a:rPr>
              <a:t>      console.log('Clicked');</a:t>
            </a:r>
          </a:p>
          <a:p>
            <a:pPr algn="l"/>
            <a:r>
              <a:rPr lang="en-US" altLang="en-US">
                <a:latin typeface="Courier" pitchFamily="2" charset="0"/>
              </a:rPr>
              <a:t>      $('#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latin typeface="Courier" pitchFamily="2" charset="0"/>
              </a:rPr>
              <a:t>').append('&lt;li&gt;The counter is '+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</a:t>
            </a:r>
            <a:r>
              <a:rPr lang="en-US" altLang="en-US">
                <a:latin typeface="Courier" pitchFamily="2" charset="0"/>
              </a:rPr>
              <a:t>+'&lt;/li&gt;');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      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counter++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/>
            <a:r>
              <a:rPr lang="en-US" altLang="en-US">
                <a:latin typeface="Courier" pitchFamily="2" charset="0"/>
              </a:rPr>
              <a:t>  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})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/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})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endParaRPr lang="en-US" altLang="en-US">
              <a:solidFill>
                <a:srgbClr val="FF6600"/>
              </a:solidFill>
              <a:latin typeface="Courier" pitchFamily="2" charset="0"/>
            </a:endParaRPr>
          </a:p>
          <a:p>
            <a:pPr algn="l" eaLnBrk="1"/>
            <a:r>
              <a:rPr lang="en-US" altLang="en-US">
                <a:latin typeface="Courier" pitchFamily="2" charset="0"/>
              </a:rPr>
              <a:t>&lt;/script&gt;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9698" name="AutoShape 3">
            <a:extLst>
              <a:ext uri="{FF2B5EF4-FFF2-40B4-BE49-F238E27FC236}">
                <a16:creationId xmlns:a16="http://schemas.microsoft.com/office/drawing/2014/main" id="{0967B3D1-BD20-27EA-5470-330939EC4143}"/>
              </a:ext>
            </a:extLst>
          </p:cNvPr>
          <p:cNvSpPr>
            <a:spLocks/>
          </p:cNvSpPr>
          <p:nvPr/>
        </p:nvSpPr>
        <p:spPr bwMode="auto">
          <a:xfrm>
            <a:off x="7315200" y="361950"/>
            <a:ext cx="15176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jq-04.htm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9699" name="Picture 2" descr="Untitled.png">
            <a:extLst>
              <a:ext uri="{FF2B5EF4-FFF2-40B4-BE49-F238E27FC236}">
                <a16:creationId xmlns:a16="http://schemas.microsoft.com/office/drawing/2014/main" id="{89A7A144-3EC7-188D-A3C5-7DD53FD75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1071563"/>
            <a:ext cx="23225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AD8A5FC-49FE-0EDC-F323-CBBB531BE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Improving Browsers</a:t>
            </a:r>
            <a:r>
              <a:rPr lang="mr-IN" altLang="en-US">
                <a:solidFill>
                  <a:srgbClr val="FFCC66"/>
                </a:solidFill>
              </a:rPr>
              <a:t>…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AF8CA4E-5187-AE91-4006-C89852B8C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288" y="1465263"/>
            <a:ext cx="7837487" cy="1335087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jQuery is now &gt; 15 years old </a:t>
            </a:r>
            <a:r>
              <a:rPr lang="mr-IN" altLang="en-US" sz="2000"/>
              <a:t>–</a:t>
            </a:r>
            <a:r>
              <a:rPr lang="en-US" altLang="en-US" sz="2000"/>
              <a:t> many people assume it </a:t>
            </a:r>
            <a:r>
              <a:rPr lang="en-US" altLang="en-US" sz="2000" i="1"/>
              <a:t>is</a:t>
            </a:r>
            <a:r>
              <a:rPr lang="en-US" altLang="en-US" sz="2000"/>
              <a:t> JavaScript</a:t>
            </a:r>
          </a:p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browsers have been extending the DOM in a portable fashion and adding features equivalent to jQuery</a:t>
            </a:r>
            <a:endParaRPr lang="en-US" altLang="en-US" sz="1800"/>
          </a:p>
        </p:txBody>
      </p:sp>
      <p:sp>
        <p:nvSpPr>
          <p:cNvPr id="31747" name="TextBox 2">
            <a:extLst>
              <a:ext uri="{FF2B5EF4-FFF2-40B4-BE49-F238E27FC236}">
                <a16:creationId xmlns:a16="http://schemas.microsoft.com/office/drawing/2014/main" id="{94AEF7CB-5A01-509F-BC55-2D5062C7D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48150"/>
            <a:ext cx="6507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  <a:latin typeface="Courier" pitchFamily="2" charset="0"/>
              </a:rPr>
              <a:t>https://tobiasahlin.com/blog/move-from-jquery-to-vanilla-javascript/</a:t>
            </a:r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6FEC852A-ACBA-5916-F981-09F0813B5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14663"/>
            <a:ext cx="7529513" cy="101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Courier" pitchFamily="2" charset="0"/>
              </a:rPr>
              <a:t>// jQuery: Hide all instances with class box</a:t>
            </a:r>
          </a:p>
          <a:p>
            <a:r>
              <a:rPr lang="mr-IN" altLang="en-US" sz="1200">
                <a:latin typeface="Courier" pitchFamily="2" charset="0"/>
              </a:rPr>
              <a:t>$(".box").hide();</a:t>
            </a:r>
          </a:p>
          <a:p>
            <a:endParaRPr lang="mr-IN" altLang="en-US" sz="1200">
              <a:latin typeface="Courier" pitchFamily="2" charset="0"/>
            </a:endParaRPr>
          </a:p>
          <a:p>
            <a:r>
              <a:rPr lang="en-US" altLang="en-US" sz="1200">
                <a:latin typeface="Courier" pitchFamily="2" charset="0"/>
              </a:rPr>
              <a:t>// Vanilla: Iterate over the nodelist of elements to hide all instances of .box</a:t>
            </a:r>
          </a:p>
          <a:p>
            <a:r>
              <a:rPr lang="en-US" altLang="en-US" sz="1200">
                <a:latin typeface="Courier" pitchFamily="2" charset="0"/>
              </a:rPr>
              <a:t>document.querySelectorAll(".box").forEach(box =&gt; { box.style.display = "none" 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9FB34B7C-B51D-D1F3-DB82-E390EB8A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7427912" cy="10668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29698" name="Content Placeholder 3">
            <a:extLst>
              <a:ext uri="{FF2B5EF4-FFF2-40B4-BE49-F238E27FC236}">
                <a16:creationId xmlns:a16="http://schemas.microsoft.com/office/drawing/2014/main" id="{52E79C72-2BF3-4A76-7674-9A7B2A47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 algn="l">
              <a:lnSpc>
                <a:spcPct val="150000"/>
              </a:lnSpc>
              <a:buFontTx/>
              <a:buChar char="•"/>
              <a:defRPr/>
            </a:pPr>
            <a:r>
              <a:rPr lang="en-US" altLang="x-none" sz="2000" dirty="0">
                <a:sym typeface="Gill Sans" charset="0"/>
              </a:rPr>
              <a:t>This focused on the mechanics of low-level jQuery. 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-  Initialization setup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-  Event handling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-  DOM selection</a:t>
            </a:r>
          </a:p>
          <a:p>
            <a:pPr marL="225425" lvl="1" indent="0" algn="l">
              <a:lnSpc>
                <a:spcPct val="150000"/>
              </a:lnSpc>
              <a:defRPr/>
            </a:pPr>
            <a:r>
              <a:rPr lang="en-US" altLang="x-none" sz="2000" dirty="0">
                <a:sym typeface="Gill Sans" charset="0"/>
              </a:rPr>
              <a:t> -  DOM manipulation</a:t>
            </a: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x-none" sz="2000" dirty="0">
                <a:sym typeface="Gill Sans" charset="0"/>
              </a:rPr>
              <a:t>Vanilla JavaScript is catching up</a:t>
            </a:r>
            <a:r>
              <a:rPr lang="mr-IN" altLang="x-none" sz="2000" dirty="0">
                <a:sym typeface="Gill Sans" charset="0"/>
              </a:rPr>
              <a:t>…</a:t>
            </a:r>
            <a:endParaRPr lang="en-US" altLang="x-none" sz="2000" dirty="0">
              <a:sym typeface="Gill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85690F63-7C83-BA18-B7DC-D0E40C77C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Vanilla JavaScript (1995)</a:t>
            </a:r>
          </a:p>
        </p:txBody>
      </p:sp>
      <p:sp>
        <p:nvSpPr>
          <p:cNvPr id="6146" name="Rectangle 1">
            <a:extLst>
              <a:ext uri="{FF2B5EF4-FFF2-40B4-BE49-F238E27FC236}">
                <a16:creationId xmlns:a16="http://schemas.microsoft.com/office/drawing/2014/main" id="{31CF6F2B-B196-DE00-6017-6E1900583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93863"/>
            <a:ext cx="6842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FFCC66"/>
                </a:solidFill>
                <a:latin typeface="Courier" pitchFamily="2" charset="0"/>
                <a:sym typeface="Courier New" panose="02070309020205020404" pitchFamily="49" charset="0"/>
              </a:rPr>
              <a:t>document</a:t>
            </a:r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.write("&lt;p&gt;Hello World&lt;/p&gt;")</a:t>
            </a:r>
          </a:p>
          <a:p>
            <a:pPr eaLnBrk="1"/>
            <a:r>
              <a:rPr lang="en-US" altLang="en-US" sz="20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7267337E-5128-4CC1-2CA9-E49292E2D919}"/>
              </a:ext>
            </a:extLst>
          </p:cNvPr>
          <p:cNvSpPr>
            <a:spLocks/>
          </p:cNvSpPr>
          <p:nvPr/>
        </p:nvSpPr>
        <p:spPr bwMode="auto">
          <a:xfrm>
            <a:off x="2743200" y="3141663"/>
            <a:ext cx="586581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https://www.dj4e.com/code/javascript/js-01.htm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6148" name="AutoShape 3">
            <a:extLst>
              <a:ext uri="{FF2B5EF4-FFF2-40B4-BE49-F238E27FC236}">
                <a16:creationId xmlns:a16="http://schemas.microsoft.com/office/drawing/2014/main" id="{11CC9A3D-1808-46E7-0052-70D408F163D2}"/>
              </a:ext>
            </a:extLst>
          </p:cNvPr>
          <p:cNvSpPr>
            <a:spLocks/>
          </p:cNvSpPr>
          <p:nvPr/>
        </p:nvSpPr>
        <p:spPr bwMode="auto">
          <a:xfrm>
            <a:off x="1524000" y="4400550"/>
            <a:ext cx="60261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B00"/>
                </a:solidFill>
              </a:rPr>
              <a:t>http://en.wikipedia.org/wiki/Document_Object_Model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AE0D7A14-679A-C131-7F74-5ED0CC64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50"/>
            <a:ext cx="7445375" cy="465138"/>
          </a:xfrm>
        </p:spPr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33794" name="Picture 6" descr="CCby.png">
            <a:extLst>
              <a:ext uri="{FF2B5EF4-FFF2-40B4-BE49-F238E27FC236}">
                <a16:creationId xmlns:a16="http://schemas.microsoft.com/office/drawing/2014/main" id="{C2DDB26C-2611-35CA-411E-E5707A98B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1325"/>
            <a:ext cx="11080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4">
            <a:extLst>
              <a:ext uri="{FF2B5EF4-FFF2-40B4-BE49-F238E27FC236}">
                <a16:creationId xmlns:a16="http://schemas.microsoft.com/office/drawing/2014/main" id="{EA8BA7FA-3B1D-57FF-90F5-8788ABBA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41400"/>
            <a:ext cx="40290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  <p:sp>
        <p:nvSpPr>
          <p:cNvPr id="33796" name="TextBox 5">
            <a:extLst>
              <a:ext uri="{FF2B5EF4-FFF2-40B4-BE49-F238E27FC236}">
                <a16:creationId xmlns:a16="http://schemas.microsoft.com/office/drawing/2014/main" id="{B440A875-51F6-C38C-3657-20BEE6D1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998538"/>
            <a:ext cx="4029075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361950"/>
            <a:ext cx="7445375" cy="5334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/>
              <a:t>Image of John Resig Copyright Charles R. Severance and licensed as CC-BY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D12F15-45DF-CF9A-0D2F-2FF4C2D35ABE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6764E-2DCF-4867-929C-A841AFD77E4C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817E5-8232-4FBF-AE62-3801FDC63C1C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26D23B-3DED-8992-8401-F18888BF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CC50F59-94AC-6A74-2388-A1955AE8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58639F82-0BE5-7F90-C091-07649AC6D5C8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DDF01D-12FB-FFA2-F9A8-36DEF9C4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8814B7-BCCE-9E8B-6DFF-412D9F02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AAAAB-4346-43C1-0C79-E06E87C5FDD9}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384FB4-0160-B060-0FFD-4C31FF4FAC5D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3F93D3-A95D-24B4-4E37-431DB82E4391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81B6BE-7221-FDD1-A9D8-19FC1E313B4F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861309-439B-016B-ADCF-282AA8048FD8}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7C1B9B-DCE5-59DB-F8D6-334019FD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E3210B-712E-7C6E-5065-176A74EE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91C437B-B1A2-39EC-38BB-4392BDE6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42593D9-80D3-CA24-205D-A9A5C467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A913BD-E382-F2D8-F125-2E2CE4C9BFC0}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CBDE95-F671-A9D0-2C21-E0B194070E3A}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8B3E2B-29F5-33EE-F0AD-902B499D608A}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B443EE6E-AD9D-1D6E-7329-2E1D9852CAAE}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D6F1FA-C35F-D27B-0847-F7F3C853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FCDCBE-B4C5-101F-4DAC-E7B6C1859890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04835BA-FE50-3868-054B-AE433715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D431A-BE6B-29E8-F3E7-B7E825A97BCD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186A5974-6CAF-536B-E101-0D1A3A8E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47F2671-B44F-9A6F-4B71-1BD97A2A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90960E-D5A5-F0DC-BF9E-6427514E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3EB80A-E920-7936-55E3-8253CE93C9C9}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1531938" y="1214438"/>
            <a:ext cx="2471737" cy="26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524FA2-58D4-241D-29A5-61712763447C}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2698750" y="2382838"/>
            <a:ext cx="1304925" cy="11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8B13B4-9C87-00C6-BBD4-18E7F95A3E22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196975" y="2382838"/>
            <a:ext cx="479425" cy="2111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AEF0F42-55E9-9711-FB02-DB37423A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7E904E-F209-4E0B-767C-578B13ABAB43}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43752F-4E1B-3CD9-9C4D-A1A9D0699C6C}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A936FE-8C86-7186-AEAA-887650C1C894}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7C694B-3255-6184-389F-E511AFD47810}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834AE1-0041-16D7-56F2-585180E9E8F6}"/>
              </a:ext>
            </a:extLst>
          </p:cNvPr>
          <p:cNvCxnSpPr>
            <a:endCxn id="48" idx="2"/>
          </p:cNvCxnSpPr>
          <p:nvPr/>
        </p:nvCxnSpPr>
        <p:spPr>
          <a:xfrm flipV="1">
            <a:off x="501650" y="1428750"/>
            <a:ext cx="692150" cy="86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181F55-9530-2A4E-5DCF-A7CE921766AA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DE4C0E0-F824-D50D-4667-3AC611ED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55688"/>
            <a:ext cx="677863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1A3EC3-AA16-FA2D-1DBE-8BCFA29C3305}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6A9A1B2-6A79-70F9-6589-C5F4EEE8A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7E58F83-6216-7CDF-E9A3-434636E8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JavaScript can manipulate the current HTML document.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ja-JP" altLang="en-US" sz="2100"/>
              <a:t>“</a:t>
            </a:r>
            <a:r>
              <a:rPr lang="en-US" altLang="ja-JP" sz="2100"/>
              <a:t>Document Object Model</a:t>
            </a:r>
            <a:r>
              <a:rPr lang="ja-JP" altLang="en-US" sz="2100"/>
              <a:t>”</a:t>
            </a:r>
            <a:r>
              <a:rPr lang="en-US" altLang="ja-JP" sz="2100"/>
              <a:t> is how we access various </a:t>
            </a:r>
            <a:r>
              <a:rPr lang="ja-JP" altLang="en-US" sz="2100"/>
              <a:t>“</a:t>
            </a:r>
            <a:r>
              <a:rPr lang="en-US" altLang="ja-JP" sz="2100"/>
              <a:t>bits</a:t>
            </a:r>
            <a:r>
              <a:rPr lang="ja-JP" altLang="en-US" sz="2100"/>
              <a:t>”</a:t>
            </a:r>
            <a:r>
              <a:rPr lang="en-US" altLang="ja-JP" sz="2100"/>
              <a:t> of the current screen to read and/or manipulate.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 can even find pieces of the model by </a:t>
            </a:r>
            <a:r>
              <a:rPr lang="en-US" altLang="en-US" sz="2100">
                <a:solidFill>
                  <a:srgbClr val="FFFB00"/>
                </a:solidFill>
              </a:rPr>
              <a:t>id</a:t>
            </a:r>
            <a:r>
              <a:rPr lang="en-US" altLang="en-US" sz="2100"/>
              <a:t> attribute and change them.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 can read and write the DOM from (Vanilla) JavaScript.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Using getElementById()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In order not to have to traverse each unique DOM, we use a function call that all browsers support. This allows us to bypass the DOM structure and jump to a particular tag within the DOM and manipulate that tag.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>
            <a:extLst>
              <a:ext uri="{FF2B5EF4-FFF2-40B4-BE49-F238E27FC236}">
                <a16:creationId xmlns:a16="http://schemas.microsoft.com/office/drawing/2014/main" id="{4C3B943D-5360-08D0-F6F4-7AE304469B00}"/>
              </a:ext>
            </a:extLst>
          </p:cNvPr>
          <p:cNvSpPr>
            <a:spLocks/>
          </p:cNvSpPr>
          <p:nvPr/>
        </p:nvSpPr>
        <p:spPr bwMode="auto">
          <a:xfrm>
            <a:off x="228600" y="169863"/>
            <a:ext cx="8601075" cy="2133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&lt;p&gt;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Hello &lt;b&gt;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&lt;span id="person"&gt;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Chuck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&lt;/span&gt;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&lt;/b&gt; there.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&lt;/p&gt; 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4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  <a:endParaRPr lang="en-US" altLang="en-US" sz="14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var st = 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4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("ST = "+st);</a:t>
            </a:r>
          </a:p>
          <a:p>
            <a:pPr algn="l" eaLnBrk="1"/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alert('Hi there ' + st);</a:t>
            </a:r>
          </a:p>
          <a:p>
            <a:pPr algn="l" eaLnBrk="1"/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4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4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= 'Joseph';</a:t>
            </a:r>
          </a:p>
          <a:p>
            <a:pPr algn="l" eaLnBrk="1"/>
            <a:r>
              <a:rPr lang="en-US" altLang="en-US" sz="1400"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400"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3314" name="AutoShape 3">
            <a:extLst>
              <a:ext uri="{FF2B5EF4-FFF2-40B4-BE49-F238E27FC236}">
                <a16:creationId xmlns:a16="http://schemas.microsoft.com/office/drawing/2014/main" id="{503B4D81-E6A5-CB7B-791C-4DCD639AE9B2}"/>
              </a:ext>
            </a:extLst>
          </p:cNvPr>
          <p:cNvSpPr>
            <a:spLocks/>
          </p:cNvSpPr>
          <p:nvPr/>
        </p:nvSpPr>
        <p:spPr bwMode="auto">
          <a:xfrm>
            <a:off x="7010400" y="485775"/>
            <a:ext cx="1462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13315" name="Picture 1">
            <a:extLst>
              <a:ext uri="{FF2B5EF4-FFF2-40B4-BE49-F238E27FC236}">
                <a16:creationId xmlns:a16="http://schemas.microsoft.com/office/drawing/2014/main" id="{F79B66D4-B9F9-E02E-7DBC-CAA56B3FC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90750"/>
            <a:ext cx="3495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3">
            <a:extLst>
              <a:ext uri="{FF2B5EF4-FFF2-40B4-BE49-F238E27FC236}">
                <a16:creationId xmlns:a16="http://schemas.microsoft.com/office/drawing/2014/main" id="{07154AF1-F1D4-0C3B-6184-D43867D58ABC}"/>
              </a:ext>
            </a:extLst>
          </p:cNvPr>
          <p:cNvSpPr>
            <a:spLocks/>
          </p:cNvSpPr>
          <p:nvPr/>
        </p:nvSpPr>
        <p:spPr bwMode="auto">
          <a:xfrm>
            <a:off x="304800" y="285750"/>
            <a:ext cx="15240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CB4466D-AF1B-598D-F940-1C2A7EC4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65600"/>
            <a:ext cx="83153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D036F730-A2BF-7F70-BE36-DDEEBF9A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350"/>
            <a:ext cx="54864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8A6A8F06-D6CA-10E6-600E-99399816F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868613"/>
            <a:ext cx="3400425" cy="912812"/>
          </a:xfrm>
        </p:spPr>
        <p:txBody>
          <a:bodyPr/>
          <a:lstStyle/>
          <a:p>
            <a:pPr eaLnBrk="1"/>
            <a:r>
              <a:rPr lang="en-US" altLang="en-US" sz="2400">
                <a:solidFill>
                  <a:srgbClr val="FFFB00"/>
                </a:solidFill>
              </a:rPr>
              <a:t>Updating the Browser Document</a:t>
            </a:r>
            <a:endParaRPr lang="en-US" altLang="en-US"/>
          </a:p>
        </p:txBody>
      </p:sp>
      <p:sp>
        <p:nvSpPr>
          <p:cNvPr id="17410" name="AutoShape 2">
            <a:extLst>
              <a:ext uri="{FF2B5EF4-FFF2-40B4-BE49-F238E27FC236}">
                <a16:creationId xmlns:a16="http://schemas.microsoft.com/office/drawing/2014/main" id="{9E2E0956-3041-6CCC-727F-9C63FB72C0B5}"/>
              </a:ext>
            </a:extLst>
          </p:cNvPr>
          <p:cNvSpPr>
            <a:spLocks/>
          </p:cNvSpPr>
          <p:nvPr/>
        </p:nvSpPr>
        <p:spPr bwMode="auto">
          <a:xfrm>
            <a:off x="114300" y="438150"/>
            <a:ext cx="9248775" cy="21161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300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  onclick="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300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300">
                <a:latin typeface="Courier" pitchFamily="2" charset="0"/>
              </a:rPr>
              <a:t>.innerHTML='BACK';return false;"&gt;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		Back&lt;/a&gt;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  onclick="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300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300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300">
                <a:latin typeface="Courier" pitchFamily="2" charset="0"/>
              </a:rPr>
              <a:t>.innerHTML='FORTH';return false;"&gt;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	Forth&lt;/a&gt;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1300">
                <a:latin typeface="Courier" pitchFamily="2" charset="0"/>
              </a:rPr>
              <a:t>Hello &lt;b&gt;</a:t>
            </a:r>
            <a:r>
              <a:rPr lang="en-US" altLang="en-US" sz="1300">
                <a:solidFill>
                  <a:srgbClr val="FFFB00"/>
                </a:solidFill>
                <a:latin typeface="Courier" pitchFamily="2" charset="0"/>
              </a:rPr>
              <a:t>&lt;span id="stuff"&gt;Stuff&lt;/span&gt;</a:t>
            </a:r>
            <a:r>
              <a:rPr lang="en-US" altLang="en-US" sz="1300">
                <a:latin typeface="Courier" pitchFamily="2" charset="0"/>
              </a:rPr>
              <a:t>&lt;/b&gt; there.</a:t>
            </a:r>
          </a:p>
          <a:p>
            <a:pPr algn="l" eaLnBrk="1"/>
            <a:endParaRPr lang="en-US" altLang="en-US" sz="1300" b="1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7411" name="AutoShape 6">
            <a:extLst>
              <a:ext uri="{FF2B5EF4-FFF2-40B4-BE49-F238E27FC236}">
                <a16:creationId xmlns:a16="http://schemas.microsoft.com/office/drawing/2014/main" id="{8B40FFEF-0748-BDA5-EF18-029243B4F37A}"/>
              </a:ext>
            </a:extLst>
          </p:cNvPr>
          <p:cNvSpPr>
            <a:spLocks/>
          </p:cNvSpPr>
          <p:nvPr/>
        </p:nvSpPr>
        <p:spPr bwMode="auto">
          <a:xfrm>
            <a:off x="882650" y="3981450"/>
            <a:ext cx="3003550" cy="8286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1800">
                <a:solidFill>
                  <a:srgbClr val="00F900"/>
                </a:solidFill>
              </a:rPr>
              <a:t>This is one reason why you can only have one id per document.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17412" name="AutoShape 3">
            <a:extLst>
              <a:ext uri="{FF2B5EF4-FFF2-40B4-BE49-F238E27FC236}">
                <a16:creationId xmlns:a16="http://schemas.microsoft.com/office/drawing/2014/main" id="{328AFECA-319B-832F-EE3B-5C7144A72AA2}"/>
              </a:ext>
            </a:extLst>
          </p:cNvPr>
          <p:cNvSpPr>
            <a:spLocks/>
          </p:cNvSpPr>
          <p:nvPr/>
        </p:nvSpPr>
        <p:spPr bwMode="auto">
          <a:xfrm>
            <a:off x="7391400" y="2868613"/>
            <a:ext cx="144621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id="{462AC99B-0C12-D56A-654B-77DE11636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97275"/>
            <a:ext cx="2284413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>
            <a:extLst>
              <a:ext uri="{FF2B5EF4-FFF2-40B4-BE49-F238E27FC236}">
                <a16:creationId xmlns:a16="http://schemas.microsoft.com/office/drawing/2014/main" id="{EEA10DCA-8C86-B30D-EEB4-065C3D854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622675"/>
            <a:ext cx="2033588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>
            <a:extLst>
              <a:ext uri="{FF2B5EF4-FFF2-40B4-BE49-F238E27FC236}">
                <a16:creationId xmlns:a16="http://schemas.microsoft.com/office/drawing/2014/main" id="{2969D397-A4F8-519B-720C-4226D8909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25713"/>
            <a:ext cx="197643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7FE47B92-58DC-238B-126D-9ED15642AAB8}"/>
              </a:ext>
            </a:extLst>
          </p:cNvPr>
          <p:cNvSpPr>
            <a:spLocks/>
          </p:cNvSpPr>
          <p:nvPr/>
        </p:nvSpPr>
        <p:spPr bwMode="auto">
          <a:xfrm>
            <a:off x="419100" y="361950"/>
            <a:ext cx="84201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&lt;a href="#" onclick="</a:t>
            </a:r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add()</a:t>
            </a:r>
            <a:r>
              <a:rPr lang="en-US" altLang="en-US">
                <a:latin typeface="Courier" pitchFamily="2" charset="0"/>
              </a:rPr>
              <a:t>;return false;"&gt;More&lt;/a&gt;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&lt;ul id="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"&gt;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>
                <a:solidFill>
                  <a:srgbClr val="00FFFF"/>
                </a:solidFill>
                <a:latin typeface="Courier" pitchFamily="2" charset="0"/>
              </a:rPr>
              <a:t>&lt;/ul&gt;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 = 1;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</a:rPr>
              <a:t>console.log(document.getElementById('the-list'))</a:t>
            </a:r>
          </a:p>
          <a:p>
            <a:pPr algn="l" eaLnBrk="1"/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var x = document.createElement('li');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x.className = "list-item";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x.innerHTML = "The counter is "+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document.getElementById('</a:t>
            </a:r>
            <a:r>
              <a:rPr lang="en-US" altLang="en-US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>
                <a:latin typeface="Courier" pitchFamily="2" charset="0"/>
              </a:rPr>
              <a:t>').</a:t>
            </a:r>
            <a:r>
              <a:rPr lang="en-US" altLang="en-US">
                <a:solidFill>
                  <a:srgbClr val="FF00FF"/>
                </a:solidFill>
                <a:latin typeface="Courier" pitchFamily="2" charset="0"/>
              </a:rPr>
              <a:t>appendChild(x)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    </a:t>
            </a:r>
            <a:r>
              <a:rPr lang="en-US" altLang="en-US">
                <a:solidFill>
                  <a:srgbClr val="00FF00"/>
                </a:solidFill>
                <a:latin typeface="Courier" pitchFamily="2" charset="0"/>
              </a:rPr>
              <a:t>counter++</a:t>
            </a:r>
            <a:r>
              <a:rPr lang="en-US" altLang="en-US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>
                <a:solidFill>
                  <a:srgbClr val="FF6600"/>
                </a:solidFill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>
                <a:latin typeface="Courier" pitchFamily="2" charset="0"/>
              </a:rPr>
              <a:t>&lt;/script&gt;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9458" name="AutoShape 3">
            <a:extLst>
              <a:ext uri="{FF2B5EF4-FFF2-40B4-BE49-F238E27FC236}">
                <a16:creationId xmlns:a16="http://schemas.microsoft.com/office/drawing/2014/main" id="{8320395A-6B38-C26A-4DA1-5494E289A10A}"/>
              </a:ext>
            </a:extLst>
          </p:cNvPr>
          <p:cNvSpPr>
            <a:spLocks/>
          </p:cNvSpPr>
          <p:nvPr/>
        </p:nvSpPr>
        <p:spPr bwMode="auto">
          <a:xfrm>
            <a:off x="7315200" y="361950"/>
            <a:ext cx="15176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dom-03.htm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13888823-B2C8-2CA0-91B5-22A89B08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04925"/>
            <a:ext cx="23225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1433</Words>
  <Application>Microsoft Macintosh PowerPoint</Application>
  <PresentationFormat>On-screen Show (16:9)</PresentationFormat>
  <Paragraphs>222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Big Caslon Medium</vt:lpstr>
      <vt:lpstr>Courier</vt:lpstr>
      <vt:lpstr>Gill Sans</vt:lpstr>
      <vt:lpstr>Helvetica</vt:lpstr>
      <vt:lpstr>Lucida Grande</vt:lpstr>
      <vt:lpstr>Office Theme</vt:lpstr>
      <vt:lpstr>1_Office Theme</vt:lpstr>
      <vt:lpstr>JavaScript and the DOM</vt:lpstr>
      <vt:lpstr>Vanilla JavaScript (1995)</vt:lpstr>
      <vt:lpstr>PowerPoint Presentation</vt:lpstr>
      <vt:lpstr>Document Object Model</vt:lpstr>
      <vt:lpstr>Using getElementById()</vt:lpstr>
      <vt:lpstr>PowerPoint Presentation</vt:lpstr>
      <vt:lpstr>PowerPoint Presentation</vt:lpstr>
      <vt:lpstr>Updating the Browser Document</vt:lpstr>
      <vt:lpstr>PowerPoint Presentation</vt:lpstr>
      <vt:lpstr>jQuery (2005)</vt:lpstr>
      <vt:lpstr>jQuery to the Rescue</vt:lpstr>
      <vt:lpstr>John Resig</vt:lpstr>
      <vt:lpstr>jQuery Documentation</vt:lpstr>
      <vt:lpstr>PowerPoint Presentation</vt:lpstr>
      <vt:lpstr>PowerPoint Presentation</vt:lpstr>
      <vt:lpstr>PowerPoint Presentation</vt:lpstr>
      <vt:lpstr>PowerPoint Presentation</vt:lpstr>
      <vt:lpstr>Improving Browsers…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JQuery / APIs / JSON</dc:title>
  <cp:lastModifiedBy>Severance, Charles</cp:lastModifiedBy>
  <cp:revision>104</cp:revision>
  <dcterms:modified xsi:type="dcterms:W3CDTF">2023-03-14T01:08:20Z</dcterms:modified>
</cp:coreProperties>
</file>