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7" r:id="rId2"/>
    <p:sldId id="314" r:id="rId3"/>
    <p:sldId id="335" r:id="rId4"/>
    <p:sldId id="337" r:id="rId5"/>
    <p:sldId id="349" r:id="rId6"/>
    <p:sldId id="350" r:id="rId7"/>
    <p:sldId id="351" r:id="rId8"/>
    <p:sldId id="352" r:id="rId9"/>
    <p:sldId id="354" r:id="rId10"/>
    <p:sldId id="338" r:id="rId11"/>
    <p:sldId id="353" r:id="rId12"/>
    <p:sldId id="355" r:id="rId13"/>
    <p:sldId id="356" r:id="rId14"/>
    <p:sldId id="358" r:id="rId15"/>
    <p:sldId id="357" r:id="rId16"/>
    <p:sldId id="359" r:id="rId17"/>
    <p:sldId id="361" r:id="rId18"/>
    <p:sldId id="360" r:id="rId19"/>
    <p:sldId id="363" r:id="rId20"/>
    <p:sldId id="364" r:id="rId21"/>
    <p:sldId id="362" r:id="rId22"/>
    <p:sldId id="343" r:id="rId23"/>
    <p:sldId id="344" r:id="rId24"/>
    <p:sldId id="379" r:id="rId25"/>
    <p:sldId id="380" r:id="rId26"/>
    <p:sldId id="365" r:id="rId27"/>
    <p:sldId id="366" r:id="rId28"/>
    <p:sldId id="367" r:id="rId29"/>
    <p:sldId id="368" r:id="rId30"/>
    <p:sldId id="369" r:id="rId31"/>
    <p:sldId id="370" r:id="rId32"/>
    <p:sldId id="382" r:id="rId33"/>
    <p:sldId id="371" r:id="rId34"/>
    <p:sldId id="372" r:id="rId35"/>
    <p:sldId id="374" r:id="rId36"/>
    <p:sldId id="373" r:id="rId37"/>
    <p:sldId id="375" r:id="rId38"/>
    <p:sldId id="376" r:id="rId39"/>
    <p:sldId id="383" r:id="rId40"/>
    <p:sldId id="384" r:id="rId41"/>
    <p:sldId id="264" r:id="rId42"/>
    <p:sldId id="386" r:id="rId43"/>
    <p:sldId id="388" r:id="rId44"/>
    <p:sldId id="387" r:id="rId45"/>
    <p:sldId id="385" r:id="rId46"/>
    <p:sldId id="390" r:id="rId47"/>
    <p:sldId id="389" r:id="rId48"/>
    <p:sldId id="381" r:id="rId49"/>
    <p:sldId id="28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7"/>
    <p:restoredTop sz="96327"/>
  </p:normalViewPr>
  <p:slideViewPr>
    <p:cSldViewPr snapToGrid="0">
      <p:cViewPr varScale="1">
        <p:scale>
          <a:sx n="112" d="100"/>
          <a:sy n="112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62002-FE47-E44A-9934-27B168626197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C76F2-41C2-1241-8A6C-A1FD7086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>
            <a:extLst>
              <a:ext uri="{FF2B5EF4-FFF2-40B4-BE49-F238E27FC236}">
                <a16:creationId xmlns:a16="http://schemas.microsoft.com/office/drawing/2014/main" id="{3E86FFB3-3035-35B9-9131-7A196D334E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Notes Placeholder 2">
            <a:extLst>
              <a:ext uri="{FF2B5EF4-FFF2-40B4-BE49-F238E27FC236}">
                <a16:creationId xmlns:a16="http://schemas.microsoft.com/office/drawing/2014/main" id="{39A0E137-C0C7-6E15-9F30-A4FD69D6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8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53B2F2C3-DC8D-0DFB-3BD0-EDC9F25CA1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C9DDCD5B-5E2E-7DEE-0F5C-D7D85ED6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7F0CA592-EEA8-042D-A696-73F1C2C713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58F3D225-A0AA-FA64-2680-BDD8830B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83261ADE-3D7D-725C-697C-C3B2F2A89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>
            <a:extLst>
              <a:ext uri="{FF2B5EF4-FFF2-40B4-BE49-F238E27FC236}">
                <a16:creationId xmlns:a16="http://schemas.microsoft.com/office/drawing/2014/main" id="{0CCB294C-C2D0-9C8A-4540-D56884F4FC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>
            <a:extLst>
              <a:ext uri="{FF2B5EF4-FFF2-40B4-BE49-F238E27FC236}">
                <a16:creationId xmlns:a16="http://schemas.microsoft.com/office/drawing/2014/main" id="{88EE6F31-77C0-B3D7-0420-C2E25D3D82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96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36CE-1CA9-8B25-29F2-B6590E3F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F2C60-86EA-626C-E020-FBA9BD03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3155-1E68-75D1-D808-C3BA7B49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F6BB-52A7-4427-E36D-4B4A3B9E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45E1-AB04-3549-7443-14DF676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8439-A04B-AFDC-50A0-93D43DD8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FD6F-9F12-E9FD-ADB0-CA85AF54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FBAA-1C05-07E8-2292-4CF7E447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0F9F-DDA6-9435-E0D1-C352F06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F6D3-6257-0F55-0282-DC52FFBB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DA8F-071B-EA37-7F69-9500B9D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C99C0-F0ED-C832-01D4-D2A48908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43A3-4742-0E4C-147E-C3DFA342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6181-3AEE-1984-C329-1A0E7E78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1C19-1D00-41AF-4F27-A8FF7C79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78-4F08-1909-2A83-A1B2B090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D575A-D410-CB53-B1DA-57E34129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02892-FFC1-C243-02EF-1B9A43BC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0D223-9EA5-B16C-4C82-CBA82CFA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F1C67-D913-E72B-AF2E-63D25244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279FF-3095-0D3F-E6E5-7E5ACD47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4D85D-4682-B5F1-54D5-8C055EF2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73E1A-CFB3-3B14-0A25-596A796B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34D2-CABC-8F8E-669E-148B2555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7B2C-1DEB-1242-D059-882536A6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170A-699D-BB45-AC18-C528FA229D18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B8F0-A549-9F3D-15BA-C7C5D5849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7F0E-7941-2601-1B99-7E117459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41ADE056-6276-F512-BA14-DA14AFC643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/>
            <a:r>
              <a:rPr lang="en-US" altLang="en-US" sz="5867" dirty="0">
                <a:solidFill>
                  <a:srgbClr val="FFCC66"/>
                </a:solidFill>
              </a:rPr>
              <a:t>JavaScript and the Browser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124A0ED-510C-33DA-D52B-0D65BF4401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en-US" sz="3600" dirty="0"/>
              <a:t>Dr. Charles Severance</a:t>
            </a:r>
          </a:p>
          <a:p>
            <a:pPr marL="0" indent="0"/>
            <a:r>
              <a:rPr lang="en-US" altLang="en-US" sz="3600" dirty="0"/>
              <a:t>www.dj4e.com</a:t>
            </a:r>
            <a:endParaRPr lang="en-US" altLang="en-US" dirty="0"/>
          </a:p>
        </p:txBody>
      </p:sp>
      <p:pic>
        <p:nvPicPr>
          <p:cNvPr id="5123" name="Picture 6" descr="CCby.png">
            <a:extLst>
              <a:ext uri="{FF2B5EF4-FFF2-40B4-BE49-F238E27FC236}">
                <a16:creationId xmlns:a16="http://schemas.microsoft.com/office/drawing/2014/main" id="{4EAE0C0B-D81D-52B4-A2C4-0744DBBF1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5359400"/>
            <a:ext cx="1475317" cy="50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D284385F-27FE-0CAE-5E8A-A31EB6AAD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Document Object Model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ACA1317-E556-7CE7-888E-7797CB21C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The browser (and sometimes our JavaScript) parses the HTML and produces a Document Object Model (DOM) which is then displayed to the user through a Window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In our event and/or timer code, we can read and manipulate the DOM 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As the DOM is updated, the user sees the new UI through the Window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Using a debugger, we can directly manipulate the DOM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5BF590AC-F540-3A2A-AAF7-B9459C55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14" y="1587001"/>
            <a:ext cx="2921000" cy="3721100"/>
          </a:xfrm>
          <a:prstGeom prst="rect">
            <a:avLst/>
          </a:prstGeom>
        </p:spPr>
      </p:pic>
      <p:pic>
        <p:nvPicPr>
          <p:cNvPr id="9" name="Picture 8" descr="A screenshot of a web page&#10;&#10;Description automatically generated">
            <a:extLst>
              <a:ext uri="{FF2B5EF4-FFF2-40B4-BE49-F238E27FC236}">
                <a16:creationId xmlns:a16="http://schemas.microsoft.com/office/drawing/2014/main" id="{18B71FAF-79C1-C43D-FF00-1249C7B7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04" y="1606051"/>
            <a:ext cx="3009900" cy="3683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1EA2630-B89A-1394-15AA-5364F918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3880" cy="1325563"/>
          </a:xfrm>
        </p:spPr>
        <p:txBody>
          <a:bodyPr/>
          <a:lstStyle/>
          <a:p>
            <a:r>
              <a:rPr lang="en-US" dirty="0"/>
              <a:t>Inspect the DOM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6B0F1C-DBD1-7314-4E50-578A22E2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9570" cy="4351338"/>
          </a:xfrm>
        </p:spPr>
        <p:txBody>
          <a:bodyPr/>
          <a:lstStyle/>
          <a:p>
            <a:r>
              <a:rPr lang="en-US" dirty="0"/>
              <a:t>When you "inspect element" in the debugger, you are seeing the DOM and the Window</a:t>
            </a:r>
          </a:p>
          <a:p>
            <a:r>
              <a:rPr lang="en-US" dirty="0"/>
              <a:t>When you change the DOM in the debugger, the changes are reflected in the content that is displayed in the Window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697EB-0B59-BBD3-EADF-099DB5FEEFB1}"/>
              </a:ext>
            </a:extLst>
          </p:cNvPr>
          <p:cNvSpPr txBox="1"/>
          <p:nvPr/>
        </p:nvSpPr>
        <p:spPr>
          <a:xfrm>
            <a:off x="5984645" y="99650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A4E6EAB-E164-164D-5B22-8C2227DB4BE7}"/>
              </a:ext>
            </a:extLst>
          </p:cNvPr>
          <p:cNvSpPr/>
          <p:nvPr/>
        </p:nvSpPr>
        <p:spPr>
          <a:xfrm>
            <a:off x="8344564" y="3337061"/>
            <a:ext cx="586740" cy="400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0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DCE6B-93A0-0D53-EB71-A449F56D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"Window"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DA1BC-065C-6629-3773-DCEC9895C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view the DOM "through" the Window</a:t>
            </a:r>
          </a:p>
        </p:txBody>
      </p:sp>
    </p:spTree>
    <p:extLst>
      <p:ext uri="{BB962C8B-B14F-4D97-AF65-F5344CB8AC3E}">
        <p14:creationId xmlns:p14="http://schemas.microsoft.com/office/powerpoint/2010/main" val="247394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4337B3C-1B61-D8B1-6BB5-7715D0749C65}"/>
              </a:ext>
            </a:extLst>
          </p:cNvPr>
          <p:cNvSpPr/>
          <p:nvPr/>
        </p:nvSpPr>
        <p:spPr>
          <a:xfrm>
            <a:off x="1634107" y="1306905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89F58B-94BB-6D9A-4459-F17F962BB9C4}"/>
              </a:ext>
            </a:extLst>
          </p:cNvPr>
          <p:cNvSpPr/>
          <p:nvPr/>
        </p:nvSpPr>
        <p:spPr>
          <a:xfrm>
            <a:off x="1839423" y="1433907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A812896-9444-81CE-C8C0-607113B5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123" y="2788388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A39922-851C-DBE9-39B8-BD0E2589723F}"/>
              </a:ext>
            </a:extLst>
          </p:cNvPr>
          <p:cNvSpPr/>
          <p:nvPr/>
        </p:nvSpPr>
        <p:spPr>
          <a:xfrm>
            <a:off x="2893524" y="4159988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26" name="Picture 80">
            <a:extLst>
              <a:ext uri="{FF2B5EF4-FFF2-40B4-BE49-F238E27FC236}">
                <a16:creationId xmlns:a16="http://schemas.microsoft.com/office/drawing/2014/main" id="{FF4F7510-8AA7-1F23-FA19-8BC454E16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8" y="2540442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46F6DF-36D5-A997-D91B-CD9E472569BB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2355890" y="3262522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93099D-3A84-CAA2-24F1-655290B0F2C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2355890" y="3445108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799809-F9E6-C8DF-B988-C42757D22B5D}"/>
              </a:ext>
            </a:extLst>
          </p:cNvPr>
          <p:cNvCxnSpPr>
            <a:cxnSpLocks/>
          </p:cNvCxnSpPr>
          <p:nvPr/>
        </p:nvCxnSpPr>
        <p:spPr>
          <a:xfrm flipV="1">
            <a:off x="1452074" y="1951146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EB2499-0C82-5302-7E2F-53A89F55472B}"/>
              </a:ext>
            </a:extLst>
          </p:cNvPr>
          <p:cNvCxnSpPr>
            <a:cxnSpLocks/>
          </p:cNvCxnSpPr>
          <p:nvPr/>
        </p:nvCxnSpPr>
        <p:spPr>
          <a:xfrm flipH="1" flipV="1">
            <a:off x="1452074" y="3275407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52783B9-EDF4-8AAA-F11E-D4E140D57C8E}"/>
              </a:ext>
            </a:extLst>
          </p:cNvPr>
          <p:cNvSpPr/>
          <p:nvPr/>
        </p:nvSpPr>
        <p:spPr>
          <a:xfrm>
            <a:off x="6400801" y="1296550"/>
            <a:ext cx="3922644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C7119F-EE8E-7632-0555-9F744295E84B}"/>
              </a:ext>
            </a:extLst>
          </p:cNvPr>
          <p:cNvSpPr/>
          <p:nvPr/>
        </p:nvSpPr>
        <p:spPr>
          <a:xfrm>
            <a:off x="7821544" y="1423552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BE753F1-54F7-317E-9915-1032E6D13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244" y="2778033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0881D4-EB39-2CC9-16AF-98548F840559}"/>
              </a:ext>
            </a:extLst>
          </p:cNvPr>
          <p:cNvSpPr/>
          <p:nvPr/>
        </p:nvSpPr>
        <p:spPr>
          <a:xfrm>
            <a:off x="8875645" y="4149633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9C6520-5EC0-D7A8-7ED8-30BC9FC8A402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8338011" y="3252167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B5D0C4-7274-39CA-DD43-AD78D8102743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8338011" y="3434753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91682BD-091A-D2CA-8A6F-A34BF28E5402}"/>
              </a:ext>
            </a:extLst>
          </p:cNvPr>
          <p:cNvSpPr/>
          <p:nvPr/>
        </p:nvSpPr>
        <p:spPr>
          <a:xfrm>
            <a:off x="6747004" y="2540450"/>
            <a:ext cx="516467" cy="179781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W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I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N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D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O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W</a:t>
            </a:r>
          </a:p>
        </p:txBody>
      </p:sp>
      <p:pic>
        <p:nvPicPr>
          <p:cNvPr id="55" name="Picture 80">
            <a:extLst>
              <a:ext uri="{FF2B5EF4-FFF2-40B4-BE49-F238E27FC236}">
                <a16:creationId xmlns:a16="http://schemas.microsoft.com/office/drawing/2014/main" id="{08F556D0-E8B5-03E2-F5E3-31D8C3FF5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78" y="2843949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84BF34-132C-8A6A-A4AF-079DBD209C8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299202" y="3439355"/>
            <a:ext cx="44780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DECCE61-10B5-C66B-DE76-CC29DD5B98D0}"/>
              </a:ext>
            </a:extLst>
          </p:cNvPr>
          <p:cNvSpPr/>
          <p:nvPr/>
        </p:nvSpPr>
        <p:spPr>
          <a:xfrm>
            <a:off x="7254017" y="2540442"/>
            <a:ext cx="111054" cy="1797810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 dirty="0">
              <a:sym typeface="Helvetica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17825C-D475-C638-34FD-5978E1C9E823}"/>
              </a:ext>
            </a:extLst>
          </p:cNvPr>
          <p:cNvCxnSpPr>
            <a:cxnSpLocks/>
          </p:cNvCxnSpPr>
          <p:nvPr/>
        </p:nvCxnSpPr>
        <p:spPr>
          <a:xfrm>
            <a:off x="7365071" y="3429000"/>
            <a:ext cx="447180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B8D84E-29F0-669C-CF09-781E4E301546}"/>
              </a:ext>
            </a:extLst>
          </p:cNvPr>
          <p:cNvSpPr txBox="1"/>
          <p:nvPr/>
        </p:nvSpPr>
        <p:spPr>
          <a:xfrm>
            <a:off x="1254442" y="517297"/>
            <a:ext cx="89411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height",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.innerHeight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width",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.innerWidth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6F61F-DBEC-1868-9180-EDD5BBB139EB}"/>
              </a:ext>
            </a:extLst>
          </p:cNvPr>
          <p:cNvSpPr txBox="1"/>
          <p:nvPr/>
        </p:nvSpPr>
        <p:spPr>
          <a:xfrm>
            <a:off x="5973215" y="41264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https://www.dj4e.com/code/browser/06-height.htm</a:t>
            </a:r>
          </a:p>
        </p:txBody>
      </p:sp>
      <p:pic>
        <p:nvPicPr>
          <p:cNvPr id="6" name="Picture 5" descr="A screenshot of a web browser&#10;&#10;Description automatically generated">
            <a:extLst>
              <a:ext uri="{FF2B5EF4-FFF2-40B4-BE49-F238E27FC236}">
                <a16:creationId xmlns:a16="http://schemas.microsoft.com/office/drawing/2014/main" id="{B9975EE5-4B8B-21E1-93E6-FFBBCF88C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3"/>
          <a:stretch/>
        </p:blipFill>
        <p:spPr>
          <a:xfrm>
            <a:off x="1254442" y="2629285"/>
            <a:ext cx="4397897" cy="381607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2057A04-8D13-E02D-3B01-83163214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32" y="2629285"/>
            <a:ext cx="4355116" cy="3816074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93DC2738-5A35-435D-174F-D180C1F722F8}"/>
              </a:ext>
            </a:extLst>
          </p:cNvPr>
          <p:cNvSpPr/>
          <p:nvPr/>
        </p:nvSpPr>
        <p:spPr>
          <a:xfrm>
            <a:off x="2833995" y="2722191"/>
            <a:ext cx="354329" cy="838400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68C06-C3EC-157D-7DDB-ADA64AF3F48C}"/>
              </a:ext>
            </a:extLst>
          </p:cNvPr>
          <p:cNvSpPr txBox="1"/>
          <p:nvPr/>
        </p:nvSpPr>
        <p:spPr>
          <a:xfrm>
            <a:off x="3188324" y="2956725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B89F5D1-33A2-9A70-96B2-EF008D1A22EE}"/>
              </a:ext>
            </a:extLst>
          </p:cNvPr>
          <p:cNvSpPr/>
          <p:nvPr/>
        </p:nvSpPr>
        <p:spPr>
          <a:xfrm>
            <a:off x="8183504" y="2722191"/>
            <a:ext cx="342194" cy="1999377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CF8EF-D50D-E6EE-CC9C-78D7EED01E02}"/>
              </a:ext>
            </a:extLst>
          </p:cNvPr>
          <p:cNvSpPr txBox="1"/>
          <p:nvPr/>
        </p:nvSpPr>
        <p:spPr>
          <a:xfrm>
            <a:off x="8525698" y="3520834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EAE106-56E7-6600-8488-9D763E0DC879}"/>
              </a:ext>
            </a:extLst>
          </p:cNvPr>
          <p:cNvCxnSpPr>
            <a:cxnSpLocks/>
          </p:cNvCxnSpPr>
          <p:nvPr/>
        </p:nvCxnSpPr>
        <p:spPr>
          <a:xfrm flipH="1" flipV="1">
            <a:off x="2616824" y="4752957"/>
            <a:ext cx="689819" cy="108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765D2B-9459-5260-84F2-0E22B48232F0}"/>
              </a:ext>
            </a:extLst>
          </p:cNvPr>
          <p:cNvCxnSpPr>
            <a:cxnSpLocks/>
          </p:cNvCxnSpPr>
          <p:nvPr/>
        </p:nvCxnSpPr>
        <p:spPr>
          <a:xfrm flipH="1" flipV="1">
            <a:off x="7826459" y="5927186"/>
            <a:ext cx="689819" cy="108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1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AF1C271-54FD-907F-69EA-C9EBFB225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" y="558800"/>
            <a:ext cx="5073700" cy="57404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BC9443-B77C-9106-5A24-9E64AE17E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40" y="1790500"/>
            <a:ext cx="5051100" cy="450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CF9F6-B9F3-96C2-7205-C3D6AD5708D5}"/>
              </a:ext>
            </a:extLst>
          </p:cNvPr>
          <p:cNvSpPr txBox="1"/>
          <p:nvPr/>
        </p:nvSpPr>
        <p:spPr>
          <a:xfrm>
            <a:off x="6400212" y="919113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https://www.dj4e.com/code/browser/07-scroll.htm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76CF2-84AE-964E-4C6E-11301A7B6319}"/>
              </a:ext>
            </a:extLst>
          </p:cNvPr>
          <p:cNvCxnSpPr>
            <a:cxnSpLocks/>
          </p:cNvCxnSpPr>
          <p:nvPr/>
        </p:nvCxnSpPr>
        <p:spPr>
          <a:xfrm flipH="1">
            <a:off x="1463040" y="5829300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47F264-0D31-0939-1744-8202C83D7A61}"/>
              </a:ext>
            </a:extLst>
          </p:cNvPr>
          <p:cNvCxnSpPr>
            <a:cxnSpLocks/>
          </p:cNvCxnSpPr>
          <p:nvPr/>
        </p:nvCxnSpPr>
        <p:spPr>
          <a:xfrm flipH="1">
            <a:off x="7901940" y="3649980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754FD5-5059-8B2C-1F8C-950C14EE7450}"/>
              </a:ext>
            </a:extLst>
          </p:cNvPr>
          <p:cNvCxnSpPr>
            <a:cxnSpLocks/>
          </p:cNvCxnSpPr>
          <p:nvPr/>
        </p:nvCxnSpPr>
        <p:spPr>
          <a:xfrm>
            <a:off x="10759440" y="2266950"/>
            <a:ext cx="716280" cy="8763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CE5660C-0803-F3AC-4957-CB89F4BF9311}"/>
              </a:ext>
            </a:extLst>
          </p:cNvPr>
          <p:cNvSpPr/>
          <p:nvPr/>
        </p:nvSpPr>
        <p:spPr>
          <a:xfrm>
            <a:off x="8154517" y="1859180"/>
            <a:ext cx="354329" cy="838400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D43D8-3B8A-3814-A7B8-5DE0F66BAC35}"/>
              </a:ext>
            </a:extLst>
          </p:cNvPr>
          <p:cNvSpPr txBox="1"/>
          <p:nvPr/>
        </p:nvSpPr>
        <p:spPr>
          <a:xfrm>
            <a:off x="8508846" y="2093714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7D6589B-E10B-4FB4-2587-F403B6076DB5}"/>
              </a:ext>
            </a:extLst>
          </p:cNvPr>
          <p:cNvSpPr/>
          <p:nvPr/>
        </p:nvSpPr>
        <p:spPr>
          <a:xfrm>
            <a:off x="3030906" y="582224"/>
            <a:ext cx="354329" cy="4298385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A17E5F-89D3-8EC7-5C7A-9D6D3D9047C0}"/>
              </a:ext>
            </a:extLst>
          </p:cNvPr>
          <p:cNvSpPr txBox="1"/>
          <p:nvPr/>
        </p:nvSpPr>
        <p:spPr>
          <a:xfrm>
            <a:off x="3409432" y="2546750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</p:spTree>
    <p:extLst>
      <p:ext uri="{BB962C8B-B14F-4D97-AF65-F5344CB8AC3E}">
        <p14:creationId xmlns:p14="http://schemas.microsoft.com/office/powerpoint/2010/main" val="302944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A30A-94E4-9919-9E6B-836B4226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DOM in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7D392-9C56-85EC-951E-51D27860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not just </a:t>
            </a:r>
            <a:r>
              <a:rPr lang="en-US" dirty="0" err="1"/>
              <a:t>console.log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84331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5BF590AC-F540-3A2A-AAF7-B9459C55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14" y="1587001"/>
            <a:ext cx="2921000" cy="3721100"/>
          </a:xfrm>
          <a:prstGeom prst="rect">
            <a:avLst/>
          </a:prstGeom>
        </p:spPr>
      </p:pic>
      <p:pic>
        <p:nvPicPr>
          <p:cNvPr id="9" name="Picture 8" descr="A screenshot of a web page&#10;&#10;Description automatically generated">
            <a:extLst>
              <a:ext uri="{FF2B5EF4-FFF2-40B4-BE49-F238E27FC236}">
                <a16:creationId xmlns:a16="http://schemas.microsoft.com/office/drawing/2014/main" id="{18B71FAF-79C1-C43D-FF00-1249C7B7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04" y="1606051"/>
            <a:ext cx="3009900" cy="3683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1EA2630-B89A-1394-15AA-5364F918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3880" cy="1325563"/>
          </a:xfrm>
        </p:spPr>
        <p:txBody>
          <a:bodyPr/>
          <a:lstStyle/>
          <a:p>
            <a:r>
              <a:rPr lang="en-US" dirty="0"/>
              <a:t>Modify the DOM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6B0F1C-DBD1-7314-4E50-578A22E2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957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the DOM is modified and that portion of the DOM is viewable through the Window the user sees the change in their UI</a:t>
            </a:r>
          </a:p>
          <a:p>
            <a:r>
              <a:rPr lang="en-US" dirty="0"/>
              <a:t>We need to trigger some bit of our JavaScript to make these changes</a:t>
            </a:r>
          </a:p>
          <a:p>
            <a:r>
              <a:rPr lang="en-US" dirty="0"/>
              <a:t>We need a "handle" to find things in the DOM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697EB-0B59-BBD3-EADF-099DB5FEEFB1}"/>
              </a:ext>
            </a:extLst>
          </p:cNvPr>
          <p:cNvSpPr txBox="1"/>
          <p:nvPr/>
        </p:nvSpPr>
        <p:spPr>
          <a:xfrm>
            <a:off x="5984645" y="99650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A4E6EAB-E164-164D-5B22-8C2227DB4BE7}"/>
              </a:ext>
            </a:extLst>
          </p:cNvPr>
          <p:cNvSpPr/>
          <p:nvPr/>
        </p:nvSpPr>
        <p:spPr>
          <a:xfrm>
            <a:off x="8344564" y="3337061"/>
            <a:ext cx="586740" cy="400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30" y="3130367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>
            <a:off x="1813246" y="3275060"/>
            <a:ext cx="320355" cy="4172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4A0E3B1-595A-2588-6C94-F03A0D18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0" y="2888138"/>
            <a:ext cx="3388139" cy="381165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83DF6C8-A068-6C26-6CE4-A5DDC4D2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90" y="3981257"/>
            <a:ext cx="4363554" cy="23596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E65586-6601-6B73-0797-70B7632CC784}"/>
              </a:ext>
            </a:extLst>
          </p:cNvPr>
          <p:cNvSpPr txBox="1"/>
          <p:nvPr/>
        </p:nvSpPr>
        <p:spPr>
          <a:xfrm>
            <a:off x="1135771" y="5257063"/>
            <a:ext cx="90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Recall…</a:t>
            </a:r>
          </a:p>
        </p:txBody>
      </p:sp>
    </p:spTree>
    <p:extLst>
      <p:ext uri="{BB962C8B-B14F-4D97-AF65-F5344CB8AC3E}">
        <p14:creationId xmlns:p14="http://schemas.microsoft.com/office/powerpoint/2010/main" val="3941033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399" y="404286"/>
            <a:ext cx="6759713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6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6" y="1262719"/>
            <a:ext cx="711324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 id="fun"&gt;A header&lt;/h1&gt;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let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("fun");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 cool header";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https://www.dj4e.com/code/browser/08-dom.htm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67" y="3793048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 flipV="1">
            <a:off x="1801283" y="3692342"/>
            <a:ext cx="332318" cy="24539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6B5EE34-5C40-F87F-BBD7-F4A2486AB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371" y="4426688"/>
            <a:ext cx="6426200" cy="18923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0AC6E9-886D-1A70-DB67-B2EDE8200FCA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1643591" y="2985675"/>
            <a:ext cx="490010" cy="70666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0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68779AED-0B0C-1D2E-F3F2-CF5A4FC3D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solidFill>
                  <a:srgbClr val="FFCC66"/>
                </a:solidFill>
              </a:rPr>
              <a:t>JavaScript in a Browser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9F2B17EF-97BC-16CF-6AF0-055DE0520C6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237061" indent="0">
              <a:spcBef>
                <a:spcPts val="1733"/>
              </a:spcBef>
              <a:buSzPct val="171000"/>
              <a:buNone/>
            </a:pPr>
            <a:r>
              <a:rPr lang="en-US" altLang="en-US" dirty="0"/>
              <a:t>In a desktop or server, you have an operating system like Windows, Linux, or MacOS and languages like Python, PHP, and Java.  JavaScript is both the programming language in a browser *and* some of the "operating system".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Document object Model (DOM)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Visible Window (Window)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Tabs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Events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Timers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User-created tags (Web Components)</a:t>
            </a:r>
          </a:p>
        </p:txBody>
      </p:sp>
    </p:spTree>
    <p:extLst>
      <p:ext uri="{BB962C8B-B14F-4D97-AF65-F5344CB8AC3E}">
        <p14:creationId xmlns:p14="http://schemas.microsoft.com/office/powerpoint/2010/main" val="121116140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E8F1C-AB36-094F-6370-F85149690379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https://www.dj4e.com/code/browser/08-dom.htm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20C0EF-1F4A-012E-68B6-86B9CB4A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53" y="1383754"/>
            <a:ext cx="4214321" cy="5029200"/>
          </a:xfrm>
          <a:prstGeom prst="rect">
            <a:avLst/>
          </a:prstGeom>
        </p:spPr>
      </p:pic>
      <p:pic>
        <p:nvPicPr>
          <p:cNvPr id="6" name="Picture 5" descr="A screenshot of a web page&#10;&#10;Description automatically generated">
            <a:extLst>
              <a:ext uri="{FF2B5EF4-FFF2-40B4-BE49-F238E27FC236}">
                <a16:creationId xmlns:a16="http://schemas.microsoft.com/office/drawing/2014/main" id="{FCFEC95F-60C7-CF39-66DA-D9B80FDF8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027" y="1383754"/>
            <a:ext cx="4560529" cy="50292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FF5FF7-CE6B-B463-D931-A8AACF4E5BA6}"/>
              </a:ext>
            </a:extLst>
          </p:cNvPr>
          <p:cNvCxnSpPr>
            <a:cxnSpLocks/>
          </p:cNvCxnSpPr>
          <p:nvPr/>
        </p:nvCxnSpPr>
        <p:spPr>
          <a:xfrm flipH="1">
            <a:off x="8011271" y="5727255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D8E269-C321-E3C4-48CF-281084E4EF10}"/>
              </a:ext>
            </a:extLst>
          </p:cNvPr>
          <p:cNvCxnSpPr>
            <a:cxnSpLocks/>
          </p:cNvCxnSpPr>
          <p:nvPr/>
        </p:nvCxnSpPr>
        <p:spPr>
          <a:xfrm flipH="1" flipV="1">
            <a:off x="8567763" y="1613429"/>
            <a:ext cx="753056" cy="14148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5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4D17-BFD8-520F-53BB-64495F6D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F39A-0AEE-A891-E64C-E2D91E7DA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build tags and add them to the DOM in JavaScript</a:t>
            </a:r>
          </a:p>
        </p:txBody>
      </p:sp>
    </p:spTree>
    <p:extLst>
      <p:ext uri="{BB962C8B-B14F-4D97-AF65-F5344CB8AC3E}">
        <p14:creationId xmlns:p14="http://schemas.microsoft.com/office/powerpoint/2010/main" val="70883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2">
            <a:extLst>
              <a:ext uri="{FF2B5EF4-FFF2-40B4-BE49-F238E27FC236}">
                <a16:creationId xmlns:a16="http://schemas.microsoft.com/office/drawing/2014/main" id="{E3F0DE81-1915-C892-E9CA-FE892C0F2608}"/>
              </a:ext>
            </a:extLst>
          </p:cNvPr>
          <p:cNvSpPr>
            <a:spLocks/>
          </p:cNvSpPr>
          <p:nvPr/>
        </p:nvSpPr>
        <p:spPr bwMode="auto">
          <a:xfrm>
            <a:off x="482600" y="890104"/>
            <a:ext cx="11226800" cy="535167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133" dirty="0">
                <a:latin typeface="Courier" pitchFamily="2" charset="0"/>
              </a:rPr>
              <a:t>&lt;p&gt;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&lt;a </a:t>
            </a:r>
            <a:r>
              <a:rPr lang="en-US" altLang="en-US" sz="2133" dirty="0" err="1">
                <a:latin typeface="Courier" pitchFamily="2" charset="0"/>
              </a:rPr>
              <a:t>href</a:t>
            </a:r>
            <a:r>
              <a:rPr lang="en-US" altLang="en-US" sz="2133" dirty="0">
                <a:latin typeface="Courier" pitchFamily="2" charset="0"/>
              </a:rPr>
              <a:t>="#" onclick="add();return false;"&gt;More&lt;/a&gt;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&lt;/p&gt;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</a:t>
            </a:r>
            <a:r>
              <a:rPr lang="en-US" altLang="en-US" sz="2133" dirty="0" err="1">
                <a:latin typeface="Courier" pitchFamily="2" charset="0"/>
              </a:rPr>
              <a:t>ul</a:t>
            </a:r>
            <a:r>
              <a:rPr lang="en-US" altLang="en-US" sz="2133" dirty="0">
                <a:latin typeface="Courier" pitchFamily="2" charset="0"/>
              </a:rPr>
              <a:t> id="zap"&gt;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&lt;li&gt;First Item&lt;/li&gt;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</a:t>
            </a:r>
            <a:r>
              <a:rPr lang="en-US" altLang="en-US" sz="2133" dirty="0" err="1">
                <a:latin typeface="Courier" pitchFamily="2" charset="0"/>
              </a:rPr>
              <a:t>ul</a:t>
            </a:r>
            <a:r>
              <a:rPr lang="en-US" altLang="en-US" sz="2133" dirty="0">
                <a:latin typeface="Courier" pitchFamily="2" charset="0"/>
              </a:rPr>
              <a:t>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&lt;script&gt;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var counter = 1;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function add() {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var x = 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document.createElement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('li');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latin typeface="Courier" pitchFamily="2" charset="0"/>
              </a:rPr>
              <a:t>x.className</a:t>
            </a:r>
            <a:r>
              <a:rPr lang="en-US" altLang="en-US" sz="2133" dirty="0">
                <a:latin typeface="Courier" pitchFamily="2" charset="0"/>
              </a:rPr>
              <a:t> = "list-item";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latin typeface="Courier" pitchFamily="2" charset="0"/>
              </a:rPr>
              <a:t>x.innerHTML</a:t>
            </a:r>
            <a:r>
              <a:rPr lang="en-US" altLang="en-US" sz="2133" dirty="0">
                <a:latin typeface="Courier" pitchFamily="2" charset="0"/>
              </a:rPr>
              <a:t> = "The counter is "+counter;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document.getElementById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('zap').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appendChild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(x);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counter++;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}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&lt;/script&gt;</a:t>
            </a:r>
            <a:endParaRPr lang="en-US" altLang="en-US" sz="2133" dirty="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pic>
        <p:nvPicPr>
          <p:cNvPr id="19459" name="Picture 2" descr="Untitled.png">
            <a:extLst>
              <a:ext uri="{FF2B5EF4-FFF2-40B4-BE49-F238E27FC236}">
                <a16:creationId xmlns:a16="http://schemas.microsoft.com/office/drawing/2014/main" id="{84B1BC62-4B8A-9910-B5C6-353F33A6C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53" y="1829353"/>
            <a:ext cx="3096684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ACB79A-BAC1-AB05-4AF8-2C48055FED3D}"/>
              </a:ext>
            </a:extLst>
          </p:cNvPr>
          <p:cNvSpPr txBox="1"/>
          <p:nvPr/>
        </p:nvSpPr>
        <p:spPr>
          <a:xfrm>
            <a:off x="6220791" y="43156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https://www.dj4e.com/code/browser/09-append.htm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6C4F86-C8B2-B76D-79BE-A72C4BDD9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57"/>
          <a:stretch/>
        </p:blipFill>
        <p:spPr>
          <a:xfrm>
            <a:off x="305076" y="599106"/>
            <a:ext cx="5499100" cy="56896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11E7D94-68FB-C10E-F2A0-8269381D2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260" y="599106"/>
            <a:ext cx="5537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9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CC82-FE28-567C-9CE5-DB404CDB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CSS in the DOM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BA4A-B14F-0694-6DE1-2E8CA8439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61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037FF-087C-9134-C2E3-C37F3C1926AB}"/>
              </a:ext>
            </a:extLst>
          </p:cNvPr>
          <p:cNvSpPr txBox="1"/>
          <p:nvPr/>
        </p:nvSpPr>
        <p:spPr>
          <a:xfrm>
            <a:off x="598418" y="391591"/>
            <a:ext cx="109951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 id="fun"&gt;A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id="poof"&gt;Hide&lt;/button&gt;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id="show"&gt;Show&lt;/button&gt;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('show').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function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(event)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('fun').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style.display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'block';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('poof').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(event) =&gt;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('fun').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style.display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'none'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93931-DB73-5F9D-9548-090AE428C1E0}"/>
              </a:ext>
            </a:extLst>
          </p:cNvPr>
          <p:cNvSpPr txBox="1"/>
          <p:nvPr/>
        </p:nvSpPr>
        <p:spPr>
          <a:xfrm>
            <a:off x="6096000" y="53449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https://www.dj4e.com/code/browser/13-css.htm</a:t>
            </a:r>
          </a:p>
        </p:txBody>
      </p:sp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7E8D6971-0BF4-9029-3E11-6A85AD52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31" y="4591310"/>
            <a:ext cx="3327259" cy="200251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23EAE8C-2D41-C466-A744-9BE4FB70D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9326" b="52899"/>
          <a:stretch/>
        </p:blipFill>
        <p:spPr>
          <a:xfrm>
            <a:off x="7226902" y="4591310"/>
            <a:ext cx="3327259" cy="20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0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F1C1-0854-8BE7-638F-7CDDF0D5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953AA-C206-7B9C-27E6-ABFDA18AD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14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2FE6F5-3BD1-4B95-82D6-E97E60A2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been using events all along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60F81-CF53-DBC2-353C-2A9174285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a Click Event handler via an onclick attribute</a:t>
            </a:r>
          </a:p>
          <a:p>
            <a:r>
              <a:rPr lang="en-US" dirty="0"/>
              <a:t>Setting a timer to run some of our code at some point in the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9016E-6B2A-435B-012E-AE29951683C8}"/>
              </a:ext>
            </a:extLst>
          </p:cNvPr>
          <p:cNvSpPr txBox="1"/>
          <p:nvPr/>
        </p:nvSpPr>
        <p:spPr>
          <a:xfrm>
            <a:off x="1056862" y="3606431"/>
            <a:ext cx="478734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onclick="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F99E4-5DFD-3119-53FD-D6F2DDB22551}"/>
              </a:ext>
            </a:extLst>
          </p:cNvPr>
          <p:cNvSpPr txBox="1"/>
          <p:nvPr/>
        </p:nvSpPr>
        <p:spPr>
          <a:xfrm>
            <a:off x="6689037" y="3390988"/>
            <a:ext cx="412473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61933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01B6-6898-CC93-6C69-4AC62522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Registration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3098-79E4-9634-B876-773CCC08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directly interact with the event registration system</a:t>
            </a:r>
          </a:p>
          <a:p>
            <a:pPr lvl="1"/>
            <a:r>
              <a:rPr lang="en-US" dirty="0"/>
              <a:t>Add an event to an element (tag)</a:t>
            </a:r>
          </a:p>
          <a:p>
            <a:pPr lvl="1"/>
            <a:r>
              <a:rPr lang="en-US" dirty="0"/>
              <a:t>Add an event to the DOM/Window to know when something happens</a:t>
            </a:r>
          </a:p>
        </p:txBody>
      </p:sp>
    </p:spTree>
    <p:extLst>
      <p:ext uri="{BB962C8B-B14F-4D97-AF65-F5344CB8AC3E}">
        <p14:creationId xmlns:p14="http://schemas.microsoft.com/office/powerpoint/2010/main" val="830652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997227" y="950414"/>
            <a:ext cx="478734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onclick="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C2627-0497-33D9-8673-AF16965120ED}"/>
              </a:ext>
            </a:extLst>
          </p:cNvPr>
          <p:cNvSpPr txBox="1"/>
          <p:nvPr/>
        </p:nvSpPr>
        <p:spPr>
          <a:xfrm>
            <a:off x="1080054" y="3904605"/>
            <a:ext cx="47873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id="zap"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('zap')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825C284-8149-AB9C-BD82-3D47ED88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36" y="401411"/>
            <a:ext cx="4697896" cy="5830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FA1B46-2807-C1CE-939F-48C23891E3EF}"/>
              </a:ext>
            </a:extLst>
          </p:cNvPr>
          <p:cNvSpPr txBox="1"/>
          <p:nvPr/>
        </p:nvSpPr>
        <p:spPr>
          <a:xfrm>
            <a:off x="217557" y="324433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https://www.dj4e.com/code/browser/10-event.htm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</p:spTree>
    <p:extLst>
      <p:ext uri="{BB962C8B-B14F-4D97-AF65-F5344CB8AC3E}">
        <p14:creationId xmlns:p14="http://schemas.microsoft.com/office/powerpoint/2010/main" val="42068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8524A3-ECA4-C6C5-6C3C-00BA8E1B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JavaScript Execute?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507A1-A241-F209-A759-6903C2DC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as the document is being parsed </a:t>
            </a:r>
          </a:p>
          <a:p>
            <a:r>
              <a:rPr lang="en-US" dirty="0"/>
              <a:t>As a result of some kind of UI Event</a:t>
            </a:r>
          </a:p>
          <a:p>
            <a:r>
              <a:rPr lang="en-US" dirty="0"/>
              <a:t>As a result of a timer expiring</a:t>
            </a:r>
          </a:p>
          <a:p>
            <a:r>
              <a:rPr lang="en-US" dirty="0"/>
              <a:t>As a result of an asynchronous activity finishing</a:t>
            </a:r>
          </a:p>
          <a:p>
            <a:endParaRPr lang="en-US" dirty="0"/>
          </a:p>
          <a:p>
            <a:r>
              <a:rPr lang="en-US" dirty="0"/>
              <a:t>First class functions and "code as data" are essential to this execution model.</a:t>
            </a:r>
          </a:p>
        </p:txBody>
      </p:sp>
    </p:spTree>
    <p:extLst>
      <p:ext uri="{BB962C8B-B14F-4D97-AF65-F5344CB8AC3E}">
        <p14:creationId xmlns:p14="http://schemas.microsoft.com/office/powerpoint/2010/main" val="1064895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344253" y="1230010"/>
            <a:ext cx="590918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size",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window.innerHeight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window.innerWidth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('resize',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https://www.dj4e.com/code/browser/11-resize.htm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ECE9CF6-468C-2C37-313B-5E0DB45D6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686"/>
          <a:stretch/>
        </p:blipFill>
        <p:spPr>
          <a:xfrm>
            <a:off x="1543325" y="4204066"/>
            <a:ext cx="3511037" cy="2085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D5058-4C46-61CB-1E1C-C1C198C8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97" y="1230010"/>
            <a:ext cx="4602186" cy="457129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80302-3651-8E6F-558C-02CCFF8D8DBF}"/>
              </a:ext>
            </a:extLst>
          </p:cNvPr>
          <p:cNvCxnSpPr>
            <a:cxnSpLocks/>
          </p:cNvCxnSpPr>
          <p:nvPr/>
        </p:nvCxnSpPr>
        <p:spPr>
          <a:xfrm flipH="1">
            <a:off x="8975035" y="1918252"/>
            <a:ext cx="745435" cy="6559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637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C83-320B-DA8D-65C1-2EFEFC4A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Load Complete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8496-AB20-643E-4082-26743A81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web pages are complex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JavaScript libraries</a:t>
            </a:r>
          </a:p>
          <a:p>
            <a:r>
              <a:rPr lang="en-US" dirty="0"/>
              <a:t>To display a page, sometimes &gt; 100 assets are downloaded</a:t>
            </a:r>
          </a:p>
          <a:p>
            <a:r>
              <a:rPr lang="en-US" dirty="0"/>
              <a:t>There is a special DOM event that triggers when the browser is done</a:t>
            </a:r>
          </a:p>
        </p:txBody>
      </p:sp>
    </p:spTree>
    <p:extLst>
      <p:ext uri="{BB962C8B-B14F-4D97-AF65-F5344CB8AC3E}">
        <p14:creationId xmlns:p14="http://schemas.microsoft.com/office/powerpoint/2010/main" val="3611293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4F1ECF-85E7-97C1-BC24-565FD3A0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38" y="367162"/>
            <a:ext cx="8632324" cy="612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85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344253" y="1230010"/>
            <a:ext cx="97439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DOM has landed!");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https://www.dj4e.com/code/browser/12-loaded.htm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80302-3651-8E6F-558C-02CCFF8D8DBF}"/>
              </a:ext>
            </a:extLst>
          </p:cNvPr>
          <p:cNvCxnSpPr>
            <a:cxnSpLocks/>
          </p:cNvCxnSpPr>
          <p:nvPr/>
        </p:nvCxnSpPr>
        <p:spPr>
          <a:xfrm flipH="1">
            <a:off x="8975035" y="1918252"/>
            <a:ext cx="745435" cy="6559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browser window&#10;&#10;Description automatically generated">
            <a:extLst>
              <a:ext uri="{FF2B5EF4-FFF2-40B4-BE49-F238E27FC236}">
                <a16:creationId xmlns:a16="http://schemas.microsoft.com/office/drawing/2014/main" id="{2D8B178A-AD28-95F5-8670-88CC1110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270" y="3553363"/>
            <a:ext cx="3962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7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2930-8690-A37B-03FB-609A3C6E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AFC66-5937-348D-8081-6ABD2AA0B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3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24BAF5-73F9-B4CA-DE6C-AAFF27B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Operations in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56562A-1D45-0BC2-2C93-59638ED9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make network requests, receive those requests, and use the response data to alter the DOM</a:t>
            </a:r>
          </a:p>
          <a:p>
            <a:r>
              <a:rPr lang="en-US" dirty="0"/>
              <a:t>Since network requests take time, we must use events</a:t>
            </a:r>
          </a:p>
          <a:p>
            <a:pPr lvl="1"/>
            <a:r>
              <a:rPr lang="en-US" dirty="0"/>
              <a:t>Start the request</a:t>
            </a:r>
          </a:p>
          <a:p>
            <a:pPr lvl="1"/>
            <a:r>
              <a:rPr lang="en-US" dirty="0"/>
              <a:t>Receive the request</a:t>
            </a:r>
          </a:p>
          <a:p>
            <a:pPr lvl="1"/>
            <a:r>
              <a:rPr lang="en-US" dirty="0"/>
              <a:t>Process the request</a:t>
            </a:r>
          </a:p>
          <a:p>
            <a:r>
              <a:rPr lang="en-US" dirty="0"/>
              <a:t>Each step is separate and completing one step starts the next</a:t>
            </a:r>
          </a:p>
        </p:txBody>
      </p:sp>
    </p:spTree>
    <p:extLst>
      <p:ext uri="{BB962C8B-B14F-4D97-AF65-F5344CB8AC3E}">
        <p14:creationId xmlns:p14="http://schemas.microsoft.com/office/powerpoint/2010/main" val="2558678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1241932" y="744420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5346148" y="622947"/>
            <a:ext cx="6197600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447248" y="871422"/>
            <a:ext cx="516467" cy="316494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948" y="2225903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501349" y="3597503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740" y="1908932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2415623" y="1076971"/>
            <a:ext cx="3119368" cy="3116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3966081" y="2461382"/>
            <a:ext cx="1818493" cy="23865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1963715" y="2700037"/>
            <a:ext cx="63923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06" y="1139953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507865" y="1388894"/>
            <a:ext cx="58741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534991" y="892305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https://www.dj4e.com/code/browser/14-fetch.htm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248533" y="3174170"/>
            <a:ext cx="35982" cy="42246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AA5E53-E831-E1F6-7232-F04310A9ED1E}"/>
              </a:ext>
            </a:extLst>
          </p:cNvPr>
          <p:cNvCxnSpPr>
            <a:cxnSpLocks/>
          </p:cNvCxnSpPr>
          <p:nvPr/>
        </p:nvCxnSpPr>
        <p:spPr>
          <a:xfrm flipV="1">
            <a:off x="1059899" y="1388661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1AA93-49E5-C939-28F8-799C563B8ACD}"/>
              </a:ext>
            </a:extLst>
          </p:cNvPr>
          <p:cNvCxnSpPr>
            <a:cxnSpLocks/>
          </p:cNvCxnSpPr>
          <p:nvPr/>
        </p:nvCxnSpPr>
        <p:spPr>
          <a:xfrm flipH="1" flipV="1">
            <a:off x="957241" y="2490520"/>
            <a:ext cx="490007" cy="39210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534991" y="4637909"/>
            <a:ext cx="5874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507865" y="415122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DA209C-9D95-F5DB-EE8F-6D2ED28FC83E}"/>
              </a:ext>
            </a:extLst>
          </p:cNvPr>
          <p:cNvCxnSpPr>
            <a:cxnSpLocks/>
          </p:cNvCxnSpPr>
          <p:nvPr/>
        </p:nvCxnSpPr>
        <p:spPr>
          <a:xfrm>
            <a:off x="3266524" y="3772525"/>
            <a:ext cx="2241341" cy="56336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549D83-0056-760F-2551-FBF6F2D4E2B5}"/>
              </a:ext>
            </a:extLst>
          </p:cNvPr>
          <p:cNvCxnSpPr>
            <a:cxnSpLocks/>
          </p:cNvCxnSpPr>
          <p:nvPr/>
        </p:nvCxnSpPr>
        <p:spPr>
          <a:xfrm flipH="1" flipV="1">
            <a:off x="3209190" y="4224354"/>
            <a:ext cx="2298675" cy="5364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FD11E56-1C2F-215B-C14F-9807E4BD929B}"/>
              </a:ext>
            </a:extLst>
          </p:cNvPr>
          <p:cNvSpPr/>
          <p:nvPr/>
        </p:nvSpPr>
        <p:spPr>
          <a:xfrm>
            <a:off x="909434" y="4245631"/>
            <a:ext cx="1244600" cy="42755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Console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1C5153-5E01-D409-0A3F-51CC36B118CA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2154034" y="4224354"/>
            <a:ext cx="1055156" cy="2350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29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356706" y="563312"/>
            <a:ext cx="5369155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8423" y="1329259"/>
            <a:ext cx="58741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45549" y="83267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https://www.dj4e.com/code/browser/14-fetch.htm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45549" y="4578274"/>
            <a:ext cx="5874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18423" y="409158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FE4A401-580A-3F6B-5164-07466952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747" y="860736"/>
            <a:ext cx="6046192" cy="462137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1D6024-8587-D151-8601-E9496D4F5E93}"/>
              </a:ext>
            </a:extLst>
          </p:cNvPr>
          <p:cNvCxnSpPr>
            <a:cxnSpLocks/>
          </p:cNvCxnSpPr>
          <p:nvPr/>
        </p:nvCxnSpPr>
        <p:spPr>
          <a:xfrm>
            <a:off x="4293704" y="2335696"/>
            <a:ext cx="1802296" cy="13417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1683E-C1AE-20C0-F7ED-1319B16E22A5}"/>
              </a:ext>
            </a:extLst>
          </p:cNvPr>
          <p:cNvCxnSpPr>
            <a:cxnSpLocks/>
          </p:cNvCxnSpPr>
          <p:nvPr/>
        </p:nvCxnSpPr>
        <p:spPr>
          <a:xfrm>
            <a:off x="4462670" y="3230217"/>
            <a:ext cx="1633330" cy="14809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50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356706" y="563312"/>
            <a:ext cx="5369155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8423" y="1329259"/>
            <a:ext cx="50375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id="zap"&gt;&lt;/p&gt;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.then(response =&gt;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("zap")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innerText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45549" y="83267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https://www.dj4e.com/code/browser/15-fetch.htm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45549" y="4578274"/>
            <a:ext cx="5010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18423" y="409158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C40B34B2-999C-B70D-F280-90711856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57" y="1139094"/>
            <a:ext cx="48514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80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4816C-FBBD-3074-AA2D-0463C15B6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D557-A702-9B86-963C-5E0C8D2C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User-Created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2CE02-2ABA-3AA9-C498-875ABB008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(a.k.a. web components)</a:t>
            </a:r>
          </a:p>
        </p:txBody>
      </p:sp>
    </p:spTree>
    <p:extLst>
      <p:ext uri="{BB962C8B-B14F-4D97-AF65-F5344CB8AC3E}">
        <p14:creationId xmlns:p14="http://schemas.microsoft.com/office/powerpoint/2010/main" val="104981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2753B8-6067-3215-CD75-FEB8A358F5CE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AF7D6C-48FA-2658-557E-FC336C275433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343524" y="1909734"/>
            <a:ext cx="2944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pic>
        <p:nvPicPr>
          <p:cNvPr id="12" name="Picture 11" descr="A screenshot of a web page&#10;&#10;Description automatically generated">
            <a:extLst>
              <a:ext uri="{FF2B5EF4-FFF2-40B4-BE49-F238E27FC236}">
                <a16:creationId xmlns:a16="http://schemas.microsoft.com/office/drawing/2014/main" id="{97EB3860-13B6-61C2-9B6A-AC4B7436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04659"/>
            <a:ext cx="3862179" cy="36964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03610D-1FC1-BF55-6F59-59C5C62D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Programmers hate to repeat themselves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32F81-4F2F-3596-9E9F-8105B90C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Repetition causes errors</a:t>
            </a:r>
          </a:p>
          <a:p>
            <a:r>
              <a:rPr lang="en-US" dirty="0"/>
              <a:t>Cut-paste-change only gets us so far – especially when there is a bug the the code we started with</a:t>
            </a:r>
          </a:p>
          <a:p>
            <a:r>
              <a:rPr lang="en-US" dirty="0"/>
              <a:t>This leads to lots of ways to "D.R.Y" – Don't Repeat Yourself</a:t>
            </a:r>
          </a:p>
          <a:p>
            <a:pPr lvl="1"/>
            <a:r>
              <a:rPr lang="en-US" dirty="0"/>
              <a:t> Functions</a:t>
            </a:r>
          </a:p>
          <a:p>
            <a:pPr lvl="1"/>
            <a:r>
              <a:rPr lang="en-US" dirty="0"/>
              <a:t>Object Oriented Approach </a:t>
            </a:r>
          </a:p>
          <a:p>
            <a:pPr lvl="1"/>
            <a:r>
              <a:rPr lang="en-US" dirty="0"/>
              <a:t>Class based views</a:t>
            </a:r>
          </a:p>
          <a:p>
            <a:pPr lvl="1"/>
            <a:r>
              <a:rPr lang="en-US" dirty="0"/>
              <a:t>{% </a:t>
            </a:r>
            <a:r>
              <a:rPr lang="en-US" dirty="0" err="1"/>
              <a:t>url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Base and extended templates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0867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WGSIConfig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6347167" y="1101696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6347167" y="2675805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9813128" y="4173528"/>
            <a:ext cx="1577009" cy="646266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10090027" y="2904193"/>
            <a:ext cx="1367113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7933975" y="404637"/>
            <a:ext cx="1603514" cy="3695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9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9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9"/>
          <p:cNvCxnSpPr>
            <a:stCxn id="211" idx="1"/>
            <a:endCxn id="203" idx="3"/>
          </p:cNvCxnSpPr>
          <p:nvPr/>
        </p:nvCxnSpPr>
        <p:spPr>
          <a:xfrm flipH="1">
            <a:off x="7433812" y="1610800"/>
            <a:ext cx="14049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9"/>
          <p:cNvCxnSpPr>
            <a:stCxn id="213" idx="1"/>
            <a:endCxn id="204" idx="3"/>
          </p:cNvCxnSpPr>
          <p:nvPr/>
        </p:nvCxnSpPr>
        <p:spPr>
          <a:xfrm flipH="1">
            <a:off x="7433824" y="2574964"/>
            <a:ext cx="1026000" cy="617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4" name="Google Shape;214;p9"/>
          <p:cNvCxnSpPr>
            <a:stCxn id="206" idx="1"/>
            <a:endCxn id="204" idx="3"/>
          </p:cNvCxnSpPr>
          <p:nvPr/>
        </p:nvCxnSpPr>
        <p:spPr>
          <a:xfrm flipH="1">
            <a:off x="7433827" y="3162611"/>
            <a:ext cx="2656200" cy="30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5" name="Google Shape;215;p9"/>
          <p:cNvCxnSpPr>
            <a:stCxn id="216" idx="1"/>
            <a:endCxn id="204" idx="3"/>
          </p:cNvCxnSpPr>
          <p:nvPr/>
        </p:nvCxnSpPr>
        <p:spPr>
          <a:xfrm rot="10800000">
            <a:off x="7433824" y="3192750"/>
            <a:ext cx="1026000" cy="523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9"/>
          <p:cNvCxnSpPr>
            <a:stCxn id="205" idx="2"/>
            <a:endCxn id="218" idx="3"/>
          </p:cNvCxnSpPr>
          <p:nvPr/>
        </p:nvCxnSpPr>
        <p:spPr>
          <a:xfrm flipH="1">
            <a:off x="9208028" y="4496661"/>
            <a:ext cx="605100" cy="435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1" name="Google Shape;211;p9"/>
          <p:cNvSpPr/>
          <p:nvPr/>
        </p:nvSpPr>
        <p:spPr>
          <a:xfrm>
            <a:off x="8838712" y="1385733"/>
            <a:ext cx="1439996" cy="4501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8459824" y="2316546"/>
            <a:ext cx="1308844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8459824" y="3465107"/>
            <a:ext cx="1355820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8121287" y="4415134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cxnSp>
        <p:nvCxnSpPr>
          <p:cNvPr id="219" name="Google Shape;219;p9"/>
          <p:cNvCxnSpPr>
            <a:stCxn id="220" idx="1"/>
            <a:endCxn id="218" idx="3"/>
          </p:cNvCxnSpPr>
          <p:nvPr/>
        </p:nvCxnSpPr>
        <p:spPr>
          <a:xfrm rot="10800000">
            <a:off x="9207828" y="4931903"/>
            <a:ext cx="682500" cy="516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9"/>
          <p:cNvCxnSpPr>
            <a:endCxn id="204" idx="0"/>
          </p:cNvCxnSpPr>
          <p:nvPr/>
        </p:nvCxnSpPr>
        <p:spPr>
          <a:xfrm>
            <a:off x="6890506" y="2135505"/>
            <a:ext cx="0" cy="540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9"/>
          <p:cNvCxnSpPr>
            <a:stCxn id="218" idx="0"/>
            <a:endCxn id="204" idx="2"/>
          </p:cNvCxnSpPr>
          <p:nvPr/>
        </p:nvCxnSpPr>
        <p:spPr>
          <a:xfrm rot="10800000">
            <a:off x="6890426" y="3709534"/>
            <a:ext cx="1774200" cy="705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3" name="Google Shape;223;p9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9890328" y="5197960"/>
            <a:ext cx="1357391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2088487" y="2703730"/>
            <a:ext cx="1230519" cy="9477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2497" y="2609953"/>
            <a:ext cx="1473755" cy="1105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/>
          <p:nvPr/>
        </p:nvSpPr>
        <p:spPr>
          <a:xfrm>
            <a:off x="8102028" y="5683135"/>
            <a:ext cx="1319815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6396262" y="4400416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cxnSp>
        <p:nvCxnSpPr>
          <p:cNvPr id="230" name="Google Shape;230;p9"/>
          <p:cNvCxnSpPr>
            <a:endCxn id="203" idx="1"/>
          </p:cNvCxnSpPr>
          <p:nvPr/>
        </p:nvCxnSpPr>
        <p:spPr>
          <a:xfrm>
            <a:off x="1337167" y="1543230"/>
            <a:ext cx="5010000" cy="75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9"/>
          <p:cNvCxnSpPr>
            <a:stCxn id="204" idx="1"/>
            <a:endCxn id="225" idx="3"/>
          </p:cNvCxnSpPr>
          <p:nvPr/>
        </p:nvCxnSpPr>
        <p:spPr>
          <a:xfrm rot="10800000">
            <a:off x="3318967" y="3177640"/>
            <a:ext cx="3028200" cy="1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9"/>
          <p:cNvCxnSpPr>
            <a:stCxn id="225" idx="1"/>
            <a:endCxn id="224" idx="3"/>
          </p:cNvCxnSpPr>
          <p:nvPr/>
        </p:nvCxnSpPr>
        <p:spPr>
          <a:xfrm flipH="1">
            <a:off x="1595587" y="3177625"/>
            <a:ext cx="492900" cy="2799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9"/>
          <p:cNvSpPr/>
          <p:nvPr/>
        </p:nvSpPr>
        <p:spPr>
          <a:xfrm>
            <a:off x="6428560" y="54304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/admin</a:t>
            </a:r>
            <a:endParaRPr/>
          </a:p>
        </p:txBody>
      </p:sp>
      <p:cxnSp>
        <p:nvCxnSpPr>
          <p:cNvPr id="234" name="Google Shape;234;p9"/>
          <p:cNvCxnSpPr>
            <a:stCxn id="218" idx="1"/>
            <a:endCxn id="229" idx="3"/>
          </p:cNvCxnSpPr>
          <p:nvPr/>
        </p:nvCxnSpPr>
        <p:spPr>
          <a:xfrm rot="10800000">
            <a:off x="7482887" y="4696768"/>
            <a:ext cx="638400" cy="235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9"/>
          <p:cNvCxnSpPr>
            <a:stCxn id="218" idx="1"/>
            <a:endCxn id="233" idx="3"/>
          </p:cNvCxnSpPr>
          <p:nvPr/>
        </p:nvCxnSpPr>
        <p:spPr>
          <a:xfrm flipH="1">
            <a:off x="7515287" y="4931968"/>
            <a:ext cx="606000" cy="794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6" name="Google Shape;236;p9"/>
          <p:cNvCxnSpPr>
            <a:stCxn id="228" idx="1"/>
            <a:endCxn id="233" idx="3"/>
          </p:cNvCxnSpPr>
          <p:nvPr/>
        </p:nvCxnSpPr>
        <p:spPr>
          <a:xfrm rot="10800000">
            <a:off x="7515228" y="5726678"/>
            <a:ext cx="586800" cy="207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/>
          <p:cNvCxnSpPr>
            <a:stCxn id="220" idx="1"/>
            <a:endCxn id="228" idx="3"/>
          </p:cNvCxnSpPr>
          <p:nvPr/>
        </p:nvCxnSpPr>
        <p:spPr>
          <a:xfrm flipH="1">
            <a:off x="9421728" y="5448803"/>
            <a:ext cx="468600" cy="485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/>
          <p:cNvCxnSpPr>
            <a:endCxn id="239" idx="2"/>
          </p:cNvCxnSpPr>
          <p:nvPr/>
        </p:nvCxnSpPr>
        <p:spPr>
          <a:xfrm rot="10800000" flipH="1">
            <a:off x="691331" y="1668102"/>
            <a:ext cx="345600" cy="13845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9"/>
          <p:cNvCxnSpPr>
            <a:stCxn id="224" idx="1"/>
          </p:cNvCxnSpPr>
          <p:nvPr/>
        </p:nvCxnSpPr>
        <p:spPr>
          <a:xfrm rot="10800000">
            <a:off x="669262" y="3052616"/>
            <a:ext cx="409500" cy="40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9"/>
          <p:cNvSpPr/>
          <p:nvPr/>
        </p:nvSpPr>
        <p:spPr>
          <a:xfrm>
            <a:off x="692725" y="1396262"/>
            <a:ext cx="688412" cy="271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/>
          </a:p>
        </p:txBody>
      </p:sp>
      <p:cxnSp>
        <p:nvCxnSpPr>
          <p:cNvPr id="241" name="Google Shape;241;p9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9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9"/>
          <p:cNvCxnSpPr>
            <a:stCxn id="216" idx="3"/>
            <a:endCxn id="206" idx="2"/>
          </p:cNvCxnSpPr>
          <p:nvPr/>
        </p:nvCxnSpPr>
        <p:spPr>
          <a:xfrm rot="10800000" flipH="1">
            <a:off x="9815644" y="3421050"/>
            <a:ext cx="957900" cy="294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9"/>
          <p:cNvCxnSpPr>
            <a:stCxn id="218" idx="0"/>
            <a:endCxn id="216" idx="2"/>
          </p:cNvCxnSpPr>
          <p:nvPr/>
        </p:nvCxnSpPr>
        <p:spPr>
          <a:xfrm rot="10800000" flipH="1">
            <a:off x="8664626" y="3966934"/>
            <a:ext cx="473100" cy="448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Google Shape;206;p9">
            <a:extLst>
              <a:ext uri="{FF2B5EF4-FFF2-40B4-BE49-F238E27FC236}">
                <a16:creationId xmlns:a16="http://schemas.microsoft.com/office/drawing/2014/main" id="{E993F6C9-66C6-ABF5-D930-E083E5C46409}"/>
              </a:ext>
            </a:extLst>
          </p:cNvPr>
          <p:cNvSpPr/>
          <p:nvPr/>
        </p:nvSpPr>
        <p:spPr>
          <a:xfrm>
            <a:off x="2062024" y="4315641"/>
            <a:ext cx="1094309" cy="3811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232;p9">
            <a:extLst>
              <a:ext uri="{FF2B5EF4-FFF2-40B4-BE49-F238E27FC236}">
                <a16:creationId xmlns:a16="http://schemas.microsoft.com/office/drawing/2014/main" id="{AD5BC718-FCF3-1764-9074-2687CA254352}"/>
              </a:ext>
            </a:extLst>
          </p:cNvPr>
          <p:cNvCxnSpPr>
            <a:cxnSpLocks/>
            <a:stCxn id="2" idx="1"/>
            <a:endCxn id="224" idx="3"/>
          </p:cNvCxnSpPr>
          <p:nvPr/>
        </p:nvCxnSpPr>
        <p:spPr>
          <a:xfrm flipH="1" flipV="1">
            <a:off x="1595597" y="3457616"/>
            <a:ext cx="466427" cy="1048589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" name="Google Shape;232;p9">
            <a:extLst>
              <a:ext uri="{FF2B5EF4-FFF2-40B4-BE49-F238E27FC236}">
                <a16:creationId xmlns:a16="http://schemas.microsoft.com/office/drawing/2014/main" id="{968B53DE-8E76-6CFB-6659-9F6CF195D853}"/>
              </a:ext>
            </a:extLst>
          </p:cNvPr>
          <p:cNvCxnSpPr>
            <a:cxnSpLocks/>
            <a:stCxn id="225" idx="2"/>
            <a:endCxn id="2" idx="0"/>
          </p:cNvCxnSpPr>
          <p:nvPr/>
        </p:nvCxnSpPr>
        <p:spPr>
          <a:xfrm flipH="1">
            <a:off x="2609179" y="3651520"/>
            <a:ext cx="94568" cy="664121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31D75-4695-84DA-9E3F-58572CE9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in the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0B6CD-882E-324A-51BA-1F0BA8952B28}"/>
              </a:ext>
            </a:extLst>
          </p:cNvPr>
          <p:cNvSpPr txBox="1"/>
          <p:nvPr/>
        </p:nvSpPr>
        <p:spPr>
          <a:xfrm>
            <a:off x="838200" y="1829862"/>
            <a:ext cx="7629012" cy="147732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django.shortcuts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render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guess(request)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context = {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'zap' : '42'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(request,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guess.html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 context)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C8DEA-351D-1DED-3AAD-1AB39A09F2D0}"/>
              </a:ext>
            </a:extLst>
          </p:cNvPr>
          <p:cNvSpPr txBox="1"/>
          <p:nvPr/>
        </p:nvSpPr>
        <p:spPr>
          <a:xfrm>
            <a:off x="6702251" y="3848518"/>
            <a:ext cx="5009705" cy="23083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&lt;title&gt;A simple page&lt;/title&gt;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&lt;p&gt;Your guess was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zap }}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45907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BFABE-EB58-4263-30C8-A0F66E153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BE7D28-B294-3493-5634-F6992D07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in the Browser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D8EAF-EC2C-3936-1C72-4DB8EE2CE13A}"/>
              </a:ext>
            </a:extLst>
          </p:cNvPr>
          <p:cNvSpPr txBox="1"/>
          <p:nvPr/>
        </p:nvSpPr>
        <p:spPr>
          <a:xfrm>
            <a:off x="425799" y="1757977"/>
            <a:ext cx="11340402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&lt;li&gt;&lt;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&gt;&lt;/dj4e-greeting&gt;&lt;/li&gt;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&lt;li&gt;&lt;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name="World"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&gt;&lt;/li&gt;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&lt;li&gt;&lt;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name="First"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en-US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&gt;&lt;/li&gt;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onclick="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doChange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Me&lt;/button&gt;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type="module"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="./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16-dj4e-greet.js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"&gt;&lt;/script&gt;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doChange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'Second');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A704A6C9-0B7D-DE76-ACEF-C079F5F9E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878" y="590859"/>
            <a:ext cx="2489200" cy="1930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94DE92-8A52-1CF5-54BE-45EC3C0BDA4F}"/>
              </a:ext>
            </a:extLst>
          </p:cNvPr>
          <p:cNvSpPr txBox="1"/>
          <p:nvPr/>
        </p:nvSpPr>
        <p:spPr>
          <a:xfrm>
            <a:off x="6531365" y="5543629"/>
            <a:ext cx="503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https://www.dj4e.com/code/browser/16-greet.htm</a:t>
            </a:r>
          </a:p>
        </p:txBody>
      </p:sp>
    </p:spTree>
    <p:extLst>
      <p:ext uri="{BB962C8B-B14F-4D97-AF65-F5344CB8AC3E}">
        <p14:creationId xmlns:p14="http://schemas.microsoft.com/office/powerpoint/2010/main" val="1783081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7211D-F3EF-415B-A107-A96120226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3EC6FE-F8AB-D4C2-ED96-F005E30D524D}"/>
              </a:ext>
            </a:extLst>
          </p:cNvPr>
          <p:cNvSpPr txBox="1"/>
          <p:nvPr/>
        </p:nvSpPr>
        <p:spPr>
          <a:xfrm>
            <a:off x="546798" y="622997"/>
            <a:ext cx="11340402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{html,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LitElement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from 'https://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cdn.jsdelivr.net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/lit/dist@2.4.0/core/lit-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core.min.js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SimpleGreeting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LitElement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static get properties()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{type: String}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'Somebody';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Don't use Shadow-DOM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createRenderRoot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this;}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html`&lt;p&gt;Hello,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!&lt;/p&gt;`;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customElements.define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SimpleGreeting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A2553E-6DF8-FA91-32A2-98FB6691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899" y="1489668"/>
            <a:ext cx="4008455" cy="1325563"/>
          </a:xfrm>
        </p:spPr>
        <p:txBody>
          <a:bodyPr/>
          <a:lstStyle/>
          <a:p>
            <a:r>
              <a:rPr lang="en-US" dirty="0"/>
              <a:t>Templates in the Browser</a:t>
            </a:r>
          </a:p>
        </p:txBody>
      </p:sp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4A847ACE-14E3-F0AE-BE3E-B0DA00FB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18" y="3562659"/>
            <a:ext cx="24892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13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7366-9C60-59B0-22E9-C74108CB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Component Ecosystems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FD27-959A-B7F6-E0CD-5B906F87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frameworks that lets us create virtual html tags and use them throughout our markup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Vue</a:t>
            </a:r>
          </a:p>
          <a:p>
            <a:pPr lvl="1"/>
            <a:r>
              <a:rPr lang="en-US" dirty="0"/>
              <a:t>Svelte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LIT is one of the simpler of these</a:t>
            </a:r>
            <a:br>
              <a:rPr lang="en-US" dirty="0"/>
            </a:br>
            <a:r>
              <a:rPr lang="en-US" dirty="0"/>
              <a:t>"tag" frameworks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7FFF5-CB0F-4A44-F0BF-F8DBBF43AED5}"/>
              </a:ext>
            </a:extLst>
          </p:cNvPr>
          <p:cNvSpPr txBox="1"/>
          <p:nvPr/>
        </p:nvSpPr>
        <p:spPr>
          <a:xfrm>
            <a:off x="7231100" y="2654751"/>
            <a:ext cx="3836307" cy="33239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()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alert('Button clicked!');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&lt;button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Click Me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&lt;/button&gt;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35659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E5AA-E8DC-384B-187C-676891C9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Architecture of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C658-C255-CF4E-C07B-753EC3BB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capabilities in the browser become increasingly powerful and easier to use, there is a trend towards moving portions of MVC into the browser</a:t>
            </a:r>
          </a:p>
          <a:p>
            <a:r>
              <a:rPr lang="en-US" dirty="0"/>
              <a:t>At the extreme the Controller and View move into the browser and the Model is written from the View code running in the browser using web services</a:t>
            </a:r>
          </a:p>
          <a:p>
            <a:endParaRPr lang="en-US" dirty="0"/>
          </a:p>
          <a:p>
            <a:r>
              <a:rPr lang="en-US" dirty="0"/>
              <a:t>Which is the next topic in this class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27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>
          <a:extLst>
            <a:ext uri="{FF2B5EF4-FFF2-40B4-BE49-F238E27FC236}">
              <a16:creationId xmlns:a16="http://schemas.microsoft.com/office/drawing/2014/main" id="{5E091637-9CB8-1961-058A-83079EDBB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>
            <a:extLst>
              <a:ext uri="{FF2B5EF4-FFF2-40B4-BE49-F238E27FC236}">
                <a16:creationId xmlns:a16="http://schemas.microsoft.com/office/drawing/2014/main" id="{DAE63C83-A428-376B-E6E7-912B21CFF3C7}"/>
              </a:ext>
            </a:extLst>
          </p:cNvPr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sp>
        <p:nvSpPr>
          <p:cNvPr id="200" name="Google Shape;200;p9">
            <a:extLst>
              <a:ext uri="{FF2B5EF4-FFF2-40B4-BE49-F238E27FC236}">
                <a16:creationId xmlns:a16="http://schemas.microsoft.com/office/drawing/2014/main" id="{6662972C-362E-7959-3191-EDCD6FF64BF7}"/>
              </a:ext>
            </a:extLst>
          </p:cNvPr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201" name="Google Shape;201;p9">
            <a:extLst>
              <a:ext uri="{FF2B5EF4-FFF2-40B4-BE49-F238E27FC236}">
                <a16:creationId xmlns:a16="http://schemas.microsoft.com/office/drawing/2014/main" id="{1BF0814A-D24D-B59C-38EE-CF36B3596382}"/>
              </a:ext>
            </a:extLst>
          </p:cNvPr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>
            <a:extLst>
              <a:ext uri="{FF2B5EF4-FFF2-40B4-BE49-F238E27FC236}">
                <a16:creationId xmlns:a16="http://schemas.microsoft.com/office/drawing/2014/main" id="{CD0E13DB-2D5E-4CDB-FF4A-A5245FE6C1E0}"/>
              </a:ext>
            </a:extLst>
          </p:cNvPr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WGSIConfig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>
            <a:extLst>
              <a:ext uri="{FF2B5EF4-FFF2-40B4-BE49-F238E27FC236}">
                <a16:creationId xmlns:a16="http://schemas.microsoft.com/office/drawing/2014/main" id="{BE26CCE7-59E6-DB09-7255-A53804E77EE6}"/>
              </a:ext>
            </a:extLst>
          </p:cNvPr>
          <p:cNvSpPr/>
          <p:nvPr/>
        </p:nvSpPr>
        <p:spPr>
          <a:xfrm>
            <a:off x="6347167" y="1101696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204" name="Google Shape;204;p9">
            <a:extLst>
              <a:ext uri="{FF2B5EF4-FFF2-40B4-BE49-F238E27FC236}">
                <a16:creationId xmlns:a16="http://schemas.microsoft.com/office/drawing/2014/main" id="{4F297450-D7FD-C10E-8D6B-F1CF048AE18B}"/>
              </a:ext>
            </a:extLst>
          </p:cNvPr>
          <p:cNvSpPr/>
          <p:nvPr/>
        </p:nvSpPr>
        <p:spPr>
          <a:xfrm>
            <a:off x="6347167" y="2675805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sp>
        <p:nvSpPr>
          <p:cNvPr id="205" name="Google Shape;205;p9">
            <a:extLst>
              <a:ext uri="{FF2B5EF4-FFF2-40B4-BE49-F238E27FC236}">
                <a16:creationId xmlns:a16="http://schemas.microsoft.com/office/drawing/2014/main" id="{4A8BF60F-FB65-7FEA-78FE-147BE9B297FB}"/>
              </a:ext>
            </a:extLst>
          </p:cNvPr>
          <p:cNvSpPr/>
          <p:nvPr/>
        </p:nvSpPr>
        <p:spPr>
          <a:xfrm>
            <a:off x="9813128" y="4173528"/>
            <a:ext cx="1577009" cy="646266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207" name="Google Shape;207;p9">
            <a:extLst>
              <a:ext uri="{FF2B5EF4-FFF2-40B4-BE49-F238E27FC236}">
                <a16:creationId xmlns:a16="http://schemas.microsoft.com/office/drawing/2014/main" id="{364FF2C7-9491-E194-9F33-1037D1B8B8EF}"/>
              </a:ext>
            </a:extLst>
          </p:cNvPr>
          <p:cNvSpPr/>
          <p:nvPr/>
        </p:nvSpPr>
        <p:spPr>
          <a:xfrm>
            <a:off x="7933975" y="404637"/>
            <a:ext cx="1603514" cy="3695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9">
            <a:extLst>
              <a:ext uri="{FF2B5EF4-FFF2-40B4-BE49-F238E27FC236}">
                <a16:creationId xmlns:a16="http://schemas.microsoft.com/office/drawing/2014/main" id="{B36D5254-4CF9-8602-7853-F5AEAB8180D6}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9">
            <a:extLst>
              <a:ext uri="{FF2B5EF4-FFF2-40B4-BE49-F238E27FC236}">
                <a16:creationId xmlns:a16="http://schemas.microsoft.com/office/drawing/2014/main" id="{FEA9D997-81E6-2745-3F0F-DBCFF7271015}"/>
              </a:ext>
            </a:extLst>
          </p:cNvPr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9">
            <a:extLst>
              <a:ext uri="{FF2B5EF4-FFF2-40B4-BE49-F238E27FC236}">
                <a16:creationId xmlns:a16="http://schemas.microsoft.com/office/drawing/2014/main" id="{A84B009B-C79C-7E42-99B7-FFB2615527F7}"/>
              </a:ext>
            </a:extLst>
          </p:cNvPr>
          <p:cNvCxnSpPr>
            <a:stCxn id="211" idx="1"/>
            <a:endCxn id="203" idx="3"/>
          </p:cNvCxnSpPr>
          <p:nvPr/>
        </p:nvCxnSpPr>
        <p:spPr>
          <a:xfrm flipH="1">
            <a:off x="7433812" y="1610800"/>
            <a:ext cx="14049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9">
            <a:extLst>
              <a:ext uri="{FF2B5EF4-FFF2-40B4-BE49-F238E27FC236}">
                <a16:creationId xmlns:a16="http://schemas.microsoft.com/office/drawing/2014/main" id="{126D9F92-293F-CE05-E8E2-D8EEF60B03DD}"/>
              </a:ext>
            </a:extLst>
          </p:cNvPr>
          <p:cNvCxnSpPr>
            <a:stCxn id="213" idx="1"/>
            <a:endCxn id="204" idx="3"/>
          </p:cNvCxnSpPr>
          <p:nvPr/>
        </p:nvCxnSpPr>
        <p:spPr>
          <a:xfrm flipH="1">
            <a:off x="7433845" y="3181284"/>
            <a:ext cx="1049459" cy="11356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9">
            <a:extLst>
              <a:ext uri="{FF2B5EF4-FFF2-40B4-BE49-F238E27FC236}">
                <a16:creationId xmlns:a16="http://schemas.microsoft.com/office/drawing/2014/main" id="{DB76A52F-D9C3-0971-1F29-75A8EC55A80B}"/>
              </a:ext>
            </a:extLst>
          </p:cNvPr>
          <p:cNvCxnSpPr>
            <a:stCxn id="205" idx="2"/>
            <a:endCxn id="218" idx="3"/>
          </p:cNvCxnSpPr>
          <p:nvPr/>
        </p:nvCxnSpPr>
        <p:spPr>
          <a:xfrm flipH="1">
            <a:off x="9208028" y="4496661"/>
            <a:ext cx="605100" cy="435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1" name="Google Shape;211;p9">
            <a:extLst>
              <a:ext uri="{FF2B5EF4-FFF2-40B4-BE49-F238E27FC236}">
                <a16:creationId xmlns:a16="http://schemas.microsoft.com/office/drawing/2014/main" id="{E0470F89-03BE-1F1E-B1DA-04FC7A5B901E}"/>
              </a:ext>
            </a:extLst>
          </p:cNvPr>
          <p:cNvSpPr/>
          <p:nvPr/>
        </p:nvSpPr>
        <p:spPr>
          <a:xfrm>
            <a:off x="8838712" y="1385733"/>
            <a:ext cx="1439996" cy="4501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>
            <a:extLst>
              <a:ext uri="{FF2B5EF4-FFF2-40B4-BE49-F238E27FC236}">
                <a16:creationId xmlns:a16="http://schemas.microsoft.com/office/drawing/2014/main" id="{783C4A9A-6C5B-EF64-3D77-DC641E4BB513}"/>
              </a:ext>
            </a:extLst>
          </p:cNvPr>
          <p:cNvSpPr/>
          <p:nvPr/>
        </p:nvSpPr>
        <p:spPr>
          <a:xfrm>
            <a:off x="8483304" y="2922866"/>
            <a:ext cx="1308844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views.py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>
            <a:extLst>
              <a:ext uri="{FF2B5EF4-FFF2-40B4-BE49-F238E27FC236}">
                <a16:creationId xmlns:a16="http://schemas.microsoft.com/office/drawing/2014/main" id="{4596A867-DD83-23DA-D57C-185CA138EB31}"/>
              </a:ext>
            </a:extLst>
          </p:cNvPr>
          <p:cNvSpPr/>
          <p:nvPr/>
        </p:nvSpPr>
        <p:spPr>
          <a:xfrm>
            <a:off x="8121287" y="4415134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cxnSp>
        <p:nvCxnSpPr>
          <p:cNvPr id="219" name="Google Shape;219;p9">
            <a:extLst>
              <a:ext uri="{FF2B5EF4-FFF2-40B4-BE49-F238E27FC236}">
                <a16:creationId xmlns:a16="http://schemas.microsoft.com/office/drawing/2014/main" id="{B08EBF41-3DFB-6FB7-CA27-8E792BCC2FEA}"/>
              </a:ext>
            </a:extLst>
          </p:cNvPr>
          <p:cNvCxnSpPr>
            <a:stCxn id="220" idx="1"/>
            <a:endCxn id="218" idx="3"/>
          </p:cNvCxnSpPr>
          <p:nvPr/>
        </p:nvCxnSpPr>
        <p:spPr>
          <a:xfrm rot="10800000">
            <a:off x="9207828" y="4931903"/>
            <a:ext cx="682500" cy="516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9">
            <a:extLst>
              <a:ext uri="{FF2B5EF4-FFF2-40B4-BE49-F238E27FC236}">
                <a16:creationId xmlns:a16="http://schemas.microsoft.com/office/drawing/2014/main" id="{4D441123-3351-ABB2-0433-85BC8C9D681E}"/>
              </a:ext>
            </a:extLst>
          </p:cNvPr>
          <p:cNvCxnSpPr>
            <a:endCxn id="204" idx="0"/>
          </p:cNvCxnSpPr>
          <p:nvPr/>
        </p:nvCxnSpPr>
        <p:spPr>
          <a:xfrm>
            <a:off x="6890506" y="2135505"/>
            <a:ext cx="0" cy="540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3" name="Google Shape;223;p9">
            <a:extLst>
              <a:ext uri="{FF2B5EF4-FFF2-40B4-BE49-F238E27FC236}">
                <a16:creationId xmlns:a16="http://schemas.microsoft.com/office/drawing/2014/main" id="{168DA159-FAC4-3807-F32F-5040AA80C339}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>
            <a:extLst>
              <a:ext uri="{FF2B5EF4-FFF2-40B4-BE49-F238E27FC236}">
                <a16:creationId xmlns:a16="http://schemas.microsoft.com/office/drawing/2014/main" id="{B8A8B7D5-EF18-30BA-362B-595B27F0B1C1}"/>
              </a:ext>
            </a:extLst>
          </p:cNvPr>
          <p:cNvSpPr/>
          <p:nvPr/>
        </p:nvSpPr>
        <p:spPr>
          <a:xfrm>
            <a:off x="9890328" y="5197960"/>
            <a:ext cx="1357391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>
            <a:extLst>
              <a:ext uri="{FF2B5EF4-FFF2-40B4-BE49-F238E27FC236}">
                <a16:creationId xmlns:a16="http://schemas.microsoft.com/office/drawing/2014/main" id="{79BC669A-8F1D-739E-EB32-F1D9666A313C}"/>
              </a:ext>
            </a:extLst>
          </p:cNvPr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25" name="Google Shape;225;p9">
            <a:extLst>
              <a:ext uri="{FF2B5EF4-FFF2-40B4-BE49-F238E27FC236}">
                <a16:creationId xmlns:a16="http://schemas.microsoft.com/office/drawing/2014/main" id="{0D686A37-9B03-EF50-0CFF-8D11C4CDAE65}"/>
              </a:ext>
            </a:extLst>
          </p:cNvPr>
          <p:cNvSpPr/>
          <p:nvPr/>
        </p:nvSpPr>
        <p:spPr>
          <a:xfrm>
            <a:off x="2088487" y="2703730"/>
            <a:ext cx="1230519" cy="9477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6" name="Google Shape;226;p9">
            <a:extLst>
              <a:ext uri="{FF2B5EF4-FFF2-40B4-BE49-F238E27FC236}">
                <a16:creationId xmlns:a16="http://schemas.microsoft.com/office/drawing/2014/main" id="{DECA85CE-3DBB-B034-288D-ABD9103D2DD5}"/>
              </a:ext>
            </a:extLst>
          </p:cNvPr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>
            <a:extLst>
              <a:ext uri="{FF2B5EF4-FFF2-40B4-BE49-F238E27FC236}">
                <a16:creationId xmlns:a16="http://schemas.microsoft.com/office/drawing/2014/main" id="{CD3690CB-5D3E-44B2-BAF2-BA44213C1A9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2497" y="2609953"/>
            <a:ext cx="1473755" cy="1105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>
            <a:extLst>
              <a:ext uri="{FF2B5EF4-FFF2-40B4-BE49-F238E27FC236}">
                <a16:creationId xmlns:a16="http://schemas.microsoft.com/office/drawing/2014/main" id="{00D1E5D1-B77C-DD52-F804-98631B81D792}"/>
              </a:ext>
            </a:extLst>
          </p:cNvPr>
          <p:cNvSpPr/>
          <p:nvPr/>
        </p:nvSpPr>
        <p:spPr>
          <a:xfrm>
            <a:off x="8102028" y="5683135"/>
            <a:ext cx="1319815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>
            <a:extLst>
              <a:ext uri="{FF2B5EF4-FFF2-40B4-BE49-F238E27FC236}">
                <a16:creationId xmlns:a16="http://schemas.microsoft.com/office/drawing/2014/main" id="{DEDD25B2-918C-4E4C-D341-AF3C7F073AAA}"/>
              </a:ext>
            </a:extLst>
          </p:cNvPr>
          <p:cNvSpPr/>
          <p:nvPr/>
        </p:nvSpPr>
        <p:spPr>
          <a:xfrm>
            <a:off x="6396262" y="45546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cxnSp>
        <p:nvCxnSpPr>
          <p:cNvPr id="230" name="Google Shape;230;p9">
            <a:extLst>
              <a:ext uri="{FF2B5EF4-FFF2-40B4-BE49-F238E27FC236}">
                <a16:creationId xmlns:a16="http://schemas.microsoft.com/office/drawing/2014/main" id="{3AF4A0C4-B52D-5E5D-C974-DB5E67FBD57F}"/>
              </a:ext>
            </a:extLst>
          </p:cNvPr>
          <p:cNvCxnSpPr>
            <a:endCxn id="203" idx="1"/>
          </p:cNvCxnSpPr>
          <p:nvPr/>
        </p:nvCxnSpPr>
        <p:spPr>
          <a:xfrm>
            <a:off x="1337167" y="1543230"/>
            <a:ext cx="5010000" cy="75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9">
            <a:extLst>
              <a:ext uri="{FF2B5EF4-FFF2-40B4-BE49-F238E27FC236}">
                <a16:creationId xmlns:a16="http://schemas.microsoft.com/office/drawing/2014/main" id="{4FCB6870-85BE-08E5-E204-19C3E3B04226}"/>
              </a:ext>
            </a:extLst>
          </p:cNvPr>
          <p:cNvCxnSpPr>
            <a:cxnSpLocks/>
            <a:stCxn id="31" idx="1"/>
            <a:endCxn id="4" idx="3"/>
          </p:cNvCxnSpPr>
          <p:nvPr/>
        </p:nvCxnSpPr>
        <p:spPr>
          <a:xfrm flipH="1">
            <a:off x="3184238" y="4118781"/>
            <a:ext cx="3193167" cy="997391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9">
            <a:extLst>
              <a:ext uri="{FF2B5EF4-FFF2-40B4-BE49-F238E27FC236}">
                <a16:creationId xmlns:a16="http://schemas.microsoft.com/office/drawing/2014/main" id="{67A0BFEB-6ECA-7DAC-E8E1-0A2A1494E868}"/>
              </a:ext>
            </a:extLst>
          </p:cNvPr>
          <p:cNvCxnSpPr>
            <a:stCxn id="225" idx="1"/>
            <a:endCxn id="224" idx="3"/>
          </p:cNvCxnSpPr>
          <p:nvPr/>
        </p:nvCxnSpPr>
        <p:spPr>
          <a:xfrm flipH="1">
            <a:off x="1595587" y="3177625"/>
            <a:ext cx="492900" cy="2799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9">
            <a:extLst>
              <a:ext uri="{FF2B5EF4-FFF2-40B4-BE49-F238E27FC236}">
                <a16:creationId xmlns:a16="http://schemas.microsoft.com/office/drawing/2014/main" id="{6E70115C-4263-F208-21EA-097948E3F768}"/>
              </a:ext>
            </a:extLst>
          </p:cNvPr>
          <p:cNvSpPr/>
          <p:nvPr/>
        </p:nvSpPr>
        <p:spPr>
          <a:xfrm>
            <a:off x="6428560" y="54304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/admin</a:t>
            </a:r>
            <a:endParaRPr/>
          </a:p>
        </p:txBody>
      </p:sp>
      <p:cxnSp>
        <p:nvCxnSpPr>
          <p:cNvPr id="234" name="Google Shape;234;p9">
            <a:extLst>
              <a:ext uri="{FF2B5EF4-FFF2-40B4-BE49-F238E27FC236}">
                <a16:creationId xmlns:a16="http://schemas.microsoft.com/office/drawing/2014/main" id="{0D80C8BA-69AE-8DC4-4D76-D8CE0CB0DC8C}"/>
              </a:ext>
            </a:extLst>
          </p:cNvPr>
          <p:cNvCxnSpPr>
            <a:stCxn id="218" idx="1"/>
            <a:endCxn id="229" idx="3"/>
          </p:cNvCxnSpPr>
          <p:nvPr/>
        </p:nvCxnSpPr>
        <p:spPr>
          <a:xfrm flipH="1" flipV="1">
            <a:off x="7482940" y="4850895"/>
            <a:ext cx="638347" cy="81074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9">
            <a:extLst>
              <a:ext uri="{FF2B5EF4-FFF2-40B4-BE49-F238E27FC236}">
                <a16:creationId xmlns:a16="http://schemas.microsoft.com/office/drawing/2014/main" id="{3B471DAB-D0F1-F3DC-C2B4-6E9BA9E05483}"/>
              </a:ext>
            </a:extLst>
          </p:cNvPr>
          <p:cNvCxnSpPr>
            <a:stCxn id="218" idx="1"/>
            <a:endCxn id="233" idx="3"/>
          </p:cNvCxnSpPr>
          <p:nvPr/>
        </p:nvCxnSpPr>
        <p:spPr>
          <a:xfrm flipH="1">
            <a:off x="7515287" y="4931968"/>
            <a:ext cx="606000" cy="794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6" name="Google Shape;236;p9">
            <a:extLst>
              <a:ext uri="{FF2B5EF4-FFF2-40B4-BE49-F238E27FC236}">
                <a16:creationId xmlns:a16="http://schemas.microsoft.com/office/drawing/2014/main" id="{FC1FE4F5-C895-AAAE-D3C6-8DAF199BAAE1}"/>
              </a:ext>
            </a:extLst>
          </p:cNvPr>
          <p:cNvCxnSpPr>
            <a:stCxn id="228" idx="1"/>
            <a:endCxn id="233" idx="3"/>
          </p:cNvCxnSpPr>
          <p:nvPr/>
        </p:nvCxnSpPr>
        <p:spPr>
          <a:xfrm rot="10800000">
            <a:off x="7515228" y="5726678"/>
            <a:ext cx="586800" cy="207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>
            <a:extLst>
              <a:ext uri="{FF2B5EF4-FFF2-40B4-BE49-F238E27FC236}">
                <a16:creationId xmlns:a16="http://schemas.microsoft.com/office/drawing/2014/main" id="{256DBC71-3633-BE20-8963-8657A498ED24}"/>
              </a:ext>
            </a:extLst>
          </p:cNvPr>
          <p:cNvCxnSpPr>
            <a:stCxn id="220" idx="1"/>
            <a:endCxn id="228" idx="3"/>
          </p:cNvCxnSpPr>
          <p:nvPr/>
        </p:nvCxnSpPr>
        <p:spPr>
          <a:xfrm flipH="1">
            <a:off x="9421728" y="5448803"/>
            <a:ext cx="468600" cy="485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>
            <a:extLst>
              <a:ext uri="{FF2B5EF4-FFF2-40B4-BE49-F238E27FC236}">
                <a16:creationId xmlns:a16="http://schemas.microsoft.com/office/drawing/2014/main" id="{1C382BA3-78D2-037F-35AC-FF097D12AA9F}"/>
              </a:ext>
            </a:extLst>
          </p:cNvPr>
          <p:cNvCxnSpPr>
            <a:endCxn id="239" idx="2"/>
          </p:cNvCxnSpPr>
          <p:nvPr/>
        </p:nvCxnSpPr>
        <p:spPr>
          <a:xfrm rot="10800000" flipH="1">
            <a:off x="691331" y="1668102"/>
            <a:ext cx="345600" cy="13845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9">
            <a:extLst>
              <a:ext uri="{FF2B5EF4-FFF2-40B4-BE49-F238E27FC236}">
                <a16:creationId xmlns:a16="http://schemas.microsoft.com/office/drawing/2014/main" id="{FF881761-DCC4-D939-48F3-1A1545B48C47}"/>
              </a:ext>
            </a:extLst>
          </p:cNvPr>
          <p:cNvCxnSpPr>
            <a:stCxn id="224" idx="1"/>
          </p:cNvCxnSpPr>
          <p:nvPr/>
        </p:nvCxnSpPr>
        <p:spPr>
          <a:xfrm rot="10800000">
            <a:off x="669262" y="3052616"/>
            <a:ext cx="409500" cy="40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9">
            <a:extLst>
              <a:ext uri="{FF2B5EF4-FFF2-40B4-BE49-F238E27FC236}">
                <a16:creationId xmlns:a16="http://schemas.microsoft.com/office/drawing/2014/main" id="{B11EECCC-DEA4-C97B-04FD-05AB6274B00F}"/>
              </a:ext>
            </a:extLst>
          </p:cNvPr>
          <p:cNvSpPr/>
          <p:nvPr/>
        </p:nvSpPr>
        <p:spPr>
          <a:xfrm>
            <a:off x="692725" y="1396262"/>
            <a:ext cx="688412" cy="271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/>
          </a:p>
        </p:txBody>
      </p:sp>
      <p:cxnSp>
        <p:nvCxnSpPr>
          <p:cNvPr id="241" name="Google Shape;241;p9">
            <a:extLst>
              <a:ext uri="{FF2B5EF4-FFF2-40B4-BE49-F238E27FC236}">
                <a16:creationId xmlns:a16="http://schemas.microsoft.com/office/drawing/2014/main" id="{BFCC065E-EAC2-0266-EACB-FA2F2AA54950}"/>
              </a:ext>
            </a:extLst>
          </p:cNvPr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9">
            <a:extLst>
              <a:ext uri="{FF2B5EF4-FFF2-40B4-BE49-F238E27FC236}">
                <a16:creationId xmlns:a16="http://schemas.microsoft.com/office/drawing/2014/main" id="{E653AF87-169F-2BFB-7874-4F52E35B7FB0}"/>
              </a:ext>
            </a:extLst>
          </p:cNvPr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9">
            <a:extLst>
              <a:ext uri="{FF2B5EF4-FFF2-40B4-BE49-F238E27FC236}">
                <a16:creationId xmlns:a16="http://schemas.microsoft.com/office/drawing/2014/main" id="{14EC7663-A841-A427-0A2A-B57908E28E49}"/>
              </a:ext>
            </a:extLst>
          </p:cNvPr>
          <p:cNvCxnSpPr>
            <a:cxnSpLocks/>
            <a:stCxn id="218" idx="0"/>
            <a:endCxn id="213" idx="2"/>
          </p:cNvCxnSpPr>
          <p:nvPr/>
        </p:nvCxnSpPr>
        <p:spPr>
          <a:xfrm flipV="1">
            <a:off x="8664626" y="3439702"/>
            <a:ext cx="473100" cy="97543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Google Shape;206;p9">
            <a:extLst>
              <a:ext uri="{FF2B5EF4-FFF2-40B4-BE49-F238E27FC236}">
                <a16:creationId xmlns:a16="http://schemas.microsoft.com/office/drawing/2014/main" id="{F68D0D4C-135C-8EF9-D13D-3932BDAC0CE9}"/>
              </a:ext>
            </a:extLst>
          </p:cNvPr>
          <p:cNvSpPr/>
          <p:nvPr/>
        </p:nvSpPr>
        <p:spPr>
          <a:xfrm>
            <a:off x="2089929" y="5613930"/>
            <a:ext cx="1094309" cy="3811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6;p9">
            <a:extLst>
              <a:ext uri="{FF2B5EF4-FFF2-40B4-BE49-F238E27FC236}">
                <a16:creationId xmlns:a16="http://schemas.microsoft.com/office/drawing/2014/main" id="{67644341-5427-65D5-A966-309EC1F281AB}"/>
              </a:ext>
            </a:extLst>
          </p:cNvPr>
          <p:cNvSpPr/>
          <p:nvPr/>
        </p:nvSpPr>
        <p:spPr>
          <a:xfrm>
            <a:off x="2089929" y="4282453"/>
            <a:ext cx="1094309" cy="3811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31;p9">
            <a:extLst>
              <a:ext uri="{FF2B5EF4-FFF2-40B4-BE49-F238E27FC236}">
                <a16:creationId xmlns:a16="http://schemas.microsoft.com/office/drawing/2014/main" id="{D056B4F8-0946-A5A6-A53F-5E6B7DBDFB6E}"/>
              </a:ext>
            </a:extLst>
          </p:cNvPr>
          <p:cNvCxnSpPr>
            <a:cxnSpLocks/>
            <a:stCxn id="204" idx="1"/>
          </p:cNvCxnSpPr>
          <p:nvPr/>
        </p:nvCxnSpPr>
        <p:spPr>
          <a:xfrm flipH="1" flipV="1">
            <a:off x="3351353" y="3077346"/>
            <a:ext cx="2995814" cy="115294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232;p9">
            <a:extLst>
              <a:ext uri="{FF2B5EF4-FFF2-40B4-BE49-F238E27FC236}">
                <a16:creationId xmlns:a16="http://schemas.microsoft.com/office/drawing/2014/main" id="{4D64A0AC-4E55-CC15-1A57-02AFB9788A7B}"/>
              </a:ext>
            </a:extLst>
          </p:cNvPr>
          <p:cNvCxnSpPr>
            <a:cxnSpLocks/>
            <a:stCxn id="4" idx="1"/>
            <a:endCxn id="224" idx="3"/>
          </p:cNvCxnSpPr>
          <p:nvPr/>
        </p:nvCxnSpPr>
        <p:spPr>
          <a:xfrm flipH="1" flipV="1">
            <a:off x="1595597" y="3457616"/>
            <a:ext cx="494332" cy="1658556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" name="Google Shape;206;p9">
            <a:extLst>
              <a:ext uri="{FF2B5EF4-FFF2-40B4-BE49-F238E27FC236}">
                <a16:creationId xmlns:a16="http://schemas.microsoft.com/office/drawing/2014/main" id="{EC7DD76D-6EF9-DE3A-BE84-70613C0896AD}"/>
              </a:ext>
            </a:extLst>
          </p:cNvPr>
          <p:cNvSpPr/>
          <p:nvPr/>
        </p:nvSpPr>
        <p:spPr>
          <a:xfrm>
            <a:off x="2089929" y="4925608"/>
            <a:ext cx="1094309" cy="3811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32;p9">
            <a:extLst>
              <a:ext uri="{FF2B5EF4-FFF2-40B4-BE49-F238E27FC236}">
                <a16:creationId xmlns:a16="http://schemas.microsoft.com/office/drawing/2014/main" id="{A300A345-0897-C511-D05D-A5157EB5FC63}"/>
              </a:ext>
            </a:extLst>
          </p:cNvPr>
          <p:cNvCxnSpPr>
            <a:cxnSpLocks/>
            <a:stCxn id="224" idx="3"/>
            <a:endCxn id="5" idx="0"/>
          </p:cNvCxnSpPr>
          <p:nvPr/>
        </p:nvCxnSpPr>
        <p:spPr>
          <a:xfrm>
            <a:off x="1595597" y="3457616"/>
            <a:ext cx="1041487" cy="824837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" name="Google Shape;232;p9">
            <a:extLst>
              <a:ext uri="{FF2B5EF4-FFF2-40B4-BE49-F238E27FC236}">
                <a16:creationId xmlns:a16="http://schemas.microsoft.com/office/drawing/2014/main" id="{AF635937-CA8B-A1ED-2A88-60DB0CDA6087}"/>
              </a:ext>
            </a:extLst>
          </p:cNvPr>
          <p:cNvCxnSpPr>
            <a:cxnSpLocks/>
          </p:cNvCxnSpPr>
          <p:nvPr/>
        </p:nvCxnSpPr>
        <p:spPr>
          <a:xfrm>
            <a:off x="2633138" y="4663580"/>
            <a:ext cx="7891" cy="262028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" name="Google Shape;232;p9">
            <a:extLst>
              <a:ext uri="{FF2B5EF4-FFF2-40B4-BE49-F238E27FC236}">
                <a16:creationId xmlns:a16="http://schemas.microsoft.com/office/drawing/2014/main" id="{311D1B85-3592-BBDF-F9CF-7224EF019116}"/>
              </a:ext>
            </a:extLst>
          </p:cNvPr>
          <p:cNvCxnSpPr>
            <a:cxnSpLocks/>
          </p:cNvCxnSpPr>
          <p:nvPr/>
        </p:nvCxnSpPr>
        <p:spPr>
          <a:xfrm flipV="1">
            <a:off x="2637083" y="5306735"/>
            <a:ext cx="0" cy="262028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" name="Google Shape;229;p9">
            <a:extLst>
              <a:ext uri="{FF2B5EF4-FFF2-40B4-BE49-F238E27FC236}">
                <a16:creationId xmlns:a16="http://schemas.microsoft.com/office/drawing/2014/main" id="{95AEEADE-0784-5961-561B-FEC1E9E9DE34}"/>
              </a:ext>
            </a:extLst>
          </p:cNvPr>
          <p:cNvSpPr/>
          <p:nvPr/>
        </p:nvSpPr>
        <p:spPr>
          <a:xfrm>
            <a:off x="6377405" y="3822540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endParaRPr dirty="0"/>
          </a:p>
        </p:txBody>
      </p:sp>
      <p:cxnSp>
        <p:nvCxnSpPr>
          <p:cNvPr id="32" name="Google Shape;234;p9">
            <a:extLst>
              <a:ext uri="{FF2B5EF4-FFF2-40B4-BE49-F238E27FC236}">
                <a16:creationId xmlns:a16="http://schemas.microsoft.com/office/drawing/2014/main" id="{45B53CE1-584A-9D69-60E4-1627056C2372}"/>
              </a:ext>
            </a:extLst>
          </p:cNvPr>
          <p:cNvCxnSpPr>
            <a:cxnSpLocks/>
            <a:stCxn id="218" idx="1"/>
            <a:endCxn id="31" idx="3"/>
          </p:cNvCxnSpPr>
          <p:nvPr/>
        </p:nvCxnSpPr>
        <p:spPr>
          <a:xfrm flipH="1" flipV="1">
            <a:off x="7464083" y="4118781"/>
            <a:ext cx="657204" cy="813188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66765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0CC9-AA59-7810-C29C-FD041C61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6943-FA1E-031F-D641-E929A1EF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Document Object Model (DOM)</a:t>
            </a:r>
          </a:p>
          <a:p>
            <a:r>
              <a:rPr lang="en-US" dirty="0"/>
              <a:t>Browser Window</a:t>
            </a:r>
          </a:p>
          <a:p>
            <a:r>
              <a:rPr lang="en-US" dirty="0"/>
              <a:t>UI Event Handlers</a:t>
            </a:r>
          </a:p>
          <a:p>
            <a:r>
              <a:rPr lang="en-US" dirty="0"/>
              <a:t>DOM Event Handlers</a:t>
            </a:r>
          </a:p>
          <a:p>
            <a:r>
              <a:rPr lang="en-US" dirty="0"/>
              <a:t>Window Event Handlers</a:t>
            </a:r>
          </a:p>
          <a:p>
            <a:r>
              <a:rPr lang="en-US" dirty="0"/>
              <a:t>Selecting and changing an element / tag</a:t>
            </a:r>
          </a:p>
          <a:p>
            <a:r>
              <a:rPr lang="en-US" dirty="0"/>
              <a:t>Adding an element/tag to the DOM</a:t>
            </a:r>
          </a:p>
          <a:p>
            <a:r>
              <a:rPr lang="en-US" dirty="0"/>
              <a:t>Changing the CSS of an element</a:t>
            </a:r>
          </a:p>
          <a:p>
            <a:r>
              <a:rPr lang="en-US" dirty="0"/>
              <a:t>Making network requests from JavaScript</a:t>
            </a:r>
          </a:p>
          <a:p>
            <a:r>
              <a:rPr lang="en-US"/>
              <a:t>Web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42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48E4DB9-5D6F-66B6-2EDA-60AEB445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418" y="482600"/>
            <a:ext cx="9927167" cy="711200"/>
          </a:xfrm>
        </p:spPr>
        <p:txBody>
          <a:bodyPr/>
          <a:lstStyle/>
          <a:p>
            <a:r>
              <a:rPr lang="en-US" altLang="en-US">
                <a:solidFill>
                  <a:srgbClr val="FFCC66"/>
                </a:solidFill>
              </a:rPr>
              <a:t>Additional Source Information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A952151C-FB10-03A9-1C8B-3BB5F998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467" dirty="0"/>
              <a:t>https://</a:t>
            </a:r>
            <a:r>
              <a:rPr lang="en-US" altLang="en-US" sz="1467" dirty="0" err="1"/>
              <a:t>commons.wikimedia.org</a:t>
            </a:r>
            <a:r>
              <a:rPr lang="en-US" altLang="en-US" sz="1467" dirty="0"/>
              <a:t>/wiki/</a:t>
            </a:r>
            <a:r>
              <a:rPr lang="en-US" altLang="en-US" sz="1467" dirty="0" err="1"/>
              <a:t>File:Mouse_pointer_or_cursor.png</a:t>
            </a:r>
            <a:endParaRPr lang="en-US" altLang="en-US" sz="1467" dirty="0"/>
          </a:p>
          <a:p>
            <a:pPr algn="l">
              <a:buFontTx/>
              <a:buChar char="•"/>
            </a:pPr>
            <a:r>
              <a:rPr lang="en-US" altLang="en-US" sz="1467" dirty="0"/>
              <a:t>https://</a:t>
            </a:r>
            <a:r>
              <a:rPr lang="en-US" altLang="en-US" sz="1467" dirty="0" err="1"/>
              <a:t>en.wikipedia.org</a:t>
            </a:r>
            <a:r>
              <a:rPr lang="en-US" altLang="en-US" sz="1467" dirty="0"/>
              <a:t>/wiki/</a:t>
            </a:r>
            <a:r>
              <a:rPr lang="en-US" altLang="en-US" sz="1467" dirty="0" err="1"/>
              <a:t>Spinning_pinwheel</a:t>
            </a:r>
            <a:r>
              <a:rPr lang="en-US" altLang="en-US" sz="1467" dirty="0"/>
              <a:t>#/media/File:OS_X_10.11_Beta_Beach_Ball.jpg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2843743" y="2707034"/>
            <a:ext cx="73024" cy="4233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41427" y="1627226"/>
            <a:ext cx="6176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('&lt;h1&gt;A header&lt;/h1&gt;\n');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('&lt;p&gt;A paragraph&lt;/p&gt;\n');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343524" y="672817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https://www.dj4e.com/code/browser/02-script.htm</a:t>
            </a:r>
          </a:p>
        </p:txBody>
      </p:sp>
      <p:pic>
        <p:nvPicPr>
          <p:cNvPr id="12" name="Picture 11" descr="A screenshot of a web page&#10;&#10;Description automatically generated">
            <a:extLst>
              <a:ext uri="{FF2B5EF4-FFF2-40B4-BE49-F238E27FC236}">
                <a16:creationId xmlns:a16="http://schemas.microsoft.com/office/drawing/2014/main" id="{97EB3860-13B6-61C2-9B6A-AC4B7436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04659"/>
            <a:ext cx="3862179" cy="36964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DB2273-BE9C-56E9-68C8-7BCD5E707825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 flipV="1">
            <a:off x="1595967" y="2415487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375B8C-2D8D-04E6-F190-EBB609B4E745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57DCFB-6B4C-05E7-4D8C-27C22CF38FD6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30" y="3130367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>
            <a:off x="1813246" y="3275060"/>
            <a:ext cx="320355" cy="4172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4A0E3B1-595A-2588-6C94-F03A0D18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0" y="2888138"/>
            <a:ext cx="3388139" cy="381165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83DF6C8-A068-6C26-6CE4-A5DDC4D2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90" y="3981257"/>
            <a:ext cx="4363554" cy="23596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41F397-F8B9-F55B-2613-CC0E9CAE5F7D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2843743" y="2707034"/>
            <a:ext cx="73024" cy="4233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5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https://www.dj4e.com/code/browser/04-timer.htm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026" y="3602607"/>
            <a:ext cx="813239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Timer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 flipV="1">
            <a:off x="1804265" y="3692342"/>
            <a:ext cx="329336" cy="549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34A758B-EBB0-BC46-6758-D828C2ADC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10" y="3848042"/>
            <a:ext cx="4492522" cy="271178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AA5E53-E831-E1F6-7232-F04310A9ED1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1AA93-49E5-C939-28F8-799C563B8ACD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74E989-F759-39C5-D0CD-0531B085F2DF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2843743" y="2707034"/>
            <a:ext cx="73024" cy="4233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2110A0-52EC-1842-E916-987B519BEF35}"/>
              </a:ext>
            </a:extLst>
          </p:cNvPr>
          <p:cNvCxnSpPr>
            <a:cxnSpLocks/>
            <a:stCxn id="79" idx="0"/>
            <a:endCxn id="5" idx="0"/>
          </p:cNvCxnSpPr>
          <p:nvPr/>
        </p:nvCxnSpPr>
        <p:spPr>
          <a:xfrm flipH="1">
            <a:off x="1397646" y="3130367"/>
            <a:ext cx="1446097" cy="4722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2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443-5D80-1CB5-1CE3-7E294E09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3129A-A9BD-8901-638D-7D0EEEFC7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0957" cy="4351338"/>
          </a:xfrm>
        </p:spPr>
        <p:txBody>
          <a:bodyPr/>
          <a:lstStyle/>
          <a:p>
            <a:r>
              <a:rPr lang="en-US" dirty="0"/>
              <a:t>The first parameter to </a:t>
            </a:r>
            <a:r>
              <a:rPr lang="en-US" dirty="0" err="1"/>
              <a:t>setTimeout</a:t>
            </a:r>
            <a:r>
              <a:rPr lang="en-US" dirty="0"/>
              <a:t>() is a </a:t>
            </a:r>
            <a:r>
              <a:rPr lang="en-US" dirty="0">
                <a:solidFill>
                  <a:srgbClr val="FFFF00"/>
                </a:solidFill>
              </a:rPr>
              <a:t>function reference </a:t>
            </a:r>
            <a:r>
              <a:rPr lang="en-US" dirty="0"/>
              <a:t>– no 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A9C68-115D-543B-3307-1FACBB502AC0}"/>
              </a:ext>
            </a:extLst>
          </p:cNvPr>
          <p:cNvSpPr txBox="1"/>
          <p:nvPr/>
        </p:nvSpPr>
        <p:spPr>
          <a:xfrm>
            <a:off x="1082616" y="3091070"/>
            <a:ext cx="547721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C24B86E-3C57-23ED-804B-8B39626B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21" y="2014460"/>
            <a:ext cx="4834582" cy="3938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7C2C88-FCCA-15EE-5D8A-2396A6526138}"/>
              </a:ext>
            </a:extLst>
          </p:cNvPr>
          <p:cNvSpPr txBox="1"/>
          <p:nvPr/>
        </p:nvSpPr>
        <p:spPr>
          <a:xfrm>
            <a:off x="6659217" y="1239153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https://www.dj4e.com/code/browser/05-function.htm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14260E-03C8-CD7B-14BC-57035DE73AA6}"/>
              </a:ext>
            </a:extLst>
          </p:cNvPr>
          <p:cNvCxnSpPr>
            <a:cxnSpLocks/>
          </p:cNvCxnSpPr>
          <p:nvPr/>
        </p:nvCxnSpPr>
        <p:spPr>
          <a:xfrm flipH="1">
            <a:off x="9144000" y="4919870"/>
            <a:ext cx="161013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1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20ED6-FD85-9A0A-DFF0-C336C14F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4BB0F-14AB-DEC1-C197-581C90EBD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(a.k.a. the "DOM")</a:t>
            </a:r>
          </a:p>
        </p:txBody>
      </p:sp>
    </p:spTree>
    <p:extLst>
      <p:ext uri="{BB962C8B-B14F-4D97-AF65-F5344CB8AC3E}">
        <p14:creationId xmlns:p14="http://schemas.microsoft.com/office/powerpoint/2010/main" val="70762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2808</Words>
  <Application>Microsoft Macintosh PowerPoint</Application>
  <PresentationFormat>Widescreen</PresentationFormat>
  <Paragraphs>517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Courier</vt:lpstr>
      <vt:lpstr>Courier New</vt:lpstr>
      <vt:lpstr>Helvetica</vt:lpstr>
      <vt:lpstr>Lucida Grande</vt:lpstr>
      <vt:lpstr>Wingdings</vt:lpstr>
      <vt:lpstr>Office Theme</vt:lpstr>
      <vt:lpstr>JavaScript and the Browser</vt:lpstr>
      <vt:lpstr>JavaScript in a Browser</vt:lpstr>
      <vt:lpstr>When Does JavaScript Execute?</vt:lpstr>
      <vt:lpstr>PowerPoint Presentation</vt:lpstr>
      <vt:lpstr>PowerPoint Presentation</vt:lpstr>
      <vt:lpstr>PowerPoint Presentation</vt:lpstr>
      <vt:lpstr>PowerPoint Presentation</vt:lpstr>
      <vt:lpstr>First Class Functions</vt:lpstr>
      <vt:lpstr>Document Object Model</vt:lpstr>
      <vt:lpstr>Document Object Model</vt:lpstr>
      <vt:lpstr>Inspect the DOM</vt:lpstr>
      <vt:lpstr>The "Window"</vt:lpstr>
      <vt:lpstr>PowerPoint Presentation</vt:lpstr>
      <vt:lpstr>PowerPoint Presentation</vt:lpstr>
      <vt:lpstr>PowerPoint Presentation</vt:lpstr>
      <vt:lpstr>Modifying the DOM in JavaScript</vt:lpstr>
      <vt:lpstr>Modify the DOM</vt:lpstr>
      <vt:lpstr>PowerPoint Presentation</vt:lpstr>
      <vt:lpstr>PowerPoint Presentation</vt:lpstr>
      <vt:lpstr>PowerPoint Presentation</vt:lpstr>
      <vt:lpstr>Adding to the DOM</vt:lpstr>
      <vt:lpstr>PowerPoint Presentation</vt:lpstr>
      <vt:lpstr>PowerPoint Presentation</vt:lpstr>
      <vt:lpstr>Changing CSS in the DOM</vt:lpstr>
      <vt:lpstr>PowerPoint Presentation</vt:lpstr>
      <vt:lpstr>Browser Events</vt:lpstr>
      <vt:lpstr>We have been using events all along</vt:lpstr>
      <vt:lpstr>Event Registration System</vt:lpstr>
      <vt:lpstr>PowerPoint Presentation</vt:lpstr>
      <vt:lpstr>PowerPoint Presentation</vt:lpstr>
      <vt:lpstr>Content Load Complete Event</vt:lpstr>
      <vt:lpstr>PowerPoint Presentation</vt:lpstr>
      <vt:lpstr>PowerPoint Presentation</vt:lpstr>
      <vt:lpstr>Network Events</vt:lpstr>
      <vt:lpstr>Network Operations in JavaScript</vt:lpstr>
      <vt:lpstr>PowerPoint Presentation</vt:lpstr>
      <vt:lpstr>PowerPoint Presentation</vt:lpstr>
      <vt:lpstr>PowerPoint Presentation</vt:lpstr>
      <vt:lpstr>User-Created Tags</vt:lpstr>
      <vt:lpstr>Programmers hate to repeat themselves</vt:lpstr>
      <vt:lpstr>PowerPoint Presentation</vt:lpstr>
      <vt:lpstr>Templates in the Server</vt:lpstr>
      <vt:lpstr>Templates in the Browser</vt:lpstr>
      <vt:lpstr>Templates in the Browser</vt:lpstr>
      <vt:lpstr>Custom Component Ecosystems</vt:lpstr>
      <vt:lpstr>Evolving Architecture of Web Applications</vt:lpstr>
      <vt:lpstr>PowerPoint Presentation</vt:lpstr>
      <vt:lpstr>Summary</vt:lpstr>
      <vt:lpstr>Additional Source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45</cp:revision>
  <dcterms:created xsi:type="dcterms:W3CDTF">2023-07-04T15:19:46Z</dcterms:created>
  <dcterms:modified xsi:type="dcterms:W3CDTF">2025-04-07T19:50:00Z</dcterms:modified>
</cp:coreProperties>
</file>