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257" r:id="rId2"/>
    <p:sldId id="314" r:id="rId3"/>
    <p:sldId id="335" r:id="rId4"/>
    <p:sldId id="337" r:id="rId5"/>
    <p:sldId id="349" r:id="rId6"/>
    <p:sldId id="350" r:id="rId7"/>
    <p:sldId id="351" r:id="rId8"/>
    <p:sldId id="352" r:id="rId9"/>
    <p:sldId id="354" r:id="rId10"/>
    <p:sldId id="338" r:id="rId11"/>
    <p:sldId id="353" r:id="rId12"/>
    <p:sldId id="355" r:id="rId13"/>
    <p:sldId id="356" r:id="rId14"/>
    <p:sldId id="358" r:id="rId15"/>
    <p:sldId id="357" r:id="rId16"/>
    <p:sldId id="359" r:id="rId17"/>
    <p:sldId id="361" r:id="rId18"/>
    <p:sldId id="360" r:id="rId19"/>
    <p:sldId id="363" r:id="rId20"/>
    <p:sldId id="364" r:id="rId21"/>
    <p:sldId id="362" r:id="rId22"/>
    <p:sldId id="343" r:id="rId23"/>
    <p:sldId id="344" r:id="rId24"/>
    <p:sldId id="365" r:id="rId25"/>
    <p:sldId id="366" r:id="rId26"/>
    <p:sldId id="367" r:id="rId27"/>
    <p:sldId id="368" r:id="rId28"/>
    <p:sldId id="369" r:id="rId29"/>
    <p:sldId id="316" r:id="rId30"/>
    <p:sldId id="321" r:id="rId31"/>
    <p:sldId id="322" r:id="rId32"/>
    <p:sldId id="323" r:id="rId33"/>
    <p:sldId id="276" r:id="rId34"/>
    <p:sldId id="324" r:id="rId35"/>
    <p:sldId id="325" r:id="rId36"/>
    <p:sldId id="315" r:id="rId37"/>
    <p:sldId id="317" r:id="rId38"/>
    <p:sldId id="318" r:id="rId39"/>
    <p:sldId id="319" r:id="rId40"/>
    <p:sldId id="320" r:id="rId41"/>
    <p:sldId id="334" r:id="rId42"/>
    <p:sldId id="326" r:id="rId43"/>
    <p:sldId id="327" r:id="rId44"/>
    <p:sldId id="329" r:id="rId45"/>
    <p:sldId id="330" r:id="rId46"/>
    <p:sldId id="331" r:id="rId47"/>
    <p:sldId id="332" r:id="rId48"/>
    <p:sldId id="328" r:id="rId49"/>
    <p:sldId id="333" r:id="rId50"/>
    <p:sldId id="303" r:id="rId51"/>
    <p:sldId id="312" r:id="rId52"/>
    <p:sldId id="287"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20"/>
    <p:restoredTop sz="96327"/>
  </p:normalViewPr>
  <p:slideViewPr>
    <p:cSldViewPr snapToGrid="0">
      <p:cViewPr varScale="1">
        <p:scale>
          <a:sx n="128" d="100"/>
          <a:sy n="128"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062002-FE47-E44A-9934-27B168626197}" type="datetimeFigureOut">
              <a:rPr lang="en-US" smtClean="0"/>
              <a:t>7/6/23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2C76F2-41C2-1241-8A6C-A1FD70860E86}" type="slidenum">
              <a:rPr lang="en-US" smtClean="0"/>
              <a:t>‹#›</a:t>
            </a:fld>
            <a:endParaRPr lang="en-US"/>
          </a:p>
        </p:txBody>
      </p:sp>
    </p:spTree>
    <p:extLst>
      <p:ext uri="{BB962C8B-B14F-4D97-AF65-F5344CB8AC3E}">
        <p14:creationId xmlns:p14="http://schemas.microsoft.com/office/powerpoint/2010/main" val="2560568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Image Placeholder 1">
            <a:extLst>
              <a:ext uri="{FF2B5EF4-FFF2-40B4-BE49-F238E27FC236}">
                <a16:creationId xmlns:a16="http://schemas.microsoft.com/office/drawing/2014/main" id="{3E86FFB3-3035-35B9-9131-7A196D334E5F}"/>
              </a:ext>
            </a:extLst>
          </p:cNvPr>
          <p:cNvSpPr>
            <a:spLocks noGrp="1" noRot="1" noChangeAspect="1" noTextEdit="1"/>
          </p:cNvSpPr>
          <p:nvPr>
            <p:ph type="sldImg"/>
          </p:nvPr>
        </p:nvSpPr>
        <p:spPr/>
      </p:sp>
      <p:sp>
        <p:nvSpPr>
          <p:cNvPr id="12290" name="Notes Placeholder 2">
            <a:extLst>
              <a:ext uri="{FF2B5EF4-FFF2-40B4-BE49-F238E27FC236}">
                <a16:creationId xmlns:a16="http://schemas.microsoft.com/office/drawing/2014/main" id="{39A0E137-C0C7-6E15-9F30-A4FD69D61EAC}"/>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Lucida Grande" panose="020B0600040502020204" pitchFamily="34" charset="0"/>
              <a:ea typeface="ＭＳ Ｐゴシック" panose="020B0600070205080204" pitchFamily="34" charset="-128"/>
              <a:cs typeface="Lucida Grande" panose="020B0600040502020204" pitchFamily="34" charset="0"/>
            </a:endParaRPr>
          </a:p>
        </p:txBody>
      </p:sp>
    </p:spTree>
    <p:extLst>
      <p:ext uri="{BB962C8B-B14F-4D97-AF65-F5344CB8AC3E}">
        <p14:creationId xmlns:p14="http://schemas.microsoft.com/office/powerpoint/2010/main" val="2061888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a:extLst>
              <a:ext uri="{FF2B5EF4-FFF2-40B4-BE49-F238E27FC236}">
                <a16:creationId xmlns:a16="http://schemas.microsoft.com/office/drawing/2014/main" id="{53B2F2C3-DC8D-0DFB-3BD0-EDC9F25CA175}"/>
              </a:ext>
            </a:extLst>
          </p:cNvPr>
          <p:cNvSpPr>
            <a:spLocks noGrp="1" noRot="1" noChangeAspect="1" noTextEdit="1"/>
          </p:cNvSpPr>
          <p:nvPr>
            <p:ph type="sldImg"/>
          </p:nvPr>
        </p:nvSpPr>
        <p:spPr/>
      </p:sp>
      <p:sp>
        <p:nvSpPr>
          <p:cNvPr id="10242" name="Notes Placeholder 2">
            <a:extLst>
              <a:ext uri="{FF2B5EF4-FFF2-40B4-BE49-F238E27FC236}">
                <a16:creationId xmlns:a16="http://schemas.microsoft.com/office/drawing/2014/main" id="{C9DDCD5B-5E2E-7DEE-0F5C-D7D85ED63209}"/>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Lucida Grande" panose="020B0600040502020204" pitchFamily="34" charset="0"/>
              <a:ea typeface="ＭＳ Ｐゴシック" panose="020B0600070205080204" pitchFamily="34" charset="-128"/>
              <a:cs typeface="Lucida Grande" panose="020B06000405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7F0CA592-EEA8-042D-A696-73F1C2C7130C}"/>
              </a:ext>
            </a:extLst>
          </p:cNvPr>
          <p:cNvSpPr>
            <a:spLocks noGrp="1" noRot="1" noChangeAspect="1" noTextEdit="1"/>
          </p:cNvSpPr>
          <p:nvPr>
            <p:ph type="sldImg"/>
          </p:nvPr>
        </p:nvSpPr>
        <p:spPr/>
      </p:sp>
      <p:sp>
        <p:nvSpPr>
          <p:cNvPr id="20482" name="Notes Placeholder 2">
            <a:extLst>
              <a:ext uri="{FF2B5EF4-FFF2-40B4-BE49-F238E27FC236}">
                <a16:creationId xmlns:a16="http://schemas.microsoft.com/office/drawing/2014/main" id="{58F3D225-A0AA-FA64-2680-BDD8830BB08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Lucida Grande" panose="020B0600040502020204" pitchFamily="34" charset="0"/>
              <a:ea typeface="ＭＳ Ｐゴシック" panose="020B0600070205080204" pitchFamily="34" charset="-128"/>
              <a:cs typeface="Lucida Grande" panose="020B06000405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036CE-1CA9-8B25-29F2-B6590E3F1FAB}"/>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E6FF2C60-86EA-626C-E020-FBA9BD03A4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A23155-1E68-75D1-D808-C3BA7B49A2D8}"/>
              </a:ext>
            </a:extLst>
          </p:cNvPr>
          <p:cNvSpPr>
            <a:spLocks noGrp="1"/>
          </p:cNvSpPr>
          <p:nvPr>
            <p:ph type="dt" sz="half" idx="10"/>
          </p:nvPr>
        </p:nvSpPr>
        <p:spPr/>
        <p:txBody>
          <a:bodyPr/>
          <a:lstStyle/>
          <a:p>
            <a:fld id="{34CC170A-699D-BB45-AC18-C528FA229D18}" type="datetimeFigureOut">
              <a:rPr lang="en-US" smtClean="0"/>
              <a:t>7/6/23</a:t>
            </a:fld>
            <a:endParaRPr lang="en-US"/>
          </a:p>
        </p:txBody>
      </p:sp>
      <p:sp>
        <p:nvSpPr>
          <p:cNvPr id="5" name="Footer Placeholder 4">
            <a:extLst>
              <a:ext uri="{FF2B5EF4-FFF2-40B4-BE49-F238E27FC236}">
                <a16:creationId xmlns:a16="http://schemas.microsoft.com/office/drawing/2014/main" id="{FA38F6BB-52A7-4427-E36D-4B4A3B9E7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6E45E1-AB04-3549-7443-14DF67658865}"/>
              </a:ext>
            </a:extLst>
          </p:cNvPr>
          <p:cNvSpPr>
            <a:spLocks noGrp="1"/>
          </p:cNvSpPr>
          <p:nvPr>
            <p:ph type="sldNum" sz="quarter" idx="12"/>
          </p:nvPr>
        </p:nvSpPr>
        <p:spPr/>
        <p:txBody>
          <a:bodyPr/>
          <a:lstStyle/>
          <a:p>
            <a:fld id="{55B7F8AC-13BC-174D-B981-613CEAD468F3}" type="slidenum">
              <a:rPr lang="en-US" smtClean="0"/>
              <a:t>‹#›</a:t>
            </a:fld>
            <a:endParaRPr lang="en-US"/>
          </a:p>
        </p:txBody>
      </p:sp>
    </p:spTree>
    <p:extLst>
      <p:ext uri="{BB962C8B-B14F-4D97-AF65-F5344CB8AC3E}">
        <p14:creationId xmlns:p14="http://schemas.microsoft.com/office/powerpoint/2010/main" val="1584051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B8439-A04B-AFDC-50A0-93D43DD818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46FD6F-9F12-E9FD-ADB0-CA85AF549F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4AFBAA-1C05-07E8-2292-4CF7E447E717}"/>
              </a:ext>
            </a:extLst>
          </p:cNvPr>
          <p:cNvSpPr>
            <a:spLocks noGrp="1"/>
          </p:cNvSpPr>
          <p:nvPr>
            <p:ph type="dt" sz="half" idx="10"/>
          </p:nvPr>
        </p:nvSpPr>
        <p:spPr/>
        <p:txBody>
          <a:bodyPr/>
          <a:lstStyle/>
          <a:p>
            <a:fld id="{34CC170A-699D-BB45-AC18-C528FA229D18}" type="datetimeFigureOut">
              <a:rPr lang="en-US" smtClean="0"/>
              <a:t>7/6/23</a:t>
            </a:fld>
            <a:endParaRPr lang="en-US"/>
          </a:p>
        </p:txBody>
      </p:sp>
      <p:sp>
        <p:nvSpPr>
          <p:cNvPr id="5" name="Footer Placeholder 4">
            <a:extLst>
              <a:ext uri="{FF2B5EF4-FFF2-40B4-BE49-F238E27FC236}">
                <a16:creationId xmlns:a16="http://schemas.microsoft.com/office/drawing/2014/main" id="{1CAC0F9F-DDA6-9435-E0D1-C352F06A2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87F6D3-6257-0F55-0282-DC52FFBB3C3D}"/>
              </a:ext>
            </a:extLst>
          </p:cNvPr>
          <p:cNvSpPr>
            <a:spLocks noGrp="1"/>
          </p:cNvSpPr>
          <p:nvPr>
            <p:ph type="sldNum" sz="quarter" idx="12"/>
          </p:nvPr>
        </p:nvSpPr>
        <p:spPr/>
        <p:txBody>
          <a:bodyPr/>
          <a:lstStyle/>
          <a:p>
            <a:fld id="{55B7F8AC-13BC-174D-B981-613CEAD468F3}" type="slidenum">
              <a:rPr lang="en-US" smtClean="0"/>
              <a:t>‹#›</a:t>
            </a:fld>
            <a:endParaRPr lang="en-US"/>
          </a:p>
        </p:txBody>
      </p:sp>
    </p:spTree>
    <p:extLst>
      <p:ext uri="{BB962C8B-B14F-4D97-AF65-F5344CB8AC3E}">
        <p14:creationId xmlns:p14="http://schemas.microsoft.com/office/powerpoint/2010/main" val="756992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ADA8F-071B-EA37-7F69-9500B9DD46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FC99C0-F0ED-C832-01D4-D2A48908F7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0743A3-4742-0E4C-147E-C3DFA342433F}"/>
              </a:ext>
            </a:extLst>
          </p:cNvPr>
          <p:cNvSpPr>
            <a:spLocks noGrp="1"/>
          </p:cNvSpPr>
          <p:nvPr>
            <p:ph type="dt" sz="half" idx="10"/>
          </p:nvPr>
        </p:nvSpPr>
        <p:spPr/>
        <p:txBody>
          <a:bodyPr/>
          <a:lstStyle/>
          <a:p>
            <a:fld id="{34CC170A-699D-BB45-AC18-C528FA229D18}" type="datetimeFigureOut">
              <a:rPr lang="en-US" smtClean="0"/>
              <a:t>7/6/23</a:t>
            </a:fld>
            <a:endParaRPr lang="en-US"/>
          </a:p>
        </p:txBody>
      </p:sp>
      <p:sp>
        <p:nvSpPr>
          <p:cNvPr id="5" name="Footer Placeholder 4">
            <a:extLst>
              <a:ext uri="{FF2B5EF4-FFF2-40B4-BE49-F238E27FC236}">
                <a16:creationId xmlns:a16="http://schemas.microsoft.com/office/drawing/2014/main" id="{63C46181-3AEE-1984-C329-1A0E7E7800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AD1C19-1D00-41AF-4F27-A8FF7C79B01F}"/>
              </a:ext>
            </a:extLst>
          </p:cNvPr>
          <p:cNvSpPr>
            <a:spLocks noGrp="1"/>
          </p:cNvSpPr>
          <p:nvPr>
            <p:ph type="sldNum" sz="quarter" idx="12"/>
          </p:nvPr>
        </p:nvSpPr>
        <p:spPr/>
        <p:txBody>
          <a:bodyPr/>
          <a:lstStyle/>
          <a:p>
            <a:fld id="{55B7F8AC-13BC-174D-B981-613CEAD468F3}" type="slidenum">
              <a:rPr lang="en-US" smtClean="0"/>
              <a:t>‹#›</a:t>
            </a:fld>
            <a:endParaRPr lang="en-US"/>
          </a:p>
        </p:txBody>
      </p:sp>
    </p:spTree>
    <p:extLst>
      <p:ext uri="{BB962C8B-B14F-4D97-AF65-F5344CB8AC3E}">
        <p14:creationId xmlns:p14="http://schemas.microsoft.com/office/powerpoint/2010/main" val="3152351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6478-4F08-1909-2A83-A1B2B09062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5D575A-D410-CB53-B1DA-57E341295B91}"/>
              </a:ext>
            </a:extLst>
          </p:cNvPr>
          <p:cNvSpPr>
            <a:spLocks noGrp="1"/>
          </p:cNvSpPr>
          <p:nvPr>
            <p:ph type="dt" sz="half" idx="10"/>
          </p:nvPr>
        </p:nvSpPr>
        <p:spPr/>
        <p:txBody>
          <a:bodyPr/>
          <a:lstStyle/>
          <a:p>
            <a:fld id="{34CC170A-699D-BB45-AC18-C528FA229D18}" type="datetimeFigureOut">
              <a:rPr lang="en-US" smtClean="0"/>
              <a:t>7/6/23</a:t>
            </a:fld>
            <a:endParaRPr lang="en-US"/>
          </a:p>
        </p:txBody>
      </p:sp>
      <p:sp>
        <p:nvSpPr>
          <p:cNvPr id="4" name="Footer Placeholder 3">
            <a:extLst>
              <a:ext uri="{FF2B5EF4-FFF2-40B4-BE49-F238E27FC236}">
                <a16:creationId xmlns:a16="http://schemas.microsoft.com/office/drawing/2014/main" id="{BEC02892-FFC1-C243-02EF-1B9A43BC82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40D223-9EA5-B16C-4C82-CBA82CFA00DE}"/>
              </a:ext>
            </a:extLst>
          </p:cNvPr>
          <p:cNvSpPr>
            <a:spLocks noGrp="1"/>
          </p:cNvSpPr>
          <p:nvPr>
            <p:ph type="sldNum" sz="quarter" idx="12"/>
          </p:nvPr>
        </p:nvSpPr>
        <p:spPr/>
        <p:txBody>
          <a:bodyPr/>
          <a:lstStyle/>
          <a:p>
            <a:fld id="{55B7F8AC-13BC-174D-B981-613CEAD468F3}" type="slidenum">
              <a:rPr lang="en-US" smtClean="0"/>
              <a:t>‹#›</a:t>
            </a:fld>
            <a:endParaRPr lang="en-US"/>
          </a:p>
        </p:txBody>
      </p:sp>
    </p:spTree>
    <p:extLst>
      <p:ext uri="{BB962C8B-B14F-4D97-AF65-F5344CB8AC3E}">
        <p14:creationId xmlns:p14="http://schemas.microsoft.com/office/powerpoint/2010/main" val="39595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2F1C67-D913-E72B-AF2E-63D252445473}"/>
              </a:ext>
            </a:extLst>
          </p:cNvPr>
          <p:cNvSpPr>
            <a:spLocks noGrp="1"/>
          </p:cNvSpPr>
          <p:nvPr>
            <p:ph type="dt" sz="half" idx="10"/>
          </p:nvPr>
        </p:nvSpPr>
        <p:spPr/>
        <p:txBody>
          <a:bodyPr/>
          <a:lstStyle/>
          <a:p>
            <a:fld id="{34CC170A-699D-BB45-AC18-C528FA229D18}" type="datetimeFigureOut">
              <a:rPr lang="en-US" smtClean="0"/>
              <a:t>7/6/23</a:t>
            </a:fld>
            <a:endParaRPr lang="en-US"/>
          </a:p>
        </p:txBody>
      </p:sp>
      <p:sp>
        <p:nvSpPr>
          <p:cNvPr id="3" name="Footer Placeholder 2">
            <a:extLst>
              <a:ext uri="{FF2B5EF4-FFF2-40B4-BE49-F238E27FC236}">
                <a16:creationId xmlns:a16="http://schemas.microsoft.com/office/drawing/2014/main" id="{DD6279FF-3095-0D3F-E6E5-7E5ACD4701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84D85D-4682-B5F1-54D5-8C055EF26648}"/>
              </a:ext>
            </a:extLst>
          </p:cNvPr>
          <p:cNvSpPr>
            <a:spLocks noGrp="1"/>
          </p:cNvSpPr>
          <p:nvPr>
            <p:ph type="sldNum" sz="quarter" idx="12"/>
          </p:nvPr>
        </p:nvSpPr>
        <p:spPr/>
        <p:txBody>
          <a:bodyPr/>
          <a:lstStyle/>
          <a:p>
            <a:fld id="{55B7F8AC-13BC-174D-B981-613CEAD468F3}" type="slidenum">
              <a:rPr lang="en-US" smtClean="0"/>
              <a:t>‹#›</a:t>
            </a:fld>
            <a:endParaRPr lang="en-US"/>
          </a:p>
        </p:txBody>
      </p:sp>
    </p:spTree>
    <p:extLst>
      <p:ext uri="{BB962C8B-B14F-4D97-AF65-F5344CB8AC3E}">
        <p14:creationId xmlns:p14="http://schemas.microsoft.com/office/powerpoint/2010/main" val="25773397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873E1A-CFB3-3B14-0A25-596A796BB0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C6634D2-CABC-8F8E-669E-148B25557C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1C7B2C-1DEB-1242-D059-882536A681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CC170A-699D-BB45-AC18-C528FA229D18}" type="datetimeFigureOut">
              <a:rPr lang="en-US" smtClean="0"/>
              <a:t>7/6/23</a:t>
            </a:fld>
            <a:endParaRPr lang="en-US"/>
          </a:p>
        </p:txBody>
      </p:sp>
      <p:sp>
        <p:nvSpPr>
          <p:cNvPr id="5" name="Footer Placeholder 4">
            <a:extLst>
              <a:ext uri="{FF2B5EF4-FFF2-40B4-BE49-F238E27FC236}">
                <a16:creationId xmlns:a16="http://schemas.microsoft.com/office/drawing/2014/main" id="{754CB8F0-A549-9F3D-15BA-C7C5D58498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D47F0E-7941-2601-1B99-7E117459F1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B7F8AC-13BC-174D-B981-613CEAD468F3}" type="slidenum">
              <a:rPr lang="en-US" smtClean="0"/>
              <a:t>‹#›</a:t>
            </a:fld>
            <a:endParaRPr lang="en-US"/>
          </a:p>
        </p:txBody>
      </p:sp>
    </p:spTree>
    <p:extLst>
      <p:ext uri="{BB962C8B-B14F-4D97-AF65-F5344CB8AC3E}">
        <p14:creationId xmlns:p14="http://schemas.microsoft.com/office/powerpoint/2010/main" val="164021254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txStyles>
    <p:titleStyle>
      <a:lvl1pPr algn="l" defTabSz="914400" rtl="0" eaLnBrk="1" latinLnBrk="0" hangingPunct="1">
        <a:lnSpc>
          <a:spcPct val="90000"/>
        </a:lnSpc>
        <a:spcBef>
          <a:spcPct val="0"/>
        </a:spcBef>
        <a:buNone/>
        <a:defRPr sz="4400" kern="1200" baseline="0">
          <a:solidFill>
            <a:srgbClr val="FFC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41ADE056-6276-F512-BA14-DA14AFC643C5}"/>
              </a:ext>
            </a:extLst>
          </p:cNvPr>
          <p:cNvSpPr>
            <a:spLocks noGrp="1" noChangeArrowheads="1"/>
          </p:cNvSpPr>
          <p:nvPr>
            <p:ph type="ctrTitle"/>
          </p:nvPr>
        </p:nvSpPr>
        <p:spPr/>
        <p:txBody>
          <a:bodyPr/>
          <a:lstStyle/>
          <a:p>
            <a:pPr eaLnBrk="1"/>
            <a:r>
              <a:rPr lang="en-US" altLang="en-US" sz="5867" dirty="0">
                <a:solidFill>
                  <a:srgbClr val="FFCC66"/>
                </a:solidFill>
              </a:rPr>
              <a:t>JavaScript and the Browser</a:t>
            </a:r>
          </a:p>
        </p:txBody>
      </p:sp>
      <p:sp>
        <p:nvSpPr>
          <p:cNvPr id="5122" name="Rectangle 2">
            <a:extLst>
              <a:ext uri="{FF2B5EF4-FFF2-40B4-BE49-F238E27FC236}">
                <a16:creationId xmlns:a16="http://schemas.microsoft.com/office/drawing/2014/main" id="{F124A0ED-510C-33DA-D52B-0D65BF4401DE}"/>
              </a:ext>
            </a:extLst>
          </p:cNvPr>
          <p:cNvSpPr>
            <a:spLocks noGrp="1" noChangeArrowheads="1"/>
          </p:cNvSpPr>
          <p:nvPr>
            <p:ph type="subTitle" idx="1"/>
          </p:nvPr>
        </p:nvSpPr>
        <p:spPr/>
        <p:txBody>
          <a:bodyPr>
            <a:normAutofit/>
          </a:bodyPr>
          <a:lstStyle/>
          <a:p>
            <a:pPr marL="0" indent="0"/>
            <a:r>
              <a:rPr lang="en-US" altLang="en-US" sz="3600" dirty="0"/>
              <a:t>Dr. Charles Severance</a:t>
            </a:r>
          </a:p>
          <a:p>
            <a:pPr marL="0" indent="0"/>
            <a:r>
              <a:rPr lang="en-US" altLang="en-US" sz="3600" dirty="0"/>
              <a:t>www.dj4e.com</a:t>
            </a:r>
            <a:endParaRPr lang="en-US" altLang="en-US" dirty="0"/>
          </a:p>
        </p:txBody>
      </p:sp>
      <p:pic>
        <p:nvPicPr>
          <p:cNvPr id="5123" name="Picture 6" descr="CCby.png">
            <a:extLst>
              <a:ext uri="{FF2B5EF4-FFF2-40B4-BE49-F238E27FC236}">
                <a16:creationId xmlns:a16="http://schemas.microsoft.com/office/drawing/2014/main" id="{4EAE0C0B-D81D-52B4-A2C4-0744DBBF18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60000" y="5359400"/>
            <a:ext cx="1475317" cy="50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D284385F-27FE-0CAE-5E8A-A31EB6AAD4AE}"/>
              </a:ext>
            </a:extLst>
          </p:cNvPr>
          <p:cNvSpPr>
            <a:spLocks noGrp="1" noChangeArrowheads="1"/>
          </p:cNvSpPr>
          <p:nvPr>
            <p:ph type="title"/>
          </p:nvPr>
        </p:nvSpPr>
        <p:spPr/>
        <p:txBody>
          <a:bodyPr/>
          <a:lstStyle/>
          <a:p>
            <a:pPr eaLnBrk="1"/>
            <a:r>
              <a:rPr lang="en-US" altLang="en-US">
                <a:solidFill>
                  <a:srgbClr val="FFCC66"/>
                </a:solidFill>
              </a:rPr>
              <a:t>Document Object Model</a:t>
            </a:r>
          </a:p>
        </p:txBody>
      </p:sp>
      <p:sp>
        <p:nvSpPr>
          <p:cNvPr id="9218" name="Rectangle 2">
            <a:extLst>
              <a:ext uri="{FF2B5EF4-FFF2-40B4-BE49-F238E27FC236}">
                <a16:creationId xmlns:a16="http://schemas.microsoft.com/office/drawing/2014/main" id="{9ACA1317-E556-7CE7-888E-7797CB21C607}"/>
              </a:ext>
            </a:extLst>
          </p:cNvPr>
          <p:cNvSpPr>
            <a:spLocks noGrp="1" noChangeArrowheads="1"/>
          </p:cNvSpPr>
          <p:nvPr>
            <p:ph idx="1"/>
          </p:nvPr>
        </p:nvSpPr>
        <p:spPr/>
        <p:txBody>
          <a:bodyPr>
            <a:normAutofit/>
          </a:bodyPr>
          <a:lstStyle/>
          <a:p>
            <a:pPr marL="827597" indent="-590536">
              <a:spcBef>
                <a:spcPts val="1733"/>
              </a:spcBef>
              <a:buSzPct val="171000"/>
              <a:buFontTx/>
              <a:buChar char="•"/>
            </a:pPr>
            <a:r>
              <a:rPr lang="en-US" altLang="en-US" dirty="0"/>
              <a:t>The browser (and sometimes our JavaScript) parses the HTML and produces a Document Object Model (DOM) which is then displayed to the user through a Window</a:t>
            </a:r>
          </a:p>
          <a:p>
            <a:pPr marL="827597" indent="-590536">
              <a:spcBef>
                <a:spcPts val="1733"/>
              </a:spcBef>
              <a:buSzPct val="171000"/>
              <a:buFontTx/>
              <a:buChar char="•"/>
            </a:pPr>
            <a:r>
              <a:rPr lang="en-US" altLang="en-US" dirty="0"/>
              <a:t>In our event and/or timer code, we can read and manipulate the DOM </a:t>
            </a:r>
          </a:p>
          <a:p>
            <a:pPr marL="827597" indent="-590536">
              <a:spcBef>
                <a:spcPts val="1733"/>
              </a:spcBef>
              <a:buSzPct val="171000"/>
              <a:buFontTx/>
              <a:buChar char="•"/>
            </a:pPr>
            <a:r>
              <a:rPr lang="en-US" altLang="en-US" dirty="0"/>
              <a:t>As the DOM is updated, the user sees the new UI through the Window</a:t>
            </a:r>
          </a:p>
          <a:p>
            <a:pPr marL="827597" indent="-590536">
              <a:spcBef>
                <a:spcPts val="1733"/>
              </a:spcBef>
              <a:buSzPct val="171000"/>
              <a:buFontTx/>
              <a:buChar char="•"/>
            </a:pPr>
            <a:r>
              <a:rPr lang="en-US" altLang="en-US" dirty="0"/>
              <a:t>Using a debugger, we can directly manipulate the DOM</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web page&#10;&#10;Description automatically generated">
            <a:extLst>
              <a:ext uri="{FF2B5EF4-FFF2-40B4-BE49-F238E27FC236}">
                <a16:creationId xmlns:a16="http://schemas.microsoft.com/office/drawing/2014/main" id="{5BF590AC-F540-3A2A-AAF7-B9459C55F8DC}"/>
              </a:ext>
            </a:extLst>
          </p:cNvPr>
          <p:cNvPicPr>
            <a:picLocks noChangeAspect="1"/>
          </p:cNvPicPr>
          <p:nvPr/>
        </p:nvPicPr>
        <p:blipFill>
          <a:blip r:embed="rId2"/>
          <a:stretch>
            <a:fillRect/>
          </a:stretch>
        </p:blipFill>
        <p:spPr>
          <a:xfrm>
            <a:off x="5302914" y="1587001"/>
            <a:ext cx="2921000" cy="3721100"/>
          </a:xfrm>
          <a:prstGeom prst="rect">
            <a:avLst/>
          </a:prstGeom>
        </p:spPr>
      </p:pic>
      <p:pic>
        <p:nvPicPr>
          <p:cNvPr id="9" name="Picture 8" descr="A screenshot of a web page&#10;&#10;Description automatically generated">
            <a:extLst>
              <a:ext uri="{FF2B5EF4-FFF2-40B4-BE49-F238E27FC236}">
                <a16:creationId xmlns:a16="http://schemas.microsoft.com/office/drawing/2014/main" id="{18B71FAF-79C1-C43D-FF00-1249C7B71630}"/>
              </a:ext>
            </a:extLst>
          </p:cNvPr>
          <p:cNvPicPr>
            <a:picLocks noChangeAspect="1"/>
          </p:cNvPicPr>
          <p:nvPr/>
        </p:nvPicPr>
        <p:blipFill>
          <a:blip r:embed="rId3"/>
          <a:stretch>
            <a:fillRect/>
          </a:stretch>
        </p:blipFill>
        <p:spPr>
          <a:xfrm>
            <a:off x="9007504" y="1606051"/>
            <a:ext cx="3009900" cy="3683000"/>
          </a:xfrm>
          <a:prstGeom prst="rect">
            <a:avLst/>
          </a:prstGeom>
        </p:spPr>
      </p:pic>
      <p:sp>
        <p:nvSpPr>
          <p:cNvPr id="10" name="Title 9">
            <a:extLst>
              <a:ext uri="{FF2B5EF4-FFF2-40B4-BE49-F238E27FC236}">
                <a16:creationId xmlns:a16="http://schemas.microsoft.com/office/drawing/2014/main" id="{F1EA2630-B89A-1394-15AA-5364F918E8FB}"/>
              </a:ext>
            </a:extLst>
          </p:cNvPr>
          <p:cNvSpPr>
            <a:spLocks noGrp="1"/>
          </p:cNvSpPr>
          <p:nvPr>
            <p:ph type="title"/>
          </p:nvPr>
        </p:nvSpPr>
        <p:spPr>
          <a:xfrm>
            <a:off x="838200" y="365125"/>
            <a:ext cx="4373880" cy="1325563"/>
          </a:xfrm>
        </p:spPr>
        <p:txBody>
          <a:bodyPr/>
          <a:lstStyle/>
          <a:p>
            <a:r>
              <a:rPr lang="en-US" dirty="0"/>
              <a:t>Inspect the DOM</a:t>
            </a:r>
          </a:p>
        </p:txBody>
      </p:sp>
      <p:sp>
        <p:nvSpPr>
          <p:cNvPr id="11" name="Content Placeholder 10">
            <a:extLst>
              <a:ext uri="{FF2B5EF4-FFF2-40B4-BE49-F238E27FC236}">
                <a16:creationId xmlns:a16="http://schemas.microsoft.com/office/drawing/2014/main" id="{286B0F1C-DBD1-7314-4E50-578A22E2655C}"/>
              </a:ext>
            </a:extLst>
          </p:cNvPr>
          <p:cNvSpPr>
            <a:spLocks noGrp="1"/>
          </p:cNvSpPr>
          <p:nvPr>
            <p:ph idx="1"/>
          </p:nvPr>
        </p:nvSpPr>
        <p:spPr>
          <a:xfrm>
            <a:off x="838200" y="1825625"/>
            <a:ext cx="4179570" cy="4351338"/>
          </a:xfrm>
        </p:spPr>
        <p:txBody>
          <a:bodyPr/>
          <a:lstStyle/>
          <a:p>
            <a:r>
              <a:rPr lang="en-US" dirty="0"/>
              <a:t>When you "inspect element" in the debugger, you are seeing the DOM and the Window</a:t>
            </a:r>
          </a:p>
          <a:p>
            <a:r>
              <a:rPr lang="en-US" dirty="0"/>
              <a:t>When you change the DOM in the debugger, the changes are reflected in the content that is displayed in the Window</a:t>
            </a:r>
          </a:p>
        </p:txBody>
      </p:sp>
      <p:sp>
        <p:nvSpPr>
          <p:cNvPr id="12" name="TextBox 11">
            <a:extLst>
              <a:ext uri="{FF2B5EF4-FFF2-40B4-BE49-F238E27FC236}">
                <a16:creationId xmlns:a16="http://schemas.microsoft.com/office/drawing/2014/main" id="{119697EB-0B59-BBD3-EADF-099DB5FEEFB1}"/>
              </a:ext>
            </a:extLst>
          </p:cNvPr>
          <p:cNvSpPr txBox="1"/>
          <p:nvPr/>
        </p:nvSpPr>
        <p:spPr>
          <a:xfrm>
            <a:off x="5984645" y="996504"/>
            <a:ext cx="5369155" cy="369332"/>
          </a:xfrm>
          <a:prstGeom prst="rect">
            <a:avLst/>
          </a:prstGeom>
          <a:noFill/>
        </p:spPr>
        <p:txBody>
          <a:bodyPr wrap="square">
            <a:spAutoFit/>
          </a:bodyPr>
          <a:lstStyle/>
          <a:p>
            <a:pPr algn="r"/>
            <a:r>
              <a:rPr lang="en-US" dirty="0">
                <a:solidFill>
                  <a:srgbClr val="FFFF00"/>
                </a:solidFill>
              </a:rPr>
              <a:t>https://www.dj4e.com/code/browser/01-noscript.htm</a:t>
            </a:r>
          </a:p>
        </p:txBody>
      </p:sp>
      <p:sp>
        <p:nvSpPr>
          <p:cNvPr id="13" name="Right Arrow 12">
            <a:extLst>
              <a:ext uri="{FF2B5EF4-FFF2-40B4-BE49-F238E27FC236}">
                <a16:creationId xmlns:a16="http://schemas.microsoft.com/office/drawing/2014/main" id="{6A4E6EAB-E164-164D-5B22-8C2227DB4BE7}"/>
              </a:ext>
            </a:extLst>
          </p:cNvPr>
          <p:cNvSpPr/>
          <p:nvPr/>
        </p:nvSpPr>
        <p:spPr>
          <a:xfrm>
            <a:off x="8344564" y="3337061"/>
            <a:ext cx="586740" cy="4000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6005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FDCE6B-93A0-0D53-EB71-A449F56DC4DE}"/>
              </a:ext>
            </a:extLst>
          </p:cNvPr>
          <p:cNvSpPr>
            <a:spLocks noGrp="1"/>
          </p:cNvSpPr>
          <p:nvPr>
            <p:ph type="title"/>
          </p:nvPr>
        </p:nvSpPr>
        <p:spPr/>
        <p:txBody>
          <a:bodyPr/>
          <a:lstStyle/>
          <a:p>
            <a:r>
              <a:rPr lang="en-US" dirty="0"/>
              <a:t>The "Window"</a:t>
            </a:r>
          </a:p>
        </p:txBody>
      </p:sp>
      <p:sp>
        <p:nvSpPr>
          <p:cNvPr id="5" name="Text Placeholder 4">
            <a:extLst>
              <a:ext uri="{FF2B5EF4-FFF2-40B4-BE49-F238E27FC236}">
                <a16:creationId xmlns:a16="http://schemas.microsoft.com/office/drawing/2014/main" id="{970DA1BC-065C-6629-3773-DCEC9895C1B9}"/>
              </a:ext>
            </a:extLst>
          </p:cNvPr>
          <p:cNvSpPr>
            <a:spLocks noGrp="1"/>
          </p:cNvSpPr>
          <p:nvPr>
            <p:ph type="body" idx="1"/>
          </p:nvPr>
        </p:nvSpPr>
        <p:spPr/>
        <p:txBody>
          <a:bodyPr/>
          <a:lstStyle/>
          <a:p>
            <a:r>
              <a:rPr lang="en-US" dirty="0"/>
              <a:t>We see the DOM "through" the Window</a:t>
            </a:r>
          </a:p>
        </p:txBody>
      </p:sp>
    </p:spTree>
    <p:extLst>
      <p:ext uri="{BB962C8B-B14F-4D97-AF65-F5344CB8AC3E}">
        <p14:creationId xmlns:p14="http://schemas.microsoft.com/office/powerpoint/2010/main" val="2473942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4337B3C-1B61-D8B1-6BB5-7715D0749C65}"/>
              </a:ext>
            </a:extLst>
          </p:cNvPr>
          <p:cNvSpPr/>
          <p:nvPr/>
        </p:nvSpPr>
        <p:spPr>
          <a:xfrm>
            <a:off x="1634107" y="1306905"/>
            <a:ext cx="2707216" cy="4264899"/>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Browser</a:t>
            </a:r>
          </a:p>
        </p:txBody>
      </p:sp>
      <p:sp>
        <p:nvSpPr>
          <p:cNvPr id="23" name="Rectangle 22">
            <a:extLst>
              <a:ext uri="{FF2B5EF4-FFF2-40B4-BE49-F238E27FC236}">
                <a16:creationId xmlns:a16="http://schemas.microsoft.com/office/drawing/2014/main" id="{BA89F58B-94BB-6D9A-4459-F17F962BB9C4}"/>
              </a:ext>
            </a:extLst>
          </p:cNvPr>
          <p:cNvSpPr/>
          <p:nvPr/>
        </p:nvSpPr>
        <p:spPr>
          <a:xfrm>
            <a:off x="1839423" y="1433907"/>
            <a:ext cx="516467" cy="4022402"/>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67" dirty="0">
                <a:sym typeface="Helvetica" charset="0"/>
              </a:rPr>
              <a:t>D</a:t>
            </a:r>
          </a:p>
          <a:p>
            <a:pPr algn="ctr">
              <a:defRPr/>
            </a:pPr>
            <a:r>
              <a:rPr lang="en-US" sz="1867" dirty="0">
                <a:sym typeface="Helvetica" charset="0"/>
              </a:rPr>
              <a:t>O</a:t>
            </a:r>
          </a:p>
          <a:p>
            <a:pPr algn="ctr">
              <a:defRPr/>
            </a:pPr>
            <a:r>
              <a:rPr lang="en-US" sz="1867" dirty="0">
                <a:sym typeface="Helvetica" charset="0"/>
              </a:rPr>
              <a:t>M</a:t>
            </a:r>
          </a:p>
        </p:txBody>
      </p:sp>
      <p:sp>
        <p:nvSpPr>
          <p:cNvPr id="24" name="Rounded Rectangle 23">
            <a:extLst>
              <a:ext uri="{FF2B5EF4-FFF2-40B4-BE49-F238E27FC236}">
                <a16:creationId xmlns:a16="http://schemas.microsoft.com/office/drawing/2014/main" id="{DA812896-9444-81CE-C8C0-607113B5C4C6}"/>
              </a:ext>
            </a:extLst>
          </p:cNvPr>
          <p:cNvSpPr>
            <a:spLocks noChangeArrowheads="1"/>
          </p:cNvSpPr>
          <p:nvPr/>
        </p:nvSpPr>
        <p:spPr bwMode="auto">
          <a:xfrm>
            <a:off x="2995123" y="2788388"/>
            <a:ext cx="1363133" cy="948267"/>
          </a:xfrm>
          <a:prstGeom prst="roundRect">
            <a:avLst>
              <a:gd name="adj" fmla="val 16667"/>
            </a:avLst>
          </a:prstGeom>
          <a:solidFill>
            <a:srgbClr val="002060"/>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defRPr/>
            </a:pPr>
            <a:r>
              <a:rPr lang="en-US" sz="1867" dirty="0">
                <a:sym typeface="Helvetica" charset="0"/>
              </a:rPr>
              <a:t>Parse</a:t>
            </a:r>
          </a:p>
          <a:p>
            <a:pPr algn="ctr">
              <a:defRPr/>
            </a:pPr>
            <a:r>
              <a:rPr lang="en-US" sz="1867" dirty="0">
                <a:sym typeface="Helvetica" charset="0"/>
              </a:rPr>
              <a:t>Response</a:t>
            </a:r>
          </a:p>
        </p:txBody>
      </p:sp>
      <p:sp>
        <p:nvSpPr>
          <p:cNvPr id="25" name="Rectangle 24">
            <a:extLst>
              <a:ext uri="{FF2B5EF4-FFF2-40B4-BE49-F238E27FC236}">
                <a16:creationId xmlns:a16="http://schemas.microsoft.com/office/drawing/2014/main" id="{4AA39922-851C-DBE9-39B8-BD0E2589723F}"/>
              </a:ext>
            </a:extLst>
          </p:cNvPr>
          <p:cNvSpPr/>
          <p:nvPr/>
        </p:nvSpPr>
        <p:spPr>
          <a:xfrm>
            <a:off x="2893524" y="4159988"/>
            <a:ext cx="1420284" cy="1123949"/>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b"/>
          <a:lstStyle/>
          <a:p>
            <a:pPr>
              <a:defRPr/>
            </a:pPr>
            <a:r>
              <a:rPr lang="en-US" sz="1867" dirty="0">
                <a:sym typeface="Helvetica" charset="0"/>
              </a:rPr>
              <a:t>JavaScript</a:t>
            </a:r>
          </a:p>
        </p:txBody>
      </p:sp>
      <p:pic>
        <p:nvPicPr>
          <p:cNvPr id="26" name="Picture 80">
            <a:extLst>
              <a:ext uri="{FF2B5EF4-FFF2-40B4-BE49-F238E27FC236}">
                <a16:creationId xmlns:a16="http://schemas.microsoft.com/office/drawing/2014/main" id="{FF4F7510-8AA7-1F23-FA19-8BC454E165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188" y="2540442"/>
            <a:ext cx="1473201"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 name="Straight Arrow Connector 26">
            <a:extLst>
              <a:ext uri="{FF2B5EF4-FFF2-40B4-BE49-F238E27FC236}">
                <a16:creationId xmlns:a16="http://schemas.microsoft.com/office/drawing/2014/main" id="{3646F6DF-36D5-A997-D91B-CD9E472569BB}"/>
              </a:ext>
            </a:extLst>
          </p:cNvPr>
          <p:cNvCxnSpPr>
            <a:cxnSpLocks/>
            <a:stCxn id="24" idx="1"/>
            <a:endCxn id="23" idx="3"/>
          </p:cNvCxnSpPr>
          <p:nvPr/>
        </p:nvCxnSpPr>
        <p:spPr>
          <a:xfrm flipH="1">
            <a:off x="2355890" y="3262522"/>
            <a:ext cx="639233" cy="18258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693099D-3A84-CAA2-24F1-655290B0F2C4}"/>
              </a:ext>
            </a:extLst>
          </p:cNvPr>
          <p:cNvCxnSpPr>
            <a:cxnSpLocks/>
            <a:stCxn id="23" idx="3"/>
            <a:endCxn id="25" idx="1"/>
          </p:cNvCxnSpPr>
          <p:nvPr/>
        </p:nvCxnSpPr>
        <p:spPr>
          <a:xfrm>
            <a:off x="2355890" y="3445108"/>
            <a:ext cx="537634" cy="1276855"/>
          </a:xfrm>
          <a:prstGeom prst="straightConnector1">
            <a:avLst/>
          </a:prstGeom>
          <a:ln w="3810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0799809-F9E6-C8DF-B988-C42757D22B5D}"/>
              </a:ext>
            </a:extLst>
          </p:cNvPr>
          <p:cNvCxnSpPr>
            <a:cxnSpLocks/>
          </p:cNvCxnSpPr>
          <p:nvPr/>
        </p:nvCxnSpPr>
        <p:spPr>
          <a:xfrm flipV="1">
            <a:off x="1452074" y="1951146"/>
            <a:ext cx="451907" cy="74824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1EB2499-0C82-5302-7E2F-53A89F55472B}"/>
              </a:ext>
            </a:extLst>
          </p:cNvPr>
          <p:cNvCxnSpPr>
            <a:cxnSpLocks/>
          </p:cNvCxnSpPr>
          <p:nvPr/>
        </p:nvCxnSpPr>
        <p:spPr>
          <a:xfrm flipH="1" flipV="1">
            <a:off x="1452074" y="3275407"/>
            <a:ext cx="387349" cy="16970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252783B9-EDF4-8AAA-F11E-D4E140D57C8E}"/>
              </a:ext>
            </a:extLst>
          </p:cNvPr>
          <p:cNvSpPr/>
          <p:nvPr/>
        </p:nvSpPr>
        <p:spPr>
          <a:xfrm>
            <a:off x="6400801" y="1296550"/>
            <a:ext cx="3922644" cy="4264899"/>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Browser</a:t>
            </a:r>
          </a:p>
        </p:txBody>
      </p:sp>
      <p:sp>
        <p:nvSpPr>
          <p:cNvPr id="45" name="Rectangle 44">
            <a:extLst>
              <a:ext uri="{FF2B5EF4-FFF2-40B4-BE49-F238E27FC236}">
                <a16:creationId xmlns:a16="http://schemas.microsoft.com/office/drawing/2014/main" id="{AFC7119F-EE8E-7632-0555-9F744295E84B}"/>
              </a:ext>
            </a:extLst>
          </p:cNvPr>
          <p:cNvSpPr/>
          <p:nvPr/>
        </p:nvSpPr>
        <p:spPr>
          <a:xfrm>
            <a:off x="7821544" y="1423552"/>
            <a:ext cx="516467" cy="4022402"/>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67" dirty="0">
                <a:sym typeface="Helvetica" charset="0"/>
              </a:rPr>
              <a:t>D</a:t>
            </a:r>
          </a:p>
          <a:p>
            <a:pPr algn="ctr">
              <a:defRPr/>
            </a:pPr>
            <a:r>
              <a:rPr lang="en-US" sz="1867" dirty="0">
                <a:sym typeface="Helvetica" charset="0"/>
              </a:rPr>
              <a:t>O</a:t>
            </a:r>
          </a:p>
          <a:p>
            <a:pPr algn="ctr">
              <a:defRPr/>
            </a:pPr>
            <a:r>
              <a:rPr lang="en-US" sz="1867" dirty="0">
                <a:sym typeface="Helvetica" charset="0"/>
              </a:rPr>
              <a:t>M</a:t>
            </a:r>
          </a:p>
        </p:txBody>
      </p:sp>
      <p:sp>
        <p:nvSpPr>
          <p:cNvPr id="46" name="Rounded Rectangle 45">
            <a:extLst>
              <a:ext uri="{FF2B5EF4-FFF2-40B4-BE49-F238E27FC236}">
                <a16:creationId xmlns:a16="http://schemas.microsoft.com/office/drawing/2014/main" id="{7BE753F1-54F7-317E-9915-1032E6D13B0E}"/>
              </a:ext>
            </a:extLst>
          </p:cNvPr>
          <p:cNvSpPr>
            <a:spLocks noChangeArrowheads="1"/>
          </p:cNvSpPr>
          <p:nvPr/>
        </p:nvSpPr>
        <p:spPr bwMode="auto">
          <a:xfrm>
            <a:off x="8977244" y="2778033"/>
            <a:ext cx="1363133" cy="948267"/>
          </a:xfrm>
          <a:prstGeom prst="roundRect">
            <a:avLst>
              <a:gd name="adj" fmla="val 16667"/>
            </a:avLst>
          </a:prstGeom>
          <a:solidFill>
            <a:srgbClr val="002060"/>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defRPr/>
            </a:pPr>
            <a:r>
              <a:rPr lang="en-US" sz="1867" dirty="0">
                <a:sym typeface="Helvetica" charset="0"/>
              </a:rPr>
              <a:t>Parse</a:t>
            </a:r>
          </a:p>
          <a:p>
            <a:pPr algn="ctr">
              <a:defRPr/>
            </a:pPr>
            <a:r>
              <a:rPr lang="en-US" sz="1867" dirty="0">
                <a:sym typeface="Helvetica" charset="0"/>
              </a:rPr>
              <a:t>Response</a:t>
            </a:r>
          </a:p>
        </p:txBody>
      </p:sp>
      <p:sp>
        <p:nvSpPr>
          <p:cNvPr id="47" name="Rectangle 46">
            <a:extLst>
              <a:ext uri="{FF2B5EF4-FFF2-40B4-BE49-F238E27FC236}">
                <a16:creationId xmlns:a16="http://schemas.microsoft.com/office/drawing/2014/main" id="{930881D4-EB39-2CC9-16AF-98548F840559}"/>
              </a:ext>
            </a:extLst>
          </p:cNvPr>
          <p:cNvSpPr/>
          <p:nvPr/>
        </p:nvSpPr>
        <p:spPr>
          <a:xfrm>
            <a:off x="8875645" y="4149633"/>
            <a:ext cx="1420284" cy="1123949"/>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b"/>
          <a:lstStyle/>
          <a:p>
            <a:pPr>
              <a:defRPr/>
            </a:pPr>
            <a:r>
              <a:rPr lang="en-US" sz="1867" dirty="0">
                <a:sym typeface="Helvetica" charset="0"/>
              </a:rPr>
              <a:t>JavaScript</a:t>
            </a:r>
          </a:p>
        </p:txBody>
      </p:sp>
      <p:cxnSp>
        <p:nvCxnSpPr>
          <p:cNvPr id="49" name="Straight Arrow Connector 48">
            <a:extLst>
              <a:ext uri="{FF2B5EF4-FFF2-40B4-BE49-F238E27FC236}">
                <a16:creationId xmlns:a16="http://schemas.microsoft.com/office/drawing/2014/main" id="{B89C6520-5EC0-D7A8-7ED8-30BC9FC8A402}"/>
              </a:ext>
            </a:extLst>
          </p:cNvPr>
          <p:cNvCxnSpPr>
            <a:cxnSpLocks/>
            <a:stCxn id="46" idx="1"/>
            <a:endCxn id="45" idx="3"/>
          </p:cNvCxnSpPr>
          <p:nvPr/>
        </p:nvCxnSpPr>
        <p:spPr>
          <a:xfrm flipH="1">
            <a:off x="8338011" y="3252167"/>
            <a:ext cx="639233" cy="18258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9B5D0C4-7274-39CA-DD43-AD78D8102743}"/>
              </a:ext>
            </a:extLst>
          </p:cNvPr>
          <p:cNvCxnSpPr>
            <a:cxnSpLocks/>
            <a:stCxn id="45" idx="3"/>
            <a:endCxn id="47" idx="1"/>
          </p:cNvCxnSpPr>
          <p:nvPr/>
        </p:nvCxnSpPr>
        <p:spPr>
          <a:xfrm>
            <a:off x="8338011" y="3434753"/>
            <a:ext cx="537634" cy="1276855"/>
          </a:xfrm>
          <a:prstGeom prst="straightConnector1">
            <a:avLst/>
          </a:prstGeom>
          <a:ln w="3810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491682BD-091A-D2CA-8A6F-A34BF28E5402}"/>
              </a:ext>
            </a:extLst>
          </p:cNvPr>
          <p:cNvSpPr/>
          <p:nvPr/>
        </p:nvSpPr>
        <p:spPr>
          <a:xfrm>
            <a:off x="6747004" y="2540450"/>
            <a:ext cx="516467" cy="1797810"/>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67" dirty="0">
                <a:sym typeface="Helvetica" charset="0"/>
              </a:rPr>
              <a:t>W</a:t>
            </a:r>
            <a:br>
              <a:rPr lang="en-US" sz="1867" dirty="0">
                <a:sym typeface="Helvetica" charset="0"/>
              </a:rPr>
            </a:br>
            <a:r>
              <a:rPr lang="en-US" sz="1867" dirty="0">
                <a:sym typeface="Helvetica" charset="0"/>
              </a:rPr>
              <a:t>I</a:t>
            </a:r>
            <a:br>
              <a:rPr lang="en-US" sz="1867" dirty="0">
                <a:sym typeface="Helvetica" charset="0"/>
              </a:rPr>
            </a:br>
            <a:r>
              <a:rPr lang="en-US" sz="1867" dirty="0">
                <a:sym typeface="Helvetica" charset="0"/>
              </a:rPr>
              <a:t>N</a:t>
            </a:r>
            <a:br>
              <a:rPr lang="en-US" sz="1867" dirty="0">
                <a:sym typeface="Helvetica" charset="0"/>
              </a:rPr>
            </a:br>
            <a:r>
              <a:rPr lang="en-US" sz="1867" dirty="0">
                <a:sym typeface="Helvetica" charset="0"/>
              </a:rPr>
              <a:t>D</a:t>
            </a:r>
            <a:br>
              <a:rPr lang="en-US" sz="1867" dirty="0">
                <a:sym typeface="Helvetica" charset="0"/>
              </a:rPr>
            </a:br>
            <a:r>
              <a:rPr lang="en-US" sz="1867" dirty="0">
                <a:sym typeface="Helvetica" charset="0"/>
              </a:rPr>
              <a:t>O</a:t>
            </a:r>
            <a:br>
              <a:rPr lang="en-US" sz="1867" dirty="0">
                <a:sym typeface="Helvetica" charset="0"/>
              </a:rPr>
            </a:br>
            <a:r>
              <a:rPr lang="en-US" sz="1867" dirty="0">
                <a:sym typeface="Helvetica" charset="0"/>
              </a:rPr>
              <a:t>W</a:t>
            </a:r>
          </a:p>
        </p:txBody>
      </p:sp>
      <p:pic>
        <p:nvPicPr>
          <p:cNvPr id="55" name="Picture 80">
            <a:extLst>
              <a:ext uri="{FF2B5EF4-FFF2-40B4-BE49-F238E27FC236}">
                <a16:creationId xmlns:a16="http://schemas.microsoft.com/office/drawing/2014/main" id="{08F556D0-E8B5-03E2-F5E3-31D8C3FF54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51178" y="2843949"/>
            <a:ext cx="1473201"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6" name="Straight Arrow Connector 55">
            <a:extLst>
              <a:ext uri="{FF2B5EF4-FFF2-40B4-BE49-F238E27FC236}">
                <a16:creationId xmlns:a16="http://schemas.microsoft.com/office/drawing/2014/main" id="{F184BF34-132C-8A6A-A4AF-079DBD209C85}"/>
              </a:ext>
            </a:extLst>
          </p:cNvPr>
          <p:cNvCxnSpPr>
            <a:cxnSpLocks/>
            <a:endCxn id="54" idx="1"/>
          </p:cNvCxnSpPr>
          <p:nvPr/>
        </p:nvCxnSpPr>
        <p:spPr>
          <a:xfrm>
            <a:off x="6299202" y="3439355"/>
            <a:ext cx="447802" cy="0"/>
          </a:xfrm>
          <a:prstGeom prst="straightConnector1">
            <a:avLst/>
          </a:prstGeom>
          <a:ln w="3810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2DECCE61-10B5-C66B-DE76-CC29DD5B98D0}"/>
              </a:ext>
            </a:extLst>
          </p:cNvPr>
          <p:cNvSpPr/>
          <p:nvPr/>
        </p:nvSpPr>
        <p:spPr>
          <a:xfrm>
            <a:off x="7254017" y="2540442"/>
            <a:ext cx="111054" cy="1797810"/>
          </a:xfrm>
          <a:prstGeom prst="rect">
            <a:avLst/>
          </a:prstGeom>
          <a:pattFill prst="pct70">
            <a:fgClr>
              <a:schemeClr val="tx1"/>
            </a:fgClr>
            <a:bgClr>
              <a:schemeClr val="bg1"/>
            </a:bgClr>
          </a:patt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dirty="0">
              <a:sym typeface="Helvetica" charset="0"/>
            </a:endParaRPr>
          </a:p>
        </p:txBody>
      </p:sp>
      <p:cxnSp>
        <p:nvCxnSpPr>
          <p:cNvPr id="62" name="Straight Arrow Connector 61">
            <a:extLst>
              <a:ext uri="{FF2B5EF4-FFF2-40B4-BE49-F238E27FC236}">
                <a16:creationId xmlns:a16="http://schemas.microsoft.com/office/drawing/2014/main" id="{6A17825C-D475-C638-34FD-5978E1C9E823}"/>
              </a:ext>
            </a:extLst>
          </p:cNvPr>
          <p:cNvCxnSpPr>
            <a:cxnSpLocks/>
          </p:cNvCxnSpPr>
          <p:nvPr/>
        </p:nvCxnSpPr>
        <p:spPr>
          <a:xfrm>
            <a:off x="7365071" y="3429000"/>
            <a:ext cx="447180" cy="0"/>
          </a:xfrm>
          <a:prstGeom prst="straightConnector1">
            <a:avLst/>
          </a:prstGeom>
          <a:ln w="3810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696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B8D84E-29F0-669C-CF09-781E4E301546}"/>
              </a:ext>
            </a:extLst>
          </p:cNvPr>
          <p:cNvSpPr txBox="1"/>
          <p:nvPr/>
        </p:nvSpPr>
        <p:spPr>
          <a:xfrm>
            <a:off x="1254442" y="517297"/>
            <a:ext cx="8941117" cy="1754326"/>
          </a:xfrm>
          <a:prstGeom prst="rect">
            <a:avLst/>
          </a:prstGeom>
          <a:noFill/>
        </p:spPr>
        <p:txBody>
          <a:bodyPr wrap="square">
            <a:spAutoFit/>
          </a:bodyPr>
          <a:lstStyle/>
          <a:p>
            <a:r>
              <a:rPr lang="en-US" b="1" dirty="0">
                <a:latin typeface="Courier New" panose="02070309020205020404" pitchFamily="49" charset="0"/>
                <a:cs typeface="Courier New" panose="02070309020205020404" pitchFamily="49" charset="0"/>
              </a:rPr>
              <a:t>&lt;h1&gt;A header&lt;/h1&gt;</a:t>
            </a:r>
          </a:p>
          <a:p>
            <a:r>
              <a:rPr lang="en-US" b="1" dirty="0">
                <a:latin typeface="Courier New" panose="02070309020205020404" pitchFamily="49" charset="0"/>
                <a:cs typeface="Courier New" panose="02070309020205020404" pitchFamily="49" charset="0"/>
              </a:rPr>
              <a:t>&lt;p&gt;A paragraph&lt;/p&gt;</a:t>
            </a:r>
          </a:p>
          <a:p>
            <a:r>
              <a:rPr lang="en-US" b="1" dirty="0">
                <a:latin typeface="Courier New" panose="02070309020205020404" pitchFamily="49" charset="0"/>
                <a:cs typeface="Courier New" panose="02070309020205020404" pitchFamily="49" charset="0"/>
              </a:rPr>
              <a:t>&lt;script&gt;</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console.log</a:t>
            </a:r>
            <a:r>
              <a:rPr lang="en-US" b="1" dirty="0">
                <a:latin typeface="Courier New" panose="02070309020205020404" pitchFamily="49" charset="0"/>
                <a:cs typeface="Courier New" panose="02070309020205020404" pitchFamily="49" charset="0"/>
              </a:rPr>
              <a:t>("Window height", </a:t>
            </a:r>
            <a:r>
              <a:rPr lang="en-US" b="1" dirty="0" err="1">
                <a:solidFill>
                  <a:srgbClr val="FFC000"/>
                </a:solidFill>
                <a:latin typeface="Courier New" panose="02070309020205020404" pitchFamily="49" charset="0"/>
                <a:cs typeface="Courier New" panose="02070309020205020404" pitchFamily="49" charset="0"/>
              </a:rPr>
              <a:t>window</a:t>
            </a:r>
            <a:r>
              <a:rPr lang="en-US" b="1" dirty="0" err="1">
                <a:latin typeface="Courier New" panose="02070309020205020404" pitchFamily="49" charset="0"/>
                <a:cs typeface="Courier New" panose="02070309020205020404" pitchFamily="49" charset="0"/>
              </a:rPr>
              <a:t>.innerHeight</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console.log</a:t>
            </a:r>
            <a:r>
              <a:rPr lang="en-US" b="1" dirty="0">
                <a:latin typeface="Courier New" panose="02070309020205020404" pitchFamily="49" charset="0"/>
                <a:cs typeface="Courier New" panose="02070309020205020404" pitchFamily="49" charset="0"/>
              </a:rPr>
              <a:t>("Window width", </a:t>
            </a:r>
            <a:r>
              <a:rPr lang="en-US" b="1" dirty="0" err="1">
                <a:solidFill>
                  <a:srgbClr val="FFC000"/>
                </a:solidFill>
                <a:latin typeface="Courier New" panose="02070309020205020404" pitchFamily="49" charset="0"/>
                <a:cs typeface="Courier New" panose="02070309020205020404" pitchFamily="49" charset="0"/>
              </a:rPr>
              <a:t>window</a:t>
            </a:r>
            <a:r>
              <a:rPr lang="en-US" b="1" dirty="0" err="1">
                <a:latin typeface="Courier New" panose="02070309020205020404" pitchFamily="49" charset="0"/>
                <a:cs typeface="Courier New" panose="02070309020205020404" pitchFamily="49" charset="0"/>
              </a:rPr>
              <a:t>.innerWidth</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&lt;/script&gt;</a:t>
            </a:r>
          </a:p>
        </p:txBody>
      </p:sp>
      <p:sp>
        <p:nvSpPr>
          <p:cNvPr id="4" name="TextBox 3">
            <a:extLst>
              <a:ext uri="{FF2B5EF4-FFF2-40B4-BE49-F238E27FC236}">
                <a16:creationId xmlns:a16="http://schemas.microsoft.com/office/drawing/2014/main" id="{F576F61F-DBEC-1868-9180-EDD5BBB139EB}"/>
              </a:ext>
            </a:extLst>
          </p:cNvPr>
          <p:cNvSpPr txBox="1"/>
          <p:nvPr/>
        </p:nvSpPr>
        <p:spPr>
          <a:xfrm>
            <a:off x="5973215" y="412641"/>
            <a:ext cx="5369155" cy="369332"/>
          </a:xfrm>
          <a:prstGeom prst="rect">
            <a:avLst/>
          </a:prstGeom>
          <a:noFill/>
        </p:spPr>
        <p:txBody>
          <a:bodyPr wrap="square">
            <a:spAutoFit/>
          </a:bodyPr>
          <a:lstStyle/>
          <a:p>
            <a:pPr algn="r"/>
            <a:r>
              <a:rPr lang="en-US" dirty="0">
                <a:solidFill>
                  <a:srgbClr val="FFFF00"/>
                </a:solidFill>
              </a:rPr>
              <a:t>https://www.dj4e.com/code/browser/06-height.htm</a:t>
            </a:r>
          </a:p>
        </p:txBody>
      </p:sp>
      <p:pic>
        <p:nvPicPr>
          <p:cNvPr id="6" name="Picture 5" descr="A screenshot of a web browser&#10;&#10;Description automatically generated">
            <a:extLst>
              <a:ext uri="{FF2B5EF4-FFF2-40B4-BE49-F238E27FC236}">
                <a16:creationId xmlns:a16="http://schemas.microsoft.com/office/drawing/2014/main" id="{B9975EE5-4B8B-21E1-93E6-FFBBCF88C101}"/>
              </a:ext>
            </a:extLst>
          </p:cNvPr>
          <p:cNvPicPr>
            <a:picLocks noChangeAspect="1"/>
          </p:cNvPicPr>
          <p:nvPr/>
        </p:nvPicPr>
        <p:blipFill rotWithShape="1">
          <a:blip r:embed="rId2"/>
          <a:srcRect b="2833"/>
          <a:stretch/>
        </p:blipFill>
        <p:spPr>
          <a:xfrm>
            <a:off x="1254442" y="2629285"/>
            <a:ext cx="4397897" cy="3816074"/>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12057A04-8D13-E02D-3B01-83163214D9E2}"/>
              </a:ext>
            </a:extLst>
          </p:cNvPr>
          <p:cNvPicPr>
            <a:picLocks noChangeAspect="1"/>
          </p:cNvPicPr>
          <p:nvPr/>
        </p:nvPicPr>
        <p:blipFill>
          <a:blip r:embed="rId3"/>
          <a:stretch>
            <a:fillRect/>
          </a:stretch>
        </p:blipFill>
        <p:spPr>
          <a:xfrm>
            <a:off x="6627532" y="2629285"/>
            <a:ext cx="4355116" cy="3816074"/>
          </a:xfrm>
          <a:prstGeom prst="rect">
            <a:avLst/>
          </a:prstGeom>
        </p:spPr>
      </p:pic>
      <p:sp>
        <p:nvSpPr>
          <p:cNvPr id="9" name="Right Brace 8">
            <a:extLst>
              <a:ext uri="{FF2B5EF4-FFF2-40B4-BE49-F238E27FC236}">
                <a16:creationId xmlns:a16="http://schemas.microsoft.com/office/drawing/2014/main" id="{93DC2738-5A35-435D-174F-D180C1F722F8}"/>
              </a:ext>
            </a:extLst>
          </p:cNvPr>
          <p:cNvSpPr/>
          <p:nvPr/>
        </p:nvSpPr>
        <p:spPr>
          <a:xfrm>
            <a:off x="2833995" y="2722191"/>
            <a:ext cx="354329" cy="838400"/>
          </a:xfrm>
          <a:prstGeom prst="righ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29368C06-C3EC-157D-7DDB-ADA64AF3F48C}"/>
              </a:ext>
            </a:extLst>
          </p:cNvPr>
          <p:cNvSpPr txBox="1"/>
          <p:nvPr/>
        </p:nvSpPr>
        <p:spPr>
          <a:xfrm>
            <a:off x="3188324" y="2956725"/>
            <a:ext cx="1643591" cy="369332"/>
          </a:xfrm>
          <a:prstGeom prst="rect">
            <a:avLst/>
          </a:prstGeom>
          <a:noFill/>
        </p:spPr>
        <p:txBody>
          <a:bodyPr wrap="none" rtlCol="0">
            <a:spAutoFit/>
          </a:bodyPr>
          <a:lstStyle/>
          <a:p>
            <a:r>
              <a:rPr lang="en-US" dirty="0">
                <a:solidFill>
                  <a:schemeClr val="bg1"/>
                </a:solidFill>
              </a:rPr>
              <a:t>Window Height</a:t>
            </a:r>
          </a:p>
        </p:txBody>
      </p:sp>
      <p:sp>
        <p:nvSpPr>
          <p:cNvPr id="17" name="Right Brace 16">
            <a:extLst>
              <a:ext uri="{FF2B5EF4-FFF2-40B4-BE49-F238E27FC236}">
                <a16:creationId xmlns:a16="http://schemas.microsoft.com/office/drawing/2014/main" id="{BB89F5D1-33A2-9A70-96B2-EF008D1A22EE}"/>
              </a:ext>
            </a:extLst>
          </p:cNvPr>
          <p:cNvSpPr/>
          <p:nvPr/>
        </p:nvSpPr>
        <p:spPr>
          <a:xfrm>
            <a:off x="8183504" y="2722191"/>
            <a:ext cx="342194" cy="1999377"/>
          </a:xfrm>
          <a:prstGeom prst="righ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AD3CF8EF-D50D-E6EE-CC9C-78D7EED01E02}"/>
              </a:ext>
            </a:extLst>
          </p:cNvPr>
          <p:cNvSpPr txBox="1"/>
          <p:nvPr/>
        </p:nvSpPr>
        <p:spPr>
          <a:xfrm>
            <a:off x="8525698" y="3520834"/>
            <a:ext cx="1643591" cy="369332"/>
          </a:xfrm>
          <a:prstGeom prst="rect">
            <a:avLst/>
          </a:prstGeom>
          <a:noFill/>
        </p:spPr>
        <p:txBody>
          <a:bodyPr wrap="none" rtlCol="0">
            <a:spAutoFit/>
          </a:bodyPr>
          <a:lstStyle/>
          <a:p>
            <a:r>
              <a:rPr lang="en-US" dirty="0">
                <a:solidFill>
                  <a:schemeClr val="bg1"/>
                </a:solidFill>
              </a:rPr>
              <a:t>Window Height</a:t>
            </a:r>
          </a:p>
        </p:txBody>
      </p:sp>
      <p:cxnSp>
        <p:nvCxnSpPr>
          <p:cNvPr id="19" name="Straight Arrow Connector 18">
            <a:extLst>
              <a:ext uri="{FF2B5EF4-FFF2-40B4-BE49-F238E27FC236}">
                <a16:creationId xmlns:a16="http://schemas.microsoft.com/office/drawing/2014/main" id="{49EAE106-56E7-6600-8488-9D763E0DC879}"/>
              </a:ext>
            </a:extLst>
          </p:cNvPr>
          <p:cNvCxnSpPr>
            <a:cxnSpLocks/>
          </p:cNvCxnSpPr>
          <p:nvPr/>
        </p:nvCxnSpPr>
        <p:spPr>
          <a:xfrm flipH="1" flipV="1">
            <a:off x="2616824" y="4752957"/>
            <a:ext cx="689819" cy="10835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9765D2B-9459-5260-84F2-0E22B48232F0}"/>
              </a:ext>
            </a:extLst>
          </p:cNvPr>
          <p:cNvCxnSpPr>
            <a:cxnSpLocks/>
          </p:cNvCxnSpPr>
          <p:nvPr/>
        </p:nvCxnSpPr>
        <p:spPr>
          <a:xfrm flipH="1" flipV="1">
            <a:off x="7826459" y="5927186"/>
            <a:ext cx="689819" cy="10835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912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3AF1C271-54FD-907F-69EA-C9EBFB2251AD}"/>
              </a:ext>
            </a:extLst>
          </p:cNvPr>
          <p:cNvPicPr>
            <a:picLocks noChangeAspect="1"/>
          </p:cNvPicPr>
          <p:nvPr/>
        </p:nvPicPr>
        <p:blipFill>
          <a:blip r:embed="rId2"/>
          <a:stretch>
            <a:fillRect/>
          </a:stretch>
        </p:blipFill>
        <p:spPr>
          <a:xfrm>
            <a:off x="581660" y="558800"/>
            <a:ext cx="5073700" cy="57404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01BC9443-B77C-9106-5A24-9E64AE17EAEC}"/>
              </a:ext>
            </a:extLst>
          </p:cNvPr>
          <p:cNvPicPr>
            <a:picLocks noChangeAspect="1"/>
          </p:cNvPicPr>
          <p:nvPr/>
        </p:nvPicPr>
        <p:blipFill>
          <a:blip r:embed="rId3"/>
          <a:stretch>
            <a:fillRect/>
          </a:stretch>
        </p:blipFill>
        <p:spPr>
          <a:xfrm>
            <a:off x="6559240" y="1790500"/>
            <a:ext cx="5051100" cy="4508700"/>
          </a:xfrm>
          <a:prstGeom prst="rect">
            <a:avLst/>
          </a:prstGeom>
        </p:spPr>
      </p:pic>
      <p:sp>
        <p:nvSpPr>
          <p:cNvPr id="6" name="TextBox 5">
            <a:extLst>
              <a:ext uri="{FF2B5EF4-FFF2-40B4-BE49-F238E27FC236}">
                <a16:creationId xmlns:a16="http://schemas.microsoft.com/office/drawing/2014/main" id="{C20CF9F6-B9F3-96C2-7205-C3D6AD5708D5}"/>
              </a:ext>
            </a:extLst>
          </p:cNvPr>
          <p:cNvSpPr txBox="1"/>
          <p:nvPr/>
        </p:nvSpPr>
        <p:spPr>
          <a:xfrm>
            <a:off x="6400212" y="919113"/>
            <a:ext cx="5369155" cy="369332"/>
          </a:xfrm>
          <a:prstGeom prst="rect">
            <a:avLst/>
          </a:prstGeom>
          <a:noFill/>
        </p:spPr>
        <p:txBody>
          <a:bodyPr wrap="square">
            <a:spAutoFit/>
          </a:bodyPr>
          <a:lstStyle/>
          <a:p>
            <a:pPr algn="r"/>
            <a:r>
              <a:rPr lang="en-US" dirty="0">
                <a:solidFill>
                  <a:srgbClr val="FFFF00"/>
                </a:solidFill>
              </a:rPr>
              <a:t>https://www.dj4e.com/code/browser/07-scroll.htm</a:t>
            </a:r>
          </a:p>
        </p:txBody>
      </p:sp>
      <p:cxnSp>
        <p:nvCxnSpPr>
          <p:cNvPr id="8" name="Straight Arrow Connector 7">
            <a:extLst>
              <a:ext uri="{FF2B5EF4-FFF2-40B4-BE49-F238E27FC236}">
                <a16:creationId xmlns:a16="http://schemas.microsoft.com/office/drawing/2014/main" id="{A1B76CF2-84AE-964E-4C6E-11301A7B6319}"/>
              </a:ext>
            </a:extLst>
          </p:cNvPr>
          <p:cNvCxnSpPr>
            <a:cxnSpLocks/>
          </p:cNvCxnSpPr>
          <p:nvPr/>
        </p:nvCxnSpPr>
        <p:spPr>
          <a:xfrm flipH="1">
            <a:off x="1463040" y="5829300"/>
            <a:ext cx="788670" cy="16002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847F264-0D31-0939-1744-8202C83D7A61}"/>
              </a:ext>
            </a:extLst>
          </p:cNvPr>
          <p:cNvCxnSpPr>
            <a:cxnSpLocks/>
          </p:cNvCxnSpPr>
          <p:nvPr/>
        </p:nvCxnSpPr>
        <p:spPr>
          <a:xfrm flipH="1">
            <a:off x="7901940" y="3649980"/>
            <a:ext cx="788670" cy="16002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1754FD5-5059-8B2C-1F8C-950C14EE7450}"/>
              </a:ext>
            </a:extLst>
          </p:cNvPr>
          <p:cNvCxnSpPr>
            <a:cxnSpLocks/>
          </p:cNvCxnSpPr>
          <p:nvPr/>
        </p:nvCxnSpPr>
        <p:spPr>
          <a:xfrm>
            <a:off x="10759440" y="2266950"/>
            <a:ext cx="716280" cy="8763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4" name="Right Brace 13">
            <a:extLst>
              <a:ext uri="{FF2B5EF4-FFF2-40B4-BE49-F238E27FC236}">
                <a16:creationId xmlns:a16="http://schemas.microsoft.com/office/drawing/2014/main" id="{9CE5660C-0803-F3AC-4957-CB89F4BF9311}"/>
              </a:ext>
            </a:extLst>
          </p:cNvPr>
          <p:cNvSpPr/>
          <p:nvPr/>
        </p:nvSpPr>
        <p:spPr>
          <a:xfrm>
            <a:off x="8154517" y="1859180"/>
            <a:ext cx="354329" cy="838400"/>
          </a:xfrm>
          <a:prstGeom prst="righ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3CDD43D8-3B8A-3814-A7B8-5DE0F66BAC35}"/>
              </a:ext>
            </a:extLst>
          </p:cNvPr>
          <p:cNvSpPr txBox="1"/>
          <p:nvPr/>
        </p:nvSpPr>
        <p:spPr>
          <a:xfrm>
            <a:off x="8508846" y="2093714"/>
            <a:ext cx="1643591" cy="369332"/>
          </a:xfrm>
          <a:prstGeom prst="rect">
            <a:avLst/>
          </a:prstGeom>
          <a:noFill/>
        </p:spPr>
        <p:txBody>
          <a:bodyPr wrap="none" rtlCol="0">
            <a:spAutoFit/>
          </a:bodyPr>
          <a:lstStyle/>
          <a:p>
            <a:r>
              <a:rPr lang="en-US" dirty="0">
                <a:solidFill>
                  <a:schemeClr val="bg1"/>
                </a:solidFill>
              </a:rPr>
              <a:t>Window Height</a:t>
            </a:r>
          </a:p>
        </p:txBody>
      </p:sp>
      <p:sp>
        <p:nvSpPr>
          <p:cNvPr id="16" name="Right Brace 15">
            <a:extLst>
              <a:ext uri="{FF2B5EF4-FFF2-40B4-BE49-F238E27FC236}">
                <a16:creationId xmlns:a16="http://schemas.microsoft.com/office/drawing/2014/main" id="{17D6589B-E10B-4FB4-2587-F403B6076DB5}"/>
              </a:ext>
            </a:extLst>
          </p:cNvPr>
          <p:cNvSpPr/>
          <p:nvPr/>
        </p:nvSpPr>
        <p:spPr>
          <a:xfrm>
            <a:off x="3030906" y="582224"/>
            <a:ext cx="354329" cy="4298385"/>
          </a:xfrm>
          <a:prstGeom prst="righ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32A17E5F-89D3-8EC7-5C7A-9D6D3D9047C0}"/>
              </a:ext>
            </a:extLst>
          </p:cNvPr>
          <p:cNvSpPr txBox="1"/>
          <p:nvPr/>
        </p:nvSpPr>
        <p:spPr>
          <a:xfrm>
            <a:off x="3409432" y="2546750"/>
            <a:ext cx="1643591" cy="369332"/>
          </a:xfrm>
          <a:prstGeom prst="rect">
            <a:avLst/>
          </a:prstGeom>
          <a:noFill/>
        </p:spPr>
        <p:txBody>
          <a:bodyPr wrap="none" rtlCol="0">
            <a:spAutoFit/>
          </a:bodyPr>
          <a:lstStyle/>
          <a:p>
            <a:r>
              <a:rPr lang="en-US" dirty="0">
                <a:solidFill>
                  <a:schemeClr val="bg1"/>
                </a:solidFill>
              </a:rPr>
              <a:t>Window Height</a:t>
            </a:r>
          </a:p>
        </p:txBody>
      </p:sp>
    </p:spTree>
    <p:extLst>
      <p:ext uri="{BB962C8B-B14F-4D97-AF65-F5344CB8AC3E}">
        <p14:creationId xmlns:p14="http://schemas.microsoft.com/office/powerpoint/2010/main" val="3029446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2A30A-94E4-9919-9E6B-836B4226D9AC}"/>
              </a:ext>
            </a:extLst>
          </p:cNvPr>
          <p:cNvSpPr>
            <a:spLocks noGrp="1"/>
          </p:cNvSpPr>
          <p:nvPr>
            <p:ph type="title"/>
          </p:nvPr>
        </p:nvSpPr>
        <p:spPr/>
        <p:txBody>
          <a:bodyPr/>
          <a:lstStyle/>
          <a:p>
            <a:r>
              <a:rPr lang="en-US" dirty="0"/>
              <a:t>Modifying the DOM in JavaScript</a:t>
            </a:r>
          </a:p>
        </p:txBody>
      </p:sp>
      <p:sp>
        <p:nvSpPr>
          <p:cNvPr id="3" name="Text Placeholder 2">
            <a:extLst>
              <a:ext uri="{FF2B5EF4-FFF2-40B4-BE49-F238E27FC236}">
                <a16:creationId xmlns:a16="http://schemas.microsoft.com/office/drawing/2014/main" id="{27B7D392-9C56-85EC-951E-51D278601AF7}"/>
              </a:ext>
            </a:extLst>
          </p:cNvPr>
          <p:cNvSpPr>
            <a:spLocks noGrp="1"/>
          </p:cNvSpPr>
          <p:nvPr>
            <p:ph type="body" idx="1"/>
          </p:nvPr>
        </p:nvSpPr>
        <p:spPr/>
        <p:txBody>
          <a:bodyPr/>
          <a:lstStyle/>
          <a:p>
            <a:r>
              <a:rPr lang="en-US" dirty="0"/>
              <a:t>Lets not just </a:t>
            </a:r>
            <a:r>
              <a:rPr lang="en-US" dirty="0" err="1"/>
              <a:t>console.log</a:t>
            </a:r>
            <a:r>
              <a:rPr lang="en-US" dirty="0"/>
              <a:t>() </a:t>
            </a:r>
          </a:p>
        </p:txBody>
      </p:sp>
    </p:spTree>
    <p:extLst>
      <p:ext uri="{BB962C8B-B14F-4D97-AF65-F5344CB8AC3E}">
        <p14:creationId xmlns:p14="http://schemas.microsoft.com/office/powerpoint/2010/main" val="1843318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web page&#10;&#10;Description automatically generated">
            <a:extLst>
              <a:ext uri="{FF2B5EF4-FFF2-40B4-BE49-F238E27FC236}">
                <a16:creationId xmlns:a16="http://schemas.microsoft.com/office/drawing/2014/main" id="{5BF590AC-F540-3A2A-AAF7-B9459C55F8DC}"/>
              </a:ext>
            </a:extLst>
          </p:cNvPr>
          <p:cNvPicPr>
            <a:picLocks noChangeAspect="1"/>
          </p:cNvPicPr>
          <p:nvPr/>
        </p:nvPicPr>
        <p:blipFill>
          <a:blip r:embed="rId2"/>
          <a:stretch>
            <a:fillRect/>
          </a:stretch>
        </p:blipFill>
        <p:spPr>
          <a:xfrm>
            <a:off x="5302914" y="1587001"/>
            <a:ext cx="2921000" cy="3721100"/>
          </a:xfrm>
          <a:prstGeom prst="rect">
            <a:avLst/>
          </a:prstGeom>
        </p:spPr>
      </p:pic>
      <p:pic>
        <p:nvPicPr>
          <p:cNvPr id="9" name="Picture 8" descr="A screenshot of a web page&#10;&#10;Description automatically generated">
            <a:extLst>
              <a:ext uri="{FF2B5EF4-FFF2-40B4-BE49-F238E27FC236}">
                <a16:creationId xmlns:a16="http://schemas.microsoft.com/office/drawing/2014/main" id="{18B71FAF-79C1-C43D-FF00-1249C7B71630}"/>
              </a:ext>
            </a:extLst>
          </p:cNvPr>
          <p:cNvPicPr>
            <a:picLocks noChangeAspect="1"/>
          </p:cNvPicPr>
          <p:nvPr/>
        </p:nvPicPr>
        <p:blipFill>
          <a:blip r:embed="rId3"/>
          <a:stretch>
            <a:fillRect/>
          </a:stretch>
        </p:blipFill>
        <p:spPr>
          <a:xfrm>
            <a:off x="9007504" y="1606051"/>
            <a:ext cx="3009900" cy="3683000"/>
          </a:xfrm>
          <a:prstGeom prst="rect">
            <a:avLst/>
          </a:prstGeom>
        </p:spPr>
      </p:pic>
      <p:sp>
        <p:nvSpPr>
          <p:cNvPr id="10" name="Title 9">
            <a:extLst>
              <a:ext uri="{FF2B5EF4-FFF2-40B4-BE49-F238E27FC236}">
                <a16:creationId xmlns:a16="http://schemas.microsoft.com/office/drawing/2014/main" id="{F1EA2630-B89A-1394-15AA-5364F918E8FB}"/>
              </a:ext>
            </a:extLst>
          </p:cNvPr>
          <p:cNvSpPr>
            <a:spLocks noGrp="1"/>
          </p:cNvSpPr>
          <p:nvPr>
            <p:ph type="title"/>
          </p:nvPr>
        </p:nvSpPr>
        <p:spPr>
          <a:xfrm>
            <a:off x="838200" y="365125"/>
            <a:ext cx="4373880" cy="1325563"/>
          </a:xfrm>
        </p:spPr>
        <p:txBody>
          <a:bodyPr/>
          <a:lstStyle/>
          <a:p>
            <a:r>
              <a:rPr lang="en-US" dirty="0"/>
              <a:t>Modify the DOM</a:t>
            </a:r>
          </a:p>
        </p:txBody>
      </p:sp>
      <p:sp>
        <p:nvSpPr>
          <p:cNvPr id="11" name="Content Placeholder 10">
            <a:extLst>
              <a:ext uri="{FF2B5EF4-FFF2-40B4-BE49-F238E27FC236}">
                <a16:creationId xmlns:a16="http://schemas.microsoft.com/office/drawing/2014/main" id="{286B0F1C-DBD1-7314-4E50-578A22E2655C}"/>
              </a:ext>
            </a:extLst>
          </p:cNvPr>
          <p:cNvSpPr>
            <a:spLocks noGrp="1"/>
          </p:cNvSpPr>
          <p:nvPr>
            <p:ph idx="1"/>
          </p:nvPr>
        </p:nvSpPr>
        <p:spPr>
          <a:xfrm>
            <a:off x="838200" y="1825625"/>
            <a:ext cx="4179570" cy="4351338"/>
          </a:xfrm>
        </p:spPr>
        <p:txBody>
          <a:bodyPr>
            <a:normAutofit lnSpcReduction="10000"/>
          </a:bodyPr>
          <a:lstStyle/>
          <a:p>
            <a:r>
              <a:rPr lang="en-US" dirty="0"/>
              <a:t>When the DOM is modified and that portion of the DOM is viewable through the Window the user sees the change in their UI</a:t>
            </a:r>
          </a:p>
          <a:p>
            <a:r>
              <a:rPr lang="en-US" dirty="0"/>
              <a:t>We need to trigger some bit of our JavaScript to make these changes</a:t>
            </a:r>
          </a:p>
          <a:p>
            <a:r>
              <a:rPr lang="en-US" dirty="0"/>
              <a:t>We need a "handle" to find things in the DOM</a:t>
            </a:r>
          </a:p>
        </p:txBody>
      </p:sp>
      <p:sp>
        <p:nvSpPr>
          <p:cNvPr id="12" name="TextBox 11">
            <a:extLst>
              <a:ext uri="{FF2B5EF4-FFF2-40B4-BE49-F238E27FC236}">
                <a16:creationId xmlns:a16="http://schemas.microsoft.com/office/drawing/2014/main" id="{119697EB-0B59-BBD3-EADF-099DB5FEEFB1}"/>
              </a:ext>
            </a:extLst>
          </p:cNvPr>
          <p:cNvSpPr txBox="1"/>
          <p:nvPr/>
        </p:nvSpPr>
        <p:spPr>
          <a:xfrm>
            <a:off x="5984645" y="996504"/>
            <a:ext cx="5369155" cy="369332"/>
          </a:xfrm>
          <a:prstGeom prst="rect">
            <a:avLst/>
          </a:prstGeom>
          <a:noFill/>
        </p:spPr>
        <p:txBody>
          <a:bodyPr wrap="square">
            <a:spAutoFit/>
          </a:bodyPr>
          <a:lstStyle/>
          <a:p>
            <a:pPr algn="r"/>
            <a:r>
              <a:rPr lang="en-US" dirty="0">
                <a:solidFill>
                  <a:srgbClr val="FFFF00"/>
                </a:solidFill>
              </a:rPr>
              <a:t>https://www.dj4e.com/code/browser/01-noscript.htm</a:t>
            </a:r>
          </a:p>
        </p:txBody>
      </p:sp>
      <p:sp>
        <p:nvSpPr>
          <p:cNvPr id="13" name="Right Arrow 12">
            <a:extLst>
              <a:ext uri="{FF2B5EF4-FFF2-40B4-BE49-F238E27FC236}">
                <a16:creationId xmlns:a16="http://schemas.microsoft.com/office/drawing/2014/main" id="{6A4E6EAB-E164-164D-5B22-8C2227DB4BE7}"/>
              </a:ext>
            </a:extLst>
          </p:cNvPr>
          <p:cNvSpPr/>
          <p:nvPr/>
        </p:nvSpPr>
        <p:spPr>
          <a:xfrm>
            <a:off x="8344564" y="3337061"/>
            <a:ext cx="586740" cy="4000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072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C9C4D00-19E0-7B5C-2D09-74C2FE23ECD3}"/>
              </a:ext>
            </a:extLst>
          </p:cNvPr>
          <p:cNvSpPr/>
          <p:nvPr/>
        </p:nvSpPr>
        <p:spPr>
          <a:xfrm>
            <a:off x="874184" y="277284"/>
            <a:ext cx="2707216" cy="4264899"/>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Browser</a:t>
            </a:r>
          </a:p>
        </p:txBody>
      </p:sp>
      <p:sp>
        <p:nvSpPr>
          <p:cNvPr id="6" name="Rectangle 5">
            <a:extLst>
              <a:ext uri="{FF2B5EF4-FFF2-40B4-BE49-F238E27FC236}">
                <a16:creationId xmlns:a16="http://schemas.microsoft.com/office/drawing/2014/main" id="{6387946E-7CA3-4E9E-42EE-FE681F1412A8}"/>
              </a:ext>
            </a:extLst>
          </p:cNvPr>
          <p:cNvSpPr/>
          <p:nvPr/>
        </p:nvSpPr>
        <p:spPr>
          <a:xfrm>
            <a:off x="4978400" y="404286"/>
            <a:ext cx="6197600" cy="3683000"/>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Server</a:t>
            </a:r>
          </a:p>
        </p:txBody>
      </p:sp>
      <p:sp>
        <p:nvSpPr>
          <p:cNvPr id="73" name="Cloud Callout 72">
            <a:extLst>
              <a:ext uri="{FF2B5EF4-FFF2-40B4-BE49-F238E27FC236}">
                <a16:creationId xmlns:a16="http://schemas.microsoft.com/office/drawing/2014/main" id="{9996A45E-0435-5177-87B7-4661CE994814}"/>
              </a:ext>
            </a:extLst>
          </p:cNvPr>
          <p:cNvSpPr/>
          <p:nvPr/>
        </p:nvSpPr>
        <p:spPr>
          <a:xfrm>
            <a:off x="3874395" y="1994246"/>
            <a:ext cx="736003" cy="506940"/>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sym typeface="Helvetica" charset="0"/>
            </a:endParaRPr>
          </a:p>
        </p:txBody>
      </p:sp>
      <p:sp>
        <p:nvSpPr>
          <p:cNvPr id="77" name="Rectangle 76">
            <a:extLst>
              <a:ext uri="{FF2B5EF4-FFF2-40B4-BE49-F238E27FC236}">
                <a16:creationId xmlns:a16="http://schemas.microsoft.com/office/drawing/2014/main" id="{9ED9B4D6-A89C-3DA4-94E8-3B6AE5AF7052}"/>
              </a:ext>
            </a:extLst>
          </p:cNvPr>
          <p:cNvSpPr/>
          <p:nvPr/>
        </p:nvSpPr>
        <p:spPr>
          <a:xfrm>
            <a:off x="1079500" y="404286"/>
            <a:ext cx="516467" cy="4022402"/>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67" dirty="0">
                <a:sym typeface="Helvetica" charset="0"/>
              </a:rPr>
              <a:t>D</a:t>
            </a:r>
          </a:p>
          <a:p>
            <a:pPr algn="ctr">
              <a:defRPr/>
            </a:pPr>
            <a:r>
              <a:rPr lang="en-US" sz="1867" dirty="0">
                <a:sym typeface="Helvetica" charset="0"/>
              </a:rPr>
              <a:t>O</a:t>
            </a:r>
          </a:p>
          <a:p>
            <a:pPr algn="ctr">
              <a:defRPr/>
            </a:pPr>
            <a:r>
              <a:rPr lang="en-US" sz="1867" dirty="0">
                <a:sym typeface="Helvetica" charset="0"/>
              </a:rPr>
              <a:t>M</a:t>
            </a:r>
          </a:p>
        </p:txBody>
      </p:sp>
      <p:sp>
        <p:nvSpPr>
          <p:cNvPr id="78" name="Rounded Rectangle 77">
            <a:extLst>
              <a:ext uri="{FF2B5EF4-FFF2-40B4-BE49-F238E27FC236}">
                <a16:creationId xmlns:a16="http://schemas.microsoft.com/office/drawing/2014/main" id="{282FD229-6188-9887-EA94-3276E3C9901D}"/>
              </a:ext>
            </a:extLst>
          </p:cNvPr>
          <p:cNvSpPr>
            <a:spLocks noChangeArrowheads="1"/>
          </p:cNvSpPr>
          <p:nvPr/>
        </p:nvSpPr>
        <p:spPr bwMode="auto">
          <a:xfrm>
            <a:off x="2235200" y="1758767"/>
            <a:ext cx="1363133" cy="948267"/>
          </a:xfrm>
          <a:prstGeom prst="roundRect">
            <a:avLst>
              <a:gd name="adj" fmla="val 16667"/>
            </a:avLst>
          </a:prstGeom>
          <a:solidFill>
            <a:srgbClr val="002060"/>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defRPr/>
            </a:pPr>
            <a:r>
              <a:rPr lang="en-US" sz="1867" dirty="0">
                <a:sym typeface="Helvetica" charset="0"/>
              </a:rPr>
              <a:t>Parse</a:t>
            </a:r>
          </a:p>
          <a:p>
            <a:pPr algn="ctr">
              <a:defRPr/>
            </a:pPr>
            <a:r>
              <a:rPr lang="en-US" sz="1867" dirty="0">
                <a:sym typeface="Helvetica" charset="0"/>
              </a:rPr>
              <a:t>Response</a:t>
            </a:r>
          </a:p>
        </p:txBody>
      </p:sp>
      <p:sp>
        <p:nvSpPr>
          <p:cNvPr id="79" name="Rectangle 78">
            <a:extLst>
              <a:ext uri="{FF2B5EF4-FFF2-40B4-BE49-F238E27FC236}">
                <a16:creationId xmlns:a16="http://schemas.microsoft.com/office/drawing/2014/main" id="{C9D8BA83-090A-4D4B-71AF-F04196B589FE}"/>
              </a:ext>
            </a:extLst>
          </p:cNvPr>
          <p:cNvSpPr/>
          <p:nvPr/>
        </p:nvSpPr>
        <p:spPr>
          <a:xfrm>
            <a:off x="2133601" y="3130367"/>
            <a:ext cx="1420284" cy="1123949"/>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b"/>
          <a:lstStyle/>
          <a:p>
            <a:pPr>
              <a:defRPr/>
            </a:pPr>
            <a:r>
              <a:rPr lang="en-US" sz="1867" dirty="0">
                <a:sym typeface="Helvetica" charset="0"/>
              </a:rPr>
              <a:t>JavaScript</a:t>
            </a:r>
          </a:p>
        </p:txBody>
      </p:sp>
      <p:pic>
        <p:nvPicPr>
          <p:cNvPr id="8218" name="Picture 80">
            <a:extLst>
              <a:ext uri="{FF2B5EF4-FFF2-40B4-BE49-F238E27FC236}">
                <a16:creationId xmlns:a16="http://schemas.microsoft.com/office/drawing/2014/main" id="{93EC6C17-0DE3-FFC8-C627-8CA7C642D5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0634" y="1480064"/>
            <a:ext cx="1473201"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 name="Straight Arrow Connector 42">
            <a:extLst>
              <a:ext uri="{FF2B5EF4-FFF2-40B4-BE49-F238E27FC236}">
                <a16:creationId xmlns:a16="http://schemas.microsoft.com/office/drawing/2014/main" id="{B2D8E57A-D58A-F9C9-FB54-BA20F9C6B92A}"/>
              </a:ext>
            </a:extLst>
          </p:cNvPr>
          <p:cNvCxnSpPr>
            <a:cxnSpLocks/>
            <a:stCxn id="48" idx="3"/>
          </p:cNvCxnSpPr>
          <p:nvPr/>
        </p:nvCxnSpPr>
        <p:spPr>
          <a:xfrm flipV="1">
            <a:off x="2047875" y="884484"/>
            <a:ext cx="3295649" cy="3598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AEC1065-C3B9-C076-629B-CC3C3AEDE73E}"/>
              </a:ext>
            </a:extLst>
          </p:cNvPr>
          <p:cNvCxnSpPr>
            <a:cxnSpLocks/>
            <a:stCxn id="6" idx="1"/>
            <a:endCxn id="78" idx="3"/>
          </p:cNvCxnSpPr>
          <p:nvPr/>
        </p:nvCxnSpPr>
        <p:spPr>
          <a:xfrm flipH="1" flipV="1">
            <a:off x="3598333" y="2232901"/>
            <a:ext cx="1380067" cy="1288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DFB0BDD-901B-F797-D480-F0799EB03312}"/>
              </a:ext>
            </a:extLst>
          </p:cNvPr>
          <p:cNvCxnSpPr>
            <a:cxnSpLocks/>
            <a:stCxn id="78" idx="1"/>
            <a:endCxn id="77" idx="3"/>
          </p:cNvCxnSpPr>
          <p:nvPr/>
        </p:nvCxnSpPr>
        <p:spPr>
          <a:xfrm flipH="1">
            <a:off x="1595967" y="2232901"/>
            <a:ext cx="639233" cy="18258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a:extLst>
              <a:ext uri="{FF2B5EF4-FFF2-40B4-BE49-F238E27FC236}">
                <a16:creationId xmlns:a16="http://schemas.microsoft.com/office/drawing/2014/main" id="{270A63D2-E902-667D-ECC1-96D13120BDE8}"/>
              </a:ext>
            </a:extLst>
          </p:cNvPr>
          <p:cNvSpPr>
            <a:spLocks noChangeArrowheads="1"/>
          </p:cNvSpPr>
          <p:nvPr/>
        </p:nvSpPr>
        <p:spPr bwMode="auto">
          <a:xfrm>
            <a:off x="1144058" y="672817"/>
            <a:ext cx="903817" cy="497416"/>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dk1"/>
                </a:solidFill>
                <a:sym typeface="Helvetica" charset="0"/>
              </a:rPr>
              <a:t>Click</a:t>
            </a:r>
          </a:p>
        </p:txBody>
      </p:sp>
      <p:sp>
        <p:nvSpPr>
          <p:cNvPr id="2" name="TextBox 1">
            <a:extLst>
              <a:ext uri="{FF2B5EF4-FFF2-40B4-BE49-F238E27FC236}">
                <a16:creationId xmlns:a16="http://schemas.microsoft.com/office/drawing/2014/main" id="{2525C7EC-E60F-E844-6FF8-F891ADE1AD52}"/>
              </a:ext>
            </a:extLst>
          </p:cNvPr>
          <p:cNvSpPr txBox="1"/>
          <p:nvPr/>
        </p:nvSpPr>
        <p:spPr>
          <a:xfrm>
            <a:off x="5078757" y="1262719"/>
            <a:ext cx="6336036" cy="2031325"/>
          </a:xfrm>
          <a:prstGeom prst="rect">
            <a:avLst/>
          </a:prstGeom>
          <a:noFill/>
        </p:spPr>
        <p:txBody>
          <a:bodyPr wrap="square">
            <a:spAutoFit/>
          </a:bodyPr>
          <a:lstStyle/>
          <a:p>
            <a:r>
              <a:rPr lang="en-US" b="1" dirty="0">
                <a:latin typeface="Courier New" panose="02070309020205020404" pitchFamily="49" charset="0"/>
                <a:cs typeface="Courier New" panose="02070309020205020404" pitchFamily="49" charset="0"/>
              </a:rPr>
              <a:t>&lt;h1&gt;A header&lt;/h1&gt;</a:t>
            </a:r>
          </a:p>
          <a:p>
            <a:r>
              <a:rPr lang="en-US" b="1" dirty="0">
                <a:latin typeface="Courier New" panose="02070309020205020404" pitchFamily="49" charset="0"/>
                <a:cs typeface="Courier New" panose="02070309020205020404" pitchFamily="49" charset="0"/>
              </a:rPr>
              <a:t>&lt;p&gt;&lt;a onclick="</a:t>
            </a:r>
            <a:r>
              <a:rPr lang="en-US" b="1" dirty="0" err="1">
                <a:latin typeface="Courier New" panose="02070309020205020404" pitchFamily="49" charset="0"/>
                <a:cs typeface="Courier New" panose="02070309020205020404" pitchFamily="49" charset="0"/>
              </a:rPr>
              <a:t>myFunc</a:t>
            </a:r>
            <a:r>
              <a:rPr lang="en-US" b="1" dirty="0">
                <a:latin typeface="Courier New" panose="02070309020205020404" pitchFamily="49" charset="0"/>
                <a:cs typeface="Courier New" panose="02070309020205020404" pitchFamily="49" charset="0"/>
              </a:rPr>
              <a:t>();"&gt;Click Me&lt;/a&gt;&lt;/p&gt;</a:t>
            </a:r>
          </a:p>
          <a:p>
            <a:r>
              <a:rPr lang="en-US" b="1" dirty="0">
                <a:latin typeface="Courier New" panose="02070309020205020404" pitchFamily="49" charset="0"/>
                <a:cs typeface="Courier New" panose="02070309020205020404" pitchFamily="49" charset="0"/>
              </a:rPr>
              <a:t>&lt;script&gt;</a:t>
            </a:r>
          </a:p>
          <a:p>
            <a:r>
              <a:rPr lang="en-US" b="1" dirty="0">
                <a:latin typeface="Courier New" panose="02070309020205020404" pitchFamily="49" charset="0"/>
                <a:cs typeface="Courier New" panose="02070309020205020404" pitchFamily="49" charset="0"/>
              </a:rPr>
              <a:t>    function </a:t>
            </a:r>
            <a:r>
              <a:rPr lang="en-US" b="1" dirty="0" err="1">
                <a:latin typeface="Courier New" panose="02070309020205020404" pitchFamily="49" charset="0"/>
                <a:cs typeface="Courier New" panose="02070309020205020404" pitchFamily="49" charset="0"/>
              </a:rPr>
              <a:t>myFunc</a:t>
            </a:r>
            <a:r>
              <a:rPr lang="en-US" b="1" dirty="0">
                <a:latin typeface="Courier New" panose="02070309020205020404" pitchFamily="49" charset="0"/>
                <a:cs typeface="Courier New" panose="02070309020205020404" pitchFamily="49" charset="0"/>
              </a:rPr>
              <a:t>() {</a:t>
            </a:r>
          </a:p>
          <a:p>
            <a:r>
              <a:rPr lang="en-US" b="1" dirty="0">
                <a:solidFill>
                  <a:srgbClr val="FFC000"/>
                </a:solidFill>
                <a:latin typeface="Courier New" panose="02070309020205020404" pitchFamily="49" charset="0"/>
                <a:cs typeface="Courier New" panose="02070309020205020404" pitchFamily="49" charset="0"/>
              </a:rPr>
              <a:t>        </a:t>
            </a:r>
            <a:r>
              <a:rPr lang="en-US" b="1" dirty="0" err="1">
                <a:solidFill>
                  <a:srgbClr val="FFC000"/>
                </a:solidFill>
                <a:latin typeface="Courier New" panose="02070309020205020404" pitchFamily="49" charset="0"/>
                <a:cs typeface="Courier New" panose="02070309020205020404" pitchFamily="49" charset="0"/>
              </a:rPr>
              <a:t>console.log</a:t>
            </a:r>
            <a:r>
              <a:rPr lang="en-US" b="1" dirty="0">
                <a:solidFill>
                  <a:srgbClr val="FFC000"/>
                </a:solidFill>
                <a:latin typeface="Courier New" panose="02070309020205020404" pitchFamily="49" charset="0"/>
                <a:cs typeface="Courier New" panose="02070309020205020404" pitchFamily="49" charset="0"/>
              </a:rPr>
              <a:t>("I was clicked");</a:t>
            </a:r>
          </a:p>
          <a:p>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&lt;/script&gt;</a:t>
            </a:r>
          </a:p>
        </p:txBody>
      </p:sp>
      <p:sp>
        <p:nvSpPr>
          <p:cNvPr id="3" name="TextBox 2">
            <a:extLst>
              <a:ext uri="{FF2B5EF4-FFF2-40B4-BE49-F238E27FC236}">
                <a16:creationId xmlns:a16="http://schemas.microsoft.com/office/drawing/2014/main" id="{2A841704-72CA-21B7-F163-798C4C85C488}"/>
              </a:ext>
            </a:extLst>
          </p:cNvPr>
          <p:cNvSpPr txBox="1"/>
          <p:nvPr/>
        </p:nvSpPr>
        <p:spPr>
          <a:xfrm>
            <a:off x="5167243" y="673644"/>
            <a:ext cx="5369155" cy="369332"/>
          </a:xfrm>
          <a:prstGeom prst="rect">
            <a:avLst/>
          </a:prstGeom>
          <a:noFill/>
        </p:spPr>
        <p:txBody>
          <a:bodyPr wrap="square">
            <a:spAutoFit/>
          </a:bodyPr>
          <a:lstStyle/>
          <a:p>
            <a:pPr algn="r"/>
            <a:r>
              <a:rPr lang="en-US" dirty="0">
                <a:solidFill>
                  <a:srgbClr val="FFFF00"/>
                </a:solidFill>
              </a:rPr>
              <a:t>https://www.dj4e.com/code/browser/03-event.htm</a:t>
            </a:r>
          </a:p>
        </p:txBody>
      </p:sp>
      <p:sp>
        <p:nvSpPr>
          <p:cNvPr id="5" name="Rounded Rectangle 4">
            <a:extLst>
              <a:ext uri="{FF2B5EF4-FFF2-40B4-BE49-F238E27FC236}">
                <a16:creationId xmlns:a16="http://schemas.microsoft.com/office/drawing/2014/main" id="{E1BBF347-18AD-C0A3-6423-990EF873865E}"/>
              </a:ext>
            </a:extLst>
          </p:cNvPr>
          <p:cNvSpPr>
            <a:spLocks noChangeArrowheads="1"/>
          </p:cNvSpPr>
          <p:nvPr/>
        </p:nvSpPr>
        <p:spPr bwMode="auto">
          <a:xfrm>
            <a:off x="1150730" y="3130367"/>
            <a:ext cx="662516" cy="289385"/>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dk1"/>
                </a:solidFill>
                <a:sym typeface="Helvetica" charset="0"/>
              </a:rPr>
              <a:t>Click</a:t>
            </a:r>
          </a:p>
        </p:txBody>
      </p:sp>
      <p:cxnSp>
        <p:nvCxnSpPr>
          <p:cNvPr id="7" name="Straight Arrow Connector 6">
            <a:extLst>
              <a:ext uri="{FF2B5EF4-FFF2-40B4-BE49-F238E27FC236}">
                <a16:creationId xmlns:a16="http://schemas.microsoft.com/office/drawing/2014/main" id="{0C0DFD50-066D-0224-0B93-495588EFAE3E}"/>
              </a:ext>
            </a:extLst>
          </p:cNvPr>
          <p:cNvCxnSpPr>
            <a:cxnSpLocks/>
            <a:stCxn id="5" idx="3"/>
            <a:endCxn id="79" idx="1"/>
          </p:cNvCxnSpPr>
          <p:nvPr/>
        </p:nvCxnSpPr>
        <p:spPr>
          <a:xfrm>
            <a:off x="1813246" y="3275060"/>
            <a:ext cx="320355" cy="41728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descr="A screenshot of a computer&#10;&#10;Description automatically generated">
            <a:extLst>
              <a:ext uri="{FF2B5EF4-FFF2-40B4-BE49-F238E27FC236}">
                <a16:creationId xmlns:a16="http://schemas.microsoft.com/office/drawing/2014/main" id="{84A0E3B1-595A-2588-6C94-F03A0D185FB5}"/>
              </a:ext>
            </a:extLst>
          </p:cNvPr>
          <p:cNvPicPr>
            <a:picLocks noChangeAspect="1"/>
          </p:cNvPicPr>
          <p:nvPr/>
        </p:nvPicPr>
        <p:blipFill>
          <a:blip r:embed="rId3"/>
          <a:stretch>
            <a:fillRect/>
          </a:stretch>
        </p:blipFill>
        <p:spPr>
          <a:xfrm>
            <a:off x="8448260" y="2888138"/>
            <a:ext cx="3388139" cy="3811656"/>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383DF6C8-A068-6C26-6CE4-A5DDC4D2A8C6}"/>
              </a:ext>
            </a:extLst>
          </p:cNvPr>
          <p:cNvPicPr>
            <a:picLocks noChangeAspect="1"/>
          </p:cNvPicPr>
          <p:nvPr/>
        </p:nvPicPr>
        <p:blipFill>
          <a:blip r:embed="rId4"/>
          <a:stretch>
            <a:fillRect/>
          </a:stretch>
        </p:blipFill>
        <p:spPr>
          <a:xfrm>
            <a:off x="3726990" y="3981257"/>
            <a:ext cx="4363554" cy="2359616"/>
          </a:xfrm>
          <a:prstGeom prst="rect">
            <a:avLst/>
          </a:prstGeom>
        </p:spPr>
      </p:pic>
      <p:cxnSp>
        <p:nvCxnSpPr>
          <p:cNvPr id="15" name="Straight Arrow Connector 14">
            <a:extLst>
              <a:ext uri="{FF2B5EF4-FFF2-40B4-BE49-F238E27FC236}">
                <a16:creationId xmlns:a16="http://schemas.microsoft.com/office/drawing/2014/main" id="{6FB6B405-3261-37F5-B131-6162DD82569E}"/>
              </a:ext>
            </a:extLst>
          </p:cNvPr>
          <p:cNvCxnSpPr>
            <a:cxnSpLocks/>
          </p:cNvCxnSpPr>
          <p:nvPr/>
        </p:nvCxnSpPr>
        <p:spPr>
          <a:xfrm flipV="1">
            <a:off x="692151" y="921525"/>
            <a:ext cx="451907" cy="74824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D4390C0-B6B5-1F7B-7471-9189406CC923}"/>
              </a:ext>
            </a:extLst>
          </p:cNvPr>
          <p:cNvCxnSpPr>
            <a:cxnSpLocks/>
          </p:cNvCxnSpPr>
          <p:nvPr/>
        </p:nvCxnSpPr>
        <p:spPr>
          <a:xfrm flipH="1" flipV="1">
            <a:off x="692151" y="2245786"/>
            <a:ext cx="387349" cy="16970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CE65586-6601-6B73-0797-70B7632CC784}"/>
              </a:ext>
            </a:extLst>
          </p:cNvPr>
          <p:cNvSpPr txBox="1"/>
          <p:nvPr/>
        </p:nvSpPr>
        <p:spPr>
          <a:xfrm>
            <a:off x="1135771" y="5257063"/>
            <a:ext cx="906467" cy="369332"/>
          </a:xfrm>
          <a:prstGeom prst="rect">
            <a:avLst/>
          </a:prstGeom>
          <a:noFill/>
        </p:spPr>
        <p:txBody>
          <a:bodyPr wrap="none" rtlCol="0">
            <a:spAutoFit/>
          </a:bodyPr>
          <a:lstStyle/>
          <a:p>
            <a:r>
              <a:rPr lang="en-US" dirty="0"/>
              <a:t>Recall…</a:t>
            </a:r>
          </a:p>
        </p:txBody>
      </p:sp>
    </p:spTree>
    <p:extLst>
      <p:ext uri="{BB962C8B-B14F-4D97-AF65-F5344CB8AC3E}">
        <p14:creationId xmlns:p14="http://schemas.microsoft.com/office/powerpoint/2010/main" val="3941033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C9C4D00-19E0-7B5C-2D09-74C2FE23ECD3}"/>
              </a:ext>
            </a:extLst>
          </p:cNvPr>
          <p:cNvSpPr/>
          <p:nvPr/>
        </p:nvSpPr>
        <p:spPr>
          <a:xfrm>
            <a:off x="874184" y="277284"/>
            <a:ext cx="2707216" cy="4264899"/>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Browser</a:t>
            </a:r>
          </a:p>
        </p:txBody>
      </p:sp>
      <p:sp>
        <p:nvSpPr>
          <p:cNvPr id="6" name="Rectangle 5">
            <a:extLst>
              <a:ext uri="{FF2B5EF4-FFF2-40B4-BE49-F238E27FC236}">
                <a16:creationId xmlns:a16="http://schemas.microsoft.com/office/drawing/2014/main" id="{6387946E-7CA3-4E9E-42EE-FE681F1412A8}"/>
              </a:ext>
            </a:extLst>
          </p:cNvPr>
          <p:cNvSpPr/>
          <p:nvPr/>
        </p:nvSpPr>
        <p:spPr>
          <a:xfrm>
            <a:off x="4978399" y="404286"/>
            <a:ext cx="6759713" cy="3683000"/>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Server</a:t>
            </a:r>
          </a:p>
        </p:txBody>
      </p:sp>
      <p:sp>
        <p:nvSpPr>
          <p:cNvPr id="73" name="Cloud Callout 72">
            <a:extLst>
              <a:ext uri="{FF2B5EF4-FFF2-40B4-BE49-F238E27FC236}">
                <a16:creationId xmlns:a16="http://schemas.microsoft.com/office/drawing/2014/main" id="{9996A45E-0435-5177-87B7-4661CE994814}"/>
              </a:ext>
            </a:extLst>
          </p:cNvPr>
          <p:cNvSpPr/>
          <p:nvPr/>
        </p:nvSpPr>
        <p:spPr>
          <a:xfrm>
            <a:off x="3874395" y="1994246"/>
            <a:ext cx="736003" cy="506940"/>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sym typeface="Helvetica" charset="0"/>
            </a:endParaRPr>
          </a:p>
        </p:txBody>
      </p:sp>
      <p:sp>
        <p:nvSpPr>
          <p:cNvPr id="77" name="Rectangle 76">
            <a:extLst>
              <a:ext uri="{FF2B5EF4-FFF2-40B4-BE49-F238E27FC236}">
                <a16:creationId xmlns:a16="http://schemas.microsoft.com/office/drawing/2014/main" id="{9ED9B4D6-A89C-3DA4-94E8-3B6AE5AF7052}"/>
              </a:ext>
            </a:extLst>
          </p:cNvPr>
          <p:cNvSpPr/>
          <p:nvPr/>
        </p:nvSpPr>
        <p:spPr>
          <a:xfrm>
            <a:off x="1079500" y="404286"/>
            <a:ext cx="516467" cy="4022402"/>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67" dirty="0">
                <a:sym typeface="Helvetica" charset="0"/>
              </a:rPr>
              <a:t>D</a:t>
            </a:r>
          </a:p>
          <a:p>
            <a:pPr algn="ctr">
              <a:defRPr/>
            </a:pPr>
            <a:r>
              <a:rPr lang="en-US" sz="1867" dirty="0">
                <a:sym typeface="Helvetica" charset="0"/>
              </a:rPr>
              <a:t>O</a:t>
            </a:r>
          </a:p>
          <a:p>
            <a:pPr algn="ctr">
              <a:defRPr/>
            </a:pPr>
            <a:r>
              <a:rPr lang="en-US" sz="1867" dirty="0">
                <a:sym typeface="Helvetica" charset="0"/>
              </a:rPr>
              <a:t>M</a:t>
            </a:r>
          </a:p>
        </p:txBody>
      </p:sp>
      <p:sp>
        <p:nvSpPr>
          <p:cNvPr id="78" name="Rounded Rectangle 77">
            <a:extLst>
              <a:ext uri="{FF2B5EF4-FFF2-40B4-BE49-F238E27FC236}">
                <a16:creationId xmlns:a16="http://schemas.microsoft.com/office/drawing/2014/main" id="{282FD229-6188-9887-EA94-3276E3C9901D}"/>
              </a:ext>
            </a:extLst>
          </p:cNvPr>
          <p:cNvSpPr>
            <a:spLocks noChangeArrowheads="1"/>
          </p:cNvSpPr>
          <p:nvPr/>
        </p:nvSpPr>
        <p:spPr bwMode="auto">
          <a:xfrm>
            <a:off x="2235200" y="1758767"/>
            <a:ext cx="1363133" cy="948267"/>
          </a:xfrm>
          <a:prstGeom prst="roundRect">
            <a:avLst>
              <a:gd name="adj" fmla="val 16667"/>
            </a:avLst>
          </a:prstGeom>
          <a:solidFill>
            <a:srgbClr val="002060"/>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defRPr/>
            </a:pPr>
            <a:r>
              <a:rPr lang="en-US" sz="1867" dirty="0">
                <a:sym typeface="Helvetica" charset="0"/>
              </a:rPr>
              <a:t>Parse</a:t>
            </a:r>
          </a:p>
          <a:p>
            <a:pPr algn="ctr">
              <a:defRPr/>
            </a:pPr>
            <a:r>
              <a:rPr lang="en-US" sz="1867" dirty="0">
                <a:sym typeface="Helvetica" charset="0"/>
              </a:rPr>
              <a:t>Response</a:t>
            </a:r>
          </a:p>
        </p:txBody>
      </p:sp>
      <p:sp>
        <p:nvSpPr>
          <p:cNvPr id="79" name="Rectangle 78">
            <a:extLst>
              <a:ext uri="{FF2B5EF4-FFF2-40B4-BE49-F238E27FC236}">
                <a16:creationId xmlns:a16="http://schemas.microsoft.com/office/drawing/2014/main" id="{C9D8BA83-090A-4D4B-71AF-F04196B589FE}"/>
              </a:ext>
            </a:extLst>
          </p:cNvPr>
          <p:cNvSpPr/>
          <p:nvPr/>
        </p:nvSpPr>
        <p:spPr>
          <a:xfrm>
            <a:off x="2133601" y="3130367"/>
            <a:ext cx="1420284" cy="1123949"/>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b"/>
          <a:lstStyle/>
          <a:p>
            <a:pPr>
              <a:defRPr/>
            </a:pPr>
            <a:r>
              <a:rPr lang="en-US" sz="1867" dirty="0">
                <a:sym typeface="Helvetica" charset="0"/>
              </a:rPr>
              <a:t>JavaScript</a:t>
            </a:r>
          </a:p>
        </p:txBody>
      </p:sp>
      <p:pic>
        <p:nvPicPr>
          <p:cNvPr id="8218" name="Picture 80">
            <a:extLst>
              <a:ext uri="{FF2B5EF4-FFF2-40B4-BE49-F238E27FC236}">
                <a16:creationId xmlns:a16="http://schemas.microsoft.com/office/drawing/2014/main" id="{93EC6C17-0DE3-FFC8-C627-8CA7C642D5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0634" y="1480064"/>
            <a:ext cx="1473201"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 name="Straight Arrow Connector 42">
            <a:extLst>
              <a:ext uri="{FF2B5EF4-FFF2-40B4-BE49-F238E27FC236}">
                <a16:creationId xmlns:a16="http://schemas.microsoft.com/office/drawing/2014/main" id="{B2D8E57A-D58A-F9C9-FB54-BA20F9C6B92A}"/>
              </a:ext>
            </a:extLst>
          </p:cNvPr>
          <p:cNvCxnSpPr>
            <a:cxnSpLocks/>
            <a:stCxn id="48" idx="3"/>
          </p:cNvCxnSpPr>
          <p:nvPr/>
        </p:nvCxnSpPr>
        <p:spPr>
          <a:xfrm flipV="1">
            <a:off x="2047875" y="884484"/>
            <a:ext cx="3295649" cy="3598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AEC1065-C3B9-C076-629B-CC3C3AEDE73E}"/>
              </a:ext>
            </a:extLst>
          </p:cNvPr>
          <p:cNvCxnSpPr>
            <a:cxnSpLocks/>
            <a:stCxn id="6" idx="1"/>
            <a:endCxn id="78" idx="3"/>
          </p:cNvCxnSpPr>
          <p:nvPr/>
        </p:nvCxnSpPr>
        <p:spPr>
          <a:xfrm flipH="1" flipV="1">
            <a:off x="3598333" y="2232901"/>
            <a:ext cx="1380066" cy="1288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DFB0BDD-901B-F797-D480-F0799EB03312}"/>
              </a:ext>
            </a:extLst>
          </p:cNvPr>
          <p:cNvCxnSpPr>
            <a:cxnSpLocks/>
            <a:stCxn id="78" idx="1"/>
            <a:endCxn id="77" idx="3"/>
          </p:cNvCxnSpPr>
          <p:nvPr/>
        </p:nvCxnSpPr>
        <p:spPr>
          <a:xfrm flipH="1">
            <a:off x="1595967" y="2232901"/>
            <a:ext cx="639233" cy="18258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a:extLst>
              <a:ext uri="{FF2B5EF4-FFF2-40B4-BE49-F238E27FC236}">
                <a16:creationId xmlns:a16="http://schemas.microsoft.com/office/drawing/2014/main" id="{270A63D2-E902-667D-ECC1-96D13120BDE8}"/>
              </a:ext>
            </a:extLst>
          </p:cNvPr>
          <p:cNvSpPr>
            <a:spLocks noChangeArrowheads="1"/>
          </p:cNvSpPr>
          <p:nvPr/>
        </p:nvSpPr>
        <p:spPr bwMode="auto">
          <a:xfrm>
            <a:off x="1144058" y="672817"/>
            <a:ext cx="903817" cy="497416"/>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dk1"/>
                </a:solidFill>
                <a:sym typeface="Helvetica" charset="0"/>
              </a:rPr>
              <a:t>Click</a:t>
            </a:r>
          </a:p>
        </p:txBody>
      </p:sp>
      <p:sp>
        <p:nvSpPr>
          <p:cNvPr id="2" name="TextBox 1">
            <a:extLst>
              <a:ext uri="{FF2B5EF4-FFF2-40B4-BE49-F238E27FC236}">
                <a16:creationId xmlns:a16="http://schemas.microsoft.com/office/drawing/2014/main" id="{2525C7EC-E60F-E844-6FF8-F891ADE1AD52}"/>
              </a:ext>
            </a:extLst>
          </p:cNvPr>
          <p:cNvSpPr txBox="1"/>
          <p:nvPr/>
        </p:nvSpPr>
        <p:spPr>
          <a:xfrm>
            <a:off x="5078756" y="1262719"/>
            <a:ext cx="7113243" cy="2616101"/>
          </a:xfrm>
          <a:prstGeom prst="rect">
            <a:avLst/>
          </a:prstGeom>
          <a:noFill/>
        </p:spPr>
        <p:txBody>
          <a:bodyPr wrap="square">
            <a:spAutoFit/>
          </a:bodyPr>
          <a:lstStyle/>
          <a:p>
            <a:r>
              <a:rPr lang="en-US" sz="1600" b="1" dirty="0">
                <a:latin typeface="Courier New" panose="02070309020205020404" pitchFamily="49" charset="0"/>
                <a:cs typeface="Courier New" panose="02070309020205020404" pitchFamily="49" charset="0"/>
              </a:rPr>
              <a:t>&lt;h1 id="fun"&gt;A header&lt;/h1&gt;</a:t>
            </a:r>
          </a:p>
          <a:p>
            <a:r>
              <a:rPr lang="en-US" sz="1600" b="1" dirty="0">
                <a:latin typeface="Courier New" panose="02070309020205020404" pitchFamily="49" charset="0"/>
                <a:cs typeface="Courier New" panose="02070309020205020404" pitchFamily="49" charset="0"/>
              </a:rPr>
              <a:t>&lt;p&gt;&lt;a onclick="</a:t>
            </a:r>
            <a:r>
              <a:rPr lang="en-US" sz="1600" b="1" dirty="0" err="1">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();"&gt;Click Me&lt;/a&gt;&lt;/p&gt;</a:t>
            </a:r>
          </a:p>
          <a:p>
            <a:r>
              <a:rPr lang="en-US" sz="1600" b="1" dirty="0">
                <a:latin typeface="Courier New" panose="02070309020205020404" pitchFamily="49" charset="0"/>
                <a:cs typeface="Courier New" panose="02070309020205020404" pitchFamily="49" charset="0"/>
              </a:rPr>
              <a:t>&lt;script&gt;</a:t>
            </a:r>
          </a:p>
          <a:p>
            <a:r>
              <a:rPr lang="en-US" sz="1600" b="1" dirty="0">
                <a:latin typeface="Courier New" panose="02070309020205020404" pitchFamily="49" charset="0"/>
                <a:cs typeface="Courier New" panose="02070309020205020404" pitchFamily="49" charset="0"/>
              </a:rPr>
              <a:t>    function </a:t>
            </a:r>
            <a:r>
              <a:rPr lang="en-US" sz="1600" b="1" dirty="0" err="1">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console.log</a:t>
            </a:r>
            <a:r>
              <a:rPr lang="en-US" sz="1600" b="1" dirty="0">
                <a:latin typeface="Courier New" panose="02070309020205020404" pitchFamily="49" charset="0"/>
                <a:cs typeface="Courier New" panose="02070309020205020404" pitchFamily="49" charset="0"/>
              </a:rPr>
              <a:t>("I was clicked");</a:t>
            </a:r>
          </a:p>
          <a:p>
            <a:r>
              <a:rPr lang="en-US" sz="1600" b="1" dirty="0">
                <a:solidFill>
                  <a:srgbClr val="FFC000"/>
                </a:solidFill>
                <a:latin typeface="Courier New" panose="02070309020205020404" pitchFamily="49" charset="0"/>
                <a:cs typeface="Courier New" panose="02070309020205020404" pitchFamily="49" charset="0"/>
              </a:rPr>
              <a:t>        let </a:t>
            </a:r>
            <a:r>
              <a:rPr lang="en-US" sz="1600" b="1" dirty="0" err="1">
                <a:solidFill>
                  <a:srgbClr val="FFC000"/>
                </a:solidFill>
                <a:latin typeface="Courier New" panose="02070309020205020404" pitchFamily="49" charset="0"/>
                <a:cs typeface="Courier New" panose="02070309020205020404" pitchFamily="49" charset="0"/>
              </a:rPr>
              <a:t>elem</a:t>
            </a:r>
            <a:r>
              <a:rPr lang="en-US" sz="1600" b="1" dirty="0">
                <a:solidFill>
                  <a:srgbClr val="FFC000"/>
                </a:solidFill>
                <a:latin typeface="Courier New" panose="02070309020205020404" pitchFamily="49" charset="0"/>
                <a:cs typeface="Courier New" panose="02070309020205020404" pitchFamily="49" charset="0"/>
              </a:rPr>
              <a:t> = </a:t>
            </a:r>
            <a:r>
              <a:rPr lang="en-US" sz="1600" b="1" dirty="0" err="1">
                <a:solidFill>
                  <a:srgbClr val="FFC000"/>
                </a:solidFill>
                <a:latin typeface="Courier New" panose="02070309020205020404" pitchFamily="49" charset="0"/>
                <a:cs typeface="Courier New" panose="02070309020205020404" pitchFamily="49" charset="0"/>
              </a:rPr>
              <a:t>document.getElementById</a:t>
            </a:r>
            <a:r>
              <a:rPr lang="en-US" sz="1600" b="1" dirty="0">
                <a:solidFill>
                  <a:srgbClr val="FFC000"/>
                </a:solidFill>
                <a:latin typeface="Courier New" panose="02070309020205020404" pitchFamily="49" charset="0"/>
                <a:cs typeface="Courier New" panose="02070309020205020404" pitchFamily="49" charset="0"/>
              </a:rPr>
              <a:t>("fun");</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console.log</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elem</a:t>
            </a:r>
            <a:r>
              <a:rPr lang="en-US" sz="1600" b="1" dirty="0">
                <a:latin typeface="Courier New" panose="02070309020205020404" pitchFamily="49" charset="0"/>
                <a:cs typeface="Courier New" panose="02070309020205020404" pitchFamily="49" charset="0"/>
              </a:rPr>
              <a:t>)</a:t>
            </a:r>
          </a:p>
          <a:p>
            <a:r>
              <a:rPr lang="en-US" sz="1600" b="1" dirty="0">
                <a:solidFill>
                  <a:srgbClr val="FFC000"/>
                </a:solidFill>
                <a:latin typeface="Courier New" panose="02070309020205020404" pitchFamily="49" charset="0"/>
                <a:cs typeface="Courier New" panose="02070309020205020404" pitchFamily="49" charset="0"/>
              </a:rPr>
              <a:t>        </a:t>
            </a:r>
            <a:r>
              <a:rPr lang="en-US" sz="1600" b="1" dirty="0" err="1">
                <a:solidFill>
                  <a:srgbClr val="FFC000"/>
                </a:solidFill>
                <a:latin typeface="Courier New" panose="02070309020205020404" pitchFamily="49" charset="0"/>
                <a:cs typeface="Courier New" panose="02070309020205020404" pitchFamily="49" charset="0"/>
              </a:rPr>
              <a:t>elem.innerHTML</a:t>
            </a:r>
            <a:r>
              <a:rPr lang="en-US" sz="1600" b="1" dirty="0">
                <a:solidFill>
                  <a:srgbClr val="FFC000"/>
                </a:solidFill>
                <a:latin typeface="Courier New" panose="02070309020205020404" pitchFamily="49" charset="0"/>
                <a:cs typeface="Courier New" panose="02070309020205020404" pitchFamily="49" charset="0"/>
              </a:rPr>
              <a:t> = "A cool header";</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&lt;/script&gt;</a:t>
            </a:r>
          </a:p>
        </p:txBody>
      </p:sp>
      <p:sp>
        <p:nvSpPr>
          <p:cNvPr id="3" name="TextBox 2">
            <a:extLst>
              <a:ext uri="{FF2B5EF4-FFF2-40B4-BE49-F238E27FC236}">
                <a16:creationId xmlns:a16="http://schemas.microsoft.com/office/drawing/2014/main" id="{2A841704-72CA-21B7-F163-798C4C85C488}"/>
              </a:ext>
            </a:extLst>
          </p:cNvPr>
          <p:cNvSpPr txBox="1"/>
          <p:nvPr/>
        </p:nvSpPr>
        <p:spPr>
          <a:xfrm>
            <a:off x="5167243" y="673644"/>
            <a:ext cx="5369155" cy="369332"/>
          </a:xfrm>
          <a:prstGeom prst="rect">
            <a:avLst/>
          </a:prstGeom>
          <a:noFill/>
        </p:spPr>
        <p:txBody>
          <a:bodyPr wrap="square">
            <a:spAutoFit/>
          </a:bodyPr>
          <a:lstStyle/>
          <a:p>
            <a:pPr algn="r"/>
            <a:r>
              <a:rPr lang="en-US" dirty="0">
                <a:solidFill>
                  <a:srgbClr val="FFFF00"/>
                </a:solidFill>
              </a:rPr>
              <a:t>https://www.dj4e.com/code/browser/08-dom.htm</a:t>
            </a:r>
          </a:p>
        </p:txBody>
      </p:sp>
      <p:sp>
        <p:nvSpPr>
          <p:cNvPr id="5" name="Rounded Rectangle 4">
            <a:extLst>
              <a:ext uri="{FF2B5EF4-FFF2-40B4-BE49-F238E27FC236}">
                <a16:creationId xmlns:a16="http://schemas.microsoft.com/office/drawing/2014/main" id="{E1BBF347-18AD-C0A3-6423-990EF873865E}"/>
              </a:ext>
            </a:extLst>
          </p:cNvPr>
          <p:cNvSpPr>
            <a:spLocks noChangeArrowheads="1"/>
          </p:cNvSpPr>
          <p:nvPr/>
        </p:nvSpPr>
        <p:spPr bwMode="auto">
          <a:xfrm>
            <a:off x="1138767" y="3793048"/>
            <a:ext cx="662516" cy="289385"/>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dk1"/>
                </a:solidFill>
                <a:sym typeface="Helvetica" charset="0"/>
              </a:rPr>
              <a:t>Click</a:t>
            </a:r>
          </a:p>
        </p:txBody>
      </p:sp>
      <p:cxnSp>
        <p:nvCxnSpPr>
          <p:cNvPr id="7" name="Straight Arrow Connector 6">
            <a:extLst>
              <a:ext uri="{FF2B5EF4-FFF2-40B4-BE49-F238E27FC236}">
                <a16:creationId xmlns:a16="http://schemas.microsoft.com/office/drawing/2014/main" id="{0C0DFD50-066D-0224-0B93-495588EFAE3E}"/>
              </a:ext>
            </a:extLst>
          </p:cNvPr>
          <p:cNvCxnSpPr>
            <a:cxnSpLocks/>
            <a:stCxn id="5" idx="3"/>
            <a:endCxn id="79" idx="1"/>
          </p:cNvCxnSpPr>
          <p:nvPr/>
        </p:nvCxnSpPr>
        <p:spPr>
          <a:xfrm flipV="1">
            <a:off x="1801283" y="3692342"/>
            <a:ext cx="332318" cy="24539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FB6B405-3261-37F5-B131-6162DD82569E}"/>
              </a:ext>
            </a:extLst>
          </p:cNvPr>
          <p:cNvCxnSpPr>
            <a:cxnSpLocks/>
          </p:cNvCxnSpPr>
          <p:nvPr/>
        </p:nvCxnSpPr>
        <p:spPr>
          <a:xfrm flipV="1">
            <a:off x="692151" y="921525"/>
            <a:ext cx="451907" cy="74824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D4390C0-B6B5-1F7B-7471-9189406CC923}"/>
              </a:ext>
            </a:extLst>
          </p:cNvPr>
          <p:cNvCxnSpPr>
            <a:cxnSpLocks/>
          </p:cNvCxnSpPr>
          <p:nvPr/>
        </p:nvCxnSpPr>
        <p:spPr>
          <a:xfrm flipH="1" flipV="1">
            <a:off x="692151" y="2245786"/>
            <a:ext cx="387349" cy="16970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A screenshot of a computer&#10;&#10;Description automatically generated">
            <a:extLst>
              <a:ext uri="{FF2B5EF4-FFF2-40B4-BE49-F238E27FC236}">
                <a16:creationId xmlns:a16="http://schemas.microsoft.com/office/drawing/2014/main" id="{C6B5EE34-5C40-F87F-BBD7-F4A2486AB76A}"/>
              </a:ext>
            </a:extLst>
          </p:cNvPr>
          <p:cNvPicPr>
            <a:picLocks noChangeAspect="1"/>
          </p:cNvPicPr>
          <p:nvPr/>
        </p:nvPicPr>
        <p:blipFill>
          <a:blip r:embed="rId3"/>
          <a:stretch>
            <a:fillRect/>
          </a:stretch>
        </p:blipFill>
        <p:spPr>
          <a:xfrm>
            <a:off x="4660371" y="4426688"/>
            <a:ext cx="6426200" cy="1892300"/>
          </a:xfrm>
          <a:prstGeom prst="rect">
            <a:avLst/>
          </a:prstGeom>
        </p:spPr>
      </p:pic>
      <p:cxnSp>
        <p:nvCxnSpPr>
          <p:cNvPr id="17" name="Straight Arrow Connector 16">
            <a:extLst>
              <a:ext uri="{FF2B5EF4-FFF2-40B4-BE49-F238E27FC236}">
                <a16:creationId xmlns:a16="http://schemas.microsoft.com/office/drawing/2014/main" id="{C90AC6E9-886D-1A70-DB67-B2EDE8200FCA}"/>
              </a:ext>
            </a:extLst>
          </p:cNvPr>
          <p:cNvCxnSpPr>
            <a:cxnSpLocks/>
            <a:stCxn id="79" idx="1"/>
          </p:cNvCxnSpPr>
          <p:nvPr/>
        </p:nvCxnSpPr>
        <p:spPr>
          <a:xfrm flipH="1" flipV="1">
            <a:off x="1643591" y="2985675"/>
            <a:ext cx="490010" cy="70666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3205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68779AED-0B0C-1D2E-F3F2-CF5A4FC3D2EF}"/>
              </a:ext>
            </a:extLst>
          </p:cNvPr>
          <p:cNvSpPr>
            <a:spLocks noGrp="1" noChangeArrowheads="1"/>
          </p:cNvSpPr>
          <p:nvPr>
            <p:ph type="title"/>
          </p:nvPr>
        </p:nvSpPr>
        <p:spPr/>
        <p:txBody>
          <a:bodyPr/>
          <a:lstStyle/>
          <a:p>
            <a:pPr eaLnBrk="1"/>
            <a:r>
              <a:rPr lang="en-US" altLang="en-US" dirty="0">
                <a:solidFill>
                  <a:srgbClr val="FFCC66"/>
                </a:solidFill>
              </a:rPr>
              <a:t>JavaScript in a Browser</a:t>
            </a:r>
          </a:p>
        </p:txBody>
      </p:sp>
      <p:sp>
        <p:nvSpPr>
          <p:cNvPr id="11266" name="Rectangle 2">
            <a:extLst>
              <a:ext uri="{FF2B5EF4-FFF2-40B4-BE49-F238E27FC236}">
                <a16:creationId xmlns:a16="http://schemas.microsoft.com/office/drawing/2014/main" id="{9F2B17EF-97BC-16CF-6AF0-055DE0520C62}"/>
              </a:ext>
            </a:extLst>
          </p:cNvPr>
          <p:cNvSpPr>
            <a:spLocks noGrp="1" noChangeArrowheads="1"/>
          </p:cNvSpPr>
          <p:nvPr>
            <p:ph idx="4294967295"/>
          </p:nvPr>
        </p:nvSpPr>
        <p:spPr>
          <a:xfrm>
            <a:off x="838200" y="1690688"/>
            <a:ext cx="10515600" cy="4351338"/>
          </a:xfrm>
        </p:spPr>
        <p:txBody>
          <a:bodyPr>
            <a:normAutofit lnSpcReduction="10000"/>
          </a:bodyPr>
          <a:lstStyle/>
          <a:p>
            <a:pPr marL="237061" indent="0">
              <a:spcBef>
                <a:spcPts val="1733"/>
              </a:spcBef>
              <a:buSzPct val="171000"/>
              <a:buNone/>
            </a:pPr>
            <a:r>
              <a:rPr lang="en-US" altLang="en-US" dirty="0"/>
              <a:t>In a desktop or server, you have an operating system like Windows, Linux, or MacOS and languages like Python, PHP, and Java.  JavaScript is both the programming language in a browser *and* some of the "operating system".</a:t>
            </a:r>
          </a:p>
          <a:p>
            <a:pPr marL="694261" indent="-457200">
              <a:spcBef>
                <a:spcPts val="1733"/>
              </a:spcBef>
              <a:buSzPct val="171000"/>
            </a:pPr>
            <a:r>
              <a:rPr lang="en-US" altLang="en-US" dirty="0"/>
              <a:t>Document object Model (DOM)</a:t>
            </a:r>
          </a:p>
          <a:p>
            <a:pPr marL="694261" indent="-457200">
              <a:spcBef>
                <a:spcPts val="1733"/>
              </a:spcBef>
              <a:buSzPct val="171000"/>
            </a:pPr>
            <a:r>
              <a:rPr lang="en-US" altLang="en-US" dirty="0"/>
              <a:t>Visible Window (Window)</a:t>
            </a:r>
          </a:p>
          <a:p>
            <a:pPr marL="694261" indent="-457200">
              <a:spcBef>
                <a:spcPts val="1733"/>
              </a:spcBef>
              <a:buSzPct val="171000"/>
            </a:pPr>
            <a:r>
              <a:rPr lang="en-US" altLang="en-US" dirty="0"/>
              <a:t>Tabs</a:t>
            </a:r>
          </a:p>
          <a:p>
            <a:pPr marL="694261" indent="-457200">
              <a:spcBef>
                <a:spcPts val="1733"/>
              </a:spcBef>
              <a:buSzPct val="171000"/>
            </a:pPr>
            <a:r>
              <a:rPr lang="en-US" altLang="en-US" dirty="0"/>
              <a:t>Events</a:t>
            </a:r>
          </a:p>
          <a:p>
            <a:pPr marL="694261" indent="-457200">
              <a:spcBef>
                <a:spcPts val="1733"/>
              </a:spcBef>
              <a:buSzPct val="171000"/>
            </a:pPr>
            <a:r>
              <a:rPr lang="en-US" altLang="en-US" dirty="0"/>
              <a:t>Timers</a:t>
            </a:r>
          </a:p>
        </p:txBody>
      </p:sp>
    </p:spTree>
    <p:extLst>
      <p:ext uri="{BB962C8B-B14F-4D97-AF65-F5344CB8AC3E}">
        <p14:creationId xmlns:p14="http://schemas.microsoft.com/office/powerpoint/2010/main" val="121116140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AE8F1C-AB36-094F-6370-F85149690379}"/>
              </a:ext>
            </a:extLst>
          </p:cNvPr>
          <p:cNvSpPr txBox="1"/>
          <p:nvPr/>
        </p:nvSpPr>
        <p:spPr>
          <a:xfrm>
            <a:off x="5167243" y="673644"/>
            <a:ext cx="5369155" cy="369332"/>
          </a:xfrm>
          <a:prstGeom prst="rect">
            <a:avLst/>
          </a:prstGeom>
          <a:noFill/>
        </p:spPr>
        <p:txBody>
          <a:bodyPr wrap="square">
            <a:spAutoFit/>
          </a:bodyPr>
          <a:lstStyle/>
          <a:p>
            <a:pPr algn="r"/>
            <a:r>
              <a:rPr lang="en-US" dirty="0">
                <a:solidFill>
                  <a:srgbClr val="FFFF00"/>
                </a:solidFill>
              </a:rPr>
              <a:t>https://www.dj4e.com/code/browser/08-dom.htm</a:t>
            </a:r>
          </a:p>
        </p:txBody>
      </p:sp>
      <p:pic>
        <p:nvPicPr>
          <p:cNvPr id="4" name="Picture 3" descr="A screenshot of a computer&#10;&#10;Description automatically generated">
            <a:extLst>
              <a:ext uri="{FF2B5EF4-FFF2-40B4-BE49-F238E27FC236}">
                <a16:creationId xmlns:a16="http://schemas.microsoft.com/office/drawing/2014/main" id="{9520C0EF-1F4A-012E-68B6-86B9CB4A772C}"/>
              </a:ext>
            </a:extLst>
          </p:cNvPr>
          <p:cNvPicPr>
            <a:picLocks noChangeAspect="1"/>
          </p:cNvPicPr>
          <p:nvPr/>
        </p:nvPicPr>
        <p:blipFill>
          <a:blip r:embed="rId2"/>
          <a:stretch>
            <a:fillRect/>
          </a:stretch>
        </p:blipFill>
        <p:spPr>
          <a:xfrm>
            <a:off x="1313653" y="1383754"/>
            <a:ext cx="4214321" cy="5029200"/>
          </a:xfrm>
          <a:prstGeom prst="rect">
            <a:avLst/>
          </a:prstGeom>
        </p:spPr>
      </p:pic>
      <p:pic>
        <p:nvPicPr>
          <p:cNvPr id="6" name="Picture 5" descr="A screenshot of a web page&#10;&#10;Description automatically generated">
            <a:extLst>
              <a:ext uri="{FF2B5EF4-FFF2-40B4-BE49-F238E27FC236}">
                <a16:creationId xmlns:a16="http://schemas.microsoft.com/office/drawing/2014/main" id="{FCFEC95F-60C7-CF39-66DA-D9B80FDF8D6B}"/>
              </a:ext>
            </a:extLst>
          </p:cNvPr>
          <p:cNvPicPr>
            <a:picLocks noChangeAspect="1"/>
          </p:cNvPicPr>
          <p:nvPr/>
        </p:nvPicPr>
        <p:blipFill>
          <a:blip r:embed="rId3"/>
          <a:stretch>
            <a:fillRect/>
          </a:stretch>
        </p:blipFill>
        <p:spPr>
          <a:xfrm>
            <a:off x="6664027" y="1383754"/>
            <a:ext cx="4560529" cy="5029200"/>
          </a:xfrm>
          <a:prstGeom prst="rect">
            <a:avLst/>
          </a:prstGeom>
        </p:spPr>
      </p:pic>
      <p:cxnSp>
        <p:nvCxnSpPr>
          <p:cNvPr id="7" name="Straight Arrow Connector 6">
            <a:extLst>
              <a:ext uri="{FF2B5EF4-FFF2-40B4-BE49-F238E27FC236}">
                <a16:creationId xmlns:a16="http://schemas.microsoft.com/office/drawing/2014/main" id="{E2FF5FF7-CE6B-B463-D931-A8AACF4E5BA6}"/>
              </a:ext>
            </a:extLst>
          </p:cNvPr>
          <p:cNvCxnSpPr>
            <a:cxnSpLocks/>
          </p:cNvCxnSpPr>
          <p:nvPr/>
        </p:nvCxnSpPr>
        <p:spPr>
          <a:xfrm flipH="1">
            <a:off x="8011271" y="5727255"/>
            <a:ext cx="788670" cy="16002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ED8E269-C321-E3C4-48CF-281084E4EF10}"/>
              </a:ext>
            </a:extLst>
          </p:cNvPr>
          <p:cNvCxnSpPr>
            <a:cxnSpLocks/>
          </p:cNvCxnSpPr>
          <p:nvPr/>
        </p:nvCxnSpPr>
        <p:spPr>
          <a:xfrm flipH="1" flipV="1">
            <a:off x="8567763" y="1613429"/>
            <a:ext cx="753056" cy="14148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5359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4D17-BFD8-520F-53BB-64495F6D0269}"/>
              </a:ext>
            </a:extLst>
          </p:cNvPr>
          <p:cNvSpPr>
            <a:spLocks noGrp="1"/>
          </p:cNvSpPr>
          <p:nvPr>
            <p:ph type="title"/>
          </p:nvPr>
        </p:nvSpPr>
        <p:spPr/>
        <p:txBody>
          <a:bodyPr/>
          <a:lstStyle/>
          <a:p>
            <a:r>
              <a:rPr lang="en-US" dirty="0"/>
              <a:t>Adding to the DOM</a:t>
            </a:r>
          </a:p>
        </p:txBody>
      </p:sp>
      <p:sp>
        <p:nvSpPr>
          <p:cNvPr id="3" name="Content Placeholder 2">
            <a:extLst>
              <a:ext uri="{FF2B5EF4-FFF2-40B4-BE49-F238E27FC236}">
                <a16:creationId xmlns:a16="http://schemas.microsoft.com/office/drawing/2014/main" id="{8D4CF39A-0AEE-A891-E64C-E2D91E7DABC9}"/>
              </a:ext>
            </a:extLst>
          </p:cNvPr>
          <p:cNvSpPr>
            <a:spLocks noGrp="1"/>
          </p:cNvSpPr>
          <p:nvPr>
            <p:ph type="body" idx="1"/>
          </p:nvPr>
        </p:nvSpPr>
        <p:spPr/>
        <p:txBody>
          <a:bodyPr/>
          <a:lstStyle/>
          <a:p>
            <a:r>
              <a:rPr lang="en-US" dirty="0"/>
              <a:t>We can build tags and add them to the DOM in JavaScript</a:t>
            </a:r>
          </a:p>
        </p:txBody>
      </p:sp>
    </p:spTree>
    <p:extLst>
      <p:ext uri="{BB962C8B-B14F-4D97-AF65-F5344CB8AC3E}">
        <p14:creationId xmlns:p14="http://schemas.microsoft.com/office/powerpoint/2010/main" val="708833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AutoShape 2">
            <a:extLst>
              <a:ext uri="{FF2B5EF4-FFF2-40B4-BE49-F238E27FC236}">
                <a16:creationId xmlns:a16="http://schemas.microsoft.com/office/drawing/2014/main" id="{E3F0DE81-1915-C892-E9CA-FE892C0F2608}"/>
              </a:ext>
            </a:extLst>
          </p:cNvPr>
          <p:cNvSpPr>
            <a:spLocks/>
          </p:cNvSpPr>
          <p:nvPr/>
        </p:nvSpPr>
        <p:spPr bwMode="auto">
          <a:xfrm>
            <a:off x="482600" y="890104"/>
            <a:ext cx="11226800" cy="535167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algn="l" eaLnBrk="1"/>
            <a:r>
              <a:rPr lang="en-US" altLang="en-US" sz="2133" dirty="0">
                <a:latin typeface="Courier" pitchFamily="2" charset="0"/>
              </a:rPr>
              <a:t>&lt;p&gt;</a:t>
            </a:r>
          </a:p>
          <a:p>
            <a:pPr algn="l" eaLnBrk="1"/>
            <a:r>
              <a:rPr lang="en-US" altLang="en-US" sz="2133" dirty="0">
                <a:latin typeface="Courier" pitchFamily="2" charset="0"/>
              </a:rPr>
              <a:t>&lt;a </a:t>
            </a:r>
            <a:r>
              <a:rPr lang="en-US" altLang="en-US" sz="2133" dirty="0" err="1">
                <a:latin typeface="Courier" pitchFamily="2" charset="0"/>
              </a:rPr>
              <a:t>href</a:t>
            </a:r>
            <a:r>
              <a:rPr lang="en-US" altLang="en-US" sz="2133" dirty="0">
                <a:latin typeface="Courier" pitchFamily="2" charset="0"/>
              </a:rPr>
              <a:t>="#" onclick="add();return false;"&gt;More&lt;/a&gt;</a:t>
            </a:r>
          </a:p>
          <a:p>
            <a:pPr algn="l" eaLnBrk="1"/>
            <a:r>
              <a:rPr lang="en-US" altLang="en-US" sz="2133" dirty="0">
                <a:latin typeface="Courier" pitchFamily="2" charset="0"/>
              </a:rPr>
              <a:t>&lt;/p&gt;</a:t>
            </a:r>
          </a:p>
          <a:p>
            <a:pPr algn="l" eaLnBrk="1"/>
            <a:r>
              <a:rPr lang="en-US" altLang="en-US" sz="2133" dirty="0">
                <a:latin typeface="Courier" pitchFamily="2" charset="0"/>
              </a:rPr>
              <a:t>&lt;</a:t>
            </a:r>
            <a:r>
              <a:rPr lang="en-US" altLang="en-US" sz="2133" dirty="0" err="1">
                <a:latin typeface="Courier" pitchFamily="2" charset="0"/>
              </a:rPr>
              <a:t>ul</a:t>
            </a:r>
            <a:r>
              <a:rPr lang="en-US" altLang="en-US" sz="2133" dirty="0">
                <a:latin typeface="Courier" pitchFamily="2" charset="0"/>
              </a:rPr>
              <a:t> id="zap"&gt;</a:t>
            </a:r>
          </a:p>
          <a:p>
            <a:pPr algn="l" eaLnBrk="1"/>
            <a:r>
              <a:rPr lang="en-US" altLang="en-US" sz="2133" dirty="0">
                <a:latin typeface="Courier" pitchFamily="2" charset="0"/>
              </a:rPr>
              <a:t>&lt;li&gt;First Item&lt;/li&gt;</a:t>
            </a:r>
          </a:p>
          <a:p>
            <a:pPr algn="l" eaLnBrk="1"/>
            <a:r>
              <a:rPr lang="en-US" altLang="en-US" sz="2133" dirty="0">
                <a:latin typeface="Courier" pitchFamily="2" charset="0"/>
              </a:rPr>
              <a:t>&lt;/</a:t>
            </a:r>
            <a:r>
              <a:rPr lang="en-US" altLang="en-US" sz="2133" dirty="0" err="1">
                <a:latin typeface="Courier" pitchFamily="2" charset="0"/>
              </a:rPr>
              <a:t>ul</a:t>
            </a:r>
            <a:r>
              <a:rPr lang="en-US" altLang="en-US" sz="2133" dirty="0">
                <a:latin typeface="Courier" pitchFamily="2" charset="0"/>
              </a:rPr>
              <a:t>&gt;</a:t>
            </a:r>
          </a:p>
          <a:p>
            <a:pPr algn="l" eaLnBrk="1"/>
            <a:r>
              <a:rPr lang="en-US" altLang="en-US" sz="2133" dirty="0">
                <a:latin typeface="Courier" pitchFamily="2" charset="0"/>
              </a:rPr>
              <a:t>&lt;script&gt;</a:t>
            </a:r>
          </a:p>
          <a:p>
            <a:pPr algn="l" eaLnBrk="1"/>
            <a:r>
              <a:rPr lang="en-US" altLang="en-US" sz="2133" dirty="0">
                <a:latin typeface="Courier" pitchFamily="2" charset="0"/>
              </a:rPr>
              <a:t>var counter = 1;</a:t>
            </a:r>
          </a:p>
          <a:p>
            <a:pPr algn="l" eaLnBrk="1"/>
            <a:r>
              <a:rPr lang="en-US" altLang="en-US" sz="2133" dirty="0">
                <a:latin typeface="Courier" pitchFamily="2" charset="0"/>
              </a:rPr>
              <a:t>function add() {</a:t>
            </a:r>
          </a:p>
          <a:p>
            <a:pPr algn="l" eaLnBrk="1"/>
            <a:r>
              <a:rPr lang="en-US" altLang="en-US" sz="2133" dirty="0">
                <a:latin typeface="Courier" pitchFamily="2" charset="0"/>
              </a:rPr>
              <a:t>    </a:t>
            </a:r>
            <a:r>
              <a:rPr lang="en-US" altLang="en-US" sz="2133" dirty="0">
                <a:solidFill>
                  <a:srgbClr val="FFC000"/>
                </a:solidFill>
                <a:latin typeface="Courier" pitchFamily="2" charset="0"/>
              </a:rPr>
              <a:t>var x = </a:t>
            </a:r>
            <a:r>
              <a:rPr lang="en-US" altLang="en-US" sz="2133" dirty="0" err="1">
                <a:solidFill>
                  <a:srgbClr val="FFC000"/>
                </a:solidFill>
                <a:latin typeface="Courier" pitchFamily="2" charset="0"/>
              </a:rPr>
              <a:t>document.createElement</a:t>
            </a:r>
            <a:r>
              <a:rPr lang="en-US" altLang="en-US" sz="2133" dirty="0">
                <a:solidFill>
                  <a:srgbClr val="FFC000"/>
                </a:solidFill>
                <a:latin typeface="Courier" pitchFamily="2" charset="0"/>
              </a:rPr>
              <a:t>('li');</a:t>
            </a:r>
          </a:p>
          <a:p>
            <a:pPr algn="l" eaLnBrk="1"/>
            <a:r>
              <a:rPr lang="en-US" altLang="en-US" sz="2133" dirty="0">
                <a:latin typeface="Courier" pitchFamily="2" charset="0"/>
              </a:rPr>
              <a:t>    </a:t>
            </a:r>
            <a:r>
              <a:rPr lang="en-US" altLang="en-US" sz="2133" dirty="0" err="1">
                <a:latin typeface="Courier" pitchFamily="2" charset="0"/>
              </a:rPr>
              <a:t>x.className</a:t>
            </a:r>
            <a:r>
              <a:rPr lang="en-US" altLang="en-US" sz="2133" dirty="0">
                <a:latin typeface="Courier" pitchFamily="2" charset="0"/>
              </a:rPr>
              <a:t> = "list-item";</a:t>
            </a:r>
          </a:p>
          <a:p>
            <a:pPr algn="l" eaLnBrk="1"/>
            <a:r>
              <a:rPr lang="en-US" altLang="en-US" sz="2133" dirty="0">
                <a:latin typeface="Courier" pitchFamily="2" charset="0"/>
              </a:rPr>
              <a:t>    </a:t>
            </a:r>
            <a:r>
              <a:rPr lang="en-US" altLang="en-US" sz="2133" dirty="0" err="1">
                <a:latin typeface="Courier" pitchFamily="2" charset="0"/>
              </a:rPr>
              <a:t>x.innerHTML</a:t>
            </a:r>
            <a:r>
              <a:rPr lang="en-US" altLang="en-US" sz="2133" dirty="0">
                <a:latin typeface="Courier" pitchFamily="2" charset="0"/>
              </a:rPr>
              <a:t> = "The counter is "+counter;</a:t>
            </a:r>
          </a:p>
          <a:p>
            <a:pPr algn="l" eaLnBrk="1"/>
            <a:r>
              <a:rPr lang="en-US" altLang="en-US" sz="2133" dirty="0">
                <a:latin typeface="Courier" pitchFamily="2" charset="0"/>
              </a:rPr>
              <a:t>    </a:t>
            </a:r>
            <a:r>
              <a:rPr lang="en-US" altLang="en-US" sz="2133" dirty="0" err="1">
                <a:solidFill>
                  <a:srgbClr val="FFC000"/>
                </a:solidFill>
                <a:latin typeface="Courier" pitchFamily="2" charset="0"/>
              </a:rPr>
              <a:t>document.getElementById</a:t>
            </a:r>
            <a:r>
              <a:rPr lang="en-US" altLang="en-US" sz="2133" dirty="0">
                <a:solidFill>
                  <a:srgbClr val="FFC000"/>
                </a:solidFill>
                <a:latin typeface="Courier" pitchFamily="2" charset="0"/>
              </a:rPr>
              <a:t>('zap').</a:t>
            </a:r>
            <a:r>
              <a:rPr lang="en-US" altLang="en-US" sz="2133" dirty="0" err="1">
                <a:solidFill>
                  <a:srgbClr val="FFC000"/>
                </a:solidFill>
                <a:latin typeface="Courier" pitchFamily="2" charset="0"/>
              </a:rPr>
              <a:t>appendChild</a:t>
            </a:r>
            <a:r>
              <a:rPr lang="en-US" altLang="en-US" sz="2133" dirty="0">
                <a:solidFill>
                  <a:srgbClr val="FFC000"/>
                </a:solidFill>
                <a:latin typeface="Courier" pitchFamily="2" charset="0"/>
              </a:rPr>
              <a:t>(x);</a:t>
            </a:r>
          </a:p>
          <a:p>
            <a:pPr algn="l" eaLnBrk="1"/>
            <a:r>
              <a:rPr lang="en-US" altLang="en-US" sz="2133" dirty="0">
                <a:latin typeface="Courier" pitchFamily="2" charset="0"/>
              </a:rPr>
              <a:t>    counter++;</a:t>
            </a:r>
          </a:p>
          <a:p>
            <a:pPr algn="l" eaLnBrk="1"/>
            <a:r>
              <a:rPr lang="en-US" altLang="en-US" sz="2133" dirty="0">
                <a:latin typeface="Courier" pitchFamily="2" charset="0"/>
              </a:rPr>
              <a:t>}</a:t>
            </a:r>
          </a:p>
          <a:p>
            <a:pPr algn="l" eaLnBrk="1"/>
            <a:r>
              <a:rPr lang="en-US" altLang="en-US" sz="2133" dirty="0">
                <a:latin typeface="Courier" pitchFamily="2" charset="0"/>
              </a:rPr>
              <a:t>&lt;/script&gt;</a:t>
            </a:r>
            <a:endParaRPr lang="en-US" altLang="en-US" sz="2133" dirty="0">
              <a:solidFill>
                <a:srgbClr val="000000"/>
              </a:solidFill>
              <a:latin typeface="Courier" pitchFamily="2" charset="0"/>
              <a:sym typeface="Helvetica" pitchFamily="2" charset="0"/>
            </a:endParaRPr>
          </a:p>
        </p:txBody>
      </p:sp>
      <p:pic>
        <p:nvPicPr>
          <p:cNvPr id="19459" name="Picture 2" descr="Untitled.png">
            <a:extLst>
              <a:ext uri="{FF2B5EF4-FFF2-40B4-BE49-F238E27FC236}">
                <a16:creationId xmlns:a16="http://schemas.microsoft.com/office/drawing/2014/main" id="{84B1BC62-4B8A-9910-B5C6-353F33A6CB1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27053" y="1829353"/>
            <a:ext cx="3096684"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54ACB79A-BAC1-AB05-4AF8-2C48055FED3D}"/>
              </a:ext>
            </a:extLst>
          </p:cNvPr>
          <p:cNvSpPr txBox="1"/>
          <p:nvPr/>
        </p:nvSpPr>
        <p:spPr>
          <a:xfrm>
            <a:off x="6220791" y="431560"/>
            <a:ext cx="5369155" cy="369332"/>
          </a:xfrm>
          <a:prstGeom prst="rect">
            <a:avLst/>
          </a:prstGeom>
          <a:noFill/>
        </p:spPr>
        <p:txBody>
          <a:bodyPr wrap="square">
            <a:spAutoFit/>
          </a:bodyPr>
          <a:lstStyle/>
          <a:p>
            <a:pPr algn="r"/>
            <a:r>
              <a:rPr lang="en-US" dirty="0">
                <a:solidFill>
                  <a:srgbClr val="FFFF00"/>
                </a:solidFill>
              </a:rPr>
              <a:t>https://www.dj4e.com/code/browser/09-append.htm</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9B6C4F86-C8B2-B76D-79BE-A72C4BDD9611}"/>
              </a:ext>
            </a:extLst>
          </p:cNvPr>
          <p:cNvPicPr>
            <a:picLocks noChangeAspect="1"/>
          </p:cNvPicPr>
          <p:nvPr/>
        </p:nvPicPr>
        <p:blipFill rotWithShape="1">
          <a:blip r:embed="rId2"/>
          <a:srcRect b="10757"/>
          <a:stretch/>
        </p:blipFill>
        <p:spPr>
          <a:xfrm>
            <a:off x="305076" y="599106"/>
            <a:ext cx="5499100" cy="56896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111E7D94-68FB-C10E-F2A0-8269381D2717}"/>
              </a:ext>
            </a:extLst>
          </p:cNvPr>
          <p:cNvPicPr>
            <a:picLocks noChangeAspect="1"/>
          </p:cNvPicPr>
          <p:nvPr/>
        </p:nvPicPr>
        <p:blipFill>
          <a:blip r:embed="rId3"/>
          <a:stretch>
            <a:fillRect/>
          </a:stretch>
        </p:blipFill>
        <p:spPr>
          <a:xfrm>
            <a:off x="6289260" y="599106"/>
            <a:ext cx="5537200" cy="5689600"/>
          </a:xfrm>
          <a:prstGeom prst="rect">
            <a:avLst/>
          </a:prstGeom>
        </p:spPr>
      </p:pic>
    </p:spTree>
    <p:extLst>
      <p:ext uri="{BB962C8B-B14F-4D97-AF65-F5344CB8AC3E}">
        <p14:creationId xmlns:p14="http://schemas.microsoft.com/office/powerpoint/2010/main" val="1358729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BF1C1-0854-8BE7-638F-7CDDF0D51076}"/>
              </a:ext>
            </a:extLst>
          </p:cNvPr>
          <p:cNvSpPr>
            <a:spLocks noGrp="1"/>
          </p:cNvSpPr>
          <p:nvPr>
            <p:ph type="title"/>
          </p:nvPr>
        </p:nvSpPr>
        <p:spPr/>
        <p:txBody>
          <a:bodyPr/>
          <a:lstStyle/>
          <a:p>
            <a:r>
              <a:rPr lang="en-US" dirty="0"/>
              <a:t>Browser Events</a:t>
            </a:r>
          </a:p>
        </p:txBody>
      </p:sp>
      <p:sp>
        <p:nvSpPr>
          <p:cNvPr id="3" name="Text Placeholder 2">
            <a:extLst>
              <a:ext uri="{FF2B5EF4-FFF2-40B4-BE49-F238E27FC236}">
                <a16:creationId xmlns:a16="http://schemas.microsoft.com/office/drawing/2014/main" id="{C0D953AA-C206-7B9C-27E6-ABFDA18AD27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14814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2FE6F5-3BD1-4B95-82D6-E97E60A2D195}"/>
              </a:ext>
            </a:extLst>
          </p:cNvPr>
          <p:cNvSpPr>
            <a:spLocks noGrp="1"/>
          </p:cNvSpPr>
          <p:nvPr>
            <p:ph type="title"/>
          </p:nvPr>
        </p:nvSpPr>
        <p:spPr/>
        <p:txBody>
          <a:bodyPr/>
          <a:lstStyle/>
          <a:p>
            <a:r>
              <a:rPr lang="en-US" dirty="0"/>
              <a:t>We have been using events all along</a:t>
            </a:r>
          </a:p>
        </p:txBody>
      </p:sp>
      <p:sp>
        <p:nvSpPr>
          <p:cNvPr id="5" name="Content Placeholder 4">
            <a:extLst>
              <a:ext uri="{FF2B5EF4-FFF2-40B4-BE49-F238E27FC236}">
                <a16:creationId xmlns:a16="http://schemas.microsoft.com/office/drawing/2014/main" id="{74560F81-CF53-DBC2-353C-2A9174285392}"/>
              </a:ext>
            </a:extLst>
          </p:cNvPr>
          <p:cNvSpPr>
            <a:spLocks noGrp="1"/>
          </p:cNvSpPr>
          <p:nvPr>
            <p:ph idx="1"/>
          </p:nvPr>
        </p:nvSpPr>
        <p:spPr/>
        <p:txBody>
          <a:bodyPr/>
          <a:lstStyle/>
          <a:p>
            <a:r>
              <a:rPr lang="en-US" dirty="0"/>
              <a:t>Register a Click Event handler via an onclick attribute</a:t>
            </a:r>
          </a:p>
          <a:p>
            <a:r>
              <a:rPr lang="en-US" dirty="0"/>
              <a:t>Setting a timer to run some of our code at some point in the future</a:t>
            </a:r>
          </a:p>
        </p:txBody>
      </p:sp>
      <p:sp>
        <p:nvSpPr>
          <p:cNvPr id="6" name="TextBox 5">
            <a:extLst>
              <a:ext uri="{FF2B5EF4-FFF2-40B4-BE49-F238E27FC236}">
                <a16:creationId xmlns:a16="http://schemas.microsoft.com/office/drawing/2014/main" id="{52D9016E-6B2A-435B-012E-AE29951683C8}"/>
              </a:ext>
            </a:extLst>
          </p:cNvPr>
          <p:cNvSpPr txBox="1"/>
          <p:nvPr/>
        </p:nvSpPr>
        <p:spPr>
          <a:xfrm>
            <a:off x="1056862" y="3606431"/>
            <a:ext cx="4787348" cy="1600438"/>
          </a:xfrm>
          <a:prstGeom prst="rect">
            <a:avLst/>
          </a:prstGeom>
          <a:noFill/>
          <a:ln>
            <a:solidFill>
              <a:schemeClr val="tx1"/>
            </a:solidFill>
          </a:ln>
        </p:spPr>
        <p:txBody>
          <a:bodyPr wrap="square">
            <a:spAutoFit/>
          </a:bodyPr>
          <a:lstStyle/>
          <a:p>
            <a:r>
              <a:rPr lang="en-US" sz="1400" b="1" dirty="0">
                <a:latin typeface="Courier New" panose="02070309020205020404" pitchFamily="49" charset="0"/>
                <a:cs typeface="Courier New" panose="02070309020205020404" pitchFamily="49" charset="0"/>
              </a:rPr>
              <a:t>&lt;h1&gt;A header&lt;/h1&gt;</a:t>
            </a:r>
          </a:p>
          <a:p>
            <a:r>
              <a:rPr lang="en-US" sz="1400" b="1" dirty="0">
                <a:latin typeface="Courier New" panose="02070309020205020404" pitchFamily="49" charset="0"/>
                <a:cs typeface="Courier New" panose="02070309020205020404" pitchFamily="49" charset="0"/>
              </a:rPr>
              <a:t>&lt;p&gt;&lt;a </a:t>
            </a:r>
            <a:r>
              <a:rPr lang="en-US" sz="1400" b="1" dirty="0">
                <a:solidFill>
                  <a:srgbClr val="FFC000"/>
                </a:solidFill>
                <a:latin typeface="Courier New" panose="02070309020205020404" pitchFamily="49" charset="0"/>
                <a:cs typeface="Courier New" panose="02070309020205020404" pitchFamily="49" charset="0"/>
              </a:rPr>
              <a:t>onclick="</a:t>
            </a:r>
            <a:r>
              <a:rPr lang="en-US" sz="1400" b="1" dirty="0" err="1">
                <a:solidFill>
                  <a:srgbClr val="FFC000"/>
                </a:solidFill>
                <a:latin typeface="Courier New" panose="02070309020205020404" pitchFamily="49" charset="0"/>
                <a:cs typeface="Courier New" panose="02070309020205020404" pitchFamily="49" charset="0"/>
              </a:rPr>
              <a:t>myFunc</a:t>
            </a:r>
            <a:r>
              <a:rPr lang="en-US" sz="1400" b="1" dirty="0">
                <a:solidFill>
                  <a:srgbClr val="FFC000"/>
                </a:solidFill>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&gt;Click Me&lt;/a&gt;&lt;/p&gt;</a:t>
            </a:r>
          </a:p>
          <a:p>
            <a:r>
              <a:rPr lang="en-US" sz="1400" b="1" dirty="0">
                <a:latin typeface="Courier New" panose="02070309020205020404" pitchFamily="49" charset="0"/>
                <a:cs typeface="Courier New" panose="02070309020205020404" pitchFamily="49" charset="0"/>
              </a:rPr>
              <a:t>&lt;script&gt;</a:t>
            </a:r>
          </a:p>
          <a:p>
            <a:r>
              <a:rPr lang="en-US" sz="1400" b="1" dirty="0">
                <a:latin typeface="Courier New" panose="02070309020205020404" pitchFamily="49" charset="0"/>
                <a:cs typeface="Courier New" panose="02070309020205020404" pitchFamily="49" charset="0"/>
              </a:rPr>
              <a:t>    function </a:t>
            </a:r>
            <a:r>
              <a:rPr lang="en-US" sz="1400" b="1" dirty="0" err="1">
                <a:latin typeface="Courier New" panose="02070309020205020404" pitchFamily="49" charset="0"/>
                <a:cs typeface="Courier New" panose="02070309020205020404" pitchFamily="49" charset="0"/>
              </a:rPr>
              <a:t>myFunc</a:t>
            </a:r>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console.log</a:t>
            </a:r>
            <a:r>
              <a:rPr lang="en-US" sz="1400" b="1" dirty="0">
                <a:latin typeface="Courier New" panose="02070309020205020404" pitchFamily="49" charset="0"/>
                <a:cs typeface="Courier New" panose="02070309020205020404" pitchFamily="49" charset="0"/>
              </a:rPr>
              <a:t>("I was clicked");</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&lt;/script&gt;</a:t>
            </a:r>
          </a:p>
        </p:txBody>
      </p:sp>
      <p:sp>
        <p:nvSpPr>
          <p:cNvPr id="7" name="TextBox 6">
            <a:extLst>
              <a:ext uri="{FF2B5EF4-FFF2-40B4-BE49-F238E27FC236}">
                <a16:creationId xmlns:a16="http://schemas.microsoft.com/office/drawing/2014/main" id="{B32F99E4-5DFD-3119-53FD-D6F2DDB22551}"/>
              </a:ext>
            </a:extLst>
          </p:cNvPr>
          <p:cNvSpPr txBox="1"/>
          <p:nvPr/>
        </p:nvSpPr>
        <p:spPr>
          <a:xfrm>
            <a:off x="6689037" y="3390988"/>
            <a:ext cx="4124737" cy="2031325"/>
          </a:xfrm>
          <a:prstGeom prst="rect">
            <a:avLst/>
          </a:prstGeom>
          <a:noFill/>
          <a:ln>
            <a:solidFill>
              <a:schemeClr val="tx1"/>
            </a:solidFill>
          </a:ln>
        </p:spPr>
        <p:txBody>
          <a:bodyPr wrap="square">
            <a:spAutoFit/>
          </a:bodyPr>
          <a:lstStyle/>
          <a:p>
            <a:r>
              <a:rPr lang="en-US" sz="1400" b="1" dirty="0">
                <a:latin typeface="Courier New" panose="02070309020205020404" pitchFamily="49" charset="0"/>
                <a:cs typeface="Courier New" panose="02070309020205020404" pitchFamily="49" charset="0"/>
              </a:rPr>
              <a:t>&lt;h1&gt;A header&lt;/h1&gt;</a:t>
            </a:r>
          </a:p>
          <a:p>
            <a:r>
              <a:rPr lang="en-US" sz="1400" b="1" dirty="0">
                <a:latin typeface="Courier New" panose="02070309020205020404" pitchFamily="49" charset="0"/>
                <a:cs typeface="Courier New" panose="02070309020205020404" pitchFamily="49" charset="0"/>
              </a:rPr>
              <a:t>&lt;p&gt;A Paragraph&lt;/a&gt;</a:t>
            </a:r>
          </a:p>
          <a:p>
            <a:r>
              <a:rPr lang="en-US" sz="1400" b="1" dirty="0">
                <a:latin typeface="Courier New" panose="02070309020205020404" pitchFamily="49" charset="0"/>
                <a:cs typeface="Courier New" panose="02070309020205020404" pitchFamily="49" charset="0"/>
              </a:rPr>
              <a:t>&lt;script&gt;</a:t>
            </a:r>
          </a:p>
          <a:p>
            <a:r>
              <a:rPr lang="en-US" sz="1400" b="1" dirty="0">
                <a:latin typeface="Courier New" panose="02070309020205020404" pitchFamily="49" charset="0"/>
                <a:cs typeface="Courier New" panose="02070309020205020404" pitchFamily="49" charset="0"/>
              </a:rPr>
              <a:t>    function </a:t>
            </a:r>
            <a:r>
              <a:rPr lang="en-US" sz="1400" b="1" dirty="0" err="1">
                <a:latin typeface="Courier New" panose="02070309020205020404" pitchFamily="49" charset="0"/>
                <a:cs typeface="Courier New" panose="02070309020205020404" pitchFamily="49" charset="0"/>
              </a:rPr>
              <a:t>myFunc</a:t>
            </a:r>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console.log</a:t>
            </a:r>
            <a:r>
              <a:rPr lang="en-US" sz="1400" b="1" dirty="0">
                <a:latin typeface="Courier New" panose="02070309020205020404" pitchFamily="49" charset="0"/>
                <a:cs typeface="Courier New" panose="02070309020205020404" pitchFamily="49" charset="0"/>
              </a:rPr>
              <a:t>("I was called");</a:t>
            </a:r>
          </a:p>
          <a:p>
            <a:r>
              <a:rPr lang="en-US" sz="1400" b="1" dirty="0">
                <a:latin typeface="Courier New" panose="02070309020205020404" pitchFamily="49" charset="0"/>
                <a:cs typeface="Courier New" panose="02070309020205020404" pitchFamily="49" charset="0"/>
              </a:rPr>
              <a:t>    }</a:t>
            </a:r>
          </a:p>
          <a:p>
            <a:r>
              <a:rPr lang="en-US" sz="1400" b="1" dirty="0">
                <a:solidFill>
                  <a:srgbClr val="FFC000"/>
                </a:solidFill>
                <a:latin typeface="Courier New" panose="02070309020205020404" pitchFamily="49" charset="0"/>
                <a:cs typeface="Courier New" panose="02070309020205020404" pitchFamily="49" charset="0"/>
              </a:rPr>
              <a:t>    </a:t>
            </a:r>
            <a:r>
              <a:rPr lang="en-US" sz="1400" b="1" dirty="0" err="1">
                <a:solidFill>
                  <a:srgbClr val="FFC000"/>
                </a:solidFill>
                <a:latin typeface="Courier New" panose="02070309020205020404" pitchFamily="49" charset="0"/>
                <a:cs typeface="Courier New" panose="02070309020205020404" pitchFamily="49" charset="0"/>
              </a:rPr>
              <a:t>setTimeout</a:t>
            </a:r>
            <a:r>
              <a:rPr lang="en-US" sz="1400" b="1" dirty="0">
                <a:solidFill>
                  <a:srgbClr val="FFC000"/>
                </a:solidFill>
                <a:latin typeface="Courier New" panose="02070309020205020404" pitchFamily="49" charset="0"/>
                <a:cs typeface="Courier New" panose="02070309020205020404" pitchFamily="49" charset="0"/>
              </a:rPr>
              <a:t>(</a:t>
            </a:r>
            <a:r>
              <a:rPr lang="en-US" sz="1400" b="1" dirty="0" err="1">
                <a:solidFill>
                  <a:srgbClr val="FFC000"/>
                </a:solidFill>
                <a:latin typeface="Courier New" panose="02070309020205020404" pitchFamily="49" charset="0"/>
                <a:cs typeface="Courier New" panose="02070309020205020404" pitchFamily="49" charset="0"/>
              </a:rPr>
              <a:t>myFunc</a:t>
            </a:r>
            <a:r>
              <a:rPr lang="en-US" sz="1400" b="1" dirty="0">
                <a:solidFill>
                  <a:srgbClr val="FFC000"/>
                </a:solidFill>
                <a:latin typeface="Courier New" panose="02070309020205020404" pitchFamily="49" charset="0"/>
                <a:cs typeface="Courier New" panose="02070309020205020404" pitchFamily="49" charset="0"/>
              </a:rPr>
              <a:t>, 5000);</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console.log</a:t>
            </a:r>
            <a:r>
              <a:rPr lang="en-US" sz="1400" b="1" dirty="0">
                <a:latin typeface="Courier New" panose="02070309020205020404" pitchFamily="49" charset="0"/>
                <a:cs typeface="Courier New" panose="02070309020205020404" pitchFamily="49" charset="0"/>
              </a:rPr>
              <a:t>("Timer started...");</a:t>
            </a:r>
          </a:p>
          <a:p>
            <a:r>
              <a:rPr lang="en-US" sz="1400" b="1" dirty="0">
                <a:latin typeface="Courier New" panose="02070309020205020404" pitchFamily="49" charset="0"/>
                <a:cs typeface="Courier New" panose="02070309020205020404" pitchFamily="49" charset="0"/>
              </a:rPr>
              <a:t>&lt;/script&gt;</a:t>
            </a:r>
          </a:p>
        </p:txBody>
      </p:sp>
    </p:spTree>
    <p:extLst>
      <p:ext uri="{BB962C8B-B14F-4D97-AF65-F5344CB8AC3E}">
        <p14:creationId xmlns:p14="http://schemas.microsoft.com/office/powerpoint/2010/main" val="3561933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D01B6-6898-CC93-6C69-4AC625225A31}"/>
              </a:ext>
            </a:extLst>
          </p:cNvPr>
          <p:cNvSpPr>
            <a:spLocks noGrp="1"/>
          </p:cNvSpPr>
          <p:nvPr>
            <p:ph type="title"/>
          </p:nvPr>
        </p:nvSpPr>
        <p:spPr/>
        <p:txBody>
          <a:bodyPr/>
          <a:lstStyle/>
          <a:p>
            <a:r>
              <a:rPr lang="en-US" dirty="0"/>
              <a:t>Event Registration System</a:t>
            </a:r>
          </a:p>
        </p:txBody>
      </p:sp>
      <p:sp>
        <p:nvSpPr>
          <p:cNvPr id="3" name="Content Placeholder 2">
            <a:extLst>
              <a:ext uri="{FF2B5EF4-FFF2-40B4-BE49-F238E27FC236}">
                <a16:creationId xmlns:a16="http://schemas.microsoft.com/office/drawing/2014/main" id="{98C03098-79E4-9634-B876-773CCC08A9B0}"/>
              </a:ext>
            </a:extLst>
          </p:cNvPr>
          <p:cNvSpPr>
            <a:spLocks noGrp="1"/>
          </p:cNvSpPr>
          <p:nvPr>
            <p:ph idx="1"/>
          </p:nvPr>
        </p:nvSpPr>
        <p:spPr/>
        <p:txBody>
          <a:bodyPr/>
          <a:lstStyle/>
          <a:p>
            <a:r>
              <a:rPr lang="en-US" dirty="0"/>
              <a:t>We can directly interact with the event registration system</a:t>
            </a:r>
          </a:p>
          <a:p>
            <a:pPr lvl="1"/>
            <a:r>
              <a:rPr lang="en-US" dirty="0"/>
              <a:t>Add an event to an element (tag)</a:t>
            </a:r>
          </a:p>
          <a:p>
            <a:pPr lvl="1"/>
            <a:r>
              <a:rPr lang="en-US" dirty="0"/>
              <a:t>Add an event to the DOM/Window to know when something happens</a:t>
            </a:r>
          </a:p>
        </p:txBody>
      </p:sp>
    </p:spTree>
    <p:extLst>
      <p:ext uri="{BB962C8B-B14F-4D97-AF65-F5344CB8AC3E}">
        <p14:creationId xmlns:p14="http://schemas.microsoft.com/office/powerpoint/2010/main" val="830652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EDACA5-D251-E3A3-5247-FD902FA23A67}"/>
              </a:ext>
            </a:extLst>
          </p:cNvPr>
          <p:cNvSpPr txBox="1"/>
          <p:nvPr/>
        </p:nvSpPr>
        <p:spPr>
          <a:xfrm>
            <a:off x="997227" y="950414"/>
            <a:ext cx="4787348" cy="1600438"/>
          </a:xfrm>
          <a:prstGeom prst="rect">
            <a:avLst/>
          </a:prstGeom>
          <a:noFill/>
          <a:ln>
            <a:solidFill>
              <a:schemeClr val="tx1"/>
            </a:solidFill>
          </a:ln>
        </p:spPr>
        <p:txBody>
          <a:bodyPr wrap="square">
            <a:spAutoFit/>
          </a:bodyPr>
          <a:lstStyle/>
          <a:p>
            <a:r>
              <a:rPr lang="en-US" sz="1400" b="1" dirty="0">
                <a:latin typeface="Courier New" panose="02070309020205020404" pitchFamily="49" charset="0"/>
                <a:cs typeface="Courier New" panose="02070309020205020404" pitchFamily="49" charset="0"/>
              </a:rPr>
              <a:t>&lt;h1&gt;A header&lt;/h1&gt;</a:t>
            </a:r>
          </a:p>
          <a:p>
            <a:r>
              <a:rPr lang="en-US" sz="1400" b="1" dirty="0">
                <a:latin typeface="Courier New" panose="02070309020205020404" pitchFamily="49" charset="0"/>
                <a:cs typeface="Courier New" panose="02070309020205020404" pitchFamily="49" charset="0"/>
              </a:rPr>
              <a:t>&lt;p&gt;&lt;a </a:t>
            </a:r>
            <a:r>
              <a:rPr lang="en-US" sz="1400" b="1" dirty="0">
                <a:solidFill>
                  <a:srgbClr val="FFC000"/>
                </a:solidFill>
                <a:latin typeface="Courier New" panose="02070309020205020404" pitchFamily="49" charset="0"/>
                <a:cs typeface="Courier New" panose="02070309020205020404" pitchFamily="49" charset="0"/>
              </a:rPr>
              <a:t>onclick="</a:t>
            </a:r>
            <a:r>
              <a:rPr lang="en-US" sz="1400" b="1" dirty="0" err="1">
                <a:solidFill>
                  <a:srgbClr val="FFC000"/>
                </a:solidFill>
                <a:latin typeface="Courier New" panose="02070309020205020404" pitchFamily="49" charset="0"/>
                <a:cs typeface="Courier New" panose="02070309020205020404" pitchFamily="49" charset="0"/>
              </a:rPr>
              <a:t>myFunc</a:t>
            </a:r>
            <a:r>
              <a:rPr lang="en-US" sz="1400" b="1" dirty="0">
                <a:solidFill>
                  <a:srgbClr val="FFC000"/>
                </a:solidFill>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&gt;Click Me&lt;/a&gt;&lt;/p&gt;</a:t>
            </a:r>
          </a:p>
          <a:p>
            <a:r>
              <a:rPr lang="en-US" sz="1400" b="1" dirty="0">
                <a:latin typeface="Courier New" panose="02070309020205020404" pitchFamily="49" charset="0"/>
                <a:cs typeface="Courier New" panose="02070309020205020404" pitchFamily="49" charset="0"/>
              </a:rPr>
              <a:t>&lt;script&gt;</a:t>
            </a:r>
          </a:p>
          <a:p>
            <a:r>
              <a:rPr lang="en-US" sz="1400" b="1" dirty="0">
                <a:latin typeface="Courier New" panose="02070309020205020404" pitchFamily="49" charset="0"/>
                <a:cs typeface="Courier New" panose="02070309020205020404" pitchFamily="49" charset="0"/>
              </a:rPr>
              <a:t>    function </a:t>
            </a:r>
            <a:r>
              <a:rPr lang="en-US" sz="1400" b="1" dirty="0" err="1">
                <a:latin typeface="Courier New" panose="02070309020205020404" pitchFamily="49" charset="0"/>
                <a:cs typeface="Courier New" panose="02070309020205020404" pitchFamily="49" charset="0"/>
              </a:rPr>
              <a:t>myFunc</a:t>
            </a:r>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console.log</a:t>
            </a:r>
            <a:r>
              <a:rPr lang="en-US" sz="1400" b="1" dirty="0">
                <a:latin typeface="Courier New" panose="02070309020205020404" pitchFamily="49" charset="0"/>
                <a:cs typeface="Courier New" panose="02070309020205020404" pitchFamily="49" charset="0"/>
              </a:rPr>
              <a:t>("I was clicked");</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&lt;/script&gt;</a:t>
            </a:r>
          </a:p>
        </p:txBody>
      </p:sp>
      <p:sp>
        <p:nvSpPr>
          <p:cNvPr id="5" name="TextBox 4">
            <a:extLst>
              <a:ext uri="{FF2B5EF4-FFF2-40B4-BE49-F238E27FC236}">
                <a16:creationId xmlns:a16="http://schemas.microsoft.com/office/drawing/2014/main" id="{B62C2627-0497-33D9-8673-AF16965120ED}"/>
              </a:ext>
            </a:extLst>
          </p:cNvPr>
          <p:cNvSpPr txBox="1"/>
          <p:nvPr/>
        </p:nvSpPr>
        <p:spPr>
          <a:xfrm>
            <a:off x="1080054" y="3904605"/>
            <a:ext cx="4787348" cy="2031325"/>
          </a:xfrm>
          <a:prstGeom prst="rect">
            <a:avLst/>
          </a:prstGeom>
          <a:noFill/>
          <a:ln>
            <a:solidFill>
              <a:schemeClr val="tx1"/>
            </a:solidFill>
          </a:ln>
        </p:spPr>
        <p:txBody>
          <a:bodyPr wrap="square">
            <a:spAutoFit/>
          </a:bodyPr>
          <a:lstStyle/>
          <a:p>
            <a:r>
              <a:rPr lang="en-US" sz="1400" b="1" dirty="0">
                <a:latin typeface="Courier New" panose="02070309020205020404" pitchFamily="49" charset="0"/>
                <a:cs typeface="Courier New" panose="02070309020205020404" pitchFamily="49" charset="0"/>
              </a:rPr>
              <a:t>&lt;h1&gt;A header&lt;/h1&gt;</a:t>
            </a:r>
          </a:p>
          <a:p>
            <a:r>
              <a:rPr lang="en-US" sz="1400" b="1" dirty="0">
                <a:latin typeface="Courier New" panose="02070309020205020404" pitchFamily="49" charset="0"/>
                <a:cs typeface="Courier New" panose="02070309020205020404" pitchFamily="49" charset="0"/>
              </a:rPr>
              <a:t>&lt;p&gt;&lt;a </a:t>
            </a:r>
            <a:r>
              <a:rPr lang="en-US" sz="1400" b="1" dirty="0">
                <a:solidFill>
                  <a:srgbClr val="FFC000"/>
                </a:solidFill>
                <a:latin typeface="Courier New" panose="02070309020205020404" pitchFamily="49" charset="0"/>
                <a:cs typeface="Courier New" panose="02070309020205020404" pitchFamily="49" charset="0"/>
              </a:rPr>
              <a:t>id="zap"</a:t>
            </a:r>
            <a:r>
              <a:rPr lang="en-US" sz="1400" b="1" dirty="0">
                <a:latin typeface="Courier New" panose="02070309020205020404" pitchFamily="49" charset="0"/>
                <a:cs typeface="Courier New" panose="02070309020205020404" pitchFamily="49" charset="0"/>
              </a:rPr>
              <a:t>&gt;Click Me&lt;/a&gt;&lt;/p&gt;</a:t>
            </a:r>
          </a:p>
          <a:p>
            <a:r>
              <a:rPr lang="en-US" sz="1400" b="1" dirty="0">
                <a:latin typeface="Courier New" panose="02070309020205020404" pitchFamily="49" charset="0"/>
                <a:cs typeface="Courier New" panose="02070309020205020404" pitchFamily="49" charset="0"/>
              </a:rPr>
              <a:t>&lt;script&gt;</a:t>
            </a:r>
          </a:p>
          <a:p>
            <a:r>
              <a:rPr lang="en-US" sz="1400" b="1" dirty="0">
                <a:latin typeface="Courier New" panose="02070309020205020404" pitchFamily="49" charset="0"/>
                <a:cs typeface="Courier New" panose="02070309020205020404" pitchFamily="49" charset="0"/>
              </a:rPr>
              <a:t>    function </a:t>
            </a:r>
            <a:r>
              <a:rPr lang="en-US" sz="1400" b="1" dirty="0" err="1">
                <a:latin typeface="Courier New" panose="02070309020205020404" pitchFamily="49" charset="0"/>
                <a:cs typeface="Courier New" panose="02070309020205020404" pitchFamily="49" charset="0"/>
              </a:rPr>
              <a:t>myFunc</a:t>
            </a:r>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console.log</a:t>
            </a:r>
            <a:r>
              <a:rPr lang="en-US" sz="1400" b="1" dirty="0">
                <a:latin typeface="Courier New" panose="02070309020205020404" pitchFamily="49" charset="0"/>
                <a:cs typeface="Courier New" panose="02070309020205020404" pitchFamily="49" charset="0"/>
              </a:rPr>
              <a:t>("I was clicked");</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err="1">
                <a:solidFill>
                  <a:srgbClr val="FFC000"/>
                </a:solidFill>
                <a:latin typeface="Courier New" panose="02070309020205020404" pitchFamily="49" charset="0"/>
                <a:cs typeface="Courier New" panose="02070309020205020404" pitchFamily="49" charset="0"/>
              </a:rPr>
              <a:t>document.getElementById</a:t>
            </a:r>
            <a:r>
              <a:rPr lang="en-US" sz="1400" b="1" dirty="0">
                <a:solidFill>
                  <a:srgbClr val="FFC000"/>
                </a:solidFill>
                <a:latin typeface="Courier New" panose="02070309020205020404" pitchFamily="49" charset="0"/>
                <a:cs typeface="Courier New" panose="02070309020205020404" pitchFamily="49" charset="0"/>
              </a:rPr>
              <a:t>('zap')</a:t>
            </a:r>
          </a:p>
          <a:p>
            <a:r>
              <a:rPr lang="en-US" sz="1400" b="1" dirty="0">
                <a:solidFill>
                  <a:srgbClr val="FFC000"/>
                </a:solidFill>
                <a:latin typeface="Courier New" panose="02070309020205020404" pitchFamily="49" charset="0"/>
                <a:cs typeface="Courier New" panose="02070309020205020404" pitchFamily="49" charset="0"/>
              </a:rPr>
              <a:t>        .</a:t>
            </a:r>
            <a:r>
              <a:rPr lang="en-US" sz="1400" b="1" dirty="0" err="1">
                <a:solidFill>
                  <a:srgbClr val="FFC000"/>
                </a:solidFill>
                <a:latin typeface="Courier New" panose="02070309020205020404" pitchFamily="49" charset="0"/>
                <a:cs typeface="Courier New" panose="02070309020205020404" pitchFamily="49" charset="0"/>
              </a:rPr>
              <a:t>addEventListener</a:t>
            </a:r>
            <a:r>
              <a:rPr lang="en-US" sz="1400" b="1" dirty="0">
                <a:solidFill>
                  <a:srgbClr val="FFC000"/>
                </a:solidFill>
                <a:latin typeface="Courier New" panose="02070309020205020404" pitchFamily="49" charset="0"/>
                <a:cs typeface="Courier New" panose="02070309020205020404" pitchFamily="49" charset="0"/>
              </a:rPr>
              <a:t>('click', </a:t>
            </a:r>
            <a:r>
              <a:rPr lang="en-US" sz="1400" b="1" dirty="0" err="1">
                <a:solidFill>
                  <a:srgbClr val="FFC000"/>
                </a:solidFill>
                <a:latin typeface="Courier New" panose="02070309020205020404" pitchFamily="49" charset="0"/>
                <a:cs typeface="Courier New" panose="02070309020205020404" pitchFamily="49" charset="0"/>
              </a:rPr>
              <a:t>myFunc</a:t>
            </a:r>
            <a:r>
              <a:rPr lang="en-US" sz="1400" b="1" dirty="0">
                <a:solidFill>
                  <a:srgbClr val="FFC000"/>
                </a:solidFill>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&lt;/script&gt;</a:t>
            </a:r>
          </a:p>
        </p:txBody>
      </p:sp>
      <p:pic>
        <p:nvPicPr>
          <p:cNvPr id="7" name="Picture 6" descr="A screenshot of a computer&#10;&#10;Description automatically generated">
            <a:extLst>
              <a:ext uri="{FF2B5EF4-FFF2-40B4-BE49-F238E27FC236}">
                <a16:creationId xmlns:a16="http://schemas.microsoft.com/office/drawing/2014/main" id="{D825C284-8149-AB9C-BD82-3D47ED889571}"/>
              </a:ext>
            </a:extLst>
          </p:cNvPr>
          <p:cNvPicPr>
            <a:picLocks noChangeAspect="1"/>
          </p:cNvPicPr>
          <p:nvPr/>
        </p:nvPicPr>
        <p:blipFill>
          <a:blip r:embed="rId2"/>
          <a:stretch>
            <a:fillRect/>
          </a:stretch>
        </p:blipFill>
        <p:spPr>
          <a:xfrm>
            <a:off x="6841436" y="401411"/>
            <a:ext cx="4697896" cy="5830424"/>
          </a:xfrm>
          <a:prstGeom prst="rect">
            <a:avLst/>
          </a:prstGeom>
        </p:spPr>
      </p:pic>
      <p:sp>
        <p:nvSpPr>
          <p:cNvPr id="8" name="TextBox 7">
            <a:extLst>
              <a:ext uri="{FF2B5EF4-FFF2-40B4-BE49-F238E27FC236}">
                <a16:creationId xmlns:a16="http://schemas.microsoft.com/office/drawing/2014/main" id="{06FA1B46-2807-C1CE-939F-48C23891E3EF}"/>
              </a:ext>
            </a:extLst>
          </p:cNvPr>
          <p:cNvSpPr txBox="1"/>
          <p:nvPr/>
        </p:nvSpPr>
        <p:spPr>
          <a:xfrm>
            <a:off x="217557" y="3244334"/>
            <a:ext cx="5369155" cy="369332"/>
          </a:xfrm>
          <a:prstGeom prst="rect">
            <a:avLst/>
          </a:prstGeom>
          <a:noFill/>
        </p:spPr>
        <p:txBody>
          <a:bodyPr wrap="square">
            <a:spAutoFit/>
          </a:bodyPr>
          <a:lstStyle/>
          <a:p>
            <a:r>
              <a:rPr lang="en-US" dirty="0">
                <a:solidFill>
                  <a:srgbClr val="FFFF00"/>
                </a:solidFill>
              </a:rPr>
              <a:t>https://www.dj4e.com/code/browser/10-event.htm</a:t>
            </a:r>
          </a:p>
        </p:txBody>
      </p:sp>
      <p:sp>
        <p:nvSpPr>
          <p:cNvPr id="9" name="TextBox 8">
            <a:extLst>
              <a:ext uri="{FF2B5EF4-FFF2-40B4-BE49-F238E27FC236}">
                <a16:creationId xmlns:a16="http://schemas.microsoft.com/office/drawing/2014/main" id="{F8E64F9D-D085-FA22-C306-C87FC7CC1E3A}"/>
              </a:ext>
            </a:extLst>
          </p:cNvPr>
          <p:cNvSpPr txBox="1"/>
          <p:nvPr/>
        </p:nvSpPr>
        <p:spPr>
          <a:xfrm>
            <a:off x="217556" y="401411"/>
            <a:ext cx="5369155" cy="369332"/>
          </a:xfrm>
          <a:prstGeom prst="rect">
            <a:avLst/>
          </a:prstGeom>
          <a:noFill/>
        </p:spPr>
        <p:txBody>
          <a:bodyPr wrap="square">
            <a:spAutoFit/>
          </a:bodyPr>
          <a:lstStyle/>
          <a:p>
            <a:r>
              <a:rPr lang="en-US" dirty="0">
                <a:solidFill>
                  <a:srgbClr val="FFFF00"/>
                </a:solidFill>
              </a:rPr>
              <a:t>https://www.dj4e.com/code/browser/03-event.htm</a:t>
            </a:r>
          </a:p>
        </p:txBody>
      </p:sp>
    </p:spTree>
    <p:extLst>
      <p:ext uri="{BB962C8B-B14F-4D97-AF65-F5344CB8AC3E}">
        <p14:creationId xmlns:p14="http://schemas.microsoft.com/office/powerpoint/2010/main" val="42068704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EDACA5-D251-E3A3-5247-FD902FA23A67}"/>
              </a:ext>
            </a:extLst>
          </p:cNvPr>
          <p:cNvSpPr txBox="1"/>
          <p:nvPr/>
        </p:nvSpPr>
        <p:spPr>
          <a:xfrm>
            <a:off x="344253" y="1230010"/>
            <a:ext cx="5909180" cy="2308324"/>
          </a:xfrm>
          <a:prstGeom prst="rect">
            <a:avLst/>
          </a:prstGeom>
          <a:noFill/>
          <a:ln>
            <a:solidFill>
              <a:schemeClr val="tx1"/>
            </a:solidFill>
          </a:ln>
        </p:spPr>
        <p:txBody>
          <a:bodyPr wrap="square">
            <a:spAutoFit/>
          </a:bodyPr>
          <a:lstStyle/>
          <a:p>
            <a:r>
              <a:rPr lang="en-US" sz="1600" b="1" dirty="0">
                <a:latin typeface="Courier New" panose="02070309020205020404" pitchFamily="49" charset="0"/>
                <a:cs typeface="Courier New" panose="02070309020205020404" pitchFamily="49" charset="0"/>
              </a:rPr>
              <a:t>&lt;h1&gt;A header&lt;/h1&gt;</a:t>
            </a:r>
          </a:p>
          <a:p>
            <a:r>
              <a:rPr lang="en-US" sz="1600" b="1" dirty="0">
                <a:latin typeface="Courier New" panose="02070309020205020404" pitchFamily="49" charset="0"/>
                <a:cs typeface="Courier New" panose="02070309020205020404" pitchFamily="49" charset="0"/>
              </a:rPr>
              <a:t>&lt;script&gt;</a:t>
            </a:r>
          </a:p>
          <a:p>
            <a:r>
              <a:rPr lang="en-US" sz="1600" b="1" dirty="0">
                <a:latin typeface="Courier New" panose="02070309020205020404" pitchFamily="49" charset="0"/>
                <a:cs typeface="Courier New" panose="02070309020205020404" pitchFamily="49" charset="0"/>
              </a:rPr>
              <a:t>    function </a:t>
            </a:r>
            <a:r>
              <a:rPr lang="en-US" sz="1600" b="1" dirty="0" err="1">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console.log</a:t>
            </a:r>
            <a:r>
              <a:rPr lang="en-US" sz="1600" b="1" dirty="0">
                <a:latin typeface="Courier New" panose="02070309020205020404" pitchFamily="49" charset="0"/>
                <a:cs typeface="Courier New" panose="02070309020205020404" pitchFamily="49" charset="0"/>
              </a:rPr>
              <a:t>("Window size",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window.innerHeight</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window.innerWidth</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p>
          <a:p>
            <a:r>
              <a:rPr lang="en-US" sz="1600" b="1" dirty="0">
                <a:solidFill>
                  <a:srgbClr val="FFC000"/>
                </a:solidFill>
                <a:latin typeface="Courier New" panose="02070309020205020404" pitchFamily="49" charset="0"/>
                <a:cs typeface="Courier New" panose="02070309020205020404" pitchFamily="49" charset="0"/>
              </a:rPr>
              <a:t>    </a:t>
            </a:r>
            <a:r>
              <a:rPr lang="en-US" sz="1600" b="1" dirty="0" err="1">
                <a:solidFill>
                  <a:srgbClr val="FFC000"/>
                </a:solidFill>
                <a:latin typeface="Courier New" panose="02070309020205020404" pitchFamily="49" charset="0"/>
                <a:cs typeface="Courier New" panose="02070309020205020404" pitchFamily="49" charset="0"/>
              </a:rPr>
              <a:t>window.addEventListener</a:t>
            </a:r>
            <a:r>
              <a:rPr lang="en-US" sz="1600" b="1" dirty="0">
                <a:solidFill>
                  <a:srgbClr val="FFC000"/>
                </a:solidFill>
                <a:latin typeface="Courier New" panose="02070309020205020404" pitchFamily="49" charset="0"/>
                <a:cs typeface="Courier New" panose="02070309020205020404" pitchFamily="49" charset="0"/>
              </a:rPr>
              <a:t>('resize', </a:t>
            </a:r>
            <a:r>
              <a:rPr lang="en-US" sz="1600" b="1" dirty="0" err="1">
                <a:solidFill>
                  <a:srgbClr val="FFC000"/>
                </a:solidFill>
                <a:latin typeface="Courier New" panose="02070309020205020404" pitchFamily="49" charset="0"/>
                <a:cs typeface="Courier New" panose="02070309020205020404" pitchFamily="49" charset="0"/>
              </a:rPr>
              <a:t>myFunc</a:t>
            </a:r>
            <a:r>
              <a:rPr lang="en-US" sz="1600" b="1" dirty="0">
                <a:solidFill>
                  <a:srgbClr val="FFC000"/>
                </a:solidFill>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&lt;/script&gt;</a:t>
            </a:r>
          </a:p>
        </p:txBody>
      </p:sp>
      <p:sp>
        <p:nvSpPr>
          <p:cNvPr id="9" name="TextBox 8">
            <a:extLst>
              <a:ext uri="{FF2B5EF4-FFF2-40B4-BE49-F238E27FC236}">
                <a16:creationId xmlns:a16="http://schemas.microsoft.com/office/drawing/2014/main" id="{F8E64F9D-D085-FA22-C306-C87FC7CC1E3A}"/>
              </a:ext>
            </a:extLst>
          </p:cNvPr>
          <p:cNvSpPr txBox="1"/>
          <p:nvPr/>
        </p:nvSpPr>
        <p:spPr>
          <a:xfrm>
            <a:off x="217556" y="401411"/>
            <a:ext cx="5369155" cy="369332"/>
          </a:xfrm>
          <a:prstGeom prst="rect">
            <a:avLst/>
          </a:prstGeom>
          <a:noFill/>
        </p:spPr>
        <p:txBody>
          <a:bodyPr wrap="square">
            <a:spAutoFit/>
          </a:bodyPr>
          <a:lstStyle/>
          <a:p>
            <a:r>
              <a:rPr lang="en-US" dirty="0">
                <a:solidFill>
                  <a:srgbClr val="FFFF00"/>
                </a:solidFill>
              </a:rPr>
              <a:t>https://www.dj4e.com/code/browser/11-resize.htm</a:t>
            </a:r>
          </a:p>
        </p:txBody>
      </p:sp>
      <p:pic>
        <p:nvPicPr>
          <p:cNvPr id="3" name="Picture 2" descr="A screenshot of a computer&#10;&#10;Description automatically generated">
            <a:extLst>
              <a:ext uri="{FF2B5EF4-FFF2-40B4-BE49-F238E27FC236}">
                <a16:creationId xmlns:a16="http://schemas.microsoft.com/office/drawing/2014/main" id="{6ECE9CF6-468C-2C37-313B-5E0DB45D6EA5}"/>
              </a:ext>
            </a:extLst>
          </p:cNvPr>
          <p:cNvPicPr>
            <a:picLocks noChangeAspect="1"/>
          </p:cNvPicPr>
          <p:nvPr/>
        </p:nvPicPr>
        <p:blipFill rotWithShape="1">
          <a:blip r:embed="rId2"/>
          <a:srcRect b="33686"/>
          <a:stretch/>
        </p:blipFill>
        <p:spPr>
          <a:xfrm>
            <a:off x="1543325" y="4204066"/>
            <a:ext cx="3511037" cy="2085994"/>
          </a:xfrm>
          <a:prstGeom prst="rect">
            <a:avLst/>
          </a:prstGeom>
        </p:spPr>
      </p:pic>
      <p:pic>
        <p:nvPicPr>
          <p:cNvPr id="10" name="Picture 9">
            <a:extLst>
              <a:ext uri="{FF2B5EF4-FFF2-40B4-BE49-F238E27FC236}">
                <a16:creationId xmlns:a16="http://schemas.microsoft.com/office/drawing/2014/main" id="{C1AD5058-4C46-61CB-1E1C-C1C198C88DF4}"/>
              </a:ext>
            </a:extLst>
          </p:cNvPr>
          <p:cNvPicPr>
            <a:picLocks noChangeAspect="1"/>
          </p:cNvPicPr>
          <p:nvPr/>
        </p:nvPicPr>
        <p:blipFill>
          <a:blip r:embed="rId3"/>
          <a:stretch>
            <a:fillRect/>
          </a:stretch>
        </p:blipFill>
        <p:spPr>
          <a:xfrm>
            <a:off x="6749497" y="1230010"/>
            <a:ext cx="4602186" cy="4571298"/>
          </a:xfrm>
          <a:prstGeom prst="rect">
            <a:avLst/>
          </a:prstGeom>
        </p:spPr>
      </p:pic>
      <p:cxnSp>
        <p:nvCxnSpPr>
          <p:cNvPr id="11" name="Straight Arrow Connector 10">
            <a:extLst>
              <a:ext uri="{FF2B5EF4-FFF2-40B4-BE49-F238E27FC236}">
                <a16:creationId xmlns:a16="http://schemas.microsoft.com/office/drawing/2014/main" id="{33780302-3651-8E6F-558C-02CCFF8D8DBF}"/>
              </a:ext>
            </a:extLst>
          </p:cNvPr>
          <p:cNvCxnSpPr>
            <a:cxnSpLocks/>
          </p:cNvCxnSpPr>
          <p:nvPr/>
        </p:nvCxnSpPr>
        <p:spPr>
          <a:xfrm flipH="1">
            <a:off x="8975035" y="1918252"/>
            <a:ext cx="745435" cy="655983"/>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637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8DCB70-840E-4EBF-4A5D-B70EE7B60613}"/>
              </a:ext>
            </a:extLst>
          </p:cNvPr>
          <p:cNvSpPr>
            <a:spLocks noGrp="1"/>
          </p:cNvSpPr>
          <p:nvPr>
            <p:ph type="title"/>
          </p:nvPr>
        </p:nvSpPr>
        <p:spPr/>
        <p:txBody>
          <a:bodyPr/>
          <a:lstStyle/>
          <a:p>
            <a:r>
              <a:rPr lang="en-US" dirty="0"/>
              <a:t>Threading</a:t>
            </a:r>
          </a:p>
        </p:txBody>
      </p:sp>
      <p:sp>
        <p:nvSpPr>
          <p:cNvPr id="4" name="Text Placeholder 3">
            <a:extLst>
              <a:ext uri="{FF2B5EF4-FFF2-40B4-BE49-F238E27FC236}">
                <a16:creationId xmlns:a16="http://schemas.microsoft.com/office/drawing/2014/main" id="{677D8C11-3B77-A3B3-DEBE-1C9256426A2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50089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8524A3-ECA4-C6C5-6C3C-00BA8E1B8546}"/>
              </a:ext>
            </a:extLst>
          </p:cNvPr>
          <p:cNvSpPr>
            <a:spLocks noGrp="1"/>
          </p:cNvSpPr>
          <p:nvPr>
            <p:ph type="title"/>
          </p:nvPr>
        </p:nvSpPr>
        <p:spPr/>
        <p:txBody>
          <a:bodyPr/>
          <a:lstStyle/>
          <a:p>
            <a:r>
              <a:rPr lang="en-US" dirty="0"/>
              <a:t>When Does JavaScript Execute?</a:t>
            </a:r>
          </a:p>
        </p:txBody>
      </p:sp>
      <p:sp>
        <p:nvSpPr>
          <p:cNvPr id="6" name="Content Placeholder 5">
            <a:extLst>
              <a:ext uri="{FF2B5EF4-FFF2-40B4-BE49-F238E27FC236}">
                <a16:creationId xmlns:a16="http://schemas.microsoft.com/office/drawing/2014/main" id="{393507A1-A241-F209-A759-6903C2DC5F73}"/>
              </a:ext>
            </a:extLst>
          </p:cNvPr>
          <p:cNvSpPr>
            <a:spLocks noGrp="1"/>
          </p:cNvSpPr>
          <p:nvPr>
            <p:ph idx="1"/>
          </p:nvPr>
        </p:nvSpPr>
        <p:spPr/>
        <p:txBody>
          <a:bodyPr/>
          <a:lstStyle/>
          <a:p>
            <a:r>
              <a:rPr lang="en-US" dirty="0"/>
              <a:t>As the document is being parsed </a:t>
            </a:r>
          </a:p>
          <a:p>
            <a:r>
              <a:rPr lang="en-US" dirty="0"/>
              <a:t>As a result of some kind of UI Event</a:t>
            </a:r>
          </a:p>
          <a:p>
            <a:r>
              <a:rPr lang="en-US" dirty="0"/>
              <a:t>As a result of a timer expiring</a:t>
            </a:r>
          </a:p>
          <a:p>
            <a:r>
              <a:rPr lang="en-US" dirty="0"/>
              <a:t>As a result of an asynchronous activity finishing</a:t>
            </a:r>
          </a:p>
          <a:p>
            <a:endParaRPr lang="en-US" dirty="0"/>
          </a:p>
          <a:p>
            <a:r>
              <a:rPr lang="en-US" dirty="0"/>
              <a:t>First class functions and "code as data" are essential to this execution model.</a:t>
            </a:r>
          </a:p>
        </p:txBody>
      </p:sp>
    </p:spTree>
    <p:extLst>
      <p:ext uri="{BB962C8B-B14F-4D97-AF65-F5344CB8AC3E}">
        <p14:creationId xmlns:p14="http://schemas.microsoft.com/office/powerpoint/2010/main" val="1064895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838557-4668-4D8F-4AD5-2FAF91A9AB46}"/>
              </a:ext>
            </a:extLst>
          </p:cNvPr>
          <p:cNvSpPr>
            <a:spLocks noGrp="1"/>
          </p:cNvSpPr>
          <p:nvPr>
            <p:ph type="title"/>
          </p:nvPr>
        </p:nvSpPr>
        <p:spPr/>
        <p:txBody>
          <a:bodyPr/>
          <a:lstStyle/>
          <a:p>
            <a:r>
              <a:rPr lang="en-US" dirty="0"/>
              <a:t>Multi-Tasking Types</a:t>
            </a:r>
          </a:p>
        </p:txBody>
      </p:sp>
      <p:sp>
        <p:nvSpPr>
          <p:cNvPr id="5" name="Content Placeholder 4">
            <a:extLst>
              <a:ext uri="{FF2B5EF4-FFF2-40B4-BE49-F238E27FC236}">
                <a16:creationId xmlns:a16="http://schemas.microsoft.com/office/drawing/2014/main" id="{47968D18-BBD5-45F5-CA8A-311F26EB49A7}"/>
              </a:ext>
            </a:extLst>
          </p:cNvPr>
          <p:cNvSpPr>
            <a:spLocks noGrp="1"/>
          </p:cNvSpPr>
          <p:nvPr>
            <p:ph idx="1"/>
          </p:nvPr>
        </p:nvSpPr>
        <p:spPr>
          <a:xfrm>
            <a:off x="838200" y="1825625"/>
            <a:ext cx="10515600" cy="3810065"/>
          </a:xfrm>
        </p:spPr>
        <p:txBody>
          <a:bodyPr>
            <a:normAutofit lnSpcReduction="10000"/>
          </a:bodyPr>
          <a:lstStyle/>
          <a:p>
            <a:r>
              <a:rPr lang="en-US" dirty="0"/>
              <a:t>Pre-Emptive Multi-Tasking (Operating systems / web servers)</a:t>
            </a:r>
          </a:p>
          <a:p>
            <a:pPr lvl="1"/>
            <a:r>
              <a:rPr lang="en-US" dirty="0"/>
              <a:t>If a tasks runs a long loop, they suspended after their "time slice" to share the processor with other tasks</a:t>
            </a:r>
          </a:p>
          <a:p>
            <a:pPr lvl="1"/>
            <a:r>
              <a:rPr lang="en-US" dirty="0"/>
              <a:t>It limits the impact on the performance of the system or other tasks if one task does a lot of computation in the "foreground" or pauses to wait for something</a:t>
            </a:r>
          </a:p>
          <a:p>
            <a:r>
              <a:rPr lang="en-US" dirty="0"/>
              <a:t>Cooperative Multi-Tasking (JavaScript)</a:t>
            </a:r>
          </a:p>
          <a:p>
            <a:pPr lvl="1"/>
            <a:r>
              <a:rPr lang="en-US" dirty="0"/>
              <a:t>A greedy task can hang or crash the entire system</a:t>
            </a:r>
          </a:p>
          <a:p>
            <a:pPr lvl="1"/>
            <a:r>
              <a:rPr lang="en-US" dirty="0"/>
              <a:t>A responsible task breaks long "loops" into a set of separate tasks, giving up the processor at each step</a:t>
            </a:r>
          </a:p>
        </p:txBody>
      </p:sp>
      <p:sp>
        <p:nvSpPr>
          <p:cNvPr id="7" name="TextBox 6">
            <a:extLst>
              <a:ext uri="{FF2B5EF4-FFF2-40B4-BE49-F238E27FC236}">
                <a16:creationId xmlns:a16="http://schemas.microsoft.com/office/drawing/2014/main" id="{EE424EE7-20A7-527C-1DD4-211655FEFCCA}"/>
              </a:ext>
            </a:extLst>
          </p:cNvPr>
          <p:cNvSpPr txBox="1"/>
          <p:nvPr/>
        </p:nvSpPr>
        <p:spPr>
          <a:xfrm>
            <a:off x="3607060" y="5894228"/>
            <a:ext cx="6097554" cy="369332"/>
          </a:xfrm>
          <a:prstGeom prst="rect">
            <a:avLst/>
          </a:prstGeom>
          <a:noFill/>
        </p:spPr>
        <p:txBody>
          <a:bodyPr wrap="square">
            <a:spAutoFit/>
          </a:bodyPr>
          <a:lstStyle/>
          <a:p>
            <a:r>
              <a:rPr lang="en-US" dirty="0">
                <a:solidFill>
                  <a:srgbClr val="FFFF00"/>
                </a:solidFill>
              </a:rPr>
              <a:t>https://</a:t>
            </a:r>
            <a:r>
              <a:rPr lang="en-US" dirty="0" err="1">
                <a:solidFill>
                  <a:srgbClr val="FFFF00"/>
                </a:solidFill>
              </a:rPr>
              <a:t>en.wikipedia.org</a:t>
            </a:r>
            <a:r>
              <a:rPr lang="en-US" dirty="0">
                <a:solidFill>
                  <a:srgbClr val="FFFF00"/>
                </a:solidFill>
              </a:rPr>
              <a:t>/wiki/</a:t>
            </a:r>
            <a:r>
              <a:rPr lang="en-US" dirty="0" err="1">
                <a:solidFill>
                  <a:srgbClr val="FFFF00"/>
                </a:solidFill>
              </a:rPr>
              <a:t>Computer_multitasking</a:t>
            </a:r>
            <a:endParaRPr lang="en-US" dirty="0">
              <a:solidFill>
                <a:srgbClr val="FFFF00"/>
              </a:solidFill>
            </a:endParaRPr>
          </a:p>
        </p:txBody>
      </p:sp>
    </p:spTree>
    <p:extLst>
      <p:ext uri="{BB962C8B-B14F-4D97-AF65-F5344CB8AC3E}">
        <p14:creationId xmlns:p14="http://schemas.microsoft.com/office/powerpoint/2010/main" val="2911935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E3411-7BEF-C9D3-4115-192E42AC14CA}"/>
              </a:ext>
            </a:extLst>
          </p:cNvPr>
          <p:cNvSpPr>
            <a:spLocks noGrp="1"/>
          </p:cNvSpPr>
          <p:nvPr>
            <p:ph type="title"/>
          </p:nvPr>
        </p:nvSpPr>
        <p:spPr/>
        <p:txBody>
          <a:bodyPr/>
          <a:lstStyle/>
          <a:p>
            <a:r>
              <a:rPr lang="en-US" dirty="0"/>
              <a:t>Python / Django Server is Multi Threaded</a:t>
            </a:r>
          </a:p>
        </p:txBody>
      </p:sp>
      <p:sp>
        <p:nvSpPr>
          <p:cNvPr id="3" name="Content Placeholder 2">
            <a:extLst>
              <a:ext uri="{FF2B5EF4-FFF2-40B4-BE49-F238E27FC236}">
                <a16:creationId xmlns:a16="http://schemas.microsoft.com/office/drawing/2014/main" id="{E6B3635B-3DAB-0FBF-3BA9-0C09FB0DAD0C}"/>
              </a:ext>
            </a:extLst>
          </p:cNvPr>
          <p:cNvSpPr>
            <a:spLocks noGrp="1"/>
          </p:cNvSpPr>
          <p:nvPr>
            <p:ph idx="1"/>
          </p:nvPr>
        </p:nvSpPr>
        <p:spPr>
          <a:xfrm>
            <a:off x="838199" y="1825625"/>
            <a:ext cx="10423849" cy="2031325"/>
          </a:xfrm>
        </p:spPr>
        <p:txBody>
          <a:bodyPr/>
          <a:lstStyle/>
          <a:p>
            <a:r>
              <a:rPr lang="en-US" dirty="0"/>
              <a:t>When a Django view is running, any model retrieval may require a "long" pause while the objects are retrieved from a database</a:t>
            </a:r>
          </a:p>
          <a:p>
            <a:r>
              <a:rPr lang="en-US" dirty="0"/>
              <a:t>If the server were single threaded, no other browsers could make requests while one request was in progress and waiting for data</a:t>
            </a:r>
          </a:p>
        </p:txBody>
      </p:sp>
      <p:sp>
        <p:nvSpPr>
          <p:cNvPr id="4" name="TextBox 3">
            <a:extLst>
              <a:ext uri="{FF2B5EF4-FFF2-40B4-BE49-F238E27FC236}">
                <a16:creationId xmlns:a16="http://schemas.microsoft.com/office/drawing/2014/main" id="{A0D3E9E5-4676-38E6-3A81-DBFFACE64F6A}"/>
              </a:ext>
            </a:extLst>
          </p:cNvPr>
          <p:cNvSpPr txBox="1"/>
          <p:nvPr/>
        </p:nvSpPr>
        <p:spPr>
          <a:xfrm>
            <a:off x="1936848" y="4149946"/>
            <a:ext cx="8318303" cy="203132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class </a:t>
            </a:r>
            <a:r>
              <a:rPr lang="en-US" b="1" dirty="0" err="1">
                <a:latin typeface="Courier New" panose="02070309020205020404" pitchFamily="49" charset="0"/>
                <a:cs typeface="Courier New" panose="02070309020205020404" pitchFamily="49" charset="0"/>
              </a:rPr>
              <a:t>MainView</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LoginRequiredMixin</a:t>
            </a:r>
            <a:r>
              <a:rPr lang="en-US" b="1" dirty="0">
                <a:latin typeface="Courier New" panose="02070309020205020404" pitchFamily="49" charset="0"/>
                <a:cs typeface="Courier New" panose="02070309020205020404" pitchFamily="49" charset="0"/>
              </a:rPr>
              <a:t>, View):</a:t>
            </a:r>
          </a:p>
          <a:p>
            <a:r>
              <a:rPr lang="en-US" b="1" dirty="0">
                <a:latin typeface="Courier New" panose="02070309020205020404" pitchFamily="49" charset="0"/>
                <a:cs typeface="Courier New" panose="02070309020205020404" pitchFamily="49" charset="0"/>
              </a:rPr>
              <a:t>    def get(self, request):</a:t>
            </a:r>
          </a:p>
          <a:p>
            <a:r>
              <a:rPr lang="en-US" b="1" dirty="0">
                <a:solidFill>
                  <a:srgbClr val="FFFF00"/>
                </a:solidFill>
                <a:latin typeface="Courier New" panose="02070309020205020404" pitchFamily="49" charset="0"/>
                <a:cs typeface="Courier New" panose="02070309020205020404" pitchFamily="49" charset="0"/>
              </a:rPr>
              <a:t>        mc = </a:t>
            </a:r>
            <a:r>
              <a:rPr lang="en-US" b="1" dirty="0" err="1">
                <a:solidFill>
                  <a:srgbClr val="FFFF00"/>
                </a:solidFill>
                <a:latin typeface="Courier New" panose="02070309020205020404" pitchFamily="49" charset="0"/>
                <a:cs typeface="Courier New" panose="02070309020205020404" pitchFamily="49" charset="0"/>
              </a:rPr>
              <a:t>Make.objects.all</a:t>
            </a:r>
            <a:r>
              <a:rPr lang="en-US" b="1" dirty="0">
                <a:solidFill>
                  <a:srgbClr val="FFFF00"/>
                </a:solidFill>
                <a:latin typeface="Courier New" panose="02070309020205020404" pitchFamily="49" charset="0"/>
                <a:cs typeface="Courier New" panose="02070309020205020404" pitchFamily="49" charset="0"/>
              </a:rPr>
              <a:t>().count()</a:t>
            </a:r>
          </a:p>
          <a:p>
            <a:r>
              <a:rPr lang="en-US" b="1" dirty="0">
                <a:solidFill>
                  <a:srgbClr val="FFFF00"/>
                </a:solidFill>
                <a:latin typeface="Courier New" panose="02070309020205020404" pitchFamily="49" charset="0"/>
                <a:cs typeface="Courier New" panose="02070309020205020404" pitchFamily="49" charset="0"/>
              </a:rPr>
              <a:t>        al = </a:t>
            </a:r>
            <a:r>
              <a:rPr lang="en-US" b="1" dirty="0" err="1">
                <a:solidFill>
                  <a:srgbClr val="FFFF00"/>
                </a:solidFill>
                <a:latin typeface="Courier New" panose="02070309020205020404" pitchFamily="49" charset="0"/>
                <a:cs typeface="Courier New" panose="02070309020205020404" pitchFamily="49" charset="0"/>
              </a:rPr>
              <a:t>Auto.objects.all</a:t>
            </a:r>
            <a:r>
              <a:rPr lang="en-US" b="1" dirty="0">
                <a:solidFill>
                  <a:srgbClr val="FFFF00"/>
                </a:solidFill>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ctx</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make_count</a:t>
            </a:r>
            <a:r>
              <a:rPr lang="en-US" b="1" dirty="0">
                <a:latin typeface="Courier New" panose="02070309020205020404" pitchFamily="49" charset="0"/>
                <a:cs typeface="Courier New" panose="02070309020205020404" pitchFamily="49" charset="0"/>
              </a:rPr>
              <a:t>': mc, '</a:t>
            </a:r>
            <a:r>
              <a:rPr lang="en-US" b="1" dirty="0" err="1">
                <a:latin typeface="Courier New" panose="02070309020205020404" pitchFamily="49" charset="0"/>
                <a:cs typeface="Courier New" panose="02070309020205020404" pitchFamily="49" charset="0"/>
              </a:rPr>
              <a:t>auto_list</a:t>
            </a:r>
            <a:r>
              <a:rPr lang="en-US" b="1" dirty="0">
                <a:latin typeface="Courier New" panose="02070309020205020404" pitchFamily="49" charset="0"/>
                <a:cs typeface="Courier New" panose="02070309020205020404" pitchFamily="49" charset="0"/>
              </a:rPr>
              <a:t>': al}</a:t>
            </a:r>
          </a:p>
          <a:p>
            <a:r>
              <a:rPr lang="en-US" b="1" dirty="0">
                <a:latin typeface="Courier New" panose="02070309020205020404" pitchFamily="49" charset="0"/>
                <a:cs typeface="Courier New" panose="02070309020205020404" pitchFamily="49" charset="0"/>
              </a:rPr>
              <a:t>        return render(request, 'autos/</a:t>
            </a:r>
            <a:r>
              <a:rPr lang="en-US" b="1" dirty="0" err="1">
                <a:latin typeface="Courier New" panose="02070309020205020404" pitchFamily="49" charset="0"/>
                <a:cs typeface="Courier New" panose="02070309020205020404" pitchFamily="49" charset="0"/>
              </a:rPr>
              <a:t>auto_list.html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ctx</a:t>
            </a:r>
            <a:r>
              <a:rPr 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299880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ustom settings&#10;&#10;Description automatically generated">
            <a:extLst>
              <a:ext uri="{FF2B5EF4-FFF2-40B4-BE49-F238E27FC236}">
                <a16:creationId xmlns:a16="http://schemas.microsoft.com/office/drawing/2014/main" id="{A601FA4E-1E91-D784-AD34-CAE227561564}"/>
              </a:ext>
            </a:extLst>
          </p:cNvPr>
          <p:cNvPicPr>
            <a:picLocks noChangeAspect="1"/>
          </p:cNvPicPr>
          <p:nvPr/>
        </p:nvPicPr>
        <p:blipFill>
          <a:blip r:embed="rId2"/>
          <a:stretch>
            <a:fillRect/>
          </a:stretch>
        </p:blipFill>
        <p:spPr>
          <a:xfrm>
            <a:off x="4522537" y="292100"/>
            <a:ext cx="7340600" cy="6273800"/>
          </a:xfrm>
          <a:prstGeom prst="rect">
            <a:avLst/>
          </a:prstGeom>
        </p:spPr>
      </p:pic>
      <p:sp>
        <p:nvSpPr>
          <p:cNvPr id="8" name="TextBox 7">
            <a:extLst>
              <a:ext uri="{FF2B5EF4-FFF2-40B4-BE49-F238E27FC236}">
                <a16:creationId xmlns:a16="http://schemas.microsoft.com/office/drawing/2014/main" id="{78C65EDF-5E28-8A7C-9B85-D43BDD68754F}"/>
              </a:ext>
            </a:extLst>
          </p:cNvPr>
          <p:cNvSpPr txBox="1"/>
          <p:nvPr/>
        </p:nvSpPr>
        <p:spPr>
          <a:xfrm>
            <a:off x="513184" y="3059668"/>
            <a:ext cx="3470987" cy="1200329"/>
          </a:xfrm>
          <a:prstGeom prst="rect">
            <a:avLst/>
          </a:prstGeom>
          <a:noFill/>
        </p:spPr>
        <p:txBody>
          <a:bodyPr wrap="square" rtlCol="0">
            <a:spAutoFit/>
          </a:bodyPr>
          <a:lstStyle/>
          <a:p>
            <a:r>
              <a:rPr lang="en-US" dirty="0" err="1"/>
              <a:t>www.pythonanywhere.com</a:t>
            </a:r>
            <a:endParaRPr lang="en-US" dirty="0"/>
          </a:p>
          <a:p>
            <a:endParaRPr lang="en-US" dirty="0"/>
          </a:p>
          <a:p>
            <a:r>
              <a:rPr lang="en-US" dirty="0"/>
              <a:t>Free accounts have 1 web worker and one webapp</a:t>
            </a:r>
          </a:p>
        </p:txBody>
      </p:sp>
      <p:sp>
        <p:nvSpPr>
          <p:cNvPr id="9" name="Left Arrow 8">
            <a:extLst>
              <a:ext uri="{FF2B5EF4-FFF2-40B4-BE49-F238E27FC236}">
                <a16:creationId xmlns:a16="http://schemas.microsoft.com/office/drawing/2014/main" id="{D11C187E-AF5C-BA84-CE24-980A73BBCFF8}"/>
              </a:ext>
            </a:extLst>
          </p:cNvPr>
          <p:cNvSpPr/>
          <p:nvPr/>
        </p:nvSpPr>
        <p:spPr>
          <a:xfrm>
            <a:off x="7371184" y="3336667"/>
            <a:ext cx="625151" cy="18466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5804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62272" y="278098"/>
            <a:ext cx="7379776"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Linux</a:t>
            </a:r>
          </a:p>
        </p:txBody>
      </p:sp>
      <p:sp>
        <p:nvSpPr>
          <p:cNvPr id="4" name="Rectangle 3"/>
          <p:cNvSpPr/>
          <p:nvPr/>
        </p:nvSpPr>
        <p:spPr>
          <a:xfrm>
            <a:off x="873960" y="278098"/>
            <a:ext cx="1977839"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Browser</a:t>
            </a:r>
          </a:p>
        </p:txBody>
      </p:sp>
      <p:sp>
        <p:nvSpPr>
          <p:cNvPr id="6" name="Rectangle 5"/>
          <p:cNvSpPr/>
          <p:nvPr/>
        </p:nvSpPr>
        <p:spPr>
          <a:xfrm>
            <a:off x="6197282" y="870579"/>
            <a:ext cx="5370445" cy="1006989"/>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t>Django </a:t>
            </a:r>
            <a:r>
              <a:rPr lang="mr-IN" dirty="0"/>
              <a:t>–</a:t>
            </a:r>
            <a:r>
              <a:rPr lang="en-US"/>
              <a:t> dj4e.</a:t>
            </a:r>
            <a:r>
              <a:rPr lang="en-US" dirty="0" err="1"/>
              <a:t>pythonanywhere.com</a:t>
            </a:r>
            <a:endParaRPr lang="en-US" dirty="0"/>
          </a:p>
        </p:txBody>
      </p:sp>
      <p:sp>
        <p:nvSpPr>
          <p:cNvPr id="7" name="TextBox 6"/>
          <p:cNvSpPr txBox="1"/>
          <p:nvPr/>
        </p:nvSpPr>
        <p:spPr>
          <a:xfrm>
            <a:off x="6197282" y="404858"/>
            <a:ext cx="1295291" cy="369332"/>
          </a:xfrm>
          <a:prstGeom prst="rect">
            <a:avLst/>
          </a:prstGeom>
          <a:solidFill>
            <a:schemeClr val="bg1"/>
          </a:solidFill>
        </p:spPr>
        <p:txBody>
          <a:bodyPr wrap="none" rtlCol="0">
            <a:spAutoFit/>
          </a:bodyPr>
          <a:lstStyle/>
          <a:p>
            <a:r>
              <a:rPr lang="en-US" dirty="0" err="1"/>
              <a:t>WGSIConfig</a:t>
            </a:r>
            <a:endParaRPr lang="en-US" dirty="0"/>
          </a:p>
        </p:txBody>
      </p:sp>
      <p:sp>
        <p:nvSpPr>
          <p:cNvPr id="16" name="Rounded Rectangle 15"/>
          <p:cNvSpPr/>
          <p:nvPr/>
        </p:nvSpPr>
        <p:spPr>
          <a:xfrm>
            <a:off x="8218183" y="404637"/>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settings.py</a:t>
            </a:r>
            <a:endParaRPr lang="en-US" dirty="0"/>
          </a:p>
        </p:txBody>
      </p:sp>
      <p:cxnSp>
        <p:nvCxnSpPr>
          <p:cNvPr id="21" name="Straight Arrow Connector 20"/>
          <p:cNvCxnSpPr>
            <a:endCxn id="7" idx="3"/>
          </p:cNvCxnSpPr>
          <p:nvPr/>
        </p:nvCxnSpPr>
        <p:spPr>
          <a:xfrm flipH="1">
            <a:off x="7492573" y="589414"/>
            <a:ext cx="725611" cy="11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761769"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a:p>
            <a:pPr algn="ctr"/>
            <a:r>
              <a:rPr lang="en-US" dirty="0"/>
              <a:t>G</a:t>
            </a:r>
          </a:p>
          <a:p>
            <a:pPr algn="ctr"/>
            <a:r>
              <a:rPr lang="en-US" dirty="0"/>
              <a:t>I</a:t>
            </a:r>
          </a:p>
          <a:p>
            <a:pPr algn="ctr"/>
            <a:r>
              <a:rPr lang="en-US" dirty="0"/>
              <a:t>N</a:t>
            </a:r>
            <a:br>
              <a:rPr lang="en-US" dirty="0"/>
            </a:br>
            <a:r>
              <a:rPr lang="en-US" dirty="0"/>
              <a:t>X</a:t>
            </a:r>
          </a:p>
          <a:p>
            <a:pPr algn="ctr"/>
            <a:endParaRPr lang="en-US" dirty="0"/>
          </a:p>
        </p:txBody>
      </p:sp>
      <p:sp>
        <p:nvSpPr>
          <p:cNvPr id="73" name="Cloud Callout 72"/>
          <p:cNvSpPr/>
          <p:nvPr/>
        </p:nvSpPr>
        <p:spPr>
          <a:xfrm>
            <a:off x="3310214" y="3125271"/>
            <a:ext cx="934720" cy="653442"/>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256" y="3042062"/>
            <a:ext cx="1473755" cy="1105316"/>
          </a:xfrm>
          <a:prstGeom prst="rect">
            <a:avLst/>
          </a:prstGeom>
        </p:spPr>
      </p:pic>
      <p:sp>
        <p:nvSpPr>
          <p:cNvPr id="35" name="Rounded Rectangle 34"/>
          <p:cNvSpPr/>
          <p:nvPr/>
        </p:nvSpPr>
        <p:spPr>
          <a:xfrm>
            <a:off x="6379168" y="1055245"/>
            <a:ext cx="1603514"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urls.py</a:t>
            </a:r>
            <a:endParaRPr lang="en-US" dirty="0"/>
          </a:p>
        </p:txBody>
      </p:sp>
      <p:sp>
        <p:nvSpPr>
          <p:cNvPr id="36" name="Rounded Rectangle 35"/>
          <p:cNvSpPr/>
          <p:nvPr/>
        </p:nvSpPr>
        <p:spPr>
          <a:xfrm>
            <a:off x="8157223" y="1036120"/>
            <a:ext cx="1603514" cy="4536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views.py</a:t>
            </a:r>
            <a:endParaRPr lang="en-US" dirty="0"/>
          </a:p>
        </p:txBody>
      </p:sp>
      <p:sp>
        <p:nvSpPr>
          <p:cNvPr id="38" name="Rounded Rectangle 37"/>
          <p:cNvSpPr/>
          <p:nvPr/>
        </p:nvSpPr>
        <p:spPr>
          <a:xfrm>
            <a:off x="9892955" y="1036120"/>
            <a:ext cx="1603514" cy="4536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model.py</a:t>
            </a:r>
            <a:endParaRPr lang="en-US" dirty="0"/>
          </a:p>
        </p:txBody>
      </p:sp>
      <p:sp>
        <p:nvSpPr>
          <p:cNvPr id="39" name="Rectangle 38"/>
          <p:cNvSpPr/>
          <p:nvPr/>
        </p:nvSpPr>
        <p:spPr>
          <a:xfrm>
            <a:off x="6197282" y="2621777"/>
            <a:ext cx="5370445" cy="1006989"/>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t>Django </a:t>
            </a:r>
            <a:r>
              <a:rPr lang="mr-IN" dirty="0"/>
              <a:t>–</a:t>
            </a:r>
            <a:r>
              <a:rPr lang="en-US" dirty="0"/>
              <a:t> dj4e.pythonanywhere.com</a:t>
            </a:r>
          </a:p>
        </p:txBody>
      </p:sp>
      <p:sp>
        <p:nvSpPr>
          <p:cNvPr id="41" name="TextBox 40"/>
          <p:cNvSpPr txBox="1"/>
          <p:nvPr/>
        </p:nvSpPr>
        <p:spPr>
          <a:xfrm>
            <a:off x="6197282" y="2156056"/>
            <a:ext cx="1295291" cy="369332"/>
          </a:xfrm>
          <a:prstGeom prst="rect">
            <a:avLst/>
          </a:prstGeom>
          <a:solidFill>
            <a:schemeClr val="bg1"/>
          </a:solidFill>
        </p:spPr>
        <p:txBody>
          <a:bodyPr wrap="none" rtlCol="0">
            <a:spAutoFit/>
          </a:bodyPr>
          <a:lstStyle/>
          <a:p>
            <a:r>
              <a:rPr lang="en-US" dirty="0" err="1"/>
              <a:t>WGSIConfig</a:t>
            </a:r>
            <a:endParaRPr lang="en-US" dirty="0"/>
          </a:p>
        </p:txBody>
      </p:sp>
      <p:sp>
        <p:nvSpPr>
          <p:cNvPr id="42" name="Rounded Rectangle 41"/>
          <p:cNvSpPr/>
          <p:nvPr/>
        </p:nvSpPr>
        <p:spPr>
          <a:xfrm>
            <a:off x="8218183" y="2155835"/>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settings.py</a:t>
            </a:r>
            <a:endParaRPr lang="en-US" dirty="0"/>
          </a:p>
        </p:txBody>
      </p:sp>
      <p:cxnSp>
        <p:nvCxnSpPr>
          <p:cNvPr id="44" name="Straight Arrow Connector 43"/>
          <p:cNvCxnSpPr>
            <a:endCxn id="48" idx="3"/>
          </p:cNvCxnSpPr>
          <p:nvPr/>
        </p:nvCxnSpPr>
        <p:spPr>
          <a:xfrm flipH="1">
            <a:off x="7492573" y="2340612"/>
            <a:ext cx="725611" cy="11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6379168" y="2806443"/>
            <a:ext cx="1603514"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urls.py</a:t>
            </a:r>
            <a:endParaRPr lang="en-US" dirty="0"/>
          </a:p>
        </p:txBody>
      </p:sp>
      <p:sp>
        <p:nvSpPr>
          <p:cNvPr id="48" name="Rounded Rectangle 47"/>
          <p:cNvSpPr/>
          <p:nvPr/>
        </p:nvSpPr>
        <p:spPr>
          <a:xfrm>
            <a:off x="8157223" y="2787318"/>
            <a:ext cx="1603514" cy="4536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views.py</a:t>
            </a:r>
            <a:endParaRPr lang="en-US" dirty="0"/>
          </a:p>
        </p:txBody>
      </p:sp>
      <p:sp>
        <p:nvSpPr>
          <p:cNvPr id="50" name="Rounded Rectangle 49"/>
          <p:cNvSpPr/>
          <p:nvPr/>
        </p:nvSpPr>
        <p:spPr>
          <a:xfrm>
            <a:off x="9892955" y="2787318"/>
            <a:ext cx="1603514" cy="4536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model.py</a:t>
            </a:r>
            <a:endParaRPr lang="en-US" dirty="0"/>
          </a:p>
        </p:txBody>
      </p:sp>
      <p:cxnSp>
        <p:nvCxnSpPr>
          <p:cNvPr id="3" name="Straight Arrow Connector 2"/>
          <p:cNvCxnSpPr>
            <a:stCxn id="4" idx="3"/>
            <a:endCxn id="23" idx="1"/>
          </p:cNvCxnSpPr>
          <p:nvPr/>
        </p:nvCxnSpPr>
        <p:spPr>
          <a:xfrm>
            <a:off x="2851799" y="3451994"/>
            <a:ext cx="1909970" cy="5622"/>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6" idx="1"/>
            <a:endCxn id="23" idx="3"/>
          </p:cNvCxnSpPr>
          <p:nvPr/>
        </p:nvCxnSpPr>
        <p:spPr>
          <a:xfrm flipH="1">
            <a:off x="5278604" y="1374074"/>
            <a:ext cx="918678" cy="2083542"/>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cxnSpLocks/>
            <a:stCxn id="23" idx="3"/>
          </p:cNvCxnSpPr>
          <p:nvPr/>
        </p:nvCxnSpPr>
        <p:spPr>
          <a:xfrm>
            <a:off x="5278604" y="3457616"/>
            <a:ext cx="847420" cy="2453394"/>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3" idx="3"/>
            <a:endCxn id="39" idx="1"/>
          </p:cNvCxnSpPr>
          <p:nvPr/>
        </p:nvCxnSpPr>
        <p:spPr>
          <a:xfrm flipV="1">
            <a:off x="5278604" y="3125272"/>
            <a:ext cx="918678" cy="332344"/>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368581" y="4008879"/>
            <a:ext cx="1027845" cy="523220"/>
          </a:xfrm>
          <a:prstGeom prst="rect">
            <a:avLst/>
          </a:prstGeom>
          <a:noFill/>
        </p:spPr>
        <p:txBody>
          <a:bodyPr wrap="none" rtlCol="0">
            <a:spAutoFit/>
          </a:bodyPr>
          <a:lstStyle/>
          <a:p>
            <a:r>
              <a:rPr lang="en-US" sz="2800" dirty="0"/>
              <a:t>… 5 …</a:t>
            </a:r>
          </a:p>
        </p:txBody>
      </p:sp>
      <p:sp>
        <p:nvSpPr>
          <p:cNvPr id="2" name="Rectangle 1">
            <a:extLst>
              <a:ext uri="{FF2B5EF4-FFF2-40B4-BE49-F238E27FC236}">
                <a16:creationId xmlns:a16="http://schemas.microsoft.com/office/drawing/2014/main" id="{4553C0EF-5C06-3416-2A4C-6E3C9064E88F}"/>
              </a:ext>
            </a:extLst>
          </p:cNvPr>
          <p:cNvSpPr/>
          <p:nvPr/>
        </p:nvSpPr>
        <p:spPr>
          <a:xfrm>
            <a:off x="6197282" y="5305715"/>
            <a:ext cx="5370445" cy="1006989"/>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t>Django </a:t>
            </a:r>
            <a:r>
              <a:rPr lang="mr-IN" dirty="0"/>
              <a:t>–</a:t>
            </a:r>
            <a:r>
              <a:rPr lang="en-US" dirty="0"/>
              <a:t> dj4e.pythonanywhere.com</a:t>
            </a:r>
          </a:p>
        </p:txBody>
      </p:sp>
      <p:sp>
        <p:nvSpPr>
          <p:cNvPr id="8" name="TextBox 7">
            <a:extLst>
              <a:ext uri="{FF2B5EF4-FFF2-40B4-BE49-F238E27FC236}">
                <a16:creationId xmlns:a16="http://schemas.microsoft.com/office/drawing/2014/main" id="{973D74CF-6E0A-FA05-0A80-FEB542290A4E}"/>
              </a:ext>
            </a:extLst>
          </p:cNvPr>
          <p:cNvSpPr txBox="1"/>
          <p:nvPr/>
        </p:nvSpPr>
        <p:spPr>
          <a:xfrm>
            <a:off x="6197282" y="4839994"/>
            <a:ext cx="1295291" cy="369332"/>
          </a:xfrm>
          <a:prstGeom prst="rect">
            <a:avLst/>
          </a:prstGeom>
          <a:solidFill>
            <a:schemeClr val="bg1"/>
          </a:solidFill>
        </p:spPr>
        <p:txBody>
          <a:bodyPr wrap="none" rtlCol="0">
            <a:spAutoFit/>
          </a:bodyPr>
          <a:lstStyle/>
          <a:p>
            <a:r>
              <a:rPr lang="en-US" dirty="0" err="1"/>
              <a:t>WGSIConfig</a:t>
            </a:r>
            <a:endParaRPr lang="en-US" dirty="0"/>
          </a:p>
        </p:txBody>
      </p:sp>
      <p:sp>
        <p:nvSpPr>
          <p:cNvPr id="9" name="Rounded Rectangle 8">
            <a:extLst>
              <a:ext uri="{FF2B5EF4-FFF2-40B4-BE49-F238E27FC236}">
                <a16:creationId xmlns:a16="http://schemas.microsoft.com/office/drawing/2014/main" id="{1FB8BE50-B701-4B35-7729-C4C8482C6FC2}"/>
              </a:ext>
            </a:extLst>
          </p:cNvPr>
          <p:cNvSpPr/>
          <p:nvPr/>
        </p:nvSpPr>
        <p:spPr>
          <a:xfrm>
            <a:off x="8218183" y="4839773"/>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settings.py</a:t>
            </a:r>
            <a:endParaRPr lang="en-US" dirty="0"/>
          </a:p>
        </p:txBody>
      </p:sp>
      <p:cxnSp>
        <p:nvCxnSpPr>
          <p:cNvPr id="10" name="Straight Arrow Connector 9">
            <a:extLst>
              <a:ext uri="{FF2B5EF4-FFF2-40B4-BE49-F238E27FC236}">
                <a16:creationId xmlns:a16="http://schemas.microsoft.com/office/drawing/2014/main" id="{B5EAB63C-D113-7CE5-243D-D8F8278DB9FD}"/>
              </a:ext>
            </a:extLst>
          </p:cNvPr>
          <p:cNvCxnSpPr>
            <a:endCxn id="12" idx="3"/>
          </p:cNvCxnSpPr>
          <p:nvPr/>
        </p:nvCxnSpPr>
        <p:spPr>
          <a:xfrm flipH="1">
            <a:off x="7492573" y="5024550"/>
            <a:ext cx="725611" cy="11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a:extLst>
              <a:ext uri="{FF2B5EF4-FFF2-40B4-BE49-F238E27FC236}">
                <a16:creationId xmlns:a16="http://schemas.microsoft.com/office/drawing/2014/main" id="{8AEF9E78-2B29-C873-E37C-25640035E2C4}"/>
              </a:ext>
            </a:extLst>
          </p:cNvPr>
          <p:cNvSpPr/>
          <p:nvPr/>
        </p:nvSpPr>
        <p:spPr>
          <a:xfrm>
            <a:off x="6379168" y="5490381"/>
            <a:ext cx="1603514"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urls.py</a:t>
            </a:r>
            <a:endParaRPr lang="en-US" dirty="0"/>
          </a:p>
        </p:txBody>
      </p:sp>
      <p:sp>
        <p:nvSpPr>
          <p:cNvPr id="12" name="Rounded Rectangle 11">
            <a:extLst>
              <a:ext uri="{FF2B5EF4-FFF2-40B4-BE49-F238E27FC236}">
                <a16:creationId xmlns:a16="http://schemas.microsoft.com/office/drawing/2014/main" id="{B6B22C64-BF53-DA95-A095-36C830657728}"/>
              </a:ext>
            </a:extLst>
          </p:cNvPr>
          <p:cNvSpPr/>
          <p:nvPr/>
        </p:nvSpPr>
        <p:spPr>
          <a:xfrm>
            <a:off x="8157223" y="5471256"/>
            <a:ext cx="1603514" cy="4536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views.py</a:t>
            </a:r>
            <a:endParaRPr lang="en-US" dirty="0"/>
          </a:p>
        </p:txBody>
      </p:sp>
      <p:sp>
        <p:nvSpPr>
          <p:cNvPr id="13" name="Rounded Rectangle 12">
            <a:extLst>
              <a:ext uri="{FF2B5EF4-FFF2-40B4-BE49-F238E27FC236}">
                <a16:creationId xmlns:a16="http://schemas.microsoft.com/office/drawing/2014/main" id="{E6419270-A38B-74AE-427F-16250EB4CDB2}"/>
              </a:ext>
            </a:extLst>
          </p:cNvPr>
          <p:cNvSpPr/>
          <p:nvPr/>
        </p:nvSpPr>
        <p:spPr>
          <a:xfrm>
            <a:off x="9892955" y="5471256"/>
            <a:ext cx="1603514" cy="4536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model.py</a:t>
            </a:r>
            <a:endParaRPr lang="en-US" dirty="0"/>
          </a:p>
        </p:txBody>
      </p:sp>
    </p:spTree>
    <p:extLst>
      <p:ext uri="{BB962C8B-B14F-4D97-AF65-F5344CB8AC3E}">
        <p14:creationId xmlns:p14="http://schemas.microsoft.com/office/powerpoint/2010/main" val="1143502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DD392D-9597-E392-2702-E157B1D8516C}"/>
              </a:ext>
            </a:extLst>
          </p:cNvPr>
          <p:cNvSpPr>
            <a:spLocks noGrp="1"/>
          </p:cNvSpPr>
          <p:nvPr>
            <p:ph type="title"/>
          </p:nvPr>
        </p:nvSpPr>
        <p:spPr/>
        <p:txBody>
          <a:bodyPr/>
          <a:lstStyle/>
          <a:p>
            <a:r>
              <a:rPr lang="en-US" dirty="0"/>
              <a:t>History of Cooperative Multitasking in Operating Systems</a:t>
            </a:r>
          </a:p>
        </p:txBody>
      </p:sp>
      <p:sp>
        <p:nvSpPr>
          <p:cNvPr id="5" name="Text Placeholder 4">
            <a:extLst>
              <a:ext uri="{FF2B5EF4-FFF2-40B4-BE49-F238E27FC236}">
                <a16:creationId xmlns:a16="http://schemas.microsoft.com/office/drawing/2014/main" id="{B77A1DFC-3501-0AD0-6E4B-5FF394B675A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507295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C4A9-2C99-9C95-B5BB-9B384A4D37A1}"/>
              </a:ext>
            </a:extLst>
          </p:cNvPr>
          <p:cNvSpPr>
            <a:spLocks noGrp="1"/>
          </p:cNvSpPr>
          <p:nvPr>
            <p:ph type="title"/>
          </p:nvPr>
        </p:nvSpPr>
        <p:spPr/>
        <p:txBody>
          <a:bodyPr/>
          <a:lstStyle/>
          <a:p>
            <a:r>
              <a:rPr lang="en-US" dirty="0"/>
              <a:t>A Long Time Ago</a:t>
            </a:r>
          </a:p>
        </p:txBody>
      </p:sp>
      <p:sp>
        <p:nvSpPr>
          <p:cNvPr id="3" name="Content Placeholder 2">
            <a:extLst>
              <a:ext uri="{FF2B5EF4-FFF2-40B4-BE49-F238E27FC236}">
                <a16:creationId xmlns:a16="http://schemas.microsoft.com/office/drawing/2014/main" id="{25D6256D-D47A-9C41-CEB9-DC16DFDE67C9}"/>
              </a:ext>
            </a:extLst>
          </p:cNvPr>
          <p:cNvSpPr>
            <a:spLocks noGrp="1"/>
          </p:cNvSpPr>
          <p:nvPr>
            <p:ph idx="1"/>
          </p:nvPr>
        </p:nvSpPr>
        <p:spPr/>
        <p:txBody>
          <a:bodyPr/>
          <a:lstStyle/>
          <a:p>
            <a:r>
              <a:rPr lang="en-US" dirty="0"/>
              <a:t>Windows 3.1 used cooperative multi tasking</a:t>
            </a:r>
          </a:p>
          <a:p>
            <a:r>
              <a:rPr lang="en-US" dirty="0"/>
              <a:t>Mac OS 8 used cooperative multi tasking</a:t>
            </a:r>
          </a:p>
          <a:p>
            <a:endParaRPr lang="en-US" dirty="0"/>
          </a:p>
          <a:p>
            <a:r>
              <a:rPr lang="en-US" dirty="0"/>
              <a:t>Each application was responsible for "not keeping the processor too long"</a:t>
            </a:r>
          </a:p>
          <a:p>
            <a:r>
              <a:rPr lang="en-US" dirty="0"/>
              <a:t>When an application failed and could not respond to events or mi-behaved, the user would see the "Spinning Beach Ball of Death" or the dreaded Windows hourglass cursor and usually have to </a:t>
            </a:r>
            <a:r>
              <a:rPr lang="en-US" dirty="0" err="1"/>
              <a:t>rebooth</a:t>
            </a:r>
            <a:r>
              <a:rPr lang="en-US" dirty="0"/>
              <a:t> their computer </a:t>
            </a:r>
          </a:p>
        </p:txBody>
      </p:sp>
      <p:pic>
        <p:nvPicPr>
          <p:cNvPr id="4" name="Picture 3" descr="A colorful circle with a black background&#10;&#10;Description automatically generated with low confidence">
            <a:extLst>
              <a:ext uri="{FF2B5EF4-FFF2-40B4-BE49-F238E27FC236}">
                <a16:creationId xmlns:a16="http://schemas.microsoft.com/office/drawing/2014/main" id="{1C6D3063-2C32-D1D2-9A88-00F9CCF825D0}"/>
              </a:ext>
            </a:extLst>
          </p:cNvPr>
          <p:cNvPicPr>
            <a:picLocks noChangeAspect="1"/>
          </p:cNvPicPr>
          <p:nvPr/>
        </p:nvPicPr>
        <p:blipFill>
          <a:blip r:embed="rId2"/>
          <a:stretch>
            <a:fillRect/>
          </a:stretch>
        </p:blipFill>
        <p:spPr>
          <a:xfrm>
            <a:off x="8375939" y="467302"/>
            <a:ext cx="1358323" cy="1358323"/>
          </a:xfrm>
          <a:prstGeom prst="rect">
            <a:avLst/>
          </a:prstGeom>
        </p:spPr>
      </p:pic>
      <p:pic>
        <p:nvPicPr>
          <p:cNvPr id="6" name="Picture 5" descr="A black and white pixelated hourglass&#10;&#10;Description automatically generated">
            <a:extLst>
              <a:ext uri="{FF2B5EF4-FFF2-40B4-BE49-F238E27FC236}">
                <a16:creationId xmlns:a16="http://schemas.microsoft.com/office/drawing/2014/main" id="{369D03F8-A183-D1B7-BA3C-FE8386E99F5B}"/>
              </a:ext>
            </a:extLst>
          </p:cNvPr>
          <p:cNvPicPr>
            <a:picLocks noChangeAspect="1"/>
          </p:cNvPicPr>
          <p:nvPr/>
        </p:nvPicPr>
        <p:blipFill>
          <a:blip r:embed="rId3"/>
          <a:stretch>
            <a:fillRect/>
          </a:stretch>
        </p:blipFill>
        <p:spPr>
          <a:xfrm>
            <a:off x="10394300" y="657875"/>
            <a:ext cx="846883" cy="1100281"/>
          </a:xfrm>
          <a:prstGeom prst="rect">
            <a:avLst/>
          </a:prstGeom>
        </p:spPr>
      </p:pic>
    </p:spTree>
    <p:extLst>
      <p:ext uri="{BB962C8B-B14F-4D97-AF65-F5344CB8AC3E}">
        <p14:creationId xmlns:p14="http://schemas.microsoft.com/office/powerpoint/2010/main" val="1526818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video chat&#10;&#10;Description automatically generated with medium confidence">
            <a:extLst>
              <a:ext uri="{FF2B5EF4-FFF2-40B4-BE49-F238E27FC236}">
                <a16:creationId xmlns:a16="http://schemas.microsoft.com/office/drawing/2014/main" id="{811D26B5-A2BA-B19C-499B-AEF18562992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65399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DB742302-C55F-D3D6-653C-5B8BEDD0A206}"/>
              </a:ext>
            </a:extLst>
          </p:cNvPr>
          <p:cNvSpPr/>
          <p:nvPr/>
        </p:nvSpPr>
        <p:spPr>
          <a:xfrm>
            <a:off x="10169130" y="2508420"/>
            <a:ext cx="1774841" cy="1243593"/>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sym typeface="Helvetica" charset="0"/>
            </a:endParaRPr>
          </a:p>
        </p:txBody>
      </p:sp>
      <p:sp>
        <p:nvSpPr>
          <p:cNvPr id="5" name="Rectangle 4">
            <a:extLst>
              <a:ext uri="{FF2B5EF4-FFF2-40B4-BE49-F238E27FC236}">
                <a16:creationId xmlns:a16="http://schemas.microsoft.com/office/drawing/2014/main" id="{30BAB13E-8A6B-9FF7-3A54-F2A2B5238CA4}"/>
              </a:ext>
            </a:extLst>
          </p:cNvPr>
          <p:cNvSpPr/>
          <p:nvPr/>
        </p:nvSpPr>
        <p:spPr>
          <a:xfrm>
            <a:off x="2829926" y="255058"/>
            <a:ext cx="7215717" cy="6347883"/>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Hardware</a:t>
            </a:r>
          </a:p>
        </p:txBody>
      </p:sp>
      <p:sp>
        <p:nvSpPr>
          <p:cNvPr id="6" name="Rectangle 5">
            <a:extLst>
              <a:ext uri="{FF2B5EF4-FFF2-40B4-BE49-F238E27FC236}">
                <a16:creationId xmlns:a16="http://schemas.microsoft.com/office/drawing/2014/main" id="{075363FB-1B9F-AD37-2509-96230870AF4C}"/>
              </a:ext>
            </a:extLst>
          </p:cNvPr>
          <p:cNvSpPr/>
          <p:nvPr/>
        </p:nvSpPr>
        <p:spPr>
          <a:xfrm>
            <a:off x="3075459" y="382059"/>
            <a:ext cx="5660767" cy="6015567"/>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MacOS</a:t>
            </a:r>
          </a:p>
        </p:txBody>
      </p:sp>
      <p:pic>
        <p:nvPicPr>
          <p:cNvPr id="8" name="Picture 7" descr="A screenshot of a computer&#10;&#10;Description automatically generated">
            <a:extLst>
              <a:ext uri="{FF2B5EF4-FFF2-40B4-BE49-F238E27FC236}">
                <a16:creationId xmlns:a16="http://schemas.microsoft.com/office/drawing/2014/main" id="{851E8FC8-B27F-2789-62D3-059548ACA3BE}"/>
              </a:ext>
            </a:extLst>
          </p:cNvPr>
          <p:cNvPicPr>
            <a:picLocks noChangeAspect="1"/>
          </p:cNvPicPr>
          <p:nvPr/>
        </p:nvPicPr>
        <p:blipFill rotWithShape="1">
          <a:blip r:embed="rId2"/>
          <a:srcRect r="36666" b="38639"/>
          <a:stretch/>
        </p:blipFill>
        <p:spPr>
          <a:xfrm>
            <a:off x="3501425" y="4905632"/>
            <a:ext cx="2113005" cy="1317815"/>
          </a:xfrm>
          <a:prstGeom prst="rect">
            <a:avLst/>
          </a:prstGeom>
        </p:spPr>
      </p:pic>
      <p:pic>
        <p:nvPicPr>
          <p:cNvPr id="10" name="Picture 9" descr="A screen shot of a computer&#10;&#10;Description automatically generated">
            <a:extLst>
              <a:ext uri="{FF2B5EF4-FFF2-40B4-BE49-F238E27FC236}">
                <a16:creationId xmlns:a16="http://schemas.microsoft.com/office/drawing/2014/main" id="{D0C86C41-AF5F-DAA9-B28C-1C6E479011B5}"/>
              </a:ext>
            </a:extLst>
          </p:cNvPr>
          <p:cNvPicPr>
            <a:picLocks noChangeAspect="1"/>
          </p:cNvPicPr>
          <p:nvPr/>
        </p:nvPicPr>
        <p:blipFill rotWithShape="1">
          <a:blip r:embed="rId3"/>
          <a:srcRect r="62451" b="39048"/>
          <a:stretch/>
        </p:blipFill>
        <p:spPr>
          <a:xfrm>
            <a:off x="3571102" y="3832851"/>
            <a:ext cx="1577546" cy="977037"/>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A44A2500-68D7-A5A7-B5D2-D9F30C5BE9F4}"/>
              </a:ext>
            </a:extLst>
          </p:cNvPr>
          <p:cNvPicPr>
            <a:picLocks noChangeAspect="1"/>
          </p:cNvPicPr>
          <p:nvPr/>
        </p:nvPicPr>
        <p:blipFill rotWithShape="1">
          <a:blip r:embed="rId4"/>
          <a:srcRect b="58176"/>
          <a:stretch/>
        </p:blipFill>
        <p:spPr>
          <a:xfrm>
            <a:off x="3585633" y="2270994"/>
            <a:ext cx="2783360" cy="1493566"/>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BD6AB9AD-9BA6-B4C9-055A-3F8C682DE242}"/>
              </a:ext>
            </a:extLst>
          </p:cNvPr>
          <p:cNvPicPr>
            <a:picLocks noChangeAspect="1"/>
          </p:cNvPicPr>
          <p:nvPr/>
        </p:nvPicPr>
        <p:blipFill>
          <a:blip r:embed="rId5"/>
          <a:stretch>
            <a:fillRect/>
          </a:stretch>
        </p:blipFill>
        <p:spPr>
          <a:xfrm>
            <a:off x="3694911" y="667962"/>
            <a:ext cx="2210931" cy="1718850"/>
          </a:xfrm>
          <a:prstGeom prst="rect">
            <a:avLst/>
          </a:prstGeom>
        </p:spPr>
      </p:pic>
      <p:sp>
        <p:nvSpPr>
          <p:cNvPr id="16" name="TextBox 15">
            <a:extLst>
              <a:ext uri="{FF2B5EF4-FFF2-40B4-BE49-F238E27FC236}">
                <a16:creationId xmlns:a16="http://schemas.microsoft.com/office/drawing/2014/main" id="{258777D1-4412-FE75-B5A8-080BEF98C442}"/>
              </a:ext>
            </a:extLst>
          </p:cNvPr>
          <p:cNvSpPr txBox="1"/>
          <p:nvPr/>
        </p:nvSpPr>
        <p:spPr>
          <a:xfrm>
            <a:off x="6504677" y="2705766"/>
            <a:ext cx="1452642" cy="646331"/>
          </a:xfrm>
          <a:prstGeom prst="rect">
            <a:avLst/>
          </a:prstGeom>
          <a:noFill/>
        </p:spPr>
        <p:txBody>
          <a:bodyPr wrap="none" rtlCol="0">
            <a:spAutoFit/>
          </a:bodyPr>
          <a:lstStyle/>
          <a:p>
            <a:r>
              <a:rPr lang="en-US" dirty="0"/>
              <a:t>App: TextEdit</a:t>
            </a:r>
          </a:p>
          <a:p>
            <a:r>
              <a:rPr lang="en-US" dirty="0"/>
              <a:t>Waiting: Click</a:t>
            </a:r>
          </a:p>
        </p:txBody>
      </p:sp>
      <p:sp>
        <p:nvSpPr>
          <p:cNvPr id="17" name="TextBox 16">
            <a:extLst>
              <a:ext uri="{FF2B5EF4-FFF2-40B4-BE49-F238E27FC236}">
                <a16:creationId xmlns:a16="http://schemas.microsoft.com/office/drawing/2014/main" id="{A93389DF-37C8-E33F-BD5E-FC16DE7745E7}"/>
              </a:ext>
            </a:extLst>
          </p:cNvPr>
          <p:cNvSpPr txBox="1"/>
          <p:nvPr/>
        </p:nvSpPr>
        <p:spPr>
          <a:xfrm>
            <a:off x="5958744" y="3946395"/>
            <a:ext cx="2288127" cy="646331"/>
          </a:xfrm>
          <a:prstGeom prst="rect">
            <a:avLst/>
          </a:prstGeom>
          <a:noFill/>
        </p:spPr>
        <p:txBody>
          <a:bodyPr wrap="none" rtlCol="0">
            <a:spAutoFit/>
          </a:bodyPr>
          <a:lstStyle/>
          <a:p>
            <a:r>
              <a:rPr lang="en-US" dirty="0"/>
              <a:t>App: Terminal and vim</a:t>
            </a:r>
          </a:p>
          <a:p>
            <a:r>
              <a:rPr lang="en-US" dirty="0"/>
              <a:t>Waiting: Click</a:t>
            </a:r>
          </a:p>
        </p:txBody>
      </p:sp>
      <p:sp>
        <p:nvSpPr>
          <p:cNvPr id="18" name="TextBox 17">
            <a:extLst>
              <a:ext uri="{FF2B5EF4-FFF2-40B4-BE49-F238E27FC236}">
                <a16:creationId xmlns:a16="http://schemas.microsoft.com/office/drawing/2014/main" id="{1762EB0F-B0B2-A224-0E79-5434E8BBAA76}"/>
              </a:ext>
            </a:extLst>
          </p:cNvPr>
          <p:cNvSpPr txBox="1"/>
          <p:nvPr/>
        </p:nvSpPr>
        <p:spPr>
          <a:xfrm>
            <a:off x="5864919" y="5312686"/>
            <a:ext cx="2732158" cy="646331"/>
          </a:xfrm>
          <a:prstGeom prst="rect">
            <a:avLst/>
          </a:prstGeom>
          <a:noFill/>
        </p:spPr>
        <p:txBody>
          <a:bodyPr wrap="none" rtlCol="0">
            <a:spAutoFit/>
          </a:bodyPr>
          <a:lstStyle/>
          <a:p>
            <a:r>
              <a:rPr lang="en-US" dirty="0"/>
              <a:t>App: Terminal and python3</a:t>
            </a:r>
          </a:p>
          <a:p>
            <a:r>
              <a:rPr lang="en-US" dirty="0"/>
              <a:t>Waiting: Character press</a:t>
            </a:r>
          </a:p>
        </p:txBody>
      </p:sp>
      <p:cxnSp>
        <p:nvCxnSpPr>
          <p:cNvPr id="20" name="Straight Arrow Connector 19">
            <a:extLst>
              <a:ext uri="{FF2B5EF4-FFF2-40B4-BE49-F238E27FC236}">
                <a16:creationId xmlns:a16="http://schemas.microsoft.com/office/drawing/2014/main" id="{689BEF67-55A8-D2DA-03B4-FDCB2A78A9D6}"/>
              </a:ext>
            </a:extLst>
          </p:cNvPr>
          <p:cNvCxnSpPr>
            <a:stCxn id="14" idx="3"/>
            <a:endCxn id="3" idx="0"/>
          </p:cNvCxnSpPr>
          <p:nvPr/>
        </p:nvCxnSpPr>
        <p:spPr>
          <a:xfrm>
            <a:off x="5905842" y="1527387"/>
            <a:ext cx="4268793" cy="1602830"/>
          </a:xfrm>
          <a:prstGeom prst="straightConnector1">
            <a:avLst/>
          </a:prstGeom>
          <a:ln w="5715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ED0D95C-A15E-318D-CEE4-32D068ECC7AF}"/>
              </a:ext>
            </a:extLst>
          </p:cNvPr>
          <p:cNvSpPr txBox="1"/>
          <p:nvPr/>
        </p:nvSpPr>
        <p:spPr>
          <a:xfrm>
            <a:off x="6339618" y="837511"/>
            <a:ext cx="2034211" cy="1200329"/>
          </a:xfrm>
          <a:prstGeom prst="rect">
            <a:avLst/>
          </a:prstGeom>
          <a:noFill/>
        </p:spPr>
        <p:txBody>
          <a:bodyPr wrap="none" rtlCol="0">
            <a:spAutoFit/>
          </a:bodyPr>
          <a:lstStyle/>
          <a:p>
            <a:r>
              <a:rPr lang="en-US" dirty="0"/>
              <a:t>App: Firefox</a:t>
            </a:r>
          </a:p>
          <a:p>
            <a:r>
              <a:rPr lang="en-US" dirty="0"/>
              <a:t>Waiting: Click</a:t>
            </a:r>
          </a:p>
          <a:p>
            <a:r>
              <a:rPr lang="en-US" dirty="0"/>
              <a:t>Background thread:</a:t>
            </a:r>
          </a:p>
          <a:p>
            <a:r>
              <a:rPr lang="en-US" dirty="0"/>
              <a:t>Retrieve and play</a:t>
            </a:r>
          </a:p>
        </p:txBody>
      </p:sp>
      <p:pic>
        <p:nvPicPr>
          <p:cNvPr id="1028" name="Picture 4">
            <a:extLst>
              <a:ext uri="{FF2B5EF4-FFF2-40B4-BE49-F238E27FC236}">
                <a16:creationId xmlns:a16="http://schemas.microsoft.com/office/drawing/2014/main" id="{DA79E759-B191-CBC4-430D-27B6FACDB2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2763" y="2866925"/>
            <a:ext cx="736511" cy="1124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3819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DB742302-C55F-D3D6-653C-5B8BEDD0A206}"/>
              </a:ext>
            </a:extLst>
          </p:cNvPr>
          <p:cNvSpPr/>
          <p:nvPr/>
        </p:nvSpPr>
        <p:spPr>
          <a:xfrm>
            <a:off x="10169130" y="2508420"/>
            <a:ext cx="1774841" cy="1243593"/>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sym typeface="Helvetica" charset="0"/>
            </a:endParaRPr>
          </a:p>
        </p:txBody>
      </p:sp>
      <p:sp>
        <p:nvSpPr>
          <p:cNvPr id="5" name="Rectangle 4">
            <a:extLst>
              <a:ext uri="{FF2B5EF4-FFF2-40B4-BE49-F238E27FC236}">
                <a16:creationId xmlns:a16="http://schemas.microsoft.com/office/drawing/2014/main" id="{30BAB13E-8A6B-9FF7-3A54-F2A2B5238CA4}"/>
              </a:ext>
            </a:extLst>
          </p:cNvPr>
          <p:cNvSpPr/>
          <p:nvPr/>
        </p:nvSpPr>
        <p:spPr>
          <a:xfrm>
            <a:off x="2829926" y="255058"/>
            <a:ext cx="7215717" cy="6347883"/>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Hardware</a:t>
            </a:r>
          </a:p>
        </p:txBody>
      </p:sp>
      <p:sp>
        <p:nvSpPr>
          <p:cNvPr id="6" name="Rectangle 5">
            <a:extLst>
              <a:ext uri="{FF2B5EF4-FFF2-40B4-BE49-F238E27FC236}">
                <a16:creationId xmlns:a16="http://schemas.microsoft.com/office/drawing/2014/main" id="{075363FB-1B9F-AD37-2509-96230870AF4C}"/>
              </a:ext>
            </a:extLst>
          </p:cNvPr>
          <p:cNvSpPr/>
          <p:nvPr/>
        </p:nvSpPr>
        <p:spPr>
          <a:xfrm>
            <a:off x="3075459" y="382059"/>
            <a:ext cx="5660767" cy="6015567"/>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MacOS</a:t>
            </a:r>
          </a:p>
        </p:txBody>
      </p:sp>
      <p:pic>
        <p:nvPicPr>
          <p:cNvPr id="8" name="Picture 7" descr="A screenshot of a computer&#10;&#10;Description automatically generated">
            <a:extLst>
              <a:ext uri="{FF2B5EF4-FFF2-40B4-BE49-F238E27FC236}">
                <a16:creationId xmlns:a16="http://schemas.microsoft.com/office/drawing/2014/main" id="{851E8FC8-B27F-2789-62D3-059548ACA3BE}"/>
              </a:ext>
            </a:extLst>
          </p:cNvPr>
          <p:cNvPicPr>
            <a:picLocks noChangeAspect="1"/>
          </p:cNvPicPr>
          <p:nvPr/>
        </p:nvPicPr>
        <p:blipFill rotWithShape="1">
          <a:blip r:embed="rId2"/>
          <a:srcRect r="36666" b="38639"/>
          <a:stretch/>
        </p:blipFill>
        <p:spPr>
          <a:xfrm>
            <a:off x="3501425" y="4905632"/>
            <a:ext cx="2113005" cy="1317815"/>
          </a:xfrm>
          <a:prstGeom prst="rect">
            <a:avLst/>
          </a:prstGeom>
        </p:spPr>
      </p:pic>
      <p:pic>
        <p:nvPicPr>
          <p:cNvPr id="10" name="Picture 9" descr="A screen shot of a computer&#10;&#10;Description automatically generated">
            <a:extLst>
              <a:ext uri="{FF2B5EF4-FFF2-40B4-BE49-F238E27FC236}">
                <a16:creationId xmlns:a16="http://schemas.microsoft.com/office/drawing/2014/main" id="{D0C86C41-AF5F-DAA9-B28C-1C6E479011B5}"/>
              </a:ext>
            </a:extLst>
          </p:cNvPr>
          <p:cNvPicPr>
            <a:picLocks noChangeAspect="1"/>
          </p:cNvPicPr>
          <p:nvPr/>
        </p:nvPicPr>
        <p:blipFill rotWithShape="1">
          <a:blip r:embed="rId3"/>
          <a:srcRect r="62451" b="39048"/>
          <a:stretch/>
        </p:blipFill>
        <p:spPr>
          <a:xfrm>
            <a:off x="3571102" y="3832851"/>
            <a:ext cx="1577546" cy="977037"/>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A44A2500-68D7-A5A7-B5D2-D9F30C5BE9F4}"/>
              </a:ext>
            </a:extLst>
          </p:cNvPr>
          <p:cNvPicPr>
            <a:picLocks noChangeAspect="1"/>
          </p:cNvPicPr>
          <p:nvPr/>
        </p:nvPicPr>
        <p:blipFill rotWithShape="1">
          <a:blip r:embed="rId4"/>
          <a:srcRect b="58176"/>
          <a:stretch/>
        </p:blipFill>
        <p:spPr>
          <a:xfrm>
            <a:off x="3585633" y="2270994"/>
            <a:ext cx="2783360" cy="1493566"/>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BD6AB9AD-9BA6-B4C9-055A-3F8C682DE242}"/>
              </a:ext>
            </a:extLst>
          </p:cNvPr>
          <p:cNvPicPr>
            <a:picLocks noChangeAspect="1"/>
          </p:cNvPicPr>
          <p:nvPr/>
        </p:nvPicPr>
        <p:blipFill>
          <a:blip r:embed="rId5"/>
          <a:stretch>
            <a:fillRect/>
          </a:stretch>
        </p:blipFill>
        <p:spPr>
          <a:xfrm>
            <a:off x="3694911" y="667962"/>
            <a:ext cx="2210931" cy="1718850"/>
          </a:xfrm>
          <a:prstGeom prst="rect">
            <a:avLst/>
          </a:prstGeom>
        </p:spPr>
      </p:pic>
      <p:sp>
        <p:nvSpPr>
          <p:cNvPr id="16" name="TextBox 15">
            <a:extLst>
              <a:ext uri="{FF2B5EF4-FFF2-40B4-BE49-F238E27FC236}">
                <a16:creationId xmlns:a16="http://schemas.microsoft.com/office/drawing/2014/main" id="{258777D1-4412-FE75-B5A8-080BEF98C442}"/>
              </a:ext>
            </a:extLst>
          </p:cNvPr>
          <p:cNvSpPr txBox="1"/>
          <p:nvPr/>
        </p:nvSpPr>
        <p:spPr>
          <a:xfrm>
            <a:off x="6504677" y="2705766"/>
            <a:ext cx="1452642" cy="646331"/>
          </a:xfrm>
          <a:prstGeom prst="rect">
            <a:avLst/>
          </a:prstGeom>
          <a:noFill/>
        </p:spPr>
        <p:txBody>
          <a:bodyPr wrap="none" rtlCol="0">
            <a:spAutoFit/>
          </a:bodyPr>
          <a:lstStyle/>
          <a:p>
            <a:r>
              <a:rPr lang="en-US" dirty="0"/>
              <a:t>App: TextEdit</a:t>
            </a:r>
          </a:p>
          <a:p>
            <a:r>
              <a:rPr lang="en-US" dirty="0"/>
              <a:t>Waiting: Click</a:t>
            </a:r>
          </a:p>
        </p:txBody>
      </p:sp>
      <p:sp>
        <p:nvSpPr>
          <p:cNvPr id="17" name="TextBox 16">
            <a:extLst>
              <a:ext uri="{FF2B5EF4-FFF2-40B4-BE49-F238E27FC236}">
                <a16:creationId xmlns:a16="http://schemas.microsoft.com/office/drawing/2014/main" id="{A93389DF-37C8-E33F-BD5E-FC16DE7745E7}"/>
              </a:ext>
            </a:extLst>
          </p:cNvPr>
          <p:cNvSpPr txBox="1"/>
          <p:nvPr/>
        </p:nvSpPr>
        <p:spPr>
          <a:xfrm>
            <a:off x="5958744" y="3946395"/>
            <a:ext cx="2288127" cy="646331"/>
          </a:xfrm>
          <a:prstGeom prst="rect">
            <a:avLst/>
          </a:prstGeom>
          <a:noFill/>
        </p:spPr>
        <p:txBody>
          <a:bodyPr wrap="none" rtlCol="0">
            <a:spAutoFit/>
          </a:bodyPr>
          <a:lstStyle/>
          <a:p>
            <a:r>
              <a:rPr lang="en-US" dirty="0"/>
              <a:t>App: Terminal and vim</a:t>
            </a:r>
          </a:p>
          <a:p>
            <a:r>
              <a:rPr lang="en-US" dirty="0"/>
              <a:t>Waiting: Click</a:t>
            </a:r>
          </a:p>
        </p:txBody>
      </p:sp>
      <p:sp>
        <p:nvSpPr>
          <p:cNvPr id="18" name="TextBox 17">
            <a:extLst>
              <a:ext uri="{FF2B5EF4-FFF2-40B4-BE49-F238E27FC236}">
                <a16:creationId xmlns:a16="http://schemas.microsoft.com/office/drawing/2014/main" id="{1762EB0F-B0B2-A224-0E79-5434E8BBAA76}"/>
              </a:ext>
            </a:extLst>
          </p:cNvPr>
          <p:cNvSpPr txBox="1"/>
          <p:nvPr/>
        </p:nvSpPr>
        <p:spPr>
          <a:xfrm>
            <a:off x="5864919" y="5312686"/>
            <a:ext cx="2732158" cy="646331"/>
          </a:xfrm>
          <a:prstGeom prst="rect">
            <a:avLst/>
          </a:prstGeom>
          <a:noFill/>
        </p:spPr>
        <p:txBody>
          <a:bodyPr wrap="none" rtlCol="0">
            <a:spAutoFit/>
          </a:bodyPr>
          <a:lstStyle/>
          <a:p>
            <a:r>
              <a:rPr lang="en-US" dirty="0"/>
              <a:t>App: Terminal and python3</a:t>
            </a:r>
          </a:p>
          <a:p>
            <a:r>
              <a:rPr lang="en-US" dirty="0"/>
              <a:t>Waiting: Character press</a:t>
            </a:r>
          </a:p>
        </p:txBody>
      </p:sp>
      <p:cxnSp>
        <p:nvCxnSpPr>
          <p:cNvPr id="20" name="Straight Arrow Connector 19">
            <a:extLst>
              <a:ext uri="{FF2B5EF4-FFF2-40B4-BE49-F238E27FC236}">
                <a16:creationId xmlns:a16="http://schemas.microsoft.com/office/drawing/2014/main" id="{689BEF67-55A8-D2DA-03B4-FDCB2A78A9D6}"/>
              </a:ext>
            </a:extLst>
          </p:cNvPr>
          <p:cNvCxnSpPr>
            <a:stCxn id="14" idx="3"/>
            <a:endCxn id="3" idx="0"/>
          </p:cNvCxnSpPr>
          <p:nvPr/>
        </p:nvCxnSpPr>
        <p:spPr>
          <a:xfrm>
            <a:off x="5905842" y="1527387"/>
            <a:ext cx="4268793" cy="1602830"/>
          </a:xfrm>
          <a:prstGeom prst="straightConnector1">
            <a:avLst/>
          </a:prstGeom>
          <a:ln w="5715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ED0D95C-A15E-318D-CEE4-32D068ECC7AF}"/>
              </a:ext>
            </a:extLst>
          </p:cNvPr>
          <p:cNvSpPr txBox="1"/>
          <p:nvPr/>
        </p:nvSpPr>
        <p:spPr>
          <a:xfrm>
            <a:off x="6339618" y="837511"/>
            <a:ext cx="2034211" cy="1200329"/>
          </a:xfrm>
          <a:prstGeom prst="rect">
            <a:avLst/>
          </a:prstGeom>
          <a:noFill/>
        </p:spPr>
        <p:txBody>
          <a:bodyPr wrap="none" rtlCol="0">
            <a:spAutoFit/>
          </a:bodyPr>
          <a:lstStyle/>
          <a:p>
            <a:r>
              <a:rPr lang="en-US" dirty="0"/>
              <a:t>App: Firefox</a:t>
            </a:r>
          </a:p>
          <a:p>
            <a:r>
              <a:rPr lang="en-US" dirty="0"/>
              <a:t>Waiting: Click</a:t>
            </a:r>
          </a:p>
          <a:p>
            <a:r>
              <a:rPr lang="en-US" dirty="0"/>
              <a:t>Background thread:</a:t>
            </a:r>
          </a:p>
          <a:p>
            <a:r>
              <a:rPr lang="en-US" dirty="0"/>
              <a:t>Retrieve and play</a:t>
            </a:r>
          </a:p>
        </p:txBody>
      </p:sp>
      <p:pic>
        <p:nvPicPr>
          <p:cNvPr id="1028" name="Picture 4">
            <a:extLst>
              <a:ext uri="{FF2B5EF4-FFF2-40B4-BE49-F238E27FC236}">
                <a16:creationId xmlns:a16="http://schemas.microsoft.com/office/drawing/2014/main" id="{DA79E759-B191-CBC4-430D-27B6FACDB2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2233" y="2979598"/>
            <a:ext cx="736511" cy="1124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9038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DB742302-C55F-D3D6-653C-5B8BEDD0A206}"/>
              </a:ext>
            </a:extLst>
          </p:cNvPr>
          <p:cNvSpPr/>
          <p:nvPr/>
        </p:nvSpPr>
        <p:spPr>
          <a:xfrm>
            <a:off x="10169130" y="2508420"/>
            <a:ext cx="1774841" cy="1243593"/>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sym typeface="Helvetica" charset="0"/>
            </a:endParaRPr>
          </a:p>
        </p:txBody>
      </p:sp>
      <p:sp>
        <p:nvSpPr>
          <p:cNvPr id="5" name="Rectangle 4">
            <a:extLst>
              <a:ext uri="{FF2B5EF4-FFF2-40B4-BE49-F238E27FC236}">
                <a16:creationId xmlns:a16="http://schemas.microsoft.com/office/drawing/2014/main" id="{30BAB13E-8A6B-9FF7-3A54-F2A2B5238CA4}"/>
              </a:ext>
            </a:extLst>
          </p:cNvPr>
          <p:cNvSpPr/>
          <p:nvPr/>
        </p:nvSpPr>
        <p:spPr>
          <a:xfrm>
            <a:off x="2829926" y="255058"/>
            <a:ext cx="7215717" cy="6347883"/>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Hardware</a:t>
            </a:r>
          </a:p>
        </p:txBody>
      </p:sp>
      <p:sp>
        <p:nvSpPr>
          <p:cNvPr id="6" name="Rectangle 5">
            <a:extLst>
              <a:ext uri="{FF2B5EF4-FFF2-40B4-BE49-F238E27FC236}">
                <a16:creationId xmlns:a16="http://schemas.microsoft.com/office/drawing/2014/main" id="{075363FB-1B9F-AD37-2509-96230870AF4C}"/>
              </a:ext>
            </a:extLst>
          </p:cNvPr>
          <p:cNvSpPr/>
          <p:nvPr/>
        </p:nvSpPr>
        <p:spPr>
          <a:xfrm>
            <a:off x="3075459" y="382059"/>
            <a:ext cx="5660767" cy="6015567"/>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MacOS</a:t>
            </a:r>
          </a:p>
        </p:txBody>
      </p:sp>
      <p:pic>
        <p:nvPicPr>
          <p:cNvPr id="8" name="Picture 7" descr="A screenshot of a computer&#10;&#10;Description automatically generated">
            <a:extLst>
              <a:ext uri="{FF2B5EF4-FFF2-40B4-BE49-F238E27FC236}">
                <a16:creationId xmlns:a16="http://schemas.microsoft.com/office/drawing/2014/main" id="{851E8FC8-B27F-2789-62D3-059548ACA3BE}"/>
              </a:ext>
            </a:extLst>
          </p:cNvPr>
          <p:cNvPicPr>
            <a:picLocks noChangeAspect="1"/>
          </p:cNvPicPr>
          <p:nvPr/>
        </p:nvPicPr>
        <p:blipFill rotWithShape="1">
          <a:blip r:embed="rId2"/>
          <a:srcRect r="36666" b="38639"/>
          <a:stretch/>
        </p:blipFill>
        <p:spPr>
          <a:xfrm>
            <a:off x="3501425" y="4905632"/>
            <a:ext cx="2113005" cy="1317815"/>
          </a:xfrm>
          <a:prstGeom prst="rect">
            <a:avLst/>
          </a:prstGeom>
        </p:spPr>
      </p:pic>
      <p:pic>
        <p:nvPicPr>
          <p:cNvPr id="10" name="Picture 9" descr="A screen shot of a computer&#10;&#10;Description automatically generated">
            <a:extLst>
              <a:ext uri="{FF2B5EF4-FFF2-40B4-BE49-F238E27FC236}">
                <a16:creationId xmlns:a16="http://schemas.microsoft.com/office/drawing/2014/main" id="{D0C86C41-AF5F-DAA9-B28C-1C6E479011B5}"/>
              </a:ext>
            </a:extLst>
          </p:cNvPr>
          <p:cNvPicPr>
            <a:picLocks noChangeAspect="1"/>
          </p:cNvPicPr>
          <p:nvPr/>
        </p:nvPicPr>
        <p:blipFill rotWithShape="1">
          <a:blip r:embed="rId3"/>
          <a:srcRect r="62451" b="39048"/>
          <a:stretch/>
        </p:blipFill>
        <p:spPr>
          <a:xfrm>
            <a:off x="3571102" y="3832851"/>
            <a:ext cx="1577546" cy="977037"/>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A44A2500-68D7-A5A7-B5D2-D9F30C5BE9F4}"/>
              </a:ext>
            </a:extLst>
          </p:cNvPr>
          <p:cNvPicPr>
            <a:picLocks noChangeAspect="1"/>
          </p:cNvPicPr>
          <p:nvPr/>
        </p:nvPicPr>
        <p:blipFill rotWithShape="1">
          <a:blip r:embed="rId4"/>
          <a:srcRect b="58176"/>
          <a:stretch/>
        </p:blipFill>
        <p:spPr>
          <a:xfrm>
            <a:off x="3585633" y="2270994"/>
            <a:ext cx="2783360" cy="1493566"/>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BD6AB9AD-9BA6-B4C9-055A-3F8C682DE242}"/>
              </a:ext>
            </a:extLst>
          </p:cNvPr>
          <p:cNvPicPr>
            <a:picLocks noChangeAspect="1"/>
          </p:cNvPicPr>
          <p:nvPr/>
        </p:nvPicPr>
        <p:blipFill>
          <a:blip r:embed="rId5"/>
          <a:stretch>
            <a:fillRect/>
          </a:stretch>
        </p:blipFill>
        <p:spPr>
          <a:xfrm>
            <a:off x="3694911" y="667962"/>
            <a:ext cx="2210931" cy="1718850"/>
          </a:xfrm>
          <a:prstGeom prst="rect">
            <a:avLst/>
          </a:prstGeom>
        </p:spPr>
      </p:pic>
      <p:sp>
        <p:nvSpPr>
          <p:cNvPr id="16" name="TextBox 15">
            <a:extLst>
              <a:ext uri="{FF2B5EF4-FFF2-40B4-BE49-F238E27FC236}">
                <a16:creationId xmlns:a16="http://schemas.microsoft.com/office/drawing/2014/main" id="{258777D1-4412-FE75-B5A8-080BEF98C442}"/>
              </a:ext>
            </a:extLst>
          </p:cNvPr>
          <p:cNvSpPr txBox="1"/>
          <p:nvPr/>
        </p:nvSpPr>
        <p:spPr>
          <a:xfrm>
            <a:off x="6504677" y="2705766"/>
            <a:ext cx="1452642" cy="646331"/>
          </a:xfrm>
          <a:prstGeom prst="rect">
            <a:avLst/>
          </a:prstGeom>
          <a:noFill/>
        </p:spPr>
        <p:txBody>
          <a:bodyPr wrap="none" rtlCol="0">
            <a:spAutoFit/>
          </a:bodyPr>
          <a:lstStyle/>
          <a:p>
            <a:r>
              <a:rPr lang="en-US" dirty="0"/>
              <a:t>App: TextEdit</a:t>
            </a:r>
          </a:p>
          <a:p>
            <a:r>
              <a:rPr lang="en-US" dirty="0"/>
              <a:t>Waiting: Click</a:t>
            </a:r>
          </a:p>
        </p:txBody>
      </p:sp>
      <p:sp>
        <p:nvSpPr>
          <p:cNvPr id="17" name="TextBox 16">
            <a:extLst>
              <a:ext uri="{FF2B5EF4-FFF2-40B4-BE49-F238E27FC236}">
                <a16:creationId xmlns:a16="http://schemas.microsoft.com/office/drawing/2014/main" id="{A93389DF-37C8-E33F-BD5E-FC16DE7745E7}"/>
              </a:ext>
            </a:extLst>
          </p:cNvPr>
          <p:cNvSpPr txBox="1"/>
          <p:nvPr/>
        </p:nvSpPr>
        <p:spPr>
          <a:xfrm>
            <a:off x="5958744" y="3946395"/>
            <a:ext cx="2288127" cy="646331"/>
          </a:xfrm>
          <a:prstGeom prst="rect">
            <a:avLst/>
          </a:prstGeom>
          <a:noFill/>
        </p:spPr>
        <p:txBody>
          <a:bodyPr wrap="none" rtlCol="0">
            <a:spAutoFit/>
          </a:bodyPr>
          <a:lstStyle/>
          <a:p>
            <a:r>
              <a:rPr lang="en-US" dirty="0"/>
              <a:t>App: Terminal and vim</a:t>
            </a:r>
          </a:p>
          <a:p>
            <a:r>
              <a:rPr lang="en-US" dirty="0"/>
              <a:t>Waiting: Click</a:t>
            </a:r>
          </a:p>
        </p:txBody>
      </p:sp>
      <p:sp>
        <p:nvSpPr>
          <p:cNvPr id="18" name="TextBox 17">
            <a:extLst>
              <a:ext uri="{FF2B5EF4-FFF2-40B4-BE49-F238E27FC236}">
                <a16:creationId xmlns:a16="http://schemas.microsoft.com/office/drawing/2014/main" id="{1762EB0F-B0B2-A224-0E79-5434E8BBAA76}"/>
              </a:ext>
            </a:extLst>
          </p:cNvPr>
          <p:cNvSpPr txBox="1"/>
          <p:nvPr/>
        </p:nvSpPr>
        <p:spPr>
          <a:xfrm>
            <a:off x="5864919" y="5312686"/>
            <a:ext cx="2732158" cy="646331"/>
          </a:xfrm>
          <a:prstGeom prst="rect">
            <a:avLst/>
          </a:prstGeom>
          <a:noFill/>
        </p:spPr>
        <p:txBody>
          <a:bodyPr wrap="none" rtlCol="0">
            <a:spAutoFit/>
          </a:bodyPr>
          <a:lstStyle/>
          <a:p>
            <a:r>
              <a:rPr lang="en-US" dirty="0"/>
              <a:t>App: Terminal and python3</a:t>
            </a:r>
          </a:p>
          <a:p>
            <a:r>
              <a:rPr lang="en-US" dirty="0"/>
              <a:t>Waiting: Character press</a:t>
            </a:r>
          </a:p>
        </p:txBody>
      </p:sp>
      <p:cxnSp>
        <p:nvCxnSpPr>
          <p:cNvPr id="20" name="Straight Arrow Connector 19">
            <a:extLst>
              <a:ext uri="{FF2B5EF4-FFF2-40B4-BE49-F238E27FC236}">
                <a16:creationId xmlns:a16="http://schemas.microsoft.com/office/drawing/2014/main" id="{689BEF67-55A8-D2DA-03B4-FDCB2A78A9D6}"/>
              </a:ext>
            </a:extLst>
          </p:cNvPr>
          <p:cNvCxnSpPr>
            <a:stCxn id="14" idx="3"/>
            <a:endCxn id="3" idx="0"/>
          </p:cNvCxnSpPr>
          <p:nvPr/>
        </p:nvCxnSpPr>
        <p:spPr>
          <a:xfrm>
            <a:off x="5905842" y="1527387"/>
            <a:ext cx="4268793" cy="1602830"/>
          </a:xfrm>
          <a:prstGeom prst="straightConnector1">
            <a:avLst/>
          </a:prstGeom>
          <a:ln w="5715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ED0D95C-A15E-318D-CEE4-32D068ECC7AF}"/>
              </a:ext>
            </a:extLst>
          </p:cNvPr>
          <p:cNvSpPr txBox="1"/>
          <p:nvPr/>
        </p:nvSpPr>
        <p:spPr>
          <a:xfrm>
            <a:off x="6339618" y="837511"/>
            <a:ext cx="2034211" cy="1200329"/>
          </a:xfrm>
          <a:prstGeom prst="rect">
            <a:avLst/>
          </a:prstGeom>
          <a:noFill/>
        </p:spPr>
        <p:txBody>
          <a:bodyPr wrap="none" rtlCol="0">
            <a:spAutoFit/>
          </a:bodyPr>
          <a:lstStyle/>
          <a:p>
            <a:r>
              <a:rPr lang="en-US" dirty="0"/>
              <a:t>App: Firefox</a:t>
            </a:r>
          </a:p>
          <a:p>
            <a:r>
              <a:rPr lang="en-US" dirty="0"/>
              <a:t>Waiting: Click</a:t>
            </a:r>
          </a:p>
          <a:p>
            <a:r>
              <a:rPr lang="en-US" dirty="0"/>
              <a:t>Background thread:</a:t>
            </a:r>
          </a:p>
          <a:p>
            <a:r>
              <a:rPr lang="en-US" dirty="0"/>
              <a:t>Retrieve and play</a:t>
            </a:r>
          </a:p>
        </p:txBody>
      </p:sp>
      <p:pic>
        <p:nvPicPr>
          <p:cNvPr id="9" name="Picture 8" descr="A colorful circle with a black background&#10;&#10;Description automatically generated with low confidence">
            <a:extLst>
              <a:ext uri="{FF2B5EF4-FFF2-40B4-BE49-F238E27FC236}">
                <a16:creationId xmlns:a16="http://schemas.microsoft.com/office/drawing/2014/main" id="{23A16E10-CBD8-72AC-062A-DDD41036A428}"/>
              </a:ext>
            </a:extLst>
          </p:cNvPr>
          <p:cNvPicPr>
            <a:picLocks noChangeAspect="1"/>
          </p:cNvPicPr>
          <p:nvPr/>
        </p:nvPicPr>
        <p:blipFill>
          <a:blip r:embed="rId6"/>
          <a:stretch>
            <a:fillRect/>
          </a:stretch>
        </p:blipFill>
        <p:spPr>
          <a:xfrm>
            <a:off x="4904952" y="2786787"/>
            <a:ext cx="1358323" cy="1358323"/>
          </a:xfrm>
          <a:prstGeom prst="rect">
            <a:avLst/>
          </a:prstGeom>
        </p:spPr>
      </p:pic>
    </p:spTree>
    <p:extLst>
      <p:ext uri="{BB962C8B-B14F-4D97-AF65-F5344CB8AC3E}">
        <p14:creationId xmlns:p14="http://schemas.microsoft.com/office/powerpoint/2010/main" val="2807667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C9C4D00-19E0-7B5C-2D09-74C2FE23ECD3}"/>
              </a:ext>
            </a:extLst>
          </p:cNvPr>
          <p:cNvSpPr/>
          <p:nvPr/>
        </p:nvSpPr>
        <p:spPr>
          <a:xfrm>
            <a:off x="874184" y="277284"/>
            <a:ext cx="2707216" cy="4264899"/>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Browser</a:t>
            </a:r>
          </a:p>
        </p:txBody>
      </p:sp>
      <p:sp>
        <p:nvSpPr>
          <p:cNvPr id="6" name="Rectangle 5">
            <a:extLst>
              <a:ext uri="{FF2B5EF4-FFF2-40B4-BE49-F238E27FC236}">
                <a16:creationId xmlns:a16="http://schemas.microsoft.com/office/drawing/2014/main" id="{6387946E-7CA3-4E9E-42EE-FE681F1412A8}"/>
              </a:ext>
            </a:extLst>
          </p:cNvPr>
          <p:cNvSpPr/>
          <p:nvPr/>
        </p:nvSpPr>
        <p:spPr>
          <a:xfrm>
            <a:off x="4978400" y="404286"/>
            <a:ext cx="6197600" cy="3683000"/>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Server</a:t>
            </a:r>
          </a:p>
        </p:txBody>
      </p:sp>
      <p:sp>
        <p:nvSpPr>
          <p:cNvPr id="73" name="Cloud Callout 72">
            <a:extLst>
              <a:ext uri="{FF2B5EF4-FFF2-40B4-BE49-F238E27FC236}">
                <a16:creationId xmlns:a16="http://schemas.microsoft.com/office/drawing/2014/main" id="{9996A45E-0435-5177-87B7-4661CE994814}"/>
              </a:ext>
            </a:extLst>
          </p:cNvPr>
          <p:cNvSpPr/>
          <p:nvPr/>
        </p:nvSpPr>
        <p:spPr>
          <a:xfrm>
            <a:off x="3874395" y="1994246"/>
            <a:ext cx="736003" cy="506940"/>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sym typeface="Helvetica" charset="0"/>
            </a:endParaRPr>
          </a:p>
        </p:txBody>
      </p:sp>
      <p:sp>
        <p:nvSpPr>
          <p:cNvPr id="77" name="Rectangle 76">
            <a:extLst>
              <a:ext uri="{FF2B5EF4-FFF2-40B4-BE49-F238E27FC236}">
                <a16:creationId xmlns:a16="http://schemas.microsoft.com/office/drawing/2014/main" id="{9ED9B4D6-A89C-3DA4-94E8-3B6AE5AF7052}"/>
              </a:ext>
            </a:extLst>
          </p:cNvPr>
          <p:cNvSpPr/>
          <p:nvPr/>
        </p:nvSpPr>
        <p:spPr>
          <a:xfrm>
            <a:off x="1079500" y="404286"/>
            <a:ext cx="516467" cy="4022402"/>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67" dirty="0">
                <a:sym typeface="Helvetica" charset="0"/>
              </a:rPr>
              <a:t>D</a:t>
            </a:r>
          </a:p>
          <a:p>
            <a:pPr algn="ctr">
              <a:defRPr/>
            </a:pPr>
            <a:r>
              <a:rPr lang="en-US" sz="1867" dirty="0">
                <a:sym typeface="Helvetica" charset="0"/>
              </a:rPr>
              <a:t>O</a:t>
            </a:r>
          </a:p>
          <a:p>
            <a:pPr algn="ctr">
              <a:defRPr/>
            </a:pPr>
            <a:r>
              <a:rPr lang="en-US" sz="1867" dirty="0">
                <a:sym typeface="Helvetica" charset="0"/>
              </a:rPr>
              <a:t>M</a:t>
            </a:r>
          </a:p>
        </p:txBody>
      </p:sp>
      <p:sp>
        <p:nvSpPr>
          <p:cNvPr id="78" name="Rounded Rectangle 77">
            <a:extLst>
              <a:ext uri="{FF2B5EF4-FFF2-40B4-BE49-F238E27FC236}">
                <a16:creationId xmlns:a16="http://schemas.microsoft.com/office/drawing/2014/main" id="{282FD229-6188-9887-EA94-3276E3C9901D}"/>
              </a:ext>
            </a:extLst>
          </p:cNvPr>
          <p:cNvSpPr>
            <a:spLocks noChangeArrowheads="1"/>
          </p:cNvSpPr>
          <p:nvPr/>
        </p:nvSpPr>
        <p:spPr bwMode="auto">
          <a:xfrm>
            <a:off x="2235200" y="1758767"/>
            <a:ext cx="1363133" cy="948267"/>
          </a:xfrm>
          <a:prstGeom prst="roundRect">
            <a:avLst>
              <a:gd name="adj" fmla="val 16667"/>
            </a:avLst>
          </a:prstGeom>
          <a:solidFill>
            <a:srgbClr val="002060"/>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defRPr/>
            </a:pPr>
            <a:r>
              <a:rPr lang="en-US" sz="1867" dirty="0">
                <a:sym typeface="Helvetica" charset="0"/>
              </a:rPr>
              <a:t>Parse</a:t>
            </a:r>
          </a:p>
          <a:p>
            <a:pPr algn="ctr">
              <a:defRPr/>
            </a:pPr>
            <a:r>
              <a:rPr lang="en-US" sz="1867" dirty="0">
                <a:sym typeface="Helvetica" charset="0"/>
              </a:rPr>
              <a:t>Response</a:t>
            </a:r>
          </a:p>
        </p:txBody>
      </p:sp>
      <p:sp>
        <p:nvSpPr>
          <p:cNvPr id="79" name="Rectangle 78">
            <a:extLst>
              <a:ext uri="{FF2B5EF4-FFF2-40B4-BE49-F238E27FC236}">
                <a16:creationId xmlns:a16="http://schemas.microsoft.com/office/drawing/2014/main" id="{C9D8BA83-090A-4D4B-71AF-F04196B589FE}"/>
              </a:ext>
            </a:extLst>
          </p:cNvPr>
          <p:cNvSpPr/>
          <p:nvPr/>
        </p:nvSpPr>
        <p:spPr>
          <a:xfrm>
            <a:off x="2133601" y="3130367"/>
            <a:ext cx="1420284" cy="1123949"/>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b"/>
          <a:lstStyle/>
          <a:p>
            <a:pPr>
              <a:defRPr/>
            </a:pPr>
            <a:r>
              <a:rPr lang="en-US" sz="1867" dirty="0">
                <a:sym typeface="Helvetica" charset="0"/>
              </a:rPr>
              <a:t>JavaScript</a:t>
            </a:r>
          </a:p>
        </p:txBody>
      </p:sp>
      <p:pic>
        <p:nvPicPr>
          <p:cNvPr id="8218" name="Picture 80">
            <a:extLst>
              <a:ext uri="{FF2B5EF4-FFF2-40B4-BE49-F238E27FC236}">
                <a16:creationId xmlns:a16="http://schemas.microsoft.com/office/drawing/2014/main" id="{93EC6C17-0DE3-FFC8-C627-8CA7C642D5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0634" y="1480064"/>
            <a:ext cx="1473201"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 name="Straight Arrow Connector 42">
            <a:extLst>
              <a:ext uri="{FF2B5EF4-FFF2-40B4-BE49-F238E27FC236}">
                <a16:creationId xmlns:a16="http://schemas.microsoft.com/office/drawing/2014/main" id="{B2D8E57A-D58A-F9C9-FB54-BA20F9C6B92A}"/>
              </a:ext>
            </a:extLst>
          </p:cNvPr>
          <p:cNvCxnSpPr>
            <a:cxnSpLocks/>
            <a:stCxn id="48" idx="3"/>
          </p:cNvCxnSpPr>
          <p:nvPr/>
        </p:nvCxnSpPr>
        <p:spPr>
          <a:xfrm flipV="1">
            <a:off x="2047875" y="884484"/>
            <a:ext cx="3295649" cy="3598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AEC1065-C3B9-C076-629B-CC3C3AEDE73E}"/>
              </a:ext>
            </a:extLst>
          </p:cNvPr>
          <p:cNvCxnSpPr>
            <a:cxnSpLocks/>
            <a:stCxn id="6" idx="1"/>
            <a:endCxn id="78" idx="3"/>
          </p:cNvCxnSpPr>
          <p:nvPr/>
        </p:nvCxnSpPr>
        <p:spPr>
          <a:xfrm flipH="1" flipV="1">
            <a:off x="3598333" y="2232901"/>
            <a:ext cx="1380067" cy="1288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DFB0BDD-901B-F797-D480-F0799EB03312}"/>
              </a:ext>
            </a:extLst>
          </p:cNvPr>
          <p:cNvCxnSpPr>
            <a:cxnSpLocks/>
            <a:stCxn id="78" idx="1"/>
            <a:endCxn id="77" idx="3"/>
          </p:cNvCxnSpPr>
          <p:nvPr/>
        </p:nvCxnSpPr>
        <p:spPr>
          <a:xfrm flipH="1">
            <a:off x="1595967" y="2232901"/>
            <a:ext cx="639233" cy="18258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F2753B8-6067-3215-CD75-FEB8A358F5CE}"/>
              </a:ext>
            </a:extLst>
          </p:cNvPr>
          <p:cNvCxnSpPr>
            <a:cxnSpLocks/>
            <a:endCxn id="48" idx="1"/>
          </p:cNvCxnSpPr>
          <p:nvPr/>
        </p:nvCxnSpPr>
        <p:spPr>
          <a:xfrm flipV="1">
            <a:off x="692151" y="921525"/>
            <a:ext cx="451907" cy="74824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FAF7D6C-48FA-2658-557E-FC336C275433}"/>
              </a:ext>
            </a:extLst>
          </p:cNvPr>
          <p:cNvCxnSpPr>
            <a:cxnSpLocks/>
            <a:stCxn id="77" idx="1"/>
          </p:cNvCxnSpPr>
          <p:nvPr/>
        </p:nvCxnSpPr>
        <p:spPr>
          <a:xfrm flipH="1" flipV="1">
            <a:off x="692151" y="2245786"/>
            <a:ext cx="387349" cy="16970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a:extLst>
              <a:ext uri="{FF2B5EF4-FFF2-40B4-BE49-F238E27FC236}">
                <a16:creationId xmlns:a16="http://schemas.microsoft.com/office/drawing/2014/main" id="{270A63D2-E902-667D-ECC1-96D13120BDE8}"/>
              </a:ext>
            </a:extLst>
          </p:cNvPr>
          <p:cNvSpPr>
            <a:spLocks noChangeArrowheads="1"/>
          </p:cNvSpPr>
          <p:nvPr/>
        </p:nvSpPr>
        <p:spPr bwMode="auto">
          <a:xfrm>
            <a:off x="1144058" y="672817"/>
            <a:ext cx="903817" cy="497416"/>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dk1"/>
                </a:solidFill>
                <a:sym typeface="Helvetica" charset="0"/>
              </a:rPr>
              <a:t>Click</a:t>
            </a:r>
          </a:p>
        </p:txBody>
      </p:sp>
      <p:sp>
        <p:nvSpPr>
          <p:cNvPr id="2" name="TextBox 1">
            <a:extLst>
              <a:ext uri="{FF2B5EF4-FFF2-40B4-BE49-F238E27FC236}">
                <a16:creationId xmlns:a16="http://schemas.microsoft.com/office/drawing/2014/main" id="{2525C7EC-E60F-E844-6FF8-F891ADE1AD52}"/>
              </a:ext>
            </a:extLst>
          </p:cNvPr>
          <p:cNvSpPr txBox="1"/>
          <p:nvPr/>
        </p:nvSpPr>
        <p:spPr>
          <a:xfrm>
            <a:off x="5343524" y="1909734"/>
            <a:ext cx="2944468" cy="646331"/>
          </a:xfrm>
          <a:prstGeom prst="rect">
            <a:avLst/>
          </a:prstGeom>
          <a:noFill/>
        </p:spPr>
        <p:txBody>
          <a:bodyPr wrap="square">
            <a:spAutoFit/>
          </a:bodyPr>
          <a:lstStyle/>
          <a:p>
            <a:r>
              <a:rPr lang="en-US" b="1" dirty="0">
                <a:latin typeface="Courier New" panose="02070309020205020404" pitchFamily="49" charset="0"/>
                <a:cs typeface="Courier New" panose="02070309020205020404" pitchFamily="49" charset="0"/>
              </a:rPr>
              <a:t>&lt;h1&gt;A header&lt;/h1&gt;</a:t>
            </a:r>
          </a:p>
          <a:p>
            <a:r>
              <a:rPr lang="en-US" b="1" dirty="0">
                <a:latin typeface="Courier New" panose="02070309020205020404" pitchFamily="49" charset="0"/>
                <a:cs typeface="Courier New" panose="02070309020205020404" pitchFamily="49" charset="0"/>
              </a:rPr>
              <a:t>&lt;p&gt;A paragraph&lt;/p&gt;</a:t>
            </a:r>
          </a:p>
        </p:txBody>
      </p:sp>
      <p:sp>
        <p:nvSpPr>
          <p:cNvPr id="3" name="TextBox 2">
            <a:extLst>
              <a:ext uri="{FF2B5EF4-FFF2-40B4-BE49-F238E27FC236}">
                <a16:creationId xmlns:a16="http://schemas.microsoft.com/office/drawing/2014/main" id="{2A841704-72CA-21B7-F163-798C4C85C488}"/>
              </a:ext>
            </a:extLst>
          </p:cNvPr>
          <p:cNvSpPr txBox="1"/>
          <p:nvPr/>
        </p:nvSpPr>
        <p:spPr>
          <a:xfrm>
            <a:off x="5167243" y="673644"/>
            <a:ext cx="5369155" cy="369332"/>
          </a:xfrm>
          <a:prstGeom prst="rect">
            <a:avLst/>
          </a:prstGeom>
          <a:noFill/>
        </p:spPr>
        <p:txBody>
          <a:bodyPr wrap="square">
            <a:spAutoFit/>
          </a:bodyPr>
          <a:lstStyle/>
          <a:p>
            <a:pPr algn="r"/>
            <a:r>
              <a:rPr lang="en-US" dirty="0">
                <a:solidFill>
                  <a:srgbClr val="FFFF00"/>
                </a:solidFill>
              </a:rPr>
              <a:t>https://www.dj4e.com/code/browser/01-noscript.htm</a:t>
            </a:r>
          </a:p>
        </p:txBody>
      </p:sp>
      <p:pic>
        <p:nvPicPr>
          <p:cNvPr id="12" name="Picture 11" descr="A screenshot of a web page&#10;&#10;Description automatically generated">
            <a:extLst>
              <a:ext uri="{FF2B5EF4-FFF2-40B4-BE49-F238E27FC236}">
                <a16:creationId xmlns:a16="http://schemas.microsoft.com/office/drawing/2014/main" id="{97EB3860-13B6-61C2-9B6A-AC4B7436D077}"/>
              </a:ext>
            </a:extLst>
          </p:cNvPr>
          <p:cNvPicPr>
            <a:picLocks noChangeAspect="1"/>
          </p:cNvPicPr>
          <p:nvPr/>
        </p:nvPicPr>
        <p:blipFill>
          <a:blip r:embed="rId3"/>
          <a:stretch>
            <a:fillRect/>
          </a:stretch>
        </p:blipFill>
        <p:spPr>
          <a:xfrm>
            <a:off x="8077200" y="3004659"/>
            <a:ext cx="3862179" cy="369647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DB742302-C55F-D3D6-653C-5B8BEDD0A206}"/>
              </a:ext>
            </a:extLst>
          </p:cNvPr>
          <p:cNvSpPr/>
          <p:nvPr/>
        </p:nvSpPr>
        <p:spPr>
          <a:xfrm>
            <a:off x="10169130" y="2508420"/>
            <a:ext cx="1774841" cy="1243593"/>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sym typeface="Helvetica" charset="0"/>
            </a:endParaRPr>
          </a:p>
        </p:txBody>
      </p:sp>
      <p:sp>
        <p:nvSpPr>
          <p:cNvPr id="5" name="Rectangle 4">
            <a:extLst>
              <a:ext uri="{FF2B5EF4-FFF2-40B4-BE49-F238E27FC236}">
                <a16:creationId xmlns:a16="http://schemas.microsoft.com/office/drawing/2014/main" id="{30BAB13E-8A6B-9FF7-3A54-F2A2B5238CA4}"/>
              </a:ext>
            </a:extLst>
          </p:cNvPr>
          <p:cNvSpPr/>
          <p:nvPr/>
        </p:nvSpPr>
        <p:spPr>
          <a:xfrm>
            <a:off x="2829926" y="255058"/>
            <a:ext cx="7215717" cy="6347883"/>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Hardware</a:t>
            </a:r>
          </a:p>
        </p:txBody>
      </p:sp>
      <p:sp>
        <p:nvSpPr>
          <p:cNvPr id="6" name="Rectangle 5">
            <a:extLst>
              <a:ext uri="{FF2B5EF4-FFF2-40B4-BE49-F238E27FC236}">
                <a16:creationId xmlns:a16="http://schemas.microsoft.com/office/drawing/2014/main" id="{075363FB-1B9F-AD37-2509-96230870AF4C}"/>
              </a:ext>
            </a:extLst>
          </p:cNvPr>
          <p:cNvSpPr/>
          <p:nvPr/>
        </p:nvSpPr>
        <p:spPr>
          <a:xfrm>
            <a:off x="3075459" y="382059"/>
            <a:ext cx="5660767" cy="6015567"/>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MacOS</a:t>
            </a:r>
          </a:p>
        </p:txBody>
      </p:sp>
      <p:pic>
        <p:nvPicPr>
          <p:cNvPr id="8" name="Picture 7" descr="A screenshot of a computer&#10;&#10;Description automatically generated">
            <a:extLst>
              <a:ext uri="{FF2B5EF4-FFF2-40B4-BE49-F238E27FC236}">
                <a16:creationId xmlns:a16="http://schemas.microsoft.com/office/drawing/2014/main" id="{851E8FC8-B27F-2789-62D3-059548ACA3BE}"/>
              </a:ext>
            </a:extLst>
          </p:cNvPr>
          <p:cNvPicPr>
            <a:picLocks noChangeAspect="1"/>
          </p:cNvPicPr>
          <p:nvPr/>
        </p:nvPicPr>
        <p:blipFill rotWithShape="1">
          <a:blip r:embed="rId2"/>
          <a:srcRect r="36666" b="38639"/>
          <a:stretch/>
        </p:blipFill>
        <p:spPr>
          <a:xfrm>
            <a:off x="3501425" y="4905632"/>
            <a:ext cx="2113005" cy="1317815"/>
          </a:xfrm>
          <a:prstGeom prst="rect">
            <a:avLst/>
          </a:prstGeom>
        </p:spPr>
      </p:pic>
      <p:pic>
        <p:nvPicPr>
          <p:cNvPr id="10" name="Picture 9" descr="A screen shot of a computer&#10;&#10;Description automatically generated">
            <a:extLst>
              <a:ext uri="{FF2B5EF4-FFF2-40B4-BE49-F238E27FC236}">
                <a16:creationId xmlns:a16="http://schemas.microsoft.com/office/drawing/2014/main" id="{D0C86C41-AF5F-DAA9-B28C-1C6E479011B5}"/>
              </a:ext>
            </a:extLst>
          </p:cNvPr>
          <p:cNvPicPr>
            <a:picLocks noChangeAspect="1"/>
          </p:cNvPicPr>
          <p:nvPr/>
        </p:nvPicPr>
        <p:blipFill rotWithShape="1">
          <a:blip r:embed="rId3"/>
          <a:srcRect r="62451" b="39048"/>
          <a:stretch/>
        </p:blipFill>
        <p:spPr>
          <a:xfrm>
            <a:off x="3571102" y="3832851"/>
            <a:ext cx="1577546" cy="977037"/>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A44A2500-68D7-A5A7-B5D2-D9F30C5BE9F4}"/>
              </a:ext>
            </a:extLst>
          </p:cNvPr>
          <p:cNvPicPr>
            <a:picLocks noChangeAspect="1"/>
          </p:cNvPicPr>
          <p:nvPr/>
        </p:nvPicPr>
        <p:blipFill rotWithShape="1">
          <a:blip r:embed="rId4"/>
          <a:srcRect b="58176"/>
          <a:stretch/>
        </p:blipFill>
        <p:spPr>
          <a:xfrm>
            <a:off x="3585633" y="2270994"/>
            <a:ext cx="2783360" cy="1493566"/>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BD6AB9AD-9BA6-B4C9-055A-3F8C682DE242}"/>
              </a:ext>
            </a:extLst>
          </p:cNvPr>
          <p:cNvPicPr>
            <a:picLocks noChangeAspect="1"/>
          </p:cNvPicPr>
          <p:nvPr/>
        </p:nvPicPr>
        <p:blipFill>
          <a:blip r:embed="rId5"/>
          <a:stretch>
            <a:fillRect/>
          </a:stretch>
        </p:blipFill>
        <p:spPr>
          <a:xfrm>
            <a:off x="3694911" y="667962"/>
            <a:ext cx="2210931" cy="1718850"/>
          </a:xfrm>
          <a:prstGeom prst="rect">
            <a:avLst/>
          </a:prstGeom>
        </p:spPr>
      </p:pic>
      <p:sp>
        <p:nvSpPr>
          <p:cNvPr id="16" name="TextBox 15">
            <a:extLst>
              <a:ext uri="{FF2B5EF4-FFF2-40B4-BE49-F238E27FC236}">
                <a16:creationId xmlns:a16="http://schemas.microsoft.com/office/drawing/2014/main" id="{258777D1-4412-FE75-B5A8-080BEF98C442}"/>
              </a:ext>
            </a:extLst>
          </p:cNvPr>
          <p:cNvSpPr txBox="1"/>
          <p:nvPr/>
        </p:nvSpPr>
        <p:spPr>
          <a:xfrm>
            <a:off x="6504677" y="2705766"/>
            <a:ext cx="1452642" cy="646331"/>
          </a:xfrm>
          <a:prstGeom prst="rect">
            <a:avLst/>
          </a:prstGeom>
          <a:noFill/>
        </p:spPr>
        <p:txBody>
          <a:bodyPr wrap="none" rtlCol="0">
            <a:spAutoFit/>
          </a:bodyPr>
          <a:lstStyle/>
          <a:p>
            <a:r>
              <a:rPr lang="en-US" dirty="0"/>
              <a:t>App: TextEdit</a:t>
            </a:r>
          </a:p>
          <a:p>
            <a:r>
              <a:rPr lang="en-US" dirty="0"/>
              <a:t>Waiting: Click</a:t>
            </a:r>
          </a:p>
        </p:txBody>
      </p:sp>
      <p:sp>
        <p:nvSpPr>
          <p:cNvPr id="17" name="TextBox 16">
            <a:extLst>
              <a:ext uri="{FF2B5EF4-FFF2-40B4-BE49-F238E27FC236}">
                <a16:creationId xmlns:a16="http://schemas.microsoft.com/office/drawing/2014/main" id="{A93389DF-37C8-E33F-BD5E-FC16DE7745E7}"/>
              </a:ext>
            </a:extLst>
          </p:cNvPr>
          <p:cNvSpPr txBox="1"/>
          <p:nvPr/>
        </p:nvSpPr>
        <p:spPr>
          <a:xfrm>
            <a:off x="5958744" y="3946395"/>
            <a:ext cx="2288127" cy="646331"/>
          </a:xfrm>
          <a:prstGeom prst="rect">
            <a:avLst/>
          </a:prstGeom>
          <a:noFill/>
        </p:spPr>
        <p:txBody>
          <a:bodyPr wrap="none" rtlCol="0">
            <a:spAutoFit/>
          </a:bodyPr>
          <a:lstStyle/>
          <a:p>
            <a:r>
              <a:rPr lang="en-US" dirty="0"/>
              <a:t>App: Terminal and vim</a:t>
            </a:r>
          </a:p>
          <a:p>
            <a:r>
              <a:rPr lang="en-US" dirty="0"/>
              <a:t>Waiting: Click</a:t>
            </a:r>
          </a:p>
        </p:txBody>
      </p:sp>
      <p:sp>
        <p:nvSpPr>
          <p:cNvPr id="18" name="TextBox 17">
            <a:extLst>
              <a:ext uri="{FF2B5EF4-FFF2-40B4-BE49-F238E27FC236}">
                <a16:creationId xmlns:a16="http://schemas.microsoft.com/office/drawing/2014/main" id="{1762EB0F-B0B2-A224-0E79-5434E8BBAA76}"/>
              </a:ext>
            </a:extLst>
          </p:cNvPr>
          <p:cNvSpPr txBox="1"/>
          <p:nvPr/>
        </p:nvSpPr>
        <p:spPr>
          <a:xfrm>
            <a:off x="5864919" y="5312686"/>
            <a:ext cx="2732158" cy="646331"/>
          </a:xfrm>
          <a:prstGeom prst="rect">
            <a:avLst/>
          </a:prstGeom>
          <a:noFill/>
        </p:spPr>
        <p:txBody>
          <a:bodyPr wrap="none" rtlCol="0">
            <a:spAutoFit/>
          </a:bodyPr>
          <a:lstStyle/>
          <a:p>
            <a:r>
              <a:rPr lang="en-US" dirty="0"/>
              <a:t>App: Terminal and python3</a:t>
            </a:r>
          </a:p>
          <a:p>
            <a:r>
              <a:rPr lang="en-US" dirty="0"/>
              <a:t>Waiting: Character press</a:t>
            </a:r>
          </a:p>
        </p:txBody>
      </p:sp>
      <p:cxnSp>
        <p:nvCxnSpPr>
          <p:cNvPr id="20" name="Straight Arrow Connector 19">
            <a:extLst>
              <a:ext uri="{FF2B5EF4-FFF2-40B4-BE49-F238E27FC236}">
                <a16:creationId xmlns:a16="http://schemas.microsoft.com/office/drawing/2014/main" id="{689BEF67-55A8-D2DA-03B4-FDCB2A78A9D6}"/>
              </a:ext>
            </a:extLst>
          </p:cNvPr>
          <p:cNvCxnSpPr>
            <a:stCxn id="14" idx="3"/>
            <a:endCxn id="3" idx="0"/>
          </p:cNvCxnSpPr>
          <p:nvPr/>
        </p:nvCxnSpPr>
        <p:spPr>
          <a:xfrm>
            <a:off x="5905842" y="1527387"/>
            <a:ext cx="4268793" cy="1602830"/>
          </a:xfrm>
          <a:prstGeom prst="straightConnector1">
            <a:avLst/>
          </a:prstGeom>
          <a:ln w="5715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ED0D95C-A15E-318D-CEE4-32D068ECC7AF}"/>
              </a:ext>
            </a:extLst>
          </p:cNvPr>
          <p:cNvSpPr txBox="1"/>
          <p:nvPr/>
        </p:nvSpPr>
        <p:spPr>
          <a:xfrm>
            <a:off x="6339618" y="837511"/>
            <a:ext cx="2034211" cy="1200329"/>
          </a:xfrm>
          <a:prstGeom prst="rect">
            <a:avLst/>
          </a:prstGeom>
          <a:noFill/>
        </p:spPr>
        <p:txBody>
          <a:bodyPr wrap="none" rtlCol="0">
            <a:spAutoFit/>
          </a:bodyPr>
          <a:lstStyle/>
          <a:p>
            <a:r>
              <a:rPr lang="en-US" dirty="0"/>
              <a:t>App: Firefox</a:t>
            </a:r>
          </a:p>
          <a:p>
            <a:r>
              <a:rPr lang="en-US" dirty="0"/>
              <a:t>Waiting: Click</a:t>
            </a:r>
          </a:p>
          <a:p>
            <a:r>
              <a:rPr lang="en-US" dirty="0"/>
              <a:t>Background thread:</a:t>
            </a:r>
          </a:p>
          <a:p>
            <a:r>
              <a:rPr lang="en-US" dirty="0"/>
              <a:t>Retrieve and play</a:t>
            </a:r>
          </a:p>
        </p:txBody>
      </p:sp>
      <p:pic>
        <p:nvPicPr>
          <p:cNvPr id="1028" name="Picture 4">
            <a:extLst>
              <a:ext uri="{FF2B5EF4-FFF2-40B4-BE49-F238E27FC236}">
                <a16:creationId xmlns:a16="http://schemas.microsoft.com/office/drawing/2014/main" id="{DA79E759-B191-CBC4-430D-27B6FACDB2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2090" y="3389842"/>
            <a:ext cx="230446" cy="351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7329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4DB76-DA9D-7166-E4F4-81824B759ACD}"/>
              </a:ext>
            </a:extLst>
          </p:cNvPr>
          <p:cNvSpPr>
            <a:spLocks noGrp="1"/>
          </p:cNvSpPr>
          <p:nvPr>
            <p:ph type="title"/>
          </p:nvPr>
        </p:nvSpPr>
        <p:spPr/>
        <p:txBody>
          <a:bodyPr/>
          <a:lstStyle/>
          <a:p>
            <a:r>
              <a:rPr lang="en-US" dirty="0"/>
              <a:t>Why Do Cooperative </a:t>
            </a:r>
            <a:r>
              <a:rPr lang="en-US" dirty="0" err="1"/>
              <a:t>MultiTasking</a:t>
            </a:r>
            <a:r>
              <a:rPr lang="en-US" dirty="0"/>
              <a:t> at all?</a:t>
            </a:r>
          </a:p>
        </p:txBody>
      </p:sp>
      <p:sp>
        <p:nvSpPr>
          <p:cNvPr id="3" name="Content Placeholder 2">
            <a:extLst>
              <a:ext uri="{FF2B5EF4-FFF2-40B4-BE49-F238E27FC236}">
                <a16:creationId xmlns:a16="http://schemas.microsoft.com/office/drawing/2014/main" id="{89CF2EA1-00EE-A988-F0B1-3C1869A3AD81}"/>
              </a:ext>
            </a:extLst>
          </p:cNvPr>
          <p:cNvSpPr>
            <a:spLocks noGrp="1"/>
          </p:cNvSpPr>
          <p:nvPr>
            <p:ph idx="1"/>
          </p:nvPr>
        </p:nvSpPr>
        <p:spPr/>
        <p:txBody>
          <a:bodyPr/>
          <a:lstStyle/>
          <a:p>
            <a:r>
              <a:rPr lang="en-US" dirty="0"/>
              <a:t>It keeps things much simpler and smaller when building an operating system</a:t>
            </a:r>
          </a:p>
          <a:p>
            <a:pPr lvl="1"/>
            <a:r>
              <a:rPr lang="en-US" dirty="0"/>
              <a:t>Windows 3.1 / Mac OS 8</a:t>
            </a:r>
          </a:p>
          <a:p>
            <a:r>
              <a:rPr lang="en-US" dirty="0"/>
              <a:t>It uses less memory and does not require virtual memory</a:t>
            </a:r>
          </a:p>
          <a:p>
            <a:pPr lvl="1"/>
            <a:r>
              <a:rPr lang="en-US" dirty="0"/>
              <a:t>Windows 3.1 / Mac OS 8</a:t>
            </a:r>
          </a:p>
          <a:p>
            <a:endParaRPr lang="en-US" dirty="0"/>
          </a:p>
          <a:p>
            <a:r>
              <a:rPr lang="en-US" dirty="0"/>
              <a:t>In 1994, JavaScript handled asynchronous activity programming without requiring a virtual memory system inside the browser on operating systems that did not have virtual memory support</a:t>
            </a:r>
          </a:p>
        </p:txBody>
      </p:sp>
    </p:spTree>
    <p:extLst>
      <p:ext uri="{BB962C8B-B14F-4D97-AF65-F5344CB8AC3E}">
        <p14:creationId xmlns:p14="http://schemas.microsoft.com/office/powerpoint/2010/main" val="638693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42247-EFC6-25D3-C815-007631AAC9FA}"/>
              </a:ext>
            </a:extLst>
          </p:cNvPr>
          <p:cNvSpPr>
            <a:spLocks noGrp="1"/>
          </p:cNvSpPr>
          <p:nvPr>
            <p:ph type="title"/>
          </p:nvPr>
        </p:nvSpPr>
        <p:spPr/>
        <p:txBody>
          <a:bodyPr/>
          <a:lstStyle/>
          <a:p>
            <a:r>
              <a:rPr lang="en-US" dirty="0"/>
              <a:t>Cooperative Multi Tasking in JavaScript</a:t>
            </a:r>
          </a:p>
        </p:txBody>
      </p:sp>
      <p:sp>
        <p:nvSpPr>
          <p:cNvPr id="3" name="Text Placeholder 2">
            <a:extLst>
              <a:ext uri="{FF2B5EF4-FFF2-40B4-BE49-F238E27FC236}">
                <a16:creationId xmlns:a16="http://schemas.microsoft.com/office/drawing/2014/main" id="{12F81391-8FC3-D123-672E-CFB90A6E269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312975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8DC9D9-2BAF-6E0E-EFCB-F1C2B43E9465}"/>
              </a:ext>
            </a:extLst>
          </p:cNvPr>
          <p:cNvSpPr>
            <a:spLocks noGrp="1"/>
          </p:cNvSpPr>
          <p:nvPr>
            <p:ph type="title"/>
          </p:nvPr>
        </p:nvSpPr>
        <p:spPr/>
        <p:txBody>
          <a:bodyPr/>
          <a:lstStyle/>
          <a:p>
            <a:r>
              <a:rPr lang="en-US" dirty="0"/>
              <a:t>JavaScript Threads</a:t>
            </a:r>
          </a:p>
        </p:txBody>
      </p:sp>
      <p:sp>
        <p:nvSpPr>
          <p:cNvPr id="5" name="Content Placeholder 4">
            <a:extLst>
              <a:ext uri="{FF2B5EF4-FFF2-40B4-BE49-F238E27FC236}">
                <a16:creationId xmlns:a16="http://schemas.microsoft.com/office/drawing/2014/main" id="{68C22167-EAE4-5928-72E2-A29F891E34B3}"/>
              </a:ext>
            </a:extLst>
          </p:cNvPr>
          <p:cNvSpPr>
            <a:spLocks noGrp="1"/>
          </p:cNvSpPr>
          <p:nvPr>
            <p:ph idx="1"/>
          </p:nvPr>
        </p:nvSpPr>
        <p:spPr/>
        <p:txBody>
          <a:bodyPr>
            <a:normAutofit lnSpcReduction="10000"/>
          </a:bodyPr>
          <a:lstStyle/>
          <a:p>
            <a:r>
              <a:rPr lang="en-US" dirty="0"/>
              <a:t>In JavaScript, there is one thread</a:t>
            </a:r>
          </a:p>
          <a:p>
            <a:r>
              <a:rPr lang="en-US" dirty="0"/>
              <a:t>When your JavaScript code is running, it is the only thing running so whatever you do must finish quickly.</a:t>
            </a:r>
          </a:p>
          <a:p>
            <a:r>
              <a:rPr lang="en-US" dirty="0"/>
              <a:t>This is why using alert() in your code can temporarily hang all or part of your web page – you have "paused" the one thread waiting for the user to press the alert button</a:t>
            </a:r>
          </a:p>
          <a:p>
            <a:r>
              <a:rPr lang="en-US" dirty="0"/>
              <a:t>Long computations or long delays must make provisions to "release" the thread so the browser can use the thread to do the things that need done.</a:t>
            </a:r>
          </a:p>
          <a:p>
            <a:r>
              <a:rPr lang="en-US" dirty="0"/>
              <a:t>When your thread is running – it *is* the browser</a:t>
            </a:r>
          </a:p>
        </p:txBody>
      </p:sp>
    </p:spTree>
    <p:extLst>
      <p:ext uri="{BB962C8B-B14F-4D97-AF65-F5344CB8AC3E}">
        <p14:creationId xmlns:p14="http://schemas.microsoft.com/office/powerpoint/2010/main" val="30925442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screenshot of a message&#10;&#10;Description automatically generated">
            <a:extLst>
              <a:ext uri="{FF2B5EF4-FFF2-40B4-BE49-F238E27FC236}">
                <a16:creationId xmlns:a16="http://schemas.microsoft.com/office/drawing/2014/main" id="{8009FC46-75CD-C1AF-63ED-C6123E2E65F5}"/>
              </a:ext>
            </a:extLst>
          </p:cNvPr>
          <p:cNvPicPr>
            <a:picLocks noChangeAspect="1"/>
          </p:cNvPicPr>
          <p:nvPr/>
        </p:nvPicPr>
        <p:blipFill>
          <a:blip r:embed="rId2"/>
          <a:stretch>
            <a:fillRect/>
          </a:stretch>
        </p:blipFill>
        <p:spPr>
          <a:xfrm>
            <a:off x="984510" y="2048338"/>
            <a:ext cx="6873054" cy="3067700"/>
          </a:xfrm>
          <a:prstGeom prst="rect">
            <a:avLst/>
          </a:prstGeom>
        </p:spPr>
      </p:pic>
      <p:sp>
        <p:nvSpPr>
          <p:cNvPr id="2" name="Title 1">
            <a:extLst>
              <a:ext uri="{FF2B5EF4-FFF2-40B4-BE49-F238E27FC236}">
                <a16:creationId xmlns:a16="http://schemas.microsoft.com/office/drawing/2014/main" id="{7B97AF27-BE04-5206-7B30-EEC50DF88F05}"/>
              </a:ext>
            </a:extLst>
          </p:cNvPr>
          <p:cNvSpPr>
            <a:spLocks noGrp="1"/>
          </p:cNvSpPr>
          <p:nvPr>
            <p:ph type="title"/>
          </p:nvPr>
        </p:nvSpPr>
        <p:spPr/>
        <p:txBody>
          <a:bodyPr/>
          <a:lstStyle/>
          <a:p>
            <a:r>
              <a:rPr lang="en-US" dirty="0"/>
              <a:t>Responsible and Irresponsible Code</a:t>
            </a:r>
          </a:p>
        </p:txBody>
      </p:sp>
      <p:sp>
        <p:nvSpPr>
          <p:cNvPr id="6" name="TextBox 5">
            <a:extLst>
              <a:ext uri="{FF2B5EF4-FFF2-40B4-BE49-F238E27FC236}">
                <a16:creationId xmlns:a16="http://schemas.microsoft.com/office/drawing/2014/main" id="{0A58454B-64CE-F1C3-D924-F48B5382DB87}"/>
              </a:ext>
            </a:extLst>
          </p:cNvPr>
          <p:cNvSpPr txBox="1"/>
          <p:nvPr/>
        </p:nvSpPr>
        <p:spPr>
          <a:xfrm>
            <a:off x="7145521" y="2069994"/>
            <a:ext cx="4811830" cy="1200329"/>
          </a:xfrm>
          <a:prstGeom prst="rect">
            <a:avLst/>
          </a:prstGeom>
          <a:noFill/>
        </p:spPr>
        <p:txBody>
          <a:bodyPr wrap="none" rtlCol="0">
            <a:spAutoFit/>
          </a:bodyPr>
          <a:lstStyle/>
          <a:p>
            <a:r>
              <a:rPr lang="en-US" dirty="0"/>
              <a:t>Press "Start Time Display"</a:t>
            </a:r>
          </a:p>
          <a:p>
            <a:r>
              <a:rPr lang="en-US" dirty="0"/>
              <a:t>Time Updates continuously </a:t>
            </a:r>
          </a:p>
          <a:p>
            <a:r>
              <a:rPr lang="en-US" dirty="0"/>
              <a:t>The alert box pops up when the link is pressed</a:t>
            </a:r>
          </a:p>
          <a:p>
            <a:r>
              <a:rPr lang="en-US" dirty="0"/>
              <a:t>Time updating pauses until the alert box is closed</a:t>
            </a:r>
          </a:p>
        </p:txBody>
      </p:sp>
      <p:sp>
        <p:nvSpPr>
          <p:cNvPr id="7" name="TextBox 6">
            <a:extLst>
              <a:ext uri="{FF2B5EF4-FFF2-40B4-BE49-F238E27FC236}">
                <a16:creationId xmlns:a16="http://schemas.microsoft.com/office/drawing/2014/main" id="{13E5479A-A9D9-5BCD-FEEC-D1D3D85E44BA}"/>
              </a:ext>
            </a:extLst>
          </p:cNvPr>
          <p:cNvSpPr txBox="1"/>
          <p:nvPr/>
        </p:nvSpPr>
        <p:spPr>
          <a:xfrm>
            <a:off x="4435152" y="5629470"/>
            <a:ext cx="3422412" cy="369332"/>
          </a:xfrm>
          <a:prstGeom prst="rect">
            <a:avLst/>
          </a:prstGeom>
          <a:noFill/>
        </p:spPr>
        <p:txBody>
          <a:bodyPr wrap="none" rtlCol="0">
            <a:spAutoFit/>
          </a:bodyPr>
          <a:lstStyle/>
          <a:p>
            <a:r>
              <a:rPr lang="en-US" dirty="0"/>
              <a:t>https://www.dj4e.com/</a:t>
            </a:r>
            <a:r>
              <a:rPr lang="en-US" dirty="0" err="1"/>
              <a:t>freeze.htm</a:t>
            </a:r>
            <a:endParaRPr lang="en-US" dirty="0"/>
          </a:p>
        </p:txBody>
      </p:sp>
      <p:cxnSp>
        <p:nvCxnSpPr>
          <p:cNvPr id="16" name="Straight Arrow Connector 15">
            <a:extLst>
              <a:ext uri="{FF2B5EF4-FFF2-40B4-BE49-F238E27FC236}">
                <a16:creationId xmlns:a16="http://schemas.microsoft.com/office/drawing/2014/main" id="{956827F4-34E8-3EE1-D32F-CA8778C69CEA}"/>
              </a:ext>
            </a:extLst>
          </p:cNvPr>
          <p:cNvCxnSpPr>
            <a:cxnSpLocks/>
          </p:cNvCxnSpPr>
          <p:nvPr/>
        </p:nvCxnSpPr>
        <p:spPr>
          <a:xfrm flipH="1">
            <a:off x="2640564" y="2276669"/>
            <a:ext cx="4504957" cy="39349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D44AFBB-0804-BD26-1AE1-D5F60296B30F}"/>
              </a:ext>
            </a:extLst>
          </p:cNvPr>
          <p:cNvCxnSpPr>
            <a:cxnSpLocks/>
          </p:cNvCxnSpPr>
          <p:nvPr/>
        </p:nvCxnSpPr>
        <p:spPr>
          <a:xfrm flipH="1">
            <a:off x="2808514" y="2571930"/>
            <a:ext cx="4337007" cy="477535"/>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43377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screenshot of a computer&#10;&#10;Description automatically generated">
            <a:extLst>
              <a:ext uri="{FF2B5EF4-FFF2-40B4-BE49-F238E27FC236}">
                <a16:creationId xmlns:a16="http://schemas.microsoft.com/office/drawing/2014/main" id="{47C1DB9B-EBD1-5CF9-F38C-6CF1F42FC896}"/>
              </a:ext>
            </a:extLst>
          </p:cNvPr>
          <p:cNvPicPr>
            <a:picLocks noChangeAspect="1"/>
          </p:cNvPicPr>
          <p:nvPr/>
        </p:nvPicPr>
        <p:blipFill>
          <a:blip r:embed="rId2"/>
          <a:stretch>
            <a:fillRect/>
          </a:stretch>
        </p:blipFill>
        <p:spPr>
          <a:xfrm>
            <a:off x="1750332" y="2077909"/>
            <a:ext cx="4127500" cy="2590800"/>
          </a:xfrm>
          <a:prstGeom prst="rect">
            <a:avLst/>
          </a:prstGeom>
        </p:spPr>
      </p:pic>
      <p:sp>
        <p:nvSpPr>
          <p:cNvPr id="2" name="Title 1">
            <a:extLst>
              <a:ext uri="{FF2B5EF4-FFF2-40B4-BE49-F238E27FC236}">
                <a16:creationId xmlns:a16="http://schemas.microsoft.com/office/drawing/2014/main" id="{7B97AF27-BE04-5206-7B30-EEC50DF88F05}"/>
              </a:ext>
            </a:extLst>
          </p:cNvPr>
          <p:cNvSpPr>
            <a:spLocks noGrp="1"/>
          </p:cNvSpPr>
          <p:nvPr>
            <p:ph type="title"/>
          </p:nvPr>
        </p:nvSpPr>
        <p:spPr/>
        <p:txBody>
          <a:bodyPr/>
          <a:lstStyle/>
          <a:p>
            <a:r>
              <a:rPr lang="en-US" dirty="0"/>
              <a:t>Responsible and Irresponsible Code</a:t>
            </a:r>
          </a:p>
        </p:txBody>
      </p:sp>
      <p:sp>
        <p:nvSpPr>
          <p:cNvPr id="6" name="TextBox 5">
            <a:extLst>
              <a:ext uri="{FF2B5EF4-FFF2-40B4-BE49-F238E27FC236}">
                <a16:creationId xmlns:a16="http://schemas.microsoft.com/office/drawing/2014/main" id="{0A58454B-64CE-F1C3-D924-F48B5382DB87}"/>
              </a:ext>
            </a:extLst>
          </p:cNvPr>
          <p:cNvSpPr txBox="1"/>
          <p:nvPr/>
        </p:nvSpPr>
        <p:spPr>
          <a:xfrm>
            <a:off x="6512768" y="2407299"/>
            <a:ext cx="3927422" cy="369332"/>
          </a:xfrm>
          <a:prstGeom prst="rect">
            <a:avLst/>
          </a:prstGeom>
          <a:noFill/>
        </p:spPr>
        <p:txBody>
          <a:bodyPr wrap="none" rtlCol="0">
            <a:spAutoFit/>
          </a:bodyPr>
          <a:lstStyle/>
          <a:p>
            <a:r>
              <a:rPr lang="en-US" dirty="0"/>
              <a:t>Press Here – Time updates continuously</a:t>
            </a:r>
          </a:p>
        </p:txBody>
      </p:sp>
      <p:sp>
        <p:nvSpPr>
          <p:cNvPr id="7" name="TextBox 6">
            <a:extLst>
              <a:ext uri="{FF2B5EF4-FFF2-40B4-BE49-F238E27FC236}">
                <a16:creationId xmlns:a16="http://schemas.microsoft.com/office/drawing/2014/main" id="{13E5479A-A9D9-5BCD-FEEC-D1D3D85E44BA}"/>
              </a:ext>
            </a:extLst>
          </p:cNvPr>
          <p:cNvSpPr txBox="1"/>
          <p:nvPr/>
        </p:nvSpPr>
        <p:spPr>
          <a:xfrm>
            <a:off x="531251" y="5953039"/>
            <a:ext cx="3422412" cy="369332"/>
          </a:xfrm>
          <a:prstGeom prst="rect">
            <a:avLst/>
          </a:prstGeom>
          <a:noFill/>
        </p:spPr>
        <p:txBody>
          <a:bodyPr wrap="none" rtlCol="0">
            <a:spAutoFit/>
          </a:bodyPr>
          <a:lstStyle/>
          <a:p>
            <a:r>
              <a:rPr lang="en-US" dirty="0"/>
              <a:t>https://www.dj4e.com/</a:t>
            </a:r>
            <a:r>
              <a:rPr lang="en-US" dirty="0" err="1"/>
              <a:t>freeze.htm</a:t>
            </a:r>
            <a:endParaRPr lang="en-US" dirty="0"/>
          </a:p>
        </p:txBody>
      </p:sp>
      <p:cxnSp>
        <p:nvCxnSpPr>
          <p:cNvPr id="9" name="Straight Arrow Connector 8">
            <a:extLst>
              <a:ext uri="{FF2B5EF4-FFF2-40B4-BE49-F238E27FC236}">
                <a16:creationId xmlns:a16="http://schemas.microsoft.com/office/drawing/2014/main" id="{C7AFF5E8-695F-79FD-428C-87D82DC337DA}"/>
              </a:ext>
            </a:extLst>
          </p:cNvPr>
          <p:cNvCxnSpPr>
            <a:cxnSpLocks/>
            <a:stCxn id="6" idx="1"/>
          </p:cNvCxnSpPr>
          <p:nvPr/>
        </p:nvCxnSpPr>
        <p:spPr>
          <a:xfrm flipH="1">
            <a:off x="3349690" y="2591965"/>
            <a:ext cx="3163078" cy="9136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C334302-50A3-EE8D-94A8-9FDB68F5E0C9}"/>
              </a:ext>
            </a:extLst>
          </p:cNvPr>
          <p:cNvSpPr txBox="1"/>
          <p:nvPr/>
        </p:nvSpPr>
        <p:spPr>
          <a:xfrm>
            <a:off x="6314170" y="3321324"/>
            <a:ext cx="5646226" cy="646331"/>
          </a:xfrm>
          <a:prstGeom prst="rect">
            <a:avLst/>
          </a:prstGeom>
          <a:noFill/>
        </p:spPr>
        <p:txBody>
          <a:bodyPr wrap="none" rtlCol="0">
            <a:spAutoFit/>
          </a:bodyPr>
          <a:lstStyle/>
          <a:p>
            <a:r>
              <a:rPr lang="en-US" dirty="0"/>
              <a:t>Press Here – Browser hangs  for about 30 seconds</a:t>
            </a:r>
          </a:p>
          <a:p>
            <a:r>
              <a:rPr lang="en-US" dirty="0"/>
              <a:t>Time updating stops.  Pressing on "DOM UI" does nothing.</a:t>
            </a:r>
          </a:p>
        </p:txBody>
      </p:sp>
      <p:cxnSp>
        <p:nvCxnSpPr>
          <p:cNvPr id="5" name="Straight Arrow Connector 4">
            <a:extLst>
              <a:ext uri="{FF2B5EF4-FFF2-40B4-BE49-F238E27FC236}">
                <a16:creationId xmlns:a16="http://schemas.microsoft.com/office/drawing/2014/main" id="{16F227E6-7367-77E0-BDA3-0F1BFDDA40BF}"/>
              </a:ext>
            </a:extLst>
          </p:cNvPr>
          <p:cNvCxnSpPr>
            <a:cxnSpLocks/>
            <a:stCxn id="4" idx="1"/>
          </p:cNvCxnSpPr>
          <p:nvPr/>
        </p:nvCxnSpPr>
        <p:spPr>
          <a:xfrm flipH="1">
            <a:off x="3424335" y="3644490"/>
            <a:ext cx="2889835" cy="64055"/>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A screenshot of a computer&#10;&#10;Description automatically generated">
            <a:extLst>
              <a:ext uri="{FF2B5EF4-FFF2-40B4-BE49-F238E27FC236}">
                <a16:creationId xmlns:a16="http://schemas.microsoft.com/office/drawing/2014/main" id="{C2C33994-EA3A-9C36-5174-85603F690FA2}"/>
              </a:ext>
            </a:extLst>
          </p:cNvPr>
          <p:cNvPicPr>
            <a:picLocks noChangeAspect="1"/>
          </p:cNvPicPr>
          <p:nvPr/>
        </p:nvPicPr>
        <p:blipFill rotWithShape="1">
          <a:blip r:embed="rId3"/>
          <a:srcRect t="774" r="26436" b="89505"/>
          <a:stretch/>
        </p:blipFill>
        <p:spPr>
          <a:xfrm>
            <a:off x="1750332" y="5003062"/>
            <a:ext cx="5717721" cy="307811"/>
          </a:xfrm>
          <a:prstGeom prst="rect">
            <a:avLst/>
          </a:prstGeom>
        </p:spPr>
      </p:pic>
      <p:sp>
        <p:nvSpPr>
          <p:cNvPr id="15" name="TextBox 14">
            <a:extLst>
              <a:ext uri="{FF2B5EF4-FFF2-40B4-BE49-F238E27FC236}">
                <a16:creationId xmlns:a16="http://schemas.microsoft.com/office/drawing/2014/main" id="{93081A63-0DB2-9D24-894F-7D24D873352B}"/>
              </a:ext>
            </a:extLst>
          </p:cNvPr>
          <p:cNvSpPr txBox="1"/>
          <p:nvPr/>
        </p:nvSpPr>
        <p:spPr>
          <a:xfrm>
            <a:off x="6314170" y="4289614"/>
            <a:ext cx="5924314" cy="646331"/>
          </a:xfrm>
          <a:prstGeom prst="rect">
            <a:avLst/>
          </a:prstGeom>
          <a:noFill/>
        </p:spPr>
        <p:txBody>
          <a:bodyPr wrap="none" rtlCol="0">
            <a:spAutoFit/>
          </a:bodyPr>
          <a:lstStyle/>
          <a:p>
            <a:r>
              <a:rPr lang="en-US" dirty="0"/>
              <a:t>Sometimes the browser notices that things are amiss</a:t>
            </a:r>
          </a:p>
          <a:p>
            <a:r>
              <a:rPr lang="en-US" dirty="0"/>
              <a:t>If you stop the code, you can see how far the loop proceeded.</a:t>
            </a:r>
          </a:p>
        </p:txBody>
      </p:sp>
    </p:spTree>
    <p:extLst>
      <p:ext uri="{BB962C8B-B14F-4D97-AF65-F5344CB8AC3E}">
        <p14:creationId xmlns:p14="http://schemas.microsoft.com/office/powerpoint/2010/main" val="12540484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6E037F41-73C3-8336-8661-D31BE2851F13}"/>
              </a:ext>
            </a:extLst>
          </p:cNvPr>
          <p:cNvPicPr>
            <a:picLocks noChangeAspect="1"/>
          </p:cNvPicPr>
          <p:nvPr/>
        </p:nvPicPr>
        <p:blipFill>
          <a:blip r:embed="rId2"/>
          <a:stretch>
            <a:fillRect/>
          </a:stretch>
        </p:blipFill>
        <p:spPr>
          <a:xfrm>
            <a:off x="1763031" y="2357148"/>
            <a:ext cx="4114800" cy="2628900"/>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C2C33994-EA3A-9C36-5174-85603F690FA2}"/>
              </a:ext>
            </a:extLst>
          </p:cNvPr>
          <p:cNvPicPr>
            <a:picLocks noChangeAspect="1"/>
          </p:cNvPicPr>
          <p:nvPr/>
        </p:nvPicPr>
        <p:blipFill rotWithShape="1">
          <a:blip r:embed="rId3"/>
          <a:srcRect t="774" r="26436" b="89505"/>
          <a:stretch/>
        </p:blipFill>
        <p:spPr>
          <a:xfrm>
            <a:off x="1741001" y="1790227"/>
            <a:ext cx="5717721" cy="307811"/>
          </a:xfrm>
          <a:prstGeom prst="rect">
            <a:avLst/>
          </a:prstGeom>
        </p:spPr>
      </p:pic>
      <p:sp>
        <p:nvSpPr>
          <p:cNvPr id="2" name="Title 1">
            <a:extLst>
              <a:ext uri="{FF2B5EF4-FFF2-40B4-BE49-F238E27FC236}">
                <a16:creationId xmlns:a16="http://schemas.microsoft.com/office/drawing/2014/main" id="{7B97AF27-BE04-5206-7B30-EEC50DF88F05}"/>
              </a:ext>
            </a:extLst>
          </p:cNvPr>
          <p:cNvSpPr>
            <a:spLocks noGrp="1"/>
          </p:cNvSpPr>
          <p:nvPr>
            <p:ph type="title"/>
          </p:nvPr>
        </p:nvSpPr>
        <p:spPr/>
        <p:txBody>
          <a:bodyPr/>
          <a:lstStyle/>
          <a:p>
            <a:r>
              <a:rPr lang="en-US" dirty="0"/>
              <a:t>Responsible and Irresponsible Code</a:t>
            </a:r>
          </a:p>
        </p:txBody>
      </p:sp>
      <p:sp>
        <p:nvSpPr>
          <p:cNvPr id="6" name="TextBox 5">
            <a:extLst>
              <a:ext uri="{FF2B5EF4-FFF2-40B4-BE49-F238E27FC236}">
                <a16:creationId xmlns:a16="http://schemas.microsoft.com/office/drawing/2014/main" id="{0A58454B-64CE-F1C3-D924-F48B5382DB87}"/>
              </a:ext>
            </a:extLst>
          </p:cNvPr>
          <p:cNvSpPr txBox="1"/>
          <p:nvPr/>
        </p:nvSpPr>
        <p:spPr>
          <a:xfrm>
            <a:off x="6512768" y="2649897"/>
            <a:ext cx="3509550" cy="369332"/>
          </a:xfrm>
          <a:prstGeom prst="rect">
            <a:avLst/>
          </a:prstGeom>
          <a:noFill/>
        </p:spPr>
        <p:txBody>
          <a:bodyPr wrap="none" rtlCol="0">
            <a:spAutoFit/>
          </a:bodyPr>
          <a:lstStyle/>
          <a:p>
            <a:r>
              <a:rPr lang="en-US" dirty="0"/>
              <a:t>If you stop the JavaScript mid loop, </a:t>
            </a:r>
          </a:p>
        </p:txBody>
      </p:sp>
      <p:sp>
        <p:nvSpPr>
          <p:cNvPr id="7" name="TextBox 6">
            <a:extLst>
              <a:ext uri="{FF2B5EF4-FFF2-40B4-BE49-F238E27FC236}">
                <a16:creationId xmlns:a16="http://schemas.microsoft.com/office/drawing/2014/main" id="{13E5479A-A9D9-5BCD-FEEC-D1D3D85E44BA}"/>
              </a:ext>
            </a:extLst>
          </p:cNvPr>
          <p:cNvSpPr txBox="1"/>
          <p:nvPr/>
        </p:nvSpPr>
        <p:spPr>
          <a:xfrm>
            <a:off x="531251" y="5953039"/>
            <a:ext cx="3422412" cy="369332"/>
          </a:xfrm>
          <a:prstGeom prst="rect">
            <a:avLst/>
          </a:prstGeom>
          <a:noFill/>
        </p:spPr>
        <p:txBody>
          <a:bodyPr wrap="none" rtlCol="0">
            <a:spAutoFit/>
          </a:bodyPr>
          <a:lstStyle/>
          <a:p>
            <a:r>
              <a:rPr lang="en-US" dirty="0"/>
              <a:t>https://www.dj4e.com/</a:t>
            </a:r>
            <a:r>
              <a:rPr lang="en-US" dirty="0" err="1"/>
              <a:t>freeze.htm</a:t>
            </a:r>
            <a:endParaRPr lang="en-US" dirty="0"/>
          </a:p>
        </p:txBody>
      </p:sp>
      <p:cxnSp>
        <p:nvCxnSpPr>
          <p:cNvPr id="9" name="Straight Arrow Connector 8">
            <a:extLst>
              <a:ext uri="{FF2B5EF4-FFF2-40B4-BE49-F238E27FC236}">
                <a16:creationId xmlns:a16="http://schemas.microsoft.com/office/drawing/2014/main" id="{C7AFF5E8-695F-79FD-428C-87D82DC337DA}"/>
              </a:ext>
            </a:extLst>
          </p:cNvPr>
          <p:cNvCxnSpPr>
            <a:cxnSpLocks/>
            <a:stCxn id="6" idx="0"/>
          </p:cNvCxnSpPr>
          <p:nvPr/>
        </p:nvCxnSpPr>
        <p:spPr>
          <a:xfrm flipH="1" flipV="1">
            <a:off x="7156580" y="1944132"/>
            <a:ext cx="1110963" cy="705765"/>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C334302-50A3-EE8D-94A8-9FDB68F5E0C9}"/>
              </a:ext>
            </a:extLst>
          </p:cNvPr>
          <p:cNvSpPr txBox="1"/>
          <p:nvPr/>
        </p:nvSpPr>
        <p:spPr>
          <a:xfrm>
            <a:off x="6314170" y="3563922"/>
            <a:ext cx="5354799" cy="369332"/>
          </a:xfrm>
          <a:prstGeom prst="rect">
            <a:avLst/>
          </a:prstGeom>
          <a:noFill/>
        </p:spPr>
        <p:txBody>
          <a:bodyPr wrap="none" rtlCol="0">
            <a:spAutoFit/>
          </a:bodyPr>
          <a:lstStyle/>
          <a:p>
            <a:r>
              <a:rPr lang="en-US" dirty="0"/>
              <a:t>Eventually things will calm down and the UI will update</a:t>
            </a:r>
          </a:p>
        </p:txBody>
      </p:sp>
      <p:cxnSp>
        <p:nvCxnSpPr>
          <p:cNvPr id="5" name="Straight Arrow Connector 4">
            <a:extLst>
              <a:ext uri="{FF2B5EF4-FFF2-40B4-BE49-F238E27FC236}">
                <a16:creationId xmlns:a16="http://schemas.microsoft.com/office/drawing/2014/main" id="{16F227E6-7367-77E0-BDA3-0F1BFDDA40BF}"/>
              </a:ext>
            </a:extLst>
          </p:cNvPr>
          <p:cNvCxnSpPr>
            <a:cxnSpLocks/>
            <a:stCxn id="4" idx="1"/>
          </p:cNvCxnSpPr>
          <p:nvPr/>
        </p:nvCxnSpPr>
        <p:spPr>
          <a:xfrm flipH="1">
            <a:off x="3470988" y="3748588"/>
            <a:ext cx="2843182" cy="1019357"/>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081A63-0DB2-9D24-894F-7D24D873352B}"/>
              </a:ext>
            </a:extLst>
          </p:cNvPr>
          <p:cNvSpPr txBox="1"/>
          <p:nvPr/>
        </p:nvSpPr>
        <p:spPr>
          <a:xfrm>
            <a:off x="6314170" y="4532212"/>
            <a:ext cx="5562228" cy="923330"/>
          </a:xfrm>
          <a:prstGeom prst="rect">
            <a:avLst/>
          </a:prstGeom>
          <a:noFill/>
        </p:spPr>
        <p:txBody>
          <a:bodyPr wrap="none" rtlCol="0">
            <a:spAutoFit/>
          </a:bodyPr>
          <a:lstStyle/>
          <a:p>
            <a:r>
              <a:rPr lang="en-US" dirty="0"/>
              <a:t>But the browser will have disabled JavaScript on the page</a:t>
            </a:r>
          </a:p>
          <a:p>
            <a:r>
              <a:rPr lang="en-US" dirty="0"/>
              <a:t>So "Start time display" and "DOM UI" will not work until</a:t>
            </a:r>
          </a:p>
          <a:p>
            <a:r>
              <a:rPr lang="en-US" dirty="0"/>
              <a:t>the page is refreshed.</a:t>
            </a:r>
          </a:p>
        </p:txBody>
      </p:sp>
      <p:cxnSp>
        <p:nvCxnSpPr>
          <p:cNvPr id="17" name="Straight Arrow Connector 16">
            <a:extLst>
              <a:ext uri="{FF2B5EF4-FFF2-40B4-BE49-F238E27FC236}">
                <a16:creationId xmlns:a16="http://schemas.microsoft.com/office/drawing/2014/main" id="{68BFC684-83B8-AD65-B468-0C70560072B8}"/>
              </a:ext>
            </a:extLst>
          </p:cNvPr>
          <p:cNvCxnSpPr>
            <a:cxnSpLocks/>
            <a:stCxn id="15" idx="1"/>
          </p:cNvCxnSpPr>
          <p:nvPr/>
        </p:nvCxnSpPr>
        <p:spPr>
          <a:xfrm flipH="1" flipV="1">
            <a:off x="3750906" y="2696996"/>
            <a:ext cx="2563264" cy="229688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1414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AF27-BE04-5206-7B30-EEC50DF88F05}"/>
              </a:ext>
            </a:extLst>
          </p:cNvPr>
          <p:cNvSpPr>
            <a:spLocks noGrp="1"/>
          </p:cNvSpPr>
          <p:nvPr>
            <p:ph type="title"/>
          </p:nvPr>
        </p:nvSpPr>
        <p:spPr/>
        <p:txBody>
          <a:bodyPr/>
          <a:lstStyle/>
          <a:p>
            <a:r>
              <a:rPr lang="en-US" dirty="0"/>
              <a:t>Responsible and Irresponsible Code</a:t>
            </a:r>
          </a:p>
        </p:txBody>
      </p:sp>
      <p:sp>
        <p:nvSpPr>
          <p:cNvPr id="6" name="TextBox 5">
            <a:extLst>
              <a:ext uri="{FF2B5EF4-FFF2-40B4-BE49-F238E27FC236}">
                <a16:creationId xmlns:a16="http://schemas.microsoft.com/office/drawing/2014/main" id="{0A58454B-64CE-F1C3-D924-F48B5382DB87}"/>
              </a:ext>
            </a:extLst>
          </p:cNvPr>
          <p:cNvSpPr txBox="1"/>
          <p:nvPr/>
        </p:nvSpPr>
        <p:spPr>
          <a:xfrm>
            <a:off x="7838401" y="1562504"/>
            <a:ext cx="3974153" cy="3693319"/>
          </a:xfrm>
          <a:prstGeom prst="rect">
            <a:avLst/>
          </a:prstGeom>
          <a:noFill/>
        </p:spPr>
        <p:txBody>
          <a:bodyPr wrap="square" rtlCol="0">
            <a:spAutoFit/>
          </a:bodyPr>
          <a:lstStyle/>
          <a:p>
            <a:r>
              <a:rPr lang="en-US" dirty="0"/>
              <a:t>If you wait long enough, the loop will finish, and the screen will update and if you pressed the "DOM UI" button, the alert box will pop up.  If you dismiss the alert box, the time will once again start updating.</a:t>
            </a:r>
          </a:p>
          <a:p>
            <a:endParaRPr lang="en-US" dirty="0"/>
          </a:p>
          <a:p>
            <a:r>
              <a:rPr lang="en-US" dirty="0"/>
              <a:t>Your browser was busy for about 30 seconds, but during that time click events and the </a:t>
            </a:r>
            <a:r>
              <a:rPr lang="en-US" dirty="0" err="1"/>
              <a:t>setTimeout</a:t>
            </a:r>
            <a:r>
              <a:rPr lang="en-US" dirty="0"/>
              <a:t>() event were being held to be executed as soon as your code finished and released the CPU back to the browser.</a:t>
            </a:r>
          </a:p>
        </p:txBody>
      </p:sp>
      <p:sp>
        <p:nvSpPr>
          <p:cNvPr id="7" name="TextBox 6">
            <a:extLst>
              <a:ext uri="{FF2B5EF4-FFF2-40B4-BE49-F238E27FC236}">
                <a16:creationId xmlns:a16="http://schemas.microsoft.com/office/drawing/2014/main" id="{13E5479A-A9D9-5BCD-FEEC-D1D3D85E44BA}"/>
              </a:ext>
            </a:extLst>
          </p:cNvPr>
          <p:cNvSpPr txBox="1"/>
          <p:nvPr/>
        </p:nvSpPr>
        <p:spPr>
          <a:xfrm>
            <a:off x="531251" y="5953039"/>
            <a:ext cx="3422412" cy="369332"/>
          </a:xfrm>
          <a:prstGeom prst="rect">
            <a:avLst/>
          </a:prstGeom>
          <a:noFill/>
        </p:spPr>
        <p:txBody>
          <a:bodyPr wrap="none" rtlCol="0">
            <a:spAutoFit/>
          </a:bodyPr>
          <a:lstStyle/>
          <a:p>
            <a:r>
              <a:rPr lang="en-US" dirty="0"/>
              <a:t>https://www.dj4e.com/</a:t>
            </a:r>
            <a:r>
              <a:rPr lang="en-US" dirty="0" err="1"/>
              <a:t>freeze.htm</a:t>
            </a:r>
            <a:endParaRPr lang="en-US" dirty="0"/>
          </a:p>
        </p:txBody>
      </p:sp>
      <p:pic>
        <p:nvPicPr>
          <p:cNvPr id="10" name="Picture 9" descr="A screenshot of a message&#10;&#10;Description automatically generated">
            <a:extLst>
              <a:ext uri="{FF2B5EF4-FFF2-40B4-BE49-F238E27FC236}">
                <a16:creationId xmlns:a16="http://schemas.microsoft.com/office/drawing/2014/main" id="{2CBE8572-032B-93A4-3279-91F1F0FF35B3}"/>
              </a:ext>
            </a:extLst>
          </p:cNvPr>
          <p:cNvPicPr>
            <a:picLocks noChangeAspect="1"/>
          </p:cNvPicPr>
          <p:nvPr/>
        </p:nvPicPr>
        <p:blipFill>
          <a:blip r:embed="rId2"/>
          <a:stretch>
            <a:fillRect/>
          </a:stretch>
        </p:blipFill>
        <p:spPr>
          <a:xfrm>
            <a:off x="950855" y="1994029"/>
            <a:ext cx="6205725" cy="2704231"/>
          </a:xfrm>
          <a:prstGeom prst="rect">
            <a:avLst/>
          </a:prstGeom>
        </p:spPr>
      </p:pic>
    </p:spTree>
    <p:extLst>
      <p:ext uri="{BB962C8B-B14F-4D97-AF65-F5344CB8AC3E}">
        <p14:creationId xmlns:p14="http://schemas.microsoft.com/office/powerpoint/2010/main" val="26765992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98143B-A51D-F799-BBEC-9E0C09B22303}"/>
              </a:ext>
            </a:extLst>
          </p:cNvPr>
          <p:cNvSpPr txBox="1"/>
          <p:nvPr/>
        </p:nvSpPr>
        <p:spPr>
          <a:xfrm>
            <a:off x="429208" y="149290"/>
            <a:ext cx="9972602" cy="5909310"/>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&lt;p&gt;&lt;a onclick="alert('Hi DJ4E');"&gt;If DOM UI events are working</a:t>
            </a:r>
          </a:p>
          <a:p>
            <a:r>
              <a:rPr lang="en-US" b="1" dirty="0">
                <a:latin typeface="Courier New" panose="02070309020205020404" pitchFamily="49" charset="0"/>
                <a:cs typeface="Courier New" panose="02070309020205020404" pitchFamily="49" charset="0"/>
              </a:rPr>
              <a:t>   this is an alert()&lt;/a&gt;&lt;/p&gt;</a:t>
            </a:r>
          </a:p>
          <a:p>
            <a:r>
              <a:rPr lang="en-US" b="1" dirty="0">
                <a:latin typeface="Courier New" panose="02070309020205020404" pitchFamily="49" charset="0"/>
                <a:cs typeface="Courier New" panose="02070309020205020404" pitchFamily="49" charset="0"/>
              </a:rPr>
              <a:t>&lt;p&gt;&lt;a onclick="</a:t>
            </a:r>
            <a:r>
              <a:rPr lang="en-US" b="1" dirty="0" err="1">
                <a:solidFill>
                  <a:srgbClr val="92D050"/>
                </a:solidFill>
                <a:latin typeface="Courier New" panose="02070309020205020404" pitchFamily="49" charset="0"/>
                <a:cs typeface="Courier New" panose="02070309020205020404" pitchFamily="49" charset="0"/>
              </a:rPr>
              <a:t>setTimeout</a:t>
            </a:r>
            <a:r>
              <a:rPr lang="en-US" b="1" dirty="0">
                <a:solidFill>
                  <a:srgbClr val="92D050"/>
                </a:solidFill>
                <a:latin typeface="Courier New" panose="02070309020205020404" pitchFamily="49" charset="0"/>
                <a:cs typeface="Courier New" panose="02070309020205020404" pitchFamily="49" charset="0"/>
              </a:rPr>
              <a:t>(</a:t>
            </a:r>
            <a:r>
              <a:rPr lang="en-US" b="1" dirty="0" err="1">
                <a:solidFill>
                  <a:srgbClr val="92D050"/>
                </a:solidFill>
                <a:latin typeface="Courier New" panose="02070309020205020404" pitchFamily="49" charset="0"/>
                <a:cs typeface="Courier New" panose="02070309020205020404" pitchFamily="49" charset="0"/>
              </a:rPr>
              <a:t>updateTime</a:t>
            </a:r>
            <a:r>
              <a:rPr lang="en-US" b="1" dirty="0">
                <a:solidFill>
                  <a:srgbClr val="92D050"/>
                </a:solidFill>
                <a:latin typeface="Courier New" panose="02070309020205020404" pitchFamily="49" charset="0"/>
                <a:cs typeface="Courier New" panose="02070309020205020404" pitchFamily="49" charset="0"/>
              </a:rPr>
              <a:t>, 100);</a:t>
            </a:r>
            <a:r>
              <a:rPr lang="en-US" b="1" dirty="0">
                <a:latin typeface="Courier New" panose="02070309020205020404" pitchFamily="49" charset="0"/>
                <a:cs typeface="Courier New" panose="02070309020205020404" pitchFamily="49" charset="0"/>
              </a:rPr>
              <a:t>"&gt;Start time display&lt;/a&gt;&lt;/p&gt;</a:t>
            </a:r>
          </a:p>
          <a:p>
            <a:r>
              <a:rPr lang="en-US" b="1" dirty="0">
                <a:latin typeface="Courier New" panose="02070309020205020404" pitchFamily="49" charset="0"/>
                <a:cs typeface="Courier New" panose="02070309020205020404" pitchFamily="49" charset="0"/>
              </a:rPr>
              <a:t>&lt;p&gt;Time: &lt;span id="time"&gt;TBD&lt;/span&gt;&lt;/p&gt;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&lt;p&gt;&lt;a onclick="</a:t>
            </a:r>
            <a:r>
              <a:rPr lang="en-US" b="1" dirty="0" err="1">
                <a:solidFill>
                  <a:srgbClr val="FF0000"/>
                </a:solidFill>
                <a:latin typeface="Courier New" panose="02070309020205020404" pitchFamily="49" charset="0"/>
                <a:cs typeface="Courier New" panose="02070309020205020404" pitchFamily="49" charset="0"/>
              </a:rPr>
              <a:t>updateTimeLoop</a:t>
            </a:r>
            <a:r>
              <a:rPr lang="en-US" b="1" dirty="0">
                <a:solidFill>
                  <a:srgbClr val="FF0000"/>
                </a:solidFill>
                <a:latin typeface="Courier New" panose="02070309020205020404" pitchFamily="49" charset="0"/>
                <a:cs typeface="Courier New" panose="02070309020205020404" pitchFamily="49" charset="0"/>
              </a:rPr>
              <a:t>(10000000)</a:t>
            </a:r>
            <a:r>
              <a:rPr lang="en-US" b="1" dirty="0">
                <a:latin typeface="Courier New" panose="02070309020205020404" pitchFamily="49" charset="0"/>
                <a:cs typeface="Courier New" panose="02070309020205020404" pitchFamily="49" charset="0"/>
              </a:rPr>
              <a:t>;"&gt;Iterate 10 Million&lt;/a&gt;&lt;/p&gt;</a:t>
            </a:r>
          </a:p>
          <a:p>
            <a:r>
              <a:rPr lang="en-US" b="1" dirty="0">
                <a:latin typeface="Courier New" panose="02070309020205020404" pitchFamily="49" charset="0"/>
                <a:cs typeface="Courier New" panose="02070309020205020404" pitchFamily="49" charset="0"/>
              </a:rPr>
              <a:t>&lt;p&gt;&lt;a onclick="</a:t>
            </a:r>
            <a:r>
              <a:rPr lang="en-US" b="1" dirty="0" err="1">
                <a:solidFill>
                  <a:srgbClr val="FF0000"/>
                </a:solidFill>
                <a:latin typeface="Courier New" panose="02070309020205020404" pitchFamily="49" charset="0"/>
                <a:cs typeface="Courier New" panose="02070309020205020404" pitchFamily="49" charset="0"/>
              </a:rPr>
              <a:t>updateTimeLoop</a:t>
            </a:r>
            <a:r>
              <a:rPr lang="en-US" b="1" dirty="0">
                <a:solidFill>
                  <a:srgbClr val="FF0000"/>
                </a:solidFill>
                <a:latin typeface="Courier New" panose="02070309020205020404" pitchFamily="49" charset="0"/>
                <a:cs typeface="Courier New" panose="02070309020205020404" pitchFamily="49" charset="0"/>
              </a:rPr>
              <a:t>(100000000)</a:t>
            </a:r>
            <a:r>
              <a:rPr lang="en-US" b="1" dirty="0">
                <a:latin typeface="Courier New" panose="02070309020205020404" pitchFamily="49" charset="0"/>
                <a:cs typeface="Courier New" panose="02070309020205020404" pitchFamily="49" charset="0"/>
              </a:rPr>
              <a:t>;"&gt;Iterate 100 Million&lt;/a&gt;&lt;/p&gt;</a:t>
            </a:r>
          </a:p>
          <a:p>
            <a:r>
              <a:rPr lang="en-US" b="1" dirty="0">
                <a:latin typeface="Courier New" panose="02070309020205020404" pitchFamily="49" charset="0"/>
                <a:cs typeface="Courier New" panose="02070309020205020404" pitchFamily="49" charset="0"/>
              </a:rPr>
              <a:t>&lt;p&gt;Loop: &lt;span id="loop"&gt;TBD&lt;/span&gt;&lt;/p&gt;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&lt;script&gt;</a:t>
            </a:r>
          </a:p>
          <a:p>
            <a:r>
              <a:rPr lang="en-US" b="1" dirty="0">
                <a:latin typeface="Courier New" panose="02070309020205020404" pitchFamily="49" charset="0"/>
                <a:cs typeface="Courier New" panose="02070309020205020404" pitchFamily="49" charset="0"/>
              </a:rPr>
              <a:t>    function </a:t>
            </a:r>
            <a:r>
              <a:rPr lang="en-US" b="1" dirty="0" err="1">
                <a:latin typeface="Courier New" panose="02070309020205020404" pitchFamily="49" charset="0"/>
                <a:cs typeface="Courier New" panose="02070309020205020404" pitchFamily="49" charset="0"/>
              </a:rPr>
              <a:t>updateTimeLoop</a:t>
            </a:r>
            <a:r>
              <a:rPr lang="en-US" b="1" dirty="0">
                <a:latin typeface="Courier New" panose="02070309020205020404" pitchFamily="49" charset="0"/>
                <a:cs typeface="Courier New" panose="02070309020205020404" pitchFamily="49" charset="0"/>
              </a:rPr>
              <a:t>(iterations) {</a:t>
            </a:r>
          </a:p>
          <a:p>
            <a:r>
              <a:rPr lang="en-US" b="1" dirty="0">
                <a:solidFill>
                  <a:srgbClr val="FF0000"/>
                </a:solidFill>
                <a:latin typeface="Courier New" panose="02070309020205020404" pitchFamily="49" charset="0"/>
                <a:cs typeface="Courier New" panose="02070309020205020404" pitchFamily="49" charset="0"/>
              </a:rPr>
              <a:t>        for(let </a:t>
            </a:r>
            <a:r>
              <a:rPr lang="en-US" b="1" dirty="0" err="1">
                <a:solidFill>
                  <a:srgbClr val="FF0000"/>
                </a:solidFill>
                <a:latin typeface="Courier New" panose="02070309020205020404" pitchFamily="49" charset="0"/>
                <a:cs typeface="Courier New" panose="02070309020205020404" pitchFamily="49" charset="0"/>
              </a:rPr>
              <a:t>i</a:t>
            </a:r>
            <a:r>
              <a:rPr lang="en-US" b="1" dirty="0">
                <a:solidFill>
                  <a:srgbClr val="FF0000"/>
                </a:solidFill>
                <a:latin typeface="Courier New" panose="02070309020205020404" pitchFamily="49" charset="0"/>
                <a:cs typeface="Courier New" panose="02070309020205020404" pitchFamily="49" charset="0"/>
              </a:rPr>
              <a:t>=0;i&lt;=iterations; </a:t>
            </a:r>
            <a:r>
              <a:rPr lang="en-US" b="1" dirty="0" err="1">
                <a:solidFill>
                  <a:srgbClr val="FF0000"/>
                </a:solidFill>
                <a:latin typeface="Courier New" panose="02070309020205020404" pitchFamily="49" charset="0"/>
                <a:cs typeface="Courier New" panose="02070309020205020404" pitchFamily="49" charset="0"/>
              </a:rPr>
              <a:t>i</a:t>
            </a:r>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document.getElementById</a:t>
            </a:r>
            <a:r>
              <a:rPr lang="en-US" b="1" dirty="0">
                <a:solidFill>
                  <a:srgbClr val="FF0000"/>
                </a:solidFill>
                <a:latin typeface="Courier New" panose="02070309020205020404" pitchFamily="49" charset="0"/>
                <a:cs typeface="Courier New" panose="02070309020205020404" pitchFamily="49" charset="0"/>
              </a:rPr>
              <a:t>("loop").</a:t>
            </a:r>
            <a:r>
              <a:rPr lang="en-US" b="1" dirty="0" err="1">
                <a:solidFill>
                  <a:srgbClr val="FF0000"/>
                </a:solidFill>
                <a:latin typeface="Courier New" panose="02070309020205020404" pitchFamily="49" charset="0"/>
                <a:cs typeface="Courier New" panose="02070309020205020404" pitchFamily="49" charset="0"/>
              </a:rPr>
              <a:t>innerHTML</a:t>
            </a:r>
            <a:r>
              <a:rPr lang="en-US" b="1" dirty="0">
                <a:solidFill>
                  <a:srgbClr val="FF0000"/>
                </a:solidFill>
                <a:latin typeface="Courier New" panose="02070309020205020404" pitchFamily="49" charset="0"/>
                <a:cs typeface="Courier New" panose="02070309020205020404" pitchFamily="49" charset="0"/>
              </a:rPr>
              <a:t> = </a:t>
            </a:r>
            <a:r>
              <a:rPr lang="en-US" b="1" dirty="0" err="1">
                <a:solidFill>
                  <a:srgbClr val="FF0000"/>
                </a:solidFill>
                <a:latin typeface="Courier New" panose="02070309020205020404" pitchFamily="49" charset="0"/>
                <a:cs typeface="Courier New" panose="02070309020205020404" pitchFamily="49" charset="0"/>
              </a:rPr>
              <a:t>i</a:t>
            </a:r>
            <a:r>
              <a:rPr lang="en-US" b="1" dirty="0">
                <a:solidFill>
                  <a:srgbClr val="FF0000"/>
                </a:solidFill>
                <a:latin typeface="Courier New" panose="02070309020205020404" pitchFamily="49" charset="0"/>
                <a:cs typeface="Courier New" panose="02070309020205020404" pitchFamily="49" charset="0"/>
              </a:rPr>
              <a:t>;</a:t>
            </a:r>
          </a:p>
          <a:p>
            <a:r>
              <a:rPr lang="en-US" b="1" dirty="0">
                <a:solidFill>
                  <a:srgbClr val="FF0000"/>
                </a:solidFill>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function </a:t>
            </a:r>
            <a:r>
              <a:rPr lang="en-US" b="1" dirty="0" err="1">
                <a:latin typeface="Courier New" panose="02070309020205020404" pitchFamily="49" charset="0"/>
                <a:cs typeface="Courier New" panose="02070309020205020404" pitchFamily="49" charset="0"/>
              </a:rPr>
              <a:t>updateTime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document.getElementById</a:t>
            </a:r>
            <a:r>
              <a:rPr lang="en-US" b="1" dirty="0">
                <a:latin typeface="Courier New" panose="02070309020205020404" pitchFamily="49" charset="0"/>
                <a:cs typeface="Courier New" panose="02070309020205020404" pitchFamily="49" charset="0"/>
              </a:rPr>
              <a:t>("time").</a:t>
            </a:r>
            <a:r>
              <a:rPr lang="en-US" b="1" dirty="0" err="1">
                <a:latin typeface="Courier New" panose="02070309020205020404" pitchFamily="49" charset="0"/>
                <a:cs typeface="Courier New" panose="02070309020205020404" pitchFamily="49" charset="0"/>
              </a:rPr>
              <a:t>innerHTML</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Date.now</a:t>
            </a:r>
            <a:r>
              <a:rPr lang="en-US" b="1" dirty="0">
                <a:latin typeface="Courier New" panose="02070309020205020404" pitchFamily="49" charset="0"/>
                <a:cs typeface="Courier New" panose="02070309020205020404" pitchFamily="49" charset="0"/>
              </a:rPr>
              <a:t>();</a:t>
            </a:r>
          </a:p>
          <a:p>
            <a:r>
              <a:rPr lang="en-US" b="1" dirty="0">
                <a:solidFill>
                  <a:srgbClr val="92D050"/>
                </a:solidFill>
                <a:latin typeface="Courier New" panose="02070309020205020404" pitchFamily="49" charset="0"/>
                <a:cs typeface="Courier New" panose="02070309020205020404" pitchFamily="49" charset="0"/>
              </a:rPr>
              <a:t>        </a:t>
            </a:r>
            <a:r>
              <a:rPr lang="en-US" b="1" dirty="0" err="1">
                <a:solidFill>
                  <a:srgbClr val="92D050"/>
                </a:solidFill>
                <a:latin typeface="Courier New" panose="02070309020205020404" pitchFamily="49" charset="0"/>
                <a:cs typeface="Courier New" panose="02070309020205020404" pitchFamily="49" charset="0"/>
              </a:rPr>
              <a:t>setTimeout</a:t>
            </a:r>
            <a:r>
              <a:rPr lang="en-US" b="1" dirty="0">
                <a:solidFill>
                  <a:srgbClr val="92D050"/>
                </a:solidFill>
                <a:latin typeface="Courier New" panose="02070309020205020404" pitchFamily="49" charset="0"/>
                <a:cs typeface="Courier New" panose="02070309020205020404" pitchFamily="49" charset="0"/>
              </a:rPr>
              <a:t>(</a:t>
            </a:r>
            <a:r>
              <a:rPr lang="en-US" b="1" dirty="0" err="1">
                <a:solidFill>
                  <a:srgbClr val="92D050"/>
                </a:solidFill>
                <a:latin typeface="Courier New" panose="02070309020205020404" pitchFamily="49" charset="0"/>
                <a:cs typeface="Courier New" panose="02070309020205020404" pitchFamily="49" charset="0"/>
              </a:rPr>
              <a:t>updateTime</a:t>
            </a:r>
            <a:r>
              <a:rPr lang="en-US" b="1" dirty="0">
                <a:solidFill>
                  <a:srgbClr val="92D050"/>
                </a:solidFill>
                <a:latin typeface="Courier New" panose="02070309020205020404" pitchFamily="49" charset="0"/>
                <a:cs typeface="Courier New" panose="02070309020205020404" pitchFamily="49" charset="0"/>
              </a:rPr>
              <a:t>, 100);</a:t>
            </a:r>
          </a:p>
          <a:p>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&lt;/script&gt;</a:t>
            </a:r>
          </a:p>
        </p:txBody>
      </p:sp>
      <p:sp>
        <p:nvSpPr>
          <p:cNvPr id="5" name="TextBox 4">
            <a:extLst>
              <a:ext uri="{FF2B5EF4-FFF2-40B4-BE49-F238E27FC236}">
                <a16:creationId xmlns:a16="http://schemas.microsoft.com/office/drawing/2014/main" id="{6A8C41A9-840F-207A-ACDB-2B62CA3AED11}"/>
              </a:ext>
            </a:extLst>
          </p:cNvPr>
          <p:cNvSpPr txBox="1"/>
          <p:nvPr/>
        </p:nvSpPr>
        <p:spPr>
          <a:xfrm>
            <a:off x="8620892" y="6058600"/>
            <a:ext cx="3422412" cy="369332"/>
          </a:xfrm>
          <a:prstGeom prst="rect">
            <a:avLst/>
          </a:prstGeom>
          <a:noFill/>
        </p:spPr>
        <p:txBody>
          <a:bodyPr wrap="none" rtlCol="0">
            <a:spAutoFit/>
          </a:bodyPr>
          <a:lstStyle/>
          <a:p>
            <a:r>
              <a:rPr lang="en-US" dirty="0">
                <a:solidFill>
                  <a:srgbClr val="FFFF00"/>
                </a:solidFill>
              </a:rPr>
              <a:t>https://www.dj4e.com/</a:t>
            </a:r>
            <a:r>
              <a:rPr lang="en-US" dirty="0" err="1">
                <a:solidFill>
                  <a:srgbClr val="FFFF00"/>
                </a:solidFill>
              </a:rPr>
              <a:t>freeze.htm</a:t>
            </a:r>
            <a:endParaRPr lang="en-US" dirty="0">
              <a:solidFill>
                <a:srgbClr val="FFFF00"/>
              </a:solidFill>
            </a:endParaRPr>
          </a:p>
        </p:txBody>
      </p:sp>
    </p:spTree>
    <p:extLst>
      <p:ext uri="{BB962C8B-B14F-4D97-AF65-F5344CB8AC3E}">
        <p14:creationId xmlns:p14="http://schemas.microsoft.com/office/powerpoint/2010/main" val="41274440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654E-F49C-19E4-8AC9-B4C54FDCD590}"/>
              </a:ext>
            </a:extLst>
          </p:cNvPr>
          <p:cNvSpPr>
            <a:spLocks noGrp="1"/>
          </p:cNvSpPr>
          <p:nvPr>
            <p:ph type="title"/>
          </p:nvPr>
        </p:nvSpPr>
        <p:spPr/>
        <p:txBody>
          <a:bodyPr/>
          <a:lstStyle/>
          <a:p>
            <a:r>
              <a:rPr lang="en-US" dirty="0"/>
              <a:t>Threading Summary</a:t>
            </a:r>
          </a:p>
        </p:txBody>
      </p:sp>
      <p:sp>
        <p:nvSpPr>
          <p:cNvPr id="3" name="Content Placeholder 2">
            <a:extLst>
              <a:ext uri="{FF2B5EF4-FFF2-40B4-BE49-F238E27FC236}">
                <a16:creationId xmlns:a16="http://schemas.microsoft.com/office/drawing/2014/main" id="{E8A636E9-BB47-4BF2-7FB8-B83F1FB1F931}"/>
              </a:ext>
            </a:extLst>
          </p:cNvPr>
          <p:cNvSpPr>
            <a:spLocks noGrp="1"/>
          </p:cNvSpPr>
          <p:nvPr>
            <p:ph idx="1"/>
          </p:nvPr>
        </p:nvSpPr>
        <p:spPr/>
        <p:txBody>
          <a:bodyPr/>
          <a:lstStyle/>
          <a:p>
            <a:r>
              <a:rPr lang="en-US" dirty="0"/>
              <a:t>There are two ways our JavaScript code can hang the browser</a:t>
            </a:r>
          </a:p>
          <a:p>
            <a:pPr lvl="1"/>
            <a:r>
              <a:rPr lang="en-US" dirty="0"/>
              <a:t>Do too much computation on the main thread (this example)</a:t>
            </a:r>
          </a:p>
          <a:p>
            <a:pPr lvl="1"/>
            <a:r>
              <a:rPr lang="en-US" dirty="0"/>
              <a:t>Wait for an external event – like retrieving web data in JavaScript (coming soon)</a:t>
            </a:r>
          </a:p>
          <a:p>
            <a:r>
              <a:rPr lang="en-US" dirty="0"/>
              <a:t>Programming in JavaScript is dramatically different than most other languages because we must deal with all the issues that are our responsibility due to cooperative multi-tasking</a:t>
            </a:r>
          </a:p>
          <a:p>
            <a:r>
              <a:rPr lang="en-US" dirty="0"/>
              <a:t>Initially it seems quite annoying – but once you understand it – it is kind of cool </a:t>
            </a:r>
            <a:r>
              <a:rPr lang="en-US" dirty="0">
                <a:sym typeface="Wingdings" pitchFamily="2" charset="2"/>
              </a:rPr>
              <a:t>to be writing code like an operating system</a:t>
            </a:r>
            <a:endParaRPr lang="en-US" dirty="0"/>
          </a:p>
          <a:p>
            <a:pPr lvl="1"/>
            <a:endParaRPr lang="en-US" dirty="0"/>
          </a:p>
        </p:txBody>
      </p:sp>
    </p:spTree>
    <p:extLst>
      <p:ext uri="{BB962C8B-B14F-4D97-AF65-F5344CB8AC3E}">
        <p14:creationId xmlns:p14="http://schemas.microsoft.com/office/powerpoint/2010/main" val="4280889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C9C4D00-19E0-7B5C-2D09-74C2FE23ECD3}"/>
              </a:ext>
            </a:extLst>
          </p:cNvPr>
          <p:cNvSpPr/>
          <p:nvPr/>
        </p:nvSpPr>
        <p:spPr>
          <a:xfrm>
            <a:off x="874184" y="277284"/>
            <a:ext cx="2707216" cy="4264899"/>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Browser</a:t>
            </a:r>
          </a:p>
        </p:txBody>
      </p:sp>
      <p:sp>
        <p:nvSpPr>
          <p:cNvPr id="6" name="Rectangle 5">
            <a:extLst>
              <a:ext uri="{FF2B5EF4-FFF2-40B4-BE49-F238E27FC236}">
                <a16:creationId xmlns:a16="http://schemas.microsoft.com/office/drawing/2014/main" id="{6387946E-7CA3-4E9E-42EE-FE681F1412A8}"/>
              </a:ext>
            </a:extLst>
          </p:cNvPr>
          <p:cNvSpPr/>
          <p:nvPr/>
        </p:nvSpPr>
        <p:spPr>
          <a:xfrm>
            <a:off x="4978400" y="404286"/>
            <a:ext cx="6197600" cy="3683000"/>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Server</a:t>
            </a:r>
          </a:p>
        </p:txBody>
      </p:sp>
      <p:sp>
        <p:nvSpPr>
          <p:cNvPr id="73" name="Cloud Callout 72">
            <a:extLst>
              <a:ext uri="{FF2B5EF4-FFF2-40B4-BE49-F238E27FC236}">
                <a16:creationId xmlns:a16="http://schemas.microsoft.com/office/drawing/2014/main" id="{9996A45E-0435-5177-87B7-4661CE994814}"/>
              </a:ext>
            </a:extLst>
          </p:cNvPr>
          <p:cNvSpPr/>
          <p:nvPr/>
        </p:nvSpPr>
        <p:spPr>
          <a:xfrm>
            <a:off x="3874395" y="1994246"/>
            <a:ext cx="736003" cy="506940"/>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sym typeface="Helvetica" charset="0"/>
            </a:endParaRPr>
          </a:p>
        </p:txBody>
      </p:sp>
      <p:sp>
        <p:nvSpPr>
          <p:cNvPr id="77" name="Rectangle 76">
            <a:extLst>
              <a:ext uri="{FF2B5EF4-FFF2-40B4-BE49-F238E27FC236}">
                <a16:creationId xmlns:a16="http://schemas.microsoft.com/office/drawing/2014/main" id="{9ED9B4D6-A89C-3DA4-94E8-3B6AE5AF7052}"/>
              </a:ext>
            </a:extLst>
          </p:cNvPr>
          <p:cNvSpPr/>
          <p:nvPr/>
        </p:nvSpPr>
        <p:spPr>
          <a:xfrm>
            <a:off x="1079500" y="404286"/>
            <a:ext cx="516467" cy="4022402"/>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67" dirty="0">
                <a:sym typeface="Helvetica" charset="0"/>
              </a:rPr>
              <a:t>D</a:t>
            </a:r>
          </a:p>
          <a:p>
            <a:pPr algn="ctr">
              <a:defRPr/>
            </a:pPr>
            <a:r>
              <a:rPr lang="en-US" sz="1867" dirty="0">
                <a:sym typeface="Helvetica" charset="0"/>
              </a:rPr>
              <a:t>O</a:t>
            </a:r>
          </a:p>
          <a:p>
            <a:pPr algn="ctr">
              <a:defRPr/>
            </a:pPr>
            <a:r>
              <a:rPr lang="en-US" sz="1867" dirty="0">
                <a:sym typeface="Helvetica" charset="0"/>
              </a:rPr>
              <a:t>M</a:t>
            </a:r>
          </a:p>
        </p:txBody>
      </p:sp>
      <p:sp>
        <p:nvSpPr>
          <p:cNvPr id="78" name="Rounded Rectangle 77">
            <a:extLst>
              <a:ext uri="{FF2B5EF4-FFF2-40B4-BE49-F238E27FC236}">
                <a16:creationId xmlns:a16="http://schemas.microsoft.com/office/drawing/2014/main" id="{282FD229-6188-9887-EA94-3276E3C9901D}"/>
              </a:ext>
            </a:extLst>
          </p:cNvPr>
          <p:cNvSpPr>
            <a:spLocks noChangeArrowheads="1"/>
          </p:cNvSpPr>
          <p:nvPr/>
        </p:nvSpPr>
        <p:spPr bwMode="auto">
          <a:xfrm>
            <a:off x="2235200" y="1758767"/>
            <a:ext cx="1363133" cy="948267"/>
          </a:xfrm>
          <a:prstGeom prst="roundRect">
            <a:avLst>
              <a:gd name="adj" fmla="val 16667"/>
            </a:avLst>
          </a:prstGeom>
          <a:solidFill>
            <a:srgbClr val="002060"/>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defRPr/>
            </a:pPr>
            <a:r>
              <a:rPr lang="en-US" sz="1867" dirty="0">
                <a:sym typeface="Helvetica" charset="0"/>
              </a:rPr>
              <a:t>Parse</a:t>
            </a:r>
          </a:p>
          <a:p>
            <a:pPr algn="ctr">
              <a:defRPr/>
            </a:pPr>
            <a:r>
              <a:rPr lang="en-US" sz="1867" dirty="0">
                <a:sym typeface="Helvetica" charset="0"/>
              </a:rPr>
              <a:t>Response</a:t>
            </a:r>
          </a:p>
        </p:txBody>
      </p:sp>
      <p:sp>
        <p:nvSpPr>
          <p:cNvPr id="79" name="Rectangle 78">
            <a:extLst>
              <a:ext uri="{FF2B5EF4-FFF2-40B4-BE49-F238E27FC236}">
                <a16:creationId xmlns:a16="http://schemas.microsoft.com/office/drawing/2014/main" id="{C9D8BA83-090A-4D4B-71AF-F04196B589FE}"/>
              </a:ext>
            </a:extLst>
          </p:cNvPr>
          <p:cNvSpPr/>
          <p:nvPr/>
        </p:nvSpPr>
        <p:spPr>
          <a:xfrm>
            <a:off x="2133601" y="3130367"/>
            <a:ext cx="1420284" cy="1123949"/>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b"/>
          <a:lstStyle/>
          <a:p>
            <a:pPr>
              <a:defRPr/>
            </a:pPr>
            <a:r>
              <a:rPr lang="en-US" sz="1867" dirty="0">
                <a:sym typeface="Helvetica" charset="0"/>
              </a:rPr>
              <a:t>JavaScript</a:t>
            </a:r>
          </a:p>
        </p:txBody>
      </p:sp>
      <p:pic>
        <p:nvPicPr>
          <p:cNvPr id="8218" name="Picture 80">
            <a:extLst>
              <a:ext uri="{FF2B5EF4-FFF2-40B4-BE49-F238E27FC236}">
                <a16:creationId xmlns:a16="http://schemas.microsoft.com/office/drawing/2014/main" id="{93EC6C17-0DE3-FFC8-C627-8CA7C642D5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0634" y="1480064"/>
            <a:ext cx="1473201"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 name="Straight Arrow Connector 42">
            <a:extLst>
              <a:ext uri="{FF2B5EF4-FFF2-40B4-BE49-F238E27FC236}">
                <a16:creationId xmlns:a16="http://schemas.microsoft.com/office/drawing/2014/main" id="{B2D8E57A-D58A-F9C9-FB54-BA20F9C6B92A}"/>
              </a:ext>
            </a:extLst>
          </p:cNvPr>
          <p:cNvCxnSpPr>
            <a:cxnSpLocks/>
            <a:stCxn id="48" idx="3"/>
          </p:cNvCxnSpPr>
          <p:nvPr/>
        </p:nvCxnSpPr>
        <p:spPr>
          <a:xfrm flipV="1">
            <a:off x="2047875" y="884484"/>
            <a:ext cx="3295649" cy="3598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AEC1065-C3B9-C076-629B-CC3C3AEDE73E}"/>
              </a:ext>
            </a:extLst>
          </p:cNvPr>
          <p:cNvCxnSpPr>
            <a:cxnSpLocks/>
            <a:stCxn id="6" idx="1"/>
            <a:endCxn id="78" idx="3"/>
          </p:cNvCxnSpPr>
          <p:nvPr/>
        </p:nvCxnSpPr>
        <p:spPr>
          <a:xfrm flipH="1" flipV="1">
            <a:off x="3598333" y="2232901"/>
            <a:ext cx="1380067" cy="1288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DFB0BDD-901B-F797-D480-F0799EB03312}"/>
              </a:ext>
            </a:extLst>
          </p:cNvPr>
          <p:cNvCxnSpPr>
            <a:cxnSpLocks/>
            <a:stCxn id="78" idx="2"/>
            <a:endCxn id="79" idx="0"/>
          </p:cNvCxnSpPr>
          <p:nvPr/>
        </p:nvCxnSpPr>
        <p:spPr>
          <a:xfrm flipH="1">
            <a:off x="2843743" y="2707034"/>
            <a:ext cx="73024" cy="42333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a:extLst>
              <a:ext uri="{FF2B5EF4-FFF2-40B4-BE49-F238E27FC236}">
                <a16:creationId xmlns:a16="http://schemas.microsoft.com/office/drawing/2014/main" id="{270A63D2-E902-667D-ECC1-96D13120BDE8}"/>
              </a:ext>
            </a:extLst>
          </p:cNvPr>
          <p:cNvSpPr>
            <a:spLocks noChangeArrowheads="1"/>
          </p:cNvSpPr>
          <p:nvPr/>
        </p:nvSpPr>
        <p:spPr bwMode="auto">
          <a:xfrm>
            <a:off x="1144058" y="672817"/>
            <a:ext cx="903817" cy="497416"/>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dk1"/>
                </a:solidFill>
                <a:sym typeface="Helvetica" charset="0"/>
              </a:rPr>
              <a:t>Click</a:t>
            </a:r>
          </a:p>
        </p:txBody>
      </p:sp>
      <p:sp>
        <p:nvSpPr>
          <p:cNvPr id="2" name="TextBox 1">
            <a:extLst>
              <a:ext uri="{FF2B5EF4-FFF2-40B4-BE49-F238E27FC236}">
                <a16:creationId xmlns:a16="http://schemas.microsoft.com/office/drawing/2014/main" id="{2525C7EC-E60F-E844-6FF8-F891ADE1AD52}"/>
              </a:ext>
            </a:extLst>
          </p:cNvPr>
          <p:cNvSpPr txBox="1"/>
          <p:nvPr/>
        </p:nvSpPr>
        <p:spPr>
          <a:xfrm>
            <a:off x="5141427" y="1627226"/>
            <a:ext cx="6176389" cy="1200329"/>
          </a:xfrm>
          <a:prstGeom prst="rect">
            <a:avLst/>
          </a:prstGeom>
          <a:noFill/>
        </p:spPr>
        <p:txBody>
          <a:bodyPr wrap="square">
            <a:spAutoFit/>
          </a:bodyPr>
          <a:lstStyle/>
          <a:p>
            <a:r>
              <a:rPr lang="en-US" b="1" dirty="0">
                <a:latin typeface="Courier New" panose="02070309020205020404" pitchFamily="49" charset="0"/>
                <a:cs typeface="Courier New" panose="02070309020205020404" pitchFamily="49" charset="0"/>
              </a:rPr>
              <a:t>&lt;script&gt;</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document.write</a:t>
            </a:r>
            <a:r>
              <a:rPr lang="en-US" b="1" dirty="0">
                <a:latin typeface="Courier New" panose="02070309020205020404" pitchFamily="49" charset="0"/>
                <a:cs typeface="Courier New" panose="02070309020205020404" pitchFamily="49" charset="0"/>
              </a:rPr>
              <a:t>('&lt;h1&gt;A header&lt;/h1&gt;\n');</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document.write</a:t>
            </a:r>
            <a:r>
              <a:rPr lang="en-US" b="1" dirty="0">
                <a:latin typeface="Courier New" panose="02070309020205020404" pitchFamily="49" charset="0"/>
                <a:cs typeface="Courier New" panose="02070309020205020404" pitchFamily="49" charset="0"/>
              </a:rPr>
              <a:t>('&lt;p&gt;A paragraph&lt;/p&gt;\n');</a:t>
            </a:r>
          </a:p>
          <a:p>
            <a:r>
              <a:rPr lang="en-US" b="1" dirty="0">
                <a:latin typeface="Courier New" panose="02070309020205020404" pitchFamily="49" charset="0"/>
                <a:cs typeface="Courier New" panose="02070309020205020404" pitchFamily="49" charset="0"/>
              </a:rPr>
              <a:t>&lt;/script&gt;</a:t>
            </a:r>
          </a:p>
        </p:txBody>
      </p:sp>
      <p:sp>
        <p:nvSpPr>
          <p:cNvPr id="3" name="TextBox 2">
            <a:extLst>
              <a:ext uri="{FF2B5EF4-FFF2-40B4-BE49-F238E27FC236}">
                <a16:creationId xmlns:a16="http://schemas.microsoft.com/office/drawing/2014/main" id="{2A841704-72CA-21B7-F163-798C4C85C488}"/>
              </a:ext>
            </a:extLst>
          </p:cNvPr>
          <p:cNvSpPr txBox="1"/>
          <p:nvPr/>
        </p:nvSpPr>
        <p:spPr>
          <a:xfrm>
            <a:off x="5343524" y="672817"/>
            <a:ext cx="5369155" cy="369332"/>
          </a:xfrm>
          <a:prstGeom prst="rect">
            <a:avLst/>
          </a:prstGeom>
          <a:noFill/>
        </p:spPr>
        <p:txBody>
          <a:bodyPr wrap="square">
            <a:spAutoFit/>
          </a:bodyPr>
          <a:lstStyle/>
          <a:p>
            <a:r>
              <a:rPr lang="en-US" dirty="0">
                <a:solidFill>
                  <a:srgbClr val="FFFF00"/>
                </a:solidFill>
              </a:rPr>
              <a:t>https://www.dj4e.com/code/browser/02-script.htm</a:t>
            </a:r>
          </a:p>
        </p:txBody>
      </p:sp>
      <p:pic>
        <p:nvPicPr>
          <p:cNvPr id="12" name="Picture 11" descr="A screenshot of a web page&#10;&#10;Description automatically generated">
            <a:extLst>
              <a:ext uri="{FF2B5EF4-FFF2-40B4-BE49-F238E27FC236}">
                <a16:creationId xmlns:a16="http://schemas.microsoft.com/office/drawing/2014/main" id="{97EB3860-13B6-61C2-9B6A-AC4B7436D077}"/>
              </a:ext>
            </a:extLst>
          </p:cNvPr>
          <p:cNvPicPr>
            <a:picLocks noChangeAspect="1"/>
          </p:cNvPicPr>
          <p:nvPr/>
        </p:nvPicPr>
        <p:blipFill>
          <a:blip r:embed="rId3"/>
          <a:stretch>
            <a:fillRect/>
          </a:stretch>
        </p:blipFill>
        <p:spPr>
          <a:xfrm>
            <a:off x="8077200" y="3004659"/>
            <a:ext cx="3862179" cy="3696475"/>
          </a:xfrm>
          <a:prstGeom prst="rect">
            <a:avLst/>
          </a:prstGeom>
        </p:spPr>
      </p:pic>
      <p:cxnSp>
        <p:nvCxnSpPr>
          <p:cNvPr id="9" name="Straight Arrow Connector 8">
            <a:extLst>
              <a:ext uri="{FF2B5EF4-FFF2-40B4-BE49-F238E27FC236}">
                <a16:creationId xmlns:a16="http://schemas.microsoft.com/office/drawing/2014/main" id="{19DB2273-BE9C-56E9-68C8-7BCD5E707825}"/>
              </a:ext>
            </a:extLst>
          </p:cNvPr>
          <p:cNvCxnSpPr>
            <a:cxnSpLocks/>
            <a:stCxn id="79" idx="1"/>
            <a:endCxn id="77" idx="3"/>
          </p:cNvCxnSpPr>
          <p:nvPr/>
        </p:nvCxnSpPr>
        <p:spPr>
          <a:xfrm flipH="1" flipV="1">
            <a:off x="1595967" y="2415487"/>
            <a:ext cx="537634" cy="127685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6375B8C-2D8D-04E6-F190-EBB609B4E745}"/>
              </a:ext>
            </a:extLst>
          </p:cNvPr>
          <p:cNvCxnSpPr>
            <a:cxnSpLocks/>
          </p:cNvCxnSpPr>
          <p:nvPr/>
        </p:nvCxnSpPr>
        <p:spPr>
          <a:xfrm flipV="1">
            <a:off x="692151" y="921525"/>
            <a:ext cx="451907" cy="74824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857DCFB-6B4C-05E7-4D8C-27C22CF38FD6}"/>
              </a:ext>
            </a:extLst>
          </p:cNvPr>
          <p:cNvCxnSpPr>
            <a:cxnSpLocks/>
          </p:cNvCxnSpPr>
          <p:nvPr/>
        </p:nvCxnSpPr>
        <p:spPr>
          <a:xfrm flipH="1" flipV="1">
            <a:off x="692151" y="2245786"/>
            <a:ext cx="387349" cy="16970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0203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7D12F15-45DF-CF9A-0D2F-2FF4C2D35ABE}"/>
              </a:ext>
            </a:extLst>
          </p:cNvPr>
          <p:cNvSpPr/>
          <p:nvPr/>
        </p:nvSpPr>
        <p:spPr>
          <a:xfrm>
            <a:off x="4732867" y="277284"/>
            <a:ext cx="7215717" cy="6347883"/>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Linux</a:t>
            </a:r>
          </a:p>
        </p:txBody>
      </p:sp>
      <p:sp>
        <p:nvSpPr>
          <p:cNvPr id="4" name="Rectangle 3">
            <a:extLst>
              <a:ext uri="{FF2B5EF4-FFF2-40B4-BE49-F238E27FC236}">
                <a16:creationId xmlns:a16="http://schemas.microsoft.com/office/drawing/2014/main" id="{E916764E-2DCF-4867-929C-A841AFD77E4C}"/>
              </a:ext>
            </a:extLst>
          </p:cNvPr>
          <p:cNvSpPr/>
          <p:nvPr/>
        </p:nvSpPr>
        <p:spPr>
          <a:xfrm>
            <a:off x="874184" y="277284"/>
            <a:ext cx="2707216" cy="6347883"/>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Browser</a:t>
            </a:r>
          </a:p>
        </p:txBody>
      </p:sp>
      <p:sp>
        <p:nvSpPr>
          <p:cNvPr id="6" name="Rectangle 5">
            <a:extLst>
              <a:ext uri="{FF2B5EF4-FFF2-40B4-BE49-F238E27FC236}">
                <a16:creationId xmlns:a16="http://schemas.microsoft.com/office/drawing/2014/main" id="{7FA817E5-8232-4FBF-AE62-3801FDC63C1C}"/>
              </a:ext>
            </a:extLst>
          </p:cNvPr>
          <p:cNvSpPr/>
          <p:nvPr/>
        </p:nvSpPr>
        <p:spPr>
          <a:xfrm>
            <a:off x="4978400" y="404285"/>
            <a:ext cx="6197600" cy="6015567"/>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Django</a:t>
            </a:r>
          </a:p>
        </p:txBody>
      </p:sp>
      <p:sp>
        <p:nvSpPr>
          <p:cNvPr id="9" name="Rounded Rectangle 8">
            <a:extLst>
              <a:ext uri="{FF2B5EF4-FFF2-40B4-BE49-F238E27FC236}">
                <a16:creationId xmlns:a16="http://schemas.microsoft.com/office/drawing/2014/main" id="{6826D23B-3DED-8992-8401-F18888BFE5A5}"/>
              </a:ext>
            </a:extLst>
          </p:cNvPr>
          <p:cNvSpPr>
            <a:spLocks noChangeArrowheads="1"/>
          </p:cNvSpPr>
          <p:nvPr/>
        </p:nvSpPr>
        <p:spPr bwMode="auto">
          <a:xfrm>
            <a:off x="5338233" y="1100667"/>
            <a:ext cx="1136651" cy="1035051"/>
          </a:xfrm>
          <a:prstGeom prst="roundRect">
            <a:avLst>
              <a:gd name="adj" fmla="val 16667"/>
            </a:avLst>
          </a:prstGeom>
          <a:solidFill>
            <a:srgbClr val="0070C0"/>
          </a:soli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a:sym typeface="Helvetica" charset="0"/>
              </a:rPr>
              <a:t>Routing</a:t>
            </a:r>
          </a:p>
        </p:txBody>
      </p:sp>
      <p:sp>
        <p:nvSpPr>
          <p:cNvPr id="10" name="Rounded Rectangle 9">
            <a:extLst>
              <a:ext uri="{FF2B5EF4-FFF2-40B4-BE49-F238E27FC236}">
                <a16:creationId xmlns:a16="http://schemas.microsoft.com/office/drawing/2014/main" id="{FCC50F59-94AC-6A74-2388-A1955AE8895E}"/>
              </a:ext>
            </a:extLst>
          </p:cNvPr>
          <p:cNvSpPr>
            <a:spLocks noChangeArrowheads="1"/>
          </p:cNvSpPr>
          <p:nvPr/>
        </p:nvSpPr>
        <p:spPr bwMode="auto">
          <a:xfrm>
            <a:off x="5338233" y="2675467"/>
            <a:ext cx="1085851" cy="1035051"/>
          </a:xfrm>
          <a:prstGeom prst="roundRect">
            <a:avLst>
              <a:gd name="adj" fmla="val 16667"/>
            </a:avLst>
          </a:prstGeom>
          <a:solidFill>
            <a:srgbClr val="FF7F00"/>
          </a:soli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bg1"/>
                </a:solidFill>
                <a:sym typeface="Helvetica" charset="0"/>
              </a:rPr>
              <a:t>Views</a:t>
            </a:r>
          </a:p>
        </p:txBody>
      </p:sp>
      <p:sp>
        <p:nvSpPr>
          <p:cNvPr id="11" name="Can 10">
            <a:extLst>
              <a:ext uri="{FF2B5EF4-FFF2-40B4-BE49-F238E27FC236}">
                <a16:creationId xmlns:a16="http://schemas.microsoft.com/office/drawing/2014/main" id="{58639F82-0BE5-7F90-C091-07649AC6D5C8}"/>
              </a:ext>
            </a:extLst>
          </p:cNvPr>
          <p:cNvSpPr/>
          <p:nvPr/>
        </p:nvSpPr>
        <p:spPr>
          <a:xfrm>
            <a:off x="8805334" y="4174067"/>
            <a:ext cx="1576917" cy="645584"/>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67" dirty="0">
                <a:sym typeface="Helvetica" charset="0"/>
              </a:rPr>
              <a:t>Database</a:t>
            </a:r>
          </a:p>
        </p:txBody>
      </p:sp>
      <p:sp>
        <p:nvSpPr>
          <p:cNvPr id="13" name="Rounded Rectangle 12">
            <a:extLst>
              <a:ext uri="{FF2B5EF4-FFF2-40B4-BE49-F238E27FC236}">
                <a16:creationId xmlns:a16="http://schemas.microsoft.com/office/drawing/2014/main" id="{B1DDF01D-12FB-FFA2-F9A8-36DEF9C493E1}"/>
              </a:ext>
            </a:extLst>
          </p:cNvPr>
          <p:cNvSpPr>
            <a:spLocks noChangeArrowheads="1"/>
          </p:cNvSpPr>
          <p:nvPr/>
        </p:nvSpPr>
        <p:spPr bwMode="auto">
          <a:xfrm>
            <a:off x="9080501" y="2904067"/>
            <a:ext cx="1367367" cy="516467"/>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a:solidFill>
                  <a:schemeClr val="dk1"/>
                </a:solidFill>
                <a:sym typeface="Helvetica" charset="0"/>
              </a:rPr>
              <a:t>Templates</a:t>
            </a:r>
            <a:endParaRPr lang="en-US" sz="1867" dirty="0">
              <a:solidFill>
                <a:schemeClr val="dk1"/>
              </a:solidFill>
              <a:sym typeface="Helvetica" charset="0"/>
            </a:endParaRPr>
          </a:p>
        </p:txBody>
      </p:sp>
      <p:sp>
        <p:nvSpPr>
          <p:cNvPr id="16" name="Rounded Rectangle 15">
            <a:extLst>
              <a:ext uri="{FF2B5EF4-FFF2-40B4-BE49-F238E27FC236}">
                <a16:creationId xmlns:a16="http://schemas.microsoft.com/office/drawing/2014/main" id="{518814B7-BCCE-9E8B-6DFF-412D9F025D59}"/>
              </a:ext>
            </a:extLst>
          </p:cNvPr>
          <p:cNvSpPr>
            <a:spLocks noChangeArrowheads="1"/>
          </p:cNvSpPr>
          <p:nvPr/>
        </p:nvSpPr>
        <p:spPr bwMode="auto">
          <a:xfrm>
            <a:off x="6841068" y="524934"/>
            <a:ext cx="1604433" cy="370417"/>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settings.py</a:t>
            </a:r>
            <a:endParaRPr lang="en-US" sz="1867" dirty="0">
              <a:solidFill>
                <a:schemeClr val="dk1"/>
              </a:solidFill>
              <a:sym typeface="Helvetica" charset="0"/>
            </a:endParaRPr>
          </a:p>
        </p:txBody>
      </p:sp>
      <p:cxnSp>
        <p:nvCxnSpPr>
          <p:cNvPr id="28" name="Straight Arrow Connector 27">
            <a:extLst>
              <a:ext uri="{FF2B5EF4-FFF2-40B4-BE49-F238E27FC236}">
                <a16:creationId xmlns:a16="http://schemas.microsoft.com/office/drawing/2014/main" id="{31BAAAAB-4346-43C1-0C79-E06E87C5FDD9}"/>
              </a:ext>
            </a:extLst>
          </p:cNvPr>
          <p:cNvCxnSpPr>
            <a:stCxn id="15" idx="1"/>
            <a:endCxn id="9" idx="3"/>
          </p:cNvCxnSpPr>
          <p:nvPr/>
        </p:nvCxnSpPr>
        <p:spPr>
          <a:xfrm flipH="1">
            <a:off x="6474884" y="1610784"/>
            <a:ext cx="1354667" cy="84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F384FB4-0160-B060-0FFD-4C31FF4FAC5D}"/>
              </a:ext>
            </a:extLst>
          </p:cNvPr>
          <p:cNvCxnSpPr>
            <a:stCxn id="24" idx="1"/>
            <a:endCxn id="10" idx="3"/>
          </p:cNvCxnSpPr>
          <p:nvPr/>
        </p:nvCxnSpPr>
        <p:spPr>
          <a:xfrm flipH="1">
            <a:off x="6424085" y="2575984"/>
            <a:ext cx="1026583" cy="6159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63F93D3-A95D-24B4-4E37-431DB82E4391}"/>
              </a:ext>
            </a:extLst>
          </p:cNvPr>
          <p:cNvCxnSpPr>
            <a:stCxn id="13" idx="1"/>
            <a:endCxn id="10" idx="3"/>
          </p:cNvCxnSpPr>
          <p:nvPr/>
        </p:nvCxnSpPr>
        <p:spPr>
          <a:xfrm flipH="1">
            <a:off x="6424084" y="3162301"/>
            <a:ext cx="2656416" cy="296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981B6BE-7221-FDD1-A9D8-19FC1E313B4F}"/>
              </a:ext>
            </a:extLst>
          </p:cNvPr>
          <p:cNvCxnSpPr>
            <a:stCxn id="14" idx="1"/>
            <a:endCxn id="10" idx="3"/>
          </p:cNvCxnSpPr>
          <p:nvPr/>
        </p:nvCxnSpPr>
        <p:spPr>
          <a:xfrm flipH="1" flipV="1">
            <a:off x="6424085" y="3191934"/>
            <a:ext cx="1026583" cy="5249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4861309-439B-016B-ADCF-282AA8048FD8}"/>
              </a:ext>
            </a:extLst>
          </p:cNvPr>
          <p:cNvCxnSpPr>
            <a:stCxn id="11" idx="2"/>
            <a:endCxn id="49" idx="3"/>
          </p:cNvCxnSpPr>
          <p:nvPr/>
        </p:nvCxnSpPr>
        <p:spPr>
          <a:xfrm flipH="1">
            <a:off x="8199967" y="4495801"/>
            <a:ext cx="605367" cy="436033"/>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A37C1B9B-DCE5-59DB-F8D6-334019FDDDAC}"/>
              </a:ext>
            </a:extLst>
          </p:cNvPr>
          <p:cNvSpPr>
            <a:spLocks noChangeArrowheads="1"/>
          </p:cNvSpPr>
          <p:nvPr/>
        </p:nvSpPr>
        <p:spPr bwMode="auto">
          <a:xfrm>
            <a:off x="7829551" y="1386418"/>
            <a:ext cx="1439333" cy="448733"/>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urls.py</a:t>
            </a:r>
            <a:endParaRPr lang="en-US" sz="1867" dirty="0">
              <a:solidFill>
                <a:schemeClr val="dk1"/>
              </a:solidFill>
              <a:sym typeface="Helvetica" charset="0"/>
            </a:endParaRPr>
          </a:p>
        </p:txBody>
      </p:sp>
      <p:sp>
        <p:nvSpPr>
          <p:cNvPr id="24" name="Rounded Rectangle 23">
            <a:extLst>
              <a:ext uri="{FF2B5EF4-FFF2-40B4-BE49-F238E27FC236}">
                <a16:creationId xmlns:a16="http://schemas.microsoft.com/office/drawing/2014/main" id="{25E3210B-712E-7C6E-5065-176A74EEB4A7}"/>
              </a:ext>
            </a:extLst>
          </p:cNvPr>
          <p:cNvSpPr>
            <a:spLocks noChangeArrowheads="1"/>
          </p:cNvSpPr>
          <p:nvPr/>
        </p:nvSpPr>
        <p:spPr bwMode="auto">
          <a:xfrm>
            <a:off x="7450668" y="2315633"/>
            <a:ext cx="1310217" cy="518584"/>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views.py</a:t>
            </a:r>
            <a:endParaRPr lang="en-US" sz="1867" dirty="0">
              <a:solidFill>
                <a:schemeClr val="dk1"/>
              </a:solidFill>
              <a:sym typeface="Helvetica" charset="0"/>
            </a:endParaRPr>
          </a:p>
        </p:txBody>
      </p:sp>
      <p:sp>
        <p:nvSpPr>
          <p:cNvPr id="14" name="Rounded Rectangle 13">
            <a:extLst>
              <a:ext uri="{FF2B5EF4-FFF2-40B4-BE49-F238E27FC236}">
                <a16:creationId xmlns:a16="http://schemas.microsoft.com/office/drawing/2014/main" id="{191C437B-B1A2-39EC-38BB-4392BDE60D04}"/>
              </a:ext>
            </a:extLst>
          </p:cNvPr>
          <p:cNvSpPr>
            <a:spLocks noChangeArrowheads="1"/>
          </p:cNvSpPr>
          <p:nvPr/>
        </p:nvSpPr>
        <p:spPr bwMode="auto">
          <a:xfrm>
            <a:off x="7450667" y="3464985"/>
            <a:ext cx="1356784" cy="501649"/>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forms.py</a:t>
            </a:r>
            <a:endParaRPr lang="en-US" sz="1867" dirty="0">
              <a:solidFill>
                <a:schemeClr val="dk1"/>
              </a:solidFill>
              <a:sym typeface="Helvetica" charset="0"/>
            </a:endParaRPr>
          </a:p>
        </p:txBody>
      </p:sp>
      <p:sp>
        <p:nvSpPr>
          <p:cNvPr id="49" name="Rounded Rectangle 48">
            <a:extLst>
              <a:ext uri="{FF2B5EF4-FFF2-40B4-BE49-F238E27FC236}">
                <a16:creationId xmlns:a16="http://schemas.microsoft.com/office/drawing/2014/main" id="{942593D9-80D3-CA24-205D-A9A5C4675A50}"/>
              </a:ext>
            </a:extLst>
          </p:cNvPr>
          <p:cNvSpPr>
            <a:spLocks noChangeArrowheads="1"/>
          </p:cNvSpPr>
          <p:nvPr/>
        </p:nvSpPr>
        <p:spPr bwMode="auto">
          <a:xfrm>
            <a:off x="7112001" y="4415367"/>
            <a:ext cx="1087967" cy="1032933"/>
          </a:xfrm>
          <a:prstGeom prst="roundRect">
            <a:avLst>
              <a:gd name="adj" fmla="val 16667"/>
            </a:avLst>
          </a:prstGeom>
          <a:solidFill>
            <a:srgbClr val="0070C0"/>
          </a:soli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bg1"/>
                </a:solidFill>
                <a:sym typeface="Helvetica" charset="0"/>
              </a:rPr>
              <a:t>Models</a:t>
            </a:r>
          </a:p>
        </p:txBody>
      </p:sp>
      <p:cxnSp>
        <p:nvCxnSpPr>
          <p:cNvPr id="56" name="Straight Arrow Connector 55">
            <a:extLst>
              <a:ext uri="{FF2B5EF4-FFF2-40B4-BE49-F238E27FC236}">
                <a16:creationId xmlns:a16="http://schemas.microsoft.com/office/drawing/2014/main" id="{7CA913BD-E382-F2D8-F125-2E2CE4C9BFC0}"/>
              </a:ext>
            </a:extLst>
          </p:cNvPr>
          <p:cNvCxnSpPr>
            <a:stCxn id="76" idx="1"/>
            <a:endCxn id="49" idx="3"/>
          </p:cNvCxnSpPr>
          <p:nvPr/>
        </p:nvCxnSpPr>
        <p:spPr>
          <a:xfrm flipH="1" flipV="1">
            <a:off x="8199967" y="4931833"/>
            <a:ext cx="681567" cy="5164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ECBDE95-F671-A9D0-2C21-E0B194070E3A}"/>
              </a:ext>
            </a:extLst>
          </p:cNvPr>
          <p:cNvCxnSpPr>
            <a:endCxn id="10" idx="0"/>
          </p:cNvCxnSpPr>
          <p:nvPr/>
        </p:nvCxnSpPr>
        <p:spPr>
          <a:xfrm>
            <a:off x="5882217" y="2135718"/>
            <a:ext cx="0" cy="53974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48B3E2B-29F5-33EE-F0AD-902B499D608A}"/>
              </a:ext>
            </a:extLst>
          </p:cNvPr>
          <p:cNvCxnSpPr>
            <a:stCxn id="49" idx="0"/>
            <a:endCxn id="10" idx="2"/>
          </p:cNvCxnSpPr>
          <p:nvPr/>
        </p:nvCxnSpPr>
        <p:spPr>
          <a:xfrm flipH="1" flipV="1">
            <a:off x="5882218" y="3710518"/>
            <a:ext cx="1773767" cy="704849"/>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Cloud Callout 72">
            <a:extLst>
              <a:ext uri="{FF2B5EF4-FFF2-40B4-BE49-F238E27FC236}">
                <a16:creationId xmlns:a16="http://schemas.microsoft.com/office/drawing/2014/main" id="{B443EE6E-AD9D-1D6E-7329-2E1D9852CAAE}"/>
              </a:ext>
            </a:extLst>
          </p:cNvPr>
          <p:cNvSpPr/>
          <p:nvPr/>
        </p:nvSpPr>
        <p:spPr>
          <a:xfrm>
            <a:off x="3704167" y="2063752"/>
            <a:ext cx="933451" cy="654049"/>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sym typeface="Helvetica" charset="0"/>
            </a:endParaRPr>
          </a:p>
        </p:txBody>
      </p:sp>
      <p:sp>
        <p:nvSpPr>
          <p:cNvPr id="76" name="Rounded Rectangle 75">
            <a:extLst>
              <a:ext uri="{FF2B5EF4-FFF2-40B4-BE49-F238E27FC236}">
                <a16:creationId xmlns:a16="http://schemas.microsoft.com/office/drawing/2014/main" id="{43D6F1FA-C35F-D27B-0847-F7F3C853A0E0}"/>
              </a:ext>
            </a:extLst>
          </p:cNvPr>
          <p:cNvSpPr>
            <a:spLocks noChangeArrowheads="1"/>
          </p:cNvSpPr>
          <p:nvPr/>
        </p:nvSpPr>
        <p:spPr bwMode="auto">
          <a:xfrm>
            <a:off x="8881533" y="5198533"/>
            <a:ext cx="1356784" cy="501651"/>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model.py</a:t>
            </a:r>
            <a:endParaRPr lang="en-US" sz="1867" dirty="0">
              <a:solidFill>
                <a:schemeClr val="dk1"/>
              </a:solidFill>
              <a:sym typeface="Helvetica" charset="0"/>
            </a:endParaRPr>
          </a:p>
        </p:txBody>
      </p:sp>
      <p:sp>
        <p:nvSpPr>
          <p:cNvPr id="77" name="Rectangle 76">
            <a:extLst>
              <a:ext uri="{FF2B5EF4-FFF2-40B4-BE49-F238E27FC236}">
                <a16:creationId xmlns:a16="http://schemas.microsoft.com/office/drawing/2014/main" id="{5EFCDCBE-B4C5-101F-4DAC-E7B6C1859890}"/>
              </a:ext>
            </a:extLst>
          </p:cNvPr>
          <p:cNvSpPr/>
          <p:nvPr/>
        </p:nvSpPr>
        <p:spPr>
          <a:xfrm>
            <a:off x="1079500" y="404285"/>
            <a:ext cx="516467" cy="6106583"/>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67" dirty="0">
                <a:sym typeface="Helvetica" charset="0"/>
              </a:rPr>
              <a:t>D</a:t>
            </a:r>
          </a:p>
          <a:p>
            <a:pPr algn="ctr">
              <a:defRPr/>
            </a:pPr>
            <a:r>
              <a:rPr lang="en-US" sz="1867" dirty="0">
                <a:sym typeface="Helvetica" charset="0"/>
              </a:rPr>
              <a:t>O</a:t>
            </a:r>
          </a:p>
          <a:p>
            <a:pPr algn="ctr">
              <a:defRPr/>
            </a:pPr>
            <a:r>
              <a:rPr lang="en-US" sz="1867" dirty="0">
                <a:sym typeface="Helvetica" charset="0"/>
              </a:rPr>
              <a:t>M</a:t>
            </a:r>
          </a:p>
        </p:txBody>
      </p:sp>
      <p:sp>
        <p:nvSpPr>
          <p:cNvPr id="78" name="Rounded Rectangle 77">
            <a:extLst>
              <a:ext uri="{FF2B5EF4-FFF2-40B4-BE49-F238E27FC236}">
                <a16:creationId xmlns:a16="http://schemas.microsoft.com/office/drawing/2014/main" id="{D04835BA-FE50-3868-054B-AE433715DB3D}"/>
              </a:ext>
            </a:extLst>
          </p:cNvPr>
          <p:cNvSpPr>
            <a:spLocks noChangeArrowheads="1"/>
          </p:cNvSpPr>
          <p:nvPr/>
        </p:nvSpPr>
        <p:spPr bwMode="auto">
          <a:xfrm>
            <a:off x="2235200" y="2702984"/>
            <a:ext cx="1363133" cy="948267"/>
          </a:xfrm>
          <a:prstGeom prst="roundRect">
            <a:avLst>
              <a:gd name="adj" fmla="val 16667"/>
            </a:avLst>
          </a:prstGeom>
          <a:solidFill>
            <a:srgbClr val="002060"/>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defRPr/>
            </a:pPr>
            <a:r>
              <a:rPr lang="en-US" sz="1867" dirty="0">
                <a:sym typeface="Helvetica" charset="0"/>
              </a:rPr>
              <a:t>Parse</a:t>
            </a:r>
          </a:p>
          <a:p>
            <a:pPr algn="ctr">
              <a:defRPr/>
            </a:pPr>
            <a:r>
              <a:rPr lang="en-US" sz="1867" dirty="0">
                <a:sym typeface="Helvetica" charset="0"/>
              </a:rPr>
              <a:t>Response</a:t>
            </a:r>
          </a:p>
        </p:txBody>
      </p:sp>
      <p:sp>
        <p:nvSpPr>
          <p:cNvPr id="79" name="Rectangle 78">
            <a:extLst>
              <a:ext uri="{FF2B5EF4-FFF2-40B4-BE49-F238E27FC236}">
                <a16:creationId xmlns:a16="http://schemas.microsoft.com/office/drawing/2014/main" id="{846D431A-BE6B-29E8-F3E7-B7E825A97BCD}"/>
              </a:ext>
            </a:extLst>
          </p:cNvPr>
          <p:cNvSpPr/>
          <p:nvPr/>
        </p:nvSpPr>
        <p:spPr>
          <a:xfrm>
            <a:off x="2133601" y="4074584"/>
            <a:ext cx="1420284" cy="1123949"/>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b"/>
          <a:lstStyle/>
          <a:p>
            <a:pPr>
              <a:defRPr/>
            </a:pPr>
            <a:r>
              <a:rPr lang="en-US" sz="1867" dirty="0">
                <a:sym typeface="Helvetica" charset="0"/>
              </a:rPr>
              <a:t>JavaScript</a:t>
            </a:r>
          </a:p>
        </p:txBody>
      </p:sp>
      <p:pic>
        <p:nvPicPr>
          <p:cNvPr id="8218" name="Picture 80">
            <a:extLst>
              <a:ext uri="{FF2B5EF4-FFF2-40B4-BE49-F238E27FC236}">
                <a16:creationId xmlns:a16="http://schemas.microsoft.com/office/drawing/2014/main" id="{186A5974-6CAF-536B-E101-0D1A3A8E46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2750" y="2609851"/>
            <a:ext cx="1473201"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ounded Rectangle 40">
            <a:extLst>
              <a:ext uri="{FF2B5EF4-FFF2-40B4-BE49-F238E27FC236}">
                <a16:creationId xmlns:a16="http://schemas.microsoft.com/office/drawing/2014/main" id="{347F2671-B44F-9A6F-4B71-1BD97A2A9564}"/>
              </a:ext>
            </a:extLst>
          </p:cNvPr>
          <p:cNvSpPr>
            <a:spLocks noChangeArrowheads="1"/>
          </p:cNvSpPr>
          <p:nvPr/>
        </p:nvSpPr>
        <p:spPr bwMode="auto">
          <a:xfrm>
            <a:off x="7092951" y="5683252"/>
            <a:ext cx="1320800" cy="501649"/>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admin.py</a:t>
            </a:r>
            <a:endParaRPr lang="en-US" sz="1867" dirty="0">
              <a:solidFill>
                <a:schemeClr val="dk1"/>
              </a:solidFill>
              <a:sym typeface="Helvetica" charset="0"/>
            </a:endParaRPr>
          </a:p>
        </p:txBody>
      </p:sp>
      <p:sp>
        <p:nvSpPr>
          <p:cNvPr id="39" name="Rounded Rectangle 38">
            <a:extLst>
              <a:ext uri="{FF2B5EF4-FFF2-40B4-BE49-F238E27FC236}">
                <a16:creationId xmlns:a16="http://schemas.microsoft.com/office/drawing/2014/main" id="{EC90960E-D5A5-F0DC-BF9E-6427514E1AE8}"/>
              </a:ext>
            </a:extLst>
          </p:cNvPr>
          <p:cNvSpPr>
            <a:spLocks noChangeArrowheads="1"/>
          </p:cNvSpPr>
          <p:nvPr/>
        </p:nvSpPr>
        <p:spPr bwMode="auto">
          <a:xfrm>
            <a:off x="5386918" y="4400551"/>
            <a:ext cx="1087967" cy="592667"/>
          </a:xfrm>
          <a:prstGeom prst="roundRect">
            <a:avLst>
              <a:gd name="adj" fmla="val 16667"/>
            </a:avLst>
          </a:prstGeom>
          <a:solidFill>
            <a:srgbClr val="FF7F00"/>
          </a:soli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bg1"/>
                </a:solidFill>
                <a:sym typeface="Helvetica" charset="0"/>
              </a:rPr>
              <a:t>Shell</a:t>
            </a:r>
          </a:p>
        </p:txBody>
      </p:sp>
      <p:cxnSp>
        <p:nvCxnSpPr>
          <p:cNvPr id="43" name="Straight Arrow Connector 42">
            <a:extLst>
              <a:ext uri="{FF2B5EF4-FFF2-40B4-BE49-F238E27FC236}">
                <a16:creationId xmlns:a16="http://schemas.microsoft.com/office/drawing/2014/main" id="{723EB80A-E920-7936-55E3-8253CE93C9C9}"/>
              </a:ext>
            </a:extLst>
          </p:cNvPr>
          <p:cNvCxnSpPr>
            <a:stCxn id="48" idx="3"/>
            <a:endCxn id="9" idx="1"/>
          </p:cNvCxnSpPr>
          <p:nvPr/>
        </p:nvCxnSpPr>
        <p:spPr>
          <a:xfrm flipV="1">
            <a:off x="2042585" y="1619251"/>
            <a:ext cx="3295649" cy="3598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8524FA2-58D4-241D-29A5-61712763447C}"/>
              </a:ext>
            </a:extLst>
          </p:cNvPr>
          <p:cNvCxnSpPr>
            <a:stCxn id="10" idx="1"/>
            <a:endCxn id="78" idx="3"/>
          </p:cNvCxnSpPr>
          <p:nvPr/>
        </p:nvCxnSpPr>
        <p:spPr>
          <a:xfrm flipH="1" flipV="1">
            <a:off x="3598334" y="3177117"/>
            <a:ext cx="1739900" cy="1481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98B13B4-9C87-00C6-BBD4-18E7F95A3E22}"/>
              </a:ext>
            </a:extLst>
          </p:cNvPr>
          <p:cNvCxnSpPr>
            <a:stCxn id="78" idx="1"/>
            <a:endCxn id="77" idx="3"/>
          </p:cNvCxnSpPr>
          <p:nvPr/>
        </p:nvCxnSpPr>
        <p:spPr>
          <a:xfrm flipH="1">
            <a:off x="1595968" y="3177118"/>
            <a:ext cx="639233" cy="28151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id="{8AEF0F42-55E9-9711-FB02-DB37423A45B8}"/>
              </a:ext>
            </a:extLst>
          </p:cNvPr>
          <p:cNvSpPr>
            <a:spLocks noChangeArrowheads="1"/>
          </p:cNvSpPr>
          <p:nvPr/>
        </p:nvSpPr>
        <p:spPr bwMode="auto">
          <a:xfrm>
            <a:off x="5420785" y="5431367"/>
            <a:ext cx="1085849" cy="590551"/>
          </a:xfrm>
          <a:prstGeom prst="roundRect">
            <a:avLst>
              <a:gd name="adj" fmla="val 16667"/>
            </a:avLst>
          </a:prstGeom>
          <a:solidFill>
            <a:srgbClr val="FF7F00"/>
          </a:soli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bg1"/>
                </a:solidFill>
                <a:sym typeface="Helvetica" charset="0"/>
              </a:rPr>
              <a:t>/admin</a:t>
            </a:r>
          </a:p>
        </p:txBody>
      </p:sp>
      <p:cxnSp>
        <p:nvCxnSpPr>
          <p:cNvPr id="51" name="Straight Arrow Connector 50">
            <a:extLst>
              <a:ext uri="{FF2B5EF4-FFF2-40B4-BE49-F238E27FC236}">
                <a16:creationId xmlns:a16="http://schemas.microsoft.com/office/drawing/2014/main" id="{AA7E904E-F209-4E0B-767C-578B13ABAB43}"/>
              </a:ext>
            </a:extLst>
          </p:cNvPr>
          <p:cNvCxnSpPr>
            <a:stCxn id="49" idx="1"/>
            <a:endCxn id="39" idx="3"/>
          </p:cNvCxnSpPr>
          <p:nvPr/>
        </p:nvCxnSpPr>
        <p:spPr>
          <a:xfrm flipH="1" flipV="1">
            <a:off x="6474885" y="4696884"/>
            <a:ext cx="637116" cy="2349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943752F-4E1B-3CD9-9C4D-A1A9D0699C6C}"/>
              </a:ext>
            </a:extLst>
          </p:cNvPr>
          <p:cNvCxnSpPr>
            <a:stCxn id="49" idx="1"/>
            <a:endCxn id="50" idx="3"/>
          </p:cNvCxnSpPr>
          <p:nvPr/>
        </p:nvCxnSpPr>
        <p:spPr>
          <a:xfrm flipH="1">
            <a:off x="6506634" y="4931833"/>
            <a:ext cx="605367" cy="795867"/>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5A936FE-8C86-7186-AEAA-887650C1C894}"/>
              </a:ext>
            </a:extLst>
          </p:cNvPr>
          <p:cNvCxnSpPr>
            <a:stCxn id="41" idx="1"/>
            <a:endCxn id="50" idx="3"/>
          </p:cNvCxnSpPr>
          <p:nvPr/>
        </p:nvCxnSpPr>
        <p:spPr>
          <a:xfrm flipH="1" flipV="1">
            <a:off x="6506634" y="5727700"/>
            <a:ext cx="586317" cy="2053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CB7C694B-3255-6184-389F-E511AFD47810}"/>
              </a:ext>
            </a:extLst>
          </p:cNvPr>
          <p:cNvCxnSpPr>
            <a:stCxn id="76" idx="1"/>
            <a:endCxn id="41" idx="3"/>
          </p:cNvCxnSpPr>
          <p:nvPr/>
        </p:nvCxnSpPr>
        <p:spPr>
          <a:xfrm flipH="1">
            <a:off x="8413751" y="5448300"/>
            <a:ext cx="467783" cy="4847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E834AE1-0041-16D7-56F2-585180E9E8F6}"/>
              </a:ext>
            </a:extLst>
          </p:cNvPr>
          <p:cNvCxnSpPr>
            <a:endCxn id="48" idx="2"/>
          </p:cNvCxnSpPr>
          <p:nvPr/>
        </p:nvCxnSpPr>
        <p:spPr>
          <a:xfrm flipV="1">
            <a:off x="668867" y="1905001"/>
            <a:ext cx="922867" cy="114723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F181F55-9530-2A4E-5DCF-A7CE921766AA}"/>
              </a:ext>
            </a:extLst>
          </p:cNvPr>
          <p:cNvCxnSpPr>
            <a:stCxn id="77" idx="1"/>
          </p:cNvCxnSpPr>
          <p:nvPr/>
        </p:nvCxnSpPr>
        <p:spPr>
          <a:xfrm flipH="1" flipV="1">
            <a:off x="668868" y="3052233"/>
            <a:ext cx="410633" cy="40640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a:extLst>
              <a:ext uri="{FF2B5EF4-FFF2-40B4-BE49-F238E27FC236}">
                <a16:creationId xmlns:a16="http://schemas.microsoft.com/office/drawing/2014/main" id="{0DE4C0E0-F824-D50D-4667-3AC611EDDD35}"/>
              </a:ext>
            </a:extLst>
          </p:cNvPr>
          <p:cNvSpPr>
            <a:spLocks noChangeArrowheads="1"/>
          </p:cNvSpPr>
          <p:nvPr/>
        </p:nvSpPr>
        <p:spPr bwMode="auto">
          <a:xfrm>
            <a:off x="1138768" y="1407584"/>
            <a:ext cx="903817" cy="497416"/>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dk1"/>
                </a:solidFill>
                <a:sym typeface="Helvetica" charset="0"/>
              </a:rPr>
              <a:t>Click</a:t>
            </a:r>
          </a:p>
        </p:txBody>
      </p:sp>
      <p:cxnSp>
        <p:nvCxnSpPr>
          <p:cNvPr id="52" name="Straight Arrow Connector 51">
            <a:extLst>
              <a:ext uri="{FF2B5EF4-FFF2-40B4-BE49-F238E27FC236}">
                <a16:creationId xmlns:a16="http://schemas.microsoft.com/office/drawing/2014/main" id="{DF1A3EC3-AA16-FA2D-1DBE-8BCFA29C3305}"/>
              </a:ext>
            </a:extLst>
          </p:cNvPr>
          <p:cNvCxnSpPr>
            <a:stCxn id="79" idx="1"/>
            <a:endCxn id="77" idx="3"/>
          </p:cNvCxnSpPr>
          <p:nvPr/>
        </p:nvCxnSpPr>
        <p:spPr>
          <a:xfrm flipH="1" flipV="1">
            <a:off x="1595968" y="3458633"/>
            <a:ext cx="537633" cy="1176867"/>
          </a:xfrm>
          <a:prstGeom prst="straightConnector1">
            <a:avLst/>
          </a:prstGeom>
          <a:ln w="3810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7AE0109-10AB-1E3B-5DF5-0C49A3EEEAF8}"/>
              </a:ext>
            </a:extLst>
          </p:cNvPr>
          <p:cNvSpPr/>
          <p:nvPr/>
        </p:nvSpPr>
        <p:spPr>
          <a:xfrm>
            <a:off x="4732867" y="277284"/>
            <a:ext cx="7215717" cy="6347883"/>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Linux</a:t>
            </a:r>
          </a:p>
        </p:txBody>
      </p:sp>
      <p:sp>
        <p:nvSpPr>
          <p:cNvPr id="4" name="Rectangle 3">
            <a:extLst>
              <a:ext uri="{FF2B5EF4-FFF2-40B4-BE49-F238E27FC236}">
                <a16:creationId xmlns:a16="http://schemas.microsoft.com/office/drawing/2014/main" id="{569CB8EE-813F-F0DC-7AEA-D8EE7414B3D5}"/>
              </a:ext>
            </a:extLst>
          </p:cNvPr>
          <p:cNvSpPr/>
          <p:nvPr/>
        </p:nvSpPr>
        <p:spPr>
          <a:xfrm>
            <a:off x="874184" y="277284"/>
            <a:ext cx="2707216" cy="6347883"/>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Browser</a:t>
            </a:r>
          </a:p>
        </p:txBody>
      </p:sp>
      <p:sp>
        <p:nvSpPr>
          <p:cNvPr id="6" name="Rectangle 5">
            <a:extLst>
              <a:ext uri="{FF2B5EF4-FFF2-40B4-BE49-F238E27FC236}">
                <a16:creationId xmlns:a16="http://schemas.microsoft.com/office/drawing/2014/main" id="{7F28D0C5-04EF-2E3C-D512-38D460AE1510}"/>
              </a:ext>
            </a:extLst>
          </p:cNvPr>
          <p:cNvSpPr/>
          <p:nvPr/>
        </p:nvSpPr>
        <p:spPr>
          <a:xfrm>
            <a:off x="4978400" y="404285"/>
            <a:ext cx="6197600" cy="6015567"/>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Django</a:t>
            </a:r>
          </a:p>
        </p:txBody>
      </p:sp>
      <p:sp>
        <p:nvSpPr>
          <p:cNvPr id="9" name="Rounded Rectangle 8">
            <a:extLst>
              <a:ext uri="{FF2B5EF4-FFF2-40B4-BE49-F238E27FC236}">
                <a16:creationId xmlns:a16="http://schemas.microsoft.com/office/drawing/2014/main" id="{3645458E-73F3-C904-5899-BC90F6737BA9}"/>
              </a:ext>
            </a:extLst>
          </p:cNvPr>
          <p:cNvSpPr>
            <a:spLocks noChangeArrowheads="1"/>
          </p:cNvSpPr>
          <p:nvPr/>
        </p:nvSpPr>
        <p:spPr bwMode="auto">
          <a:xfrm>
            <a:off x="5338233" y="1100667"/>
            <a:ext cx="1136651" cy="1035051"/>
          </a:xfrm>
          <a:prstGeom prst="roundRect">
            <a:avLst>
              <a:gd name="adj" fmla="val 16667"/>
            </a:avLst>
          </a:prstGeom>
          <a:solidFill>
            <a:srgbClr val="0070C0"/>
          </a:soli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a:sym typeface="Helvetica" charset="0"/>
              </a:rPr>
              <a:t>Routing</a:t>
            </a:r>
          </a:p>
        </p:txBody>
      </p:sp>
      <p:sp>
        <p:nvSpPr>
          <p:cNvPr id="10" name="Rounded Rectangle 9">
            <a:extLst>
              <a:ext uri="{FF2B5EF4-FFF2-40B4-BE49-F238E27FC236}">
                <a16:creationId xmlns:a16="http://schemas.microsoft.com/office/drawing/2014/main" id="{A9E711F3-C939-B41A-3D5A-C7568C7D6601}"/>
              </a:ext>
            </a:extLst>
          </p:cNvPr>
          <p:cNvSpPr>
            <a:spLocks noChangeArrowheads="1"/>
          </p:cNvSpPr>
          <p:nvPr/>
        </p:nvSpPr>
        <p:spPr bwMode="auto">
          <a:xfrm>
            <a:off x="5338233" y="2675467"/>
            <a:ext cx="1085851" cy="1035051"/>
          </a:xfrm>
          <a:prstGeom prst="roundRect">
            <a:avLst>
              <a:gd name="adj" fmla="val 16667"/>
            </a:avLst>
          </a:prstGeom>
          <a:solidFill>
            <a:srgbClr val="FF7F00"/>
          </a:soli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bg1"/>
                </a:solidFill>
                <a:sym typeface="Helvetica" charset="0"/>
              </a:rPr>
              <a:t>Views</a:t>
            </a:r>
          </a:p>
        </p:txBody>
      </p:sp>
      <p:sp>
        <p:nvSpPr>
          <p:cNvPr id="11" name="Can 10">
            <a:extLst>
              <a:ext uri="{FF2B5EF4-FFF2-40B4-BE49-F238E27FC236}">
                <a16:creationId xmlns:a16="http://schemas.microsoft.com/office/drawing/2014/main" id="{80865883-0CBD-F4F0-3930-44FBED39A161}"/>
              </a:ext>
            </a:extLst>
          </p:cNvPr>
          <p:cNvSpPr/>
          <p:nvPr/>
        </p:nvSpPr>
        <p:spPr>
          <a:xfrm>
            <a:off x="8805334" y="4174067"/>
            <a:ext cx="1576917" cy="645584"/>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67" dirty="0">
                <a:sym typeface="Helvetica" charset="0"/>
              </a:rPr>
              <a:t>Database</a:t>
            </a:r>
          </a:p>
        </p:txBody>
      </p:sp>
      <p:sp>
        <p:nvSpPr>
          <p:cNvPr id="13" name="Rounded Rectangle 12">
            <a:extLst>
              <a:ext uri="{FF2B5EF4-FFF2-40B4-BE49-F238E27FC236}">
                <a16:creationId xmlns:a16="http://schemas.microsoft.com/office/drawing/2014/main" id="{81F7C385-99C0-D64A-FE3A-0D1CBBC0103C}"/>
              </a:ext>
            </a:extLst>
          </p:cNvPr>
          <p:cNvSpPr>
            <a:spLocks noChangeArrowheads="1"/>
          </p:cNvSpPr>
          <p:nvPr/>
        </p:nvSpPr>
        <p:spPr bwMode="auto">
          <a:xfrm>
            <a:off x="9080501" y="2904067"/>
            <a:ext cx="1367367" cy="516467"/>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a:solidFill>
                  <a:schemeClr val="dk1"/>
                </a:solidFill>
                <a:sym typeface="Helvetica" charset="0"/>
              </a:rPr>
              <a:t>Templates</a:t>
            </a:r>
            <a:endParaRPr lang="en-US" sz="1867" dirty="0">
              <a:solidFill>
                <a:schemeClr val="dk1"/>
              </a:solidFill>
              <a:sym typeface="Helvetica" charset="0"/>
            </a:endParaRPr>
          </a:p>
        </p:txBody>
      </p:sp>
      <p:sp>
        <p:nvSpPr>
          <p:cNvPr id="16" name="Rounded Rectangle 15">
            <a:extLst>
              <a:ext uri="{FF2B5EF4-FFF2-40B4-BE49-F238E27FC236}">
                <a16:creationId xmlns:a16="http://schemas.microsoft.com/office/drawing/2014/main" id="{7276AED9-D9E4-11B0-7FC1-C09419434EB3}"/>
              </a:ext>
            </a:extLst>
          </p:cNvPr>
          <p:cNvSpPr>
            <a:spLocks noChangeArrowheads="1"/>
          </p:cNvSpPr>
          <p:nvPr/>
        </p:nvSpPr>
        <p:spPr bwMode="auto">
          <a:xfrm>
            <a:off x="6841068" y="524934"/>
            <a:ext cx="1604433" cy="370417"/>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settings.py</a:t>
            </a:r>
            <a:endParaRPr lang="en-US" sz="1867" dirty="0">
              <a:solidFill>
                <a:schemeClr val="dk1"/>
              </a:solidFill>
              <a:sym typeface="Helvetica" charset="0"/>
            </a:endParaRPr>
          </a:p>
        </p:txBody>
      </p:sp>
      <p:cxnSp>
        <p:nvCxnSpPr>
          <p:cNvPr id="28" name="Straight Arrow Connector 27">
            <a:extLst>
              <a:ext uri="{FF2B5EF4-FFF2-40B4-BE49-F238E27FC236}">
                <a16:creationId xmlns:a16="http://schemas.microsoft.com/office/drawing/2014/main" id="{F5A90912-CE2F-5AAE-B831-75084926C648}"/>
              </a:ext>
            </a:extLst>
          </p:cNvPr>
          <p:cNvCxnSpPr>
            <a:stCxn id="15" idx="1"/>
            <a:endCxn id="9" idx="3"/>
          </p:cNvCxnSpPr>
          <p:nvPr/>
        </p:nvCxnSpPr>
        <p:spPr>
          <a:xfrm flipH="1">
            <a:off x="6474884" y="1610784"/>
            <a:ext cx="1354667" cy="84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3ED3ED5-3F50-7326-7CF4-8FA343FFF8CC}"/>
              </a:ext>
            </a:extLst>
          </p:cNvPr>
          <p:cNvCxnSpPr>
            <a:stCxn id="24" idx="1"/>
            <a:endCxn id="10" idx="3"/>
          </p:cNvCxnSpPr>
          <p:nvPr/>
        </p:nvCxnSpPr>
        <p:spPr>
          <a:xfrm flipH="1">
            <a:off x="6424085" y="2575984"/>
            <a:ext cx="1026583" cy="6159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3CE01B1-ECED-8571-99D7-00613FAE2473}"/>
              </a:ext>
            </a:extLst>
          </p:cNvPr>
          <p:cNvCxnSpPr>
            <a:stCxn id="13" idx="1"/>
            <a:endCxn id="10" idx="3"/>
          </p:cNvCxnSpPr>
          <p:nvPr/>
        </p:nvCxnSpPr>
        <p:spPr>
          <a:xfrm flipH="1">
            <a:off x="6424084" y="3162301"/>
            <a:ext cx="2656416" cy="296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6266996-8944-588B-1A6E-D27DEC6D0EA4}"/>
              </a:ext>
            </a:extLst>
          </p:cNvPr>
          <p:cNvCxnSpPr>
            <a:stCxn id="14" idx="1"/>
            <a:endCxn id="10" idx="3"/>
          </p:cNvCxnSpPr>
          <p:nvPr/>
        </p:nvCxnSpPr>
        <p:spPr>
          <a:xfrm flipH="1" flipV="1">
            <a:off x="6424085" y="3191934"/>
            <a:ext cx="1026583" cy="5249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DE28120-D785-1380-1720-D2A6390055F5}"/>
              </a:ext>
            </a:extLst>
          </p:cNvPr>
          <p:cNvCxnSpPr>
            <a:stCxn id="11" idx="2"/>
            <a:endCxn id="49" idx="3"/>
          </p:cNvCxnSpPr>
          <p:nvPr/>
        </p:nvCxnSpPr>
        <p:spPr>
          <a:xfrm flipH="1">
            <a:off x="8199967" y="4495801"/>
            <a:ext cx="605367" cy="436033"/>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57E3ECF2-789F-4E97-F6AB-F04E9B717C22}"/>
              </a:ext>
            </a:extLst>
          </p:cNvPr>
          <p:cNvSpPr>
            <a:spLocks noChangeArrowheads="1"/>
          </p:cNvSpPr>
          <p:nvPr/>
        </p:nvSpPr>
        <p:spPr bwMode="auto">
          <a:xfrm>
            <a:off x="7829551" y="1386418"/>
            <a:ext cx="1439333" cy="448733"/>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urls.py</a:t>
            </a:r>
            <a:endParaRPr lang="en-US" sz="1867" dirty="0">
              <a:solidFill>
                <a:schemeClr val="dk1"/>
              </a:solidFill>
              <a:sym typeface="Helvetica" charset="0"/>
            </a:endParaRPr>
          </a:p>
        </p:txBody>
      </p:sp>
      <p:sp>
        <p:nvSpPr>
          <p:cNvPr id="24" name="Rounded Rectangle 23">
            <a:extLst>
              <a:ext uri="{FF2B5EF4-FFF2-40B4-BE49-F238E27FC236}">
                <a16:creationId xmlns:a16="http://schemas.microsoft.com/office/drawing/2014/main" id="{C9B41BB5-94B8-DE6A-C867-B5AD15FCF1B7}"/>
              </a:ext>
            </a:extLst>
          </p:cNvPr>
          <p:cNvSpPr>
            <a:spLocks noChangeArrowheads="1"/>
          </p:cNvSpPr>
          <p:nvPr/>
        </p:nvSpPr>
        <p:spPr bwMode="auto">
          <a:xfrm>
            <a:off x="7450668" y="2315633"/>
            <a:ext cx="1310217" cy="518584"/>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views.py</a:t>
            </a:r>
            <a:endParaRPr lang="en-US" sz="1867" dirty="0">
              <a:solidFill>
                <a:schemeClr val="dk1"/>
              </a:solidFill>
              <a:sym typeface="Helvetica" charset="0"/>
            </a:endParaRPr>
          </a:p>
        </p:txBody>
      </p:sp>
      <p:sp>
        <p:nvSpPr>
          <p:cNvPr id="14" name="Rounded Rectangle 13">
            <a:extLst>
              <a:ext uri="{FF2B5EF4-FFF2-40B4-BE49-F238E27FC236}">
                <a16:creationId xmlns:a16="http://schemas.microsoft.com/office/drawing/2014/main" id="{4C0C64A6-122D-5320-6398-BC2689D5CD7C}"/>
              </a:ext>
            </a:extLst>
          </p:cNvPr>
          <p:cNvSpPr>
            <a:spLocks noChangeArrowheads="1"/>
          </p:cNvSpPr>
          <p:nvPr/>
        </p:nvSpPr>
        <p:spPr bwMode="auto">
          <a:xfrm>
            <a:off x="7450667" y="3464985"/>
            <a:ext cx="1356784" cy="501649"/>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forms.py</a:t>
            </a:r>
            <a:endParaRPr lang="en-US" sz="1867" dirty="0">
              <a:solidFill>
                <a:schemeClr val="dk1"/>
              </a:solidFill>
              <a:sym typeface="Helvetica" charset="0"/>
            </a:endParaRPr>
          </a:p>
        </p:txBody>
      </p:sp>
      <p:sp>
        <p:nvSpPr>
          <p:cNvPr id="49" name="Rounded Rectangle 48">
            <a:extLst>
              <a:ext uri="{FF2B5EF4-FFF2-40B4-BE49-F238E27FC236}">
                <a16:creationId xmlns:a16="http://schemas.microsoft.com/office/drawing/2014/main" id="{75E389CF-02CE-6F3A-BB4C-409D3580F020}"/>
              </a:ext>
            </a:extLst>
          </p:cNvPr>
          <p:cNvSpPr>
            <a:spLocks noChangeArrowheads="1"/>
          </p:cNvSpPr>
          <p:nvPr/>
        </p:nvSpPr>
        <p:spPr bwMode="auto">
          <a:xfrm>
            <a:off x="7112001" y="4415367"/>
            <a:ext cx="1087967" cy="1032933"/>
          </a:xfrm>
          <a:prstGeom prst="roundRect">
            <a:avLst>
              <a:gd name="adj" fmla="val 16667"/>
            </a:avLst>
          </a:prstGeom>
          <a:solidFill>
            <a:srgbClr val="0070C0"/>
          </a:soli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bg1"/>
                </a:solidFill>
                <a:sym typeface="Helvetica" charset="0"/>
              </a:rPr>
              <a:t>Models</a:t>
            </a:r>
          </a:p>
        </p:txBody>
      </p:sp>
      <p:cxnSp>
        <p:nvCxnSpPr>
          <p:cNvPr id="56" name="Straight Arrow Connector 55">
            <a:extLst>
              <a:ext uri="{FF2B5EF4-FFF2-40B4-BE49-F238E27FC236}">
                <a16:creationId xmlns:a16="http://schemas.microsoft.com/office/drawing/2014/main" id="{5BC85F34-2916-4CC7-16F2-390120F4DAE9}"/>
              </a:ext>
            </a:extLst>
          </p:cNvPr>
          <p:cNvCxnSpPr>
            <a:stCxn id="76" idx="1"/>
            <a:endCxn id="49" idx="3"/>
          </p:cNvCxnSpPr>
          <p:nvPr/>
        </p:nvCxnSpPr>
        <p:spPr>
          <a:xfrm flipH="1" flipV="1">
            <a:off x="8199967" y="4931833"/>
            <a:ext cx="681567" cy="5164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23AA3772-1A72-1A68-5778-3BC2E7815934}"/>
              </a:ext>
            </a:extLst>
          </p:cNvPr>
          <p:cNvCxnSpPr>
            <a:endCxn id="10" idx="0"/>
          </p:cNvCxnSpPr>
          <p:nvPr/>
        </p:nvCxnSpPr>
        <p:spPr>
          <a:xfrm>
            <a:off x="5882217" y="2135718"/>
            <a:ext cx="0" cy="53974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6796432-19D5-3CE4-CF1B-CC2B295BB433}"/>
              </a:ext>
            </a:extLst>
          </p:cNvPr>
          <p:cNvCxnSpPr>
            <a:stCxn id="49" idx="0"/>
            <a:endCxn id="10" idx="2"/>
          </p:cNvCxnSpPr>
          <p:nvPr/>
        </p:nvCxnSpPr>
        <p:spPr>
          <a:xfrm flipH="1" flipV="1">
            <a:off x="5882218" y="3710518"/>
            <a:ext cx="1773767" cy="704849"/>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Cloud Callout 72">
            <a:extLst>
              <a:ext uri="{FF2B5EF4-FFF2-40B4-BE49-F238E27FC236}">
                <a16:creationId xmlns:a16="http://schemas.microsoft.com/office/drawing/2014/main" id="{861B6A2A-6853-C0E3-BCFB-7C6AC2539B86}"/>
              </a:ext>
            </a:extLst>
          </p:cNvPr>
          <p:cNvSpPr/>
          <p:nvPr/>
        </p:nvSpPr>
        <p:spPr>
          <a:xfrm>
            <a:off x="3704167" y="2063752"/>
            <a:ext cx="933451" cy="654049"/>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sym typeface="Helvetica" charset="0"/>
            </a:endParaRPr>
          </a:p>
        </p:txBody>
      </p:sp>
      <p:sp>
        <p:nvSpPr>
          <p:cNvPr id="76" name="Rounded Rectangle 75">
            <a:extLst>
              <a:ext uri="{FF2B5EF4-FFF2-40B4-BE49-F238E27FC236}">
                <a16:creationId xmlns:a16="http://schemas.microsoft.com/office/drawing/2014/main" id="{3FFE4FAA-1091-48DB-ECFB-C083D8491170}"/>
              </a:ext>
            </a:extLst>
          </p:cNvPr>
          <p:cNvSpPr>
            <a:spLocks noChangeArrowheads="1"/>
          </p:cNvSpPr>
          <p:nvPr/>
        </p:nvSpPr>
        <p:spPr bwMode="auto">
          <a:xfrm>
            <a:off x="8881533" y="5198533"/>
            <a:ext cx="1356784" cy="501651"/>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model.py</a:t>
            </a:r>
            <a:endParaRPr lang="en-US" sz="1867" dirty="0">
              <a:solidFill>
                <a:schemeClr val="dk1"/>
              </a:solidFill>
              <a:sym typeface="Helvetica" charset="0"/>
            </a:endParaRPr>
          </a:p>
        </p:txBody>
      </p:sp>
      <p:sp>
        <p:nvSpPr>
          <p:cNvPr id="77" name="Rectangle 76">
            <a:extLst>
              <a:ext uri="{FF2B5EF4-FFF2-40B4-BE49-F238E27FC236}">
                <a16:creationId xmlns:a16="http://schemas.microsoft.com/office/drawing/2014/main" id="{46905BE9-A616-196D-FE74-67D9012CFAB5}"/>
              </a:ext>
            </a:extLst>
          </p:cNvPr>
          <p:cNvSpPr/>
          <p:nvPr/>
        </p:nvSpPr>
        <p:spPr>
          <a:xfrm>
            <a:off x="1079500" y="404285"/>
            <a:ext cx="516467" cy="6106583"/>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67" dirty="0">
                <a:sym typeface="Helvetica" charset="0"/>
              </a:rPr>
              <a:t>D</a:t>
            </a:r>
          </a:p>
          <a:p>
            <a:pPr algn="ctr">
              <a:defRPr/>
            </a:pPr>
            <a:r>
              <a:rPr lang="en-US" sz="1867" dirty="0">
                <a:sym typeface="Helvetica" charset="0"/>
              </a:rPr>
              <a:t>O</a:t>
            </a:r>
          </a:p>
          <a:p>
            <a:pPr algn="ctr">
              <a:defRPr/>
            </a:pPr>
            <a:r>
              <a:rPr lang="en-US" sz="1867" dirty="0">
                <a:sym typeface="Helvetica" charset="0"/>
              </a:rPr>
              <a:t>M</a:t>
            </a:r>
          </a:p>
        </p:txBody>
      </p:sp>
      <p:sp>
        <p:nvSpPr>
          <p:cNvPr id="78" name="Rounded Rectangle 77">
            <a:extLst>
              <a:ext uri="{FF2B5EF4-FFF2-40B4-BE49-F238E27FC236}">
                <a16:creationId xmlns:a16="http://schemas.microsoft.com/office/drawing/2014/main" id="{165E133C-D0EA-6B28-398A-A9799E33F0B7}"/>
              </a:ext>
            </a:extLst>
          </p:cNvPr>
          <p:cNvSpPr>
            <a:spLocks noChangeArrowheads="1"/>
          </p:cNvSpPr>
          <p:nvPr/>
        </p:nvSpPr>
        <p:spPr bwMode="auto">
          <a:xfrm>
            <a:off x="2235200" y="2702984"/>
            <a:ext cx="1363133" cy="948267"/>
          </a:xfrm>
          <a:prstGeom prst="roundRect">
            <a:avLst>
              <a:gd name="adj" fmla="val 16667"/>
            </a:avLst>
          </a:prstGeom>
          <a:solidFill>
            <a:srgbClr val="002060"/>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defRPr/>
            </a:pPr>
            <a:r>
              <a:rPr lang="en-US" sz="1867" dirty="0">
                <a:sym typeface="Helvetica" charset="0"/>
              </a:rPr>
              <a:t>Parse</a:t>
            </a:r>
          </a:p>
          <a:p>
            <a:pPr algn="ctr">
              <a:defRPr/>
            </a:pPr>
            <a:r>
              <a:rPr lang="en-US" sz="1867" dirty="0">
                <a:sym typeface="Helvetica" charset="0"/>
              </a:rPr>
              <a:t>Response</a:t>
            </a:r>
          </a:p>
        </p:txBody>
      </p:sp>
      <p:sp>
        <p:nvSpPr>
          <p:cNvPr id="79" name="Rectangle 78">
            <a:extLst>
              <a:ext uri="{FF2B5EF4-FFF2-40B4-BE49-F238E27FC236}">
                <a16:creationId xmlns:a16="http://schemas.microsoft.com/office/drawing/2014/main" id="{7EF7EEA1-B7A0-D84A-33EF-12E437CE199C}"/>
              </a:ext>
            </a:extLst>
          </p:cNvPr>
          <p:cNvSpPr/>
          <p:nvPr/>
        </p:nvSpPr>
        <p:spPr>
          <a:xfrm>
            <a:off x="2133601" y="4074584"/>
            <a:ext cx="1420284" cy="1123949"/>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b"/>
          <a:lstStyle/>
          <a:p>
            <a:pPr algn="r">
              <a:defRPr/>
            </a:pPr>
            <a:r>
              <a:rPr lang="en-US" sz="1867" dirty="0">
                <a:sym typeface="Helvetica" charset="0"/>
              </a:rPr>
              <a:t>AJAX</a:t>
            </a:r>
          </a:p>
          <a:p>
            <a:pPr>
              <a:defRPr/>
            </a:pPr>
            <a:r>
              <a:rPr lang="en-US" sz="1867" dirty="0">
                <a:sym typeface="Helvetica" charset="0"/>
              </a:rPr>
              <a:t>JavaScript</a:t>
            </a:r>
          </a:p>
        </p:txBody>
      </p:sp>
      <p:pic>
        <p:nvPicPr>
          <p:cNvPr id="7194" name="Picture 80">
            <a:extLst>
              <a:ext uri="{FF2B5EF4-FFF2-40B4-BE49-F238E27FC236}">
                <a16:creationId xmlns:a16="http://schemas.microsoft.com/office/drawing/2014/main" id="{8F716654-E750-41C5-5BB4-14D938D133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2750" y="2609851"/>
            <a:ext cx="1473201"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ounded Rectangle 40">
            <a:extLst>
              <a:ext uri="{FF2B5EF4-FFF2-40B4-BE49-F238E27FC236}">
                <a16:creationId xmlns:a16="http://schemas.microsoft.com/office/drawing/2014/main" id="{28F76FDA-C6DC-A26A-0977-A6FB18B6FD3C}"/>
              </a:ext>
            </a:extLst>
          </p:cNvPr>
          <p:cNvSpPr>
            <a:spLocks noChangeArrowheads="1"/>
          </p:cNvSpPr>
          <p:nvPr/>
        </p:nvSpPr>
        <p:spPr bwMode="auto">
          <a:xfrm>
            <a:off x="7092951" y="5683252"/>
            <a:ext cx="1320800" cy="501649"/>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admin.py</a:t>
            </a:r>
            <a:endParaRPr lang="en-US" sz="1867" dirty="0">
              <a:solidFill>
                <a:schemeClr val="dk1"/>
              </a:solidFill>
              <a:sym typeface="Helvetica" charset="0"/>
            </a:endParaRPr>
          </a:p>
        </p:txBody>
      </p:sp>
      <p:sp>
        <p:nvSpPr>
          <p:cNvPr id="39" name="Rounded Rectangle 38">
            <a:extLst>
              <a:ext uri="{FF2B5EF4-FFF2-40B4-BE49-F238E27FC236}">
                <a16:creationId xmlns:a16="http://schemas.microsoft.com/office/drawing/2014/main" id="{0A3FC336-7DDA-642D-5884-B05CEA20F3B3}"/>
              </a:ext>
            </a:extLst>
          </p:cNvPr>
          <p:cNvSpPr>
            <a:spLocks noChangeArrowheads="1"/>
          </p:cNvSpPr>
          <p:nvPr/>
        </p:nvSpPr>
        <p:spPr bwMode="auto">
          <a:xfrm>
            <a:off x="5386918" y="4400551"/>
            <a:ext cx="1087967" cy="592667"/>
          </a:xfrm>
          <a:prstGeom prst="roundRect">
            <a:avLst>
              <a:gd name="adj" fmla="val 16667"/>
            </a:avLst>
          </a:prstGeom>
          <a:solidFill>
            <a:srgbClr val="FF7F00"/>
          </a:soli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bg1"/>
                </a:solidFill>
                <a:sym typeface="Helvetica" charset="0"/>
              </a:rPr>
              <a:t>Shell</a:t>
            </a:r>
          </a:p>
        </p:txBody>
      </p:sp>
      <p:cxnSp>
        <p:nvCxnSpPr>
          <p:cNvPr id="43" name="Straight Arrow Connector 42">
            <a:extLst>
              <a:ext uri="{FF2B5EF4-FFF2-40B4-BE49-F238E27FC236}">
                <a16:creationId xmlns:a16="http://schemas.microsoft.com/office/drawing/2014/main" id="{EAA3B741-5F0D-B8F9-4E30-096FA4380EDB}"/>
              </a:ext>
            </a:extLst>
          </p:cNvPr>
          <p:cNvCxnSpPr>
            <a:stCxn id="79" idx="3"/>
            <a:endCxn id="9" idx="1"/>
          </p:cNvCxnSpPr>
          <p:nvPr/>
        </p:nvCxnSpPr>
        <p:spPr>
          <a:xfrm flipV="1">
            <a:off x="3553884" y="1619251"/>
            <a:ext cx="1784349" cy="301836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1445040-67F9-ABF0-7D32-D418E93AB502}"/>
              </a:ext>
            </a:extLst>
          </p:cNvPr>
          <p:cNvCxnSpPr>
            <a:stCxn id="10" idx="1"/>
          </p:cNvCxnSpPr>
          <p:nvPr/>
        </p:nvCxnSpPr>
        <p:spPr>
          <a:xfrm flipH="1">
            <a:off x="3553884" y="3194052"/>
            <a:ext cx="1784349" cy="144144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id="{ED1D1153-97F9-50F2-53B3-78279BA87CCB}"/>
              </a:ext>
            </a:extLst>
          </p:cNvPr>
          <p:cNvSpPr>
            <a:spLocks noChangeArrowheads="1"/>
          </p:cNvSpPr>
          <p:nvPr/>
        </p:nvSpPr>
        <p:spPr bwMode="auto">
          <a:xfrm>
            <a:off x="5420785" y="5431367"/>
            <a:ext cx="1085849" cy="590551"/>
          </a:xfrm>
          <a:prstGeom prst="roundRect">
            <a:avLst>
              <a:gd name="adj" fmla="val 16667"/>
            </a:avLst>
          </a:prstGeom>
          <a:solidFill>
            <a:srgbClr val="FF7F00"/>
          </a:soli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bg1"/>
                </a:solidFill>
                <a:sym typeface="Helvetica" charset="0"/>
              </a:rPr>
              <a:t>/admin</a:t>
            </a:r>
          </a:p>
        </p:txBody>
      </p:sp>
      <p:cxnSp>
        <p:nvCxnSpPr>
          <p:cNvPr id="51" name="Straight Arrow Connector 50">
            <a:extLst>
              <a:ext uri="{FF2B5EF4-FFF2-40B4-BE49-F238E27FC236}">
                <a16:creationId xmlns:a16="http://schemas.microsoft.com/office/drawing/2014/main" id="{4B0490ED-F168-CE8F-72AB-C1B30BB487AD}"/>
              </a:ext>
            </a:extLst>
          </p:cNvPr>
          <p:cNvCxnSpPr>
            <a:stCxn id="49" idx="1"/>
            <a:endCxn id="39" idx="3"/>
          </p:cNvCxnSpPr>
          <p:nvPr/>
        </p:nvCxnSpPr>
        <p:spPr>
          <a:xfrm flipH="1" flipV="1">
            <a:off x="6474885" y="4696884"/>
            <a:ext cx="637116" cy="2349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3CF3D89-A974-7FDB-D9D7-9A6CE95DCFEE}"/>
              </a:ext>
            </a:extLst>
          </p:cNvPr>
          <p:cNvCxnSpPr>
            <a:stCxn id="49" idx="1"/>
            <a:endCxn id="50" idx="3"/>
          </p:cNvCxnSpPr>
          <p:nvPr/>
        </p:nvCxnSpPr>
        <p:spPr>
          <a:xfrm flipH="1">
            <a:off x="6506634" y="4931833"/>
            <a:ext cx="605367" cy="795867"/>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A505BBD-6CF2-2938-ECD6-72AEE48C517F}"/>
              </a:ext>
            </a:extLst>
          </p:cNvPr>
          <p:cNvCxnSpPr>
            <a:stCxn id="41" idx="1"/>
            <a:endCxn id="50" idx="3"/>
          </p:cNvCxnSpPr>
          <p:nvPr/>
        </p:nvCxnSpPr>
        <p:spPr>
          <a:xfrm flipH="1" flipV="1">
            <a:off x="6506634" y="5727700"/>
            <a:ext cx="586317" cy="2053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C67934D-B070-8B86-F5F6-E3F9965563DA}"/>
              </a:ext>
            </a:extLst>
          </p:cNvPr>
          <p:cNvCxnSpPr>
            <a:stCxn id="76" idx="1"/>
            <a:endCxn id="41" idx="3"/>
          </p:cNvCxnSpPr>
          <p:nvPr/>
        </p:nvCxnSpPr>
        <p:spPr>
          <a:xfrm flipH="1">
            <a:off x="8413751" y="5448300"/>
            <a:ext cx="467783" cy="4847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0FA07BC-11A1-25F0-7DAA-B7CA2DF3C74D}"/>
              </a:ext>
            </a:extLst>
          </p:cNvPr>
          <p:cNvCxnSpPr>
            <a:stCxn id="77" idx="1"/>
          </p:cNvCxnSpPr>
          <p:nvPr/>
        </p:nvCxnSpPr>
        <p:spPr>
          <a:xfrm flipH="1" flipV="1">
            <a:off x="668868" y="3052233"/>
            <a:ext cx="410633" cy="40640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83C5401-7F25-3E8F-87D7-872FCCAADB88}"/>
              </a:ext>
            </a:extLst>
          </p:cNvPr>
          <p:cNvCxnSpPr>
            <a:stCxn id="79" idx="1"/>
            <a:endCxn id="77" idx="3"/>
          </p:cNvCxnSpPr>
          <p:nvPr/>
        </p:nvCxnSpPr>
        <p:spPr>
          <a:xfrm flipH="1" flipV="1">
            <a:off x="1595968" y="3458633"/>
            <a:ext cx="537633" cy="1176867"/>
          </a:xfrm>
          <a:prstGeom prst="straightConnector1">
            <a:avLst/>
          </a:prstGeom>
          <a:ln w="3810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648E4DB9-5D6F-66B6-2EDA-60AEB44533DA}"/>
              </a:ext>
            </a:extLst>
          </p:cNvPr>
          <p:cNvSpPr>
            <a:spLocks noGrp="1"/>
          </p:cNvSpPr>
          <p:nvPr>
            <p:ph type="title"/>
          </p:nvPr>
        </p:nvSpPr>
        <p:spPr>
          <a:xfrm>
            <a:off x="1132418" y="482600"/>
            <a:ext cx="9927167" cy="711200"/>
          </a:xfrm>
        </p:spPr>
        <p:txBody>
          <a:bodyPr/>
          <a:lstStyle/>
          <a:p>
            <a:r>
              <a:rPr lang="en-US" altLang="en-US">
                <a:solidFill>
                  <a:srgbClr val="FFCC66"/>
                </a:solidFill>
              </a:rPr>
              <a:t>Additional Source Information</a:t>
            </a:r>
          </a:p>
        </p:txBody>
      </p:sp>
      <p:sp>
        <p:nvSpPr>
          <p:cNvPr id="35842" name="Content Placeholder 2">
            <a:extLst>
              <a:ext uri="{FF2B5EF4-FFF2-40B4-BE49-F238E27FC236}">
                <a16:creationId xmlns:a16="http://schemas.microsoft.com/office/drawing/2014/main" id="{A952151C-FB10-03A9-1C8B-3BB5F998E785}"/>
              </a:ext>
            </a:extLst>
          </p:cNvPr>
          <p:cNvSpPr>
            <a:spLocks noGrp="1"/>
          </p:cNvSpPr>
          <p:nvPr>
            <p:ph idx="1"/>
          </p:nvPr>
        </p:nvSpPr>
        <p:spPr>
          <a:xfrm>
            <a:off x="1132418" y="1498600"/>
            <a:ext cx="9927167" cy="4464051"/>
          </a:xfrm>
        </p:spPr>
        <p:txBody>
          <a:bodyPr anchor="t"/>
          <a:lstStyle/>
          <a:p>
            <a:pPr algn="l">
              <a:buFontTx/>
              <a:buChar char="•"/>
            </a:pPr>
            <a:r>
              <a:rPr lang="en-US" altLang="en-US" sz="1467" dirty="0"/>
              <a:t>https://</a:t>
            </a:r>
            <a:r>
              <a:rPr lang="en-US" altLang="en-US" sz="1467" dirty="0" err="1"/>
              <a:t>commons.wikimedia.org</a:t>
            </a:r>
            <a:r>
              <a:rPr lang="en-US" altLang="en-US" sz="1467" dirty="0"/>
              <a:t>/wiki/</a:t>
            </a:r>
            <a:r>
              <a:rPr lang="en-US" altLang="en-US" sz="1467" dirty="0" err="1"/>
              <a:t>File:Mouse_pointer_or_cursor.png</a:t>
            </a:r>
            <a:endParaRPr lang="en-US" altLang="en-US" sz="1467" dirty="0"/>
          </a:p>
          <a:p>
            <a:pPr algn="l">
              <a:buFontTx/>
              <a:buChar char="•"/>
            </a:pPr>
            <a:r>
              <a:rPr lang="en-US" altLang="en-US" sz="1467" dirty="0"/>
              <a:t>https://</a:t>
            </a:r>
            <a:r>
              <a:rPr lang="en-US" altLang="en-US" sz="1467" dirty="0" err="1"/>
              <a:t>en.wikipedia.org</a:t>
            </a:r>
            <a:r>
              <a:rPr lang="en-US" altLang="en-US" sz="1467" dirty="0"/>
              <a:t>/wiki/</a:t>
            </a:r>
            <a:r>
              <a:rPr lang="en-US" altLang="en-US" sz="1467" dirty="0" err="1"/>
              <a:t>Spinning_pinwheel</a:t>
            </a:r>
            <a:r>
              <a:rPr lang="en-US" altLang="en-US" sz="1467" dirty="0"/>
              <a:t>#/media/File:OS_X_10.11_Beta_Beach_Ball.jpg</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C9C4D00-19E0-7B5C-2D09-74C2FE23ECD3}"/>
              </a:ext>
            </a:extLst>
          </p:cNvPr>
          <p:cNvSpPr/>
          <p:nvPr/>
        </p:nvSpPr>
        <p:spPr>
          <a:xfrm>
            <a:off x="874184" y="277284"/>
            <a:ext cx="2707216" cy="4264899"/>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Browser</a:t>
            </a:r>
          </a:p>
        </p:txBody>
      </p:sp>
      <p:sp>
        <p:nvSpPr>
          <p:cNvPr id="6" name="Rectangle 5">
            <a:extLst>
              <a:ext uri="{FF2B5EF4-FFF2-40B4-BE49-F238E27FC236}">
                <a16:creationId xmlns:a16="http://schemas.microsoft.com/office/drawing/2014/main" id="{6387946E-7CA3-4E9E-42EE-FE681F1412A8}"/>
              </a:ext>
            </a:extLst>
          </p:cNvPr>
          <p:cNvSpPr/>
          <p:nvPr/>
        </p:nvSpPr>
        <p:spPr>
          <a:xfrm>
            <a:off x="4978400" y="404286"/>
            <a:ext cx="6197600" cy="3683000"/>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Server</a:t>
            </a:r>
          </a:p>
        </p:txBody>
      </p:sp>
      <p:sp>
        <p:nvSpPr>
          <p:cNvPr id="73" name="Cloud Callout 72">
            <a:extLst>
              <a:ext uri="{FF2B5EF4-FFF2-40B4-BE49-F238E27FC236}">
                <a16:creationId xmlns:a16="http://schemas.microsoft.com/office/drawing/2014/main" id="{9996A45E-0435-5177-87B7-4661CE994814}"/>
              </a:ext>
            </a:extLst>
          </p:cNvPr>
          <p:cNvSpPr/>
          <p:nvPr/>
        </p:nvSpPr>
        <p:spPr>
          <a:xfrm>
            <a:off x="3874395" y="1994246"/>
            <a:ext cx="736003" cy="506940"/>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sym typeface="Helvetica" charset="0"/>
            </a:endParaRPr>
          </a:p>
        </p:txBody>
      </p:sp>
      <p:sp>
        <p:nvSpPr>
          <p:cNvPr id="77" name="Rectangle 76">
            <a:extLst>
              <a:ext uri="{FF2B5EF4-FFF2-40B4-BE49-F238E27FC236}">
                <a16:creationId xmlns:a16="http://schemas.microsoft.com/office/drawing/2014/main" id="{9ED9B4D6-A89C-3DA4-94E8-3B6AE5AF7052}"/>
              </a:ext>
            </a:extLst>
          </p:cNvPr>
          <p:cNvSpPr/>
          <p:nvPr/>
        </p:nvSpPr>
        <p:spPr>
          <a:xfrm>
            <a:off x="1079500" y="404286"/>
            <a:ext cx="516467" cy="4022402"/>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67" dirty="0">
                <a:sym typeface="Helvetica" charset="0"/>
              </a:rPr>
              <a:t>D</a:t>
            </a:r>
          </a:p>
          <a:p>
            <a:pPr algn="ctr">
              <a:defRPr/>
            </a:pPr>
            <a:r>
              <a:rPr lang="en-US" sz="1867" dirty="0">
                <a:sym typeface="Helvetica" charset="0"/>
              </a:rPr>
              <a:t>O</a:t>
            </a:r>
          </a:p>
          <a:p>
            <a:pPr algn="ctr">
              <a:defRPr/>
            </a:pPr>
            <a:r>
              <a:rPr lang="en-US" sz="1867" dirty="0">
                <a:sym typeface="Helvetica" charset="0"/>
              </a:rPr>
              <a:t>M</a:t>
            </a:r>
          </a:p>
        </p:txBody>
      </p:sp>
      <p:sp>
        <p:nvSpPr>
          <p:cNvPr id="78" name="Rounded Rectangle 77">
            <a:extLst>
              <a:ext uri="{FF2B5EF4-FFF2-40B4-BE49-F238E27FC236}">
                <a16:creationId xmlns:a16="http://schemas.microsoft.com/office/drawing/2014/main" id="{282FD229-6188-9887-EA94-3276E3C9901D}"/>
              </a:ext>
            </a:extLst>
          </p:cNvPr>
          <p:cNvSpPr>
            <a:spLocks noChangeArrowheads="1"/>
          </p:cNvSpPr>
          <p:nvPr/>
        </p:nvSpPr>
        <p:spPr bwMode="auto">
          <a:xfrm>
            <a:off x="2235200" y="1758767"/>
            <a:ext cx="1363133" cy="948267"/>
          </a:xfrm>
          <a:prstGeom prst="roundRect">
            <a:avLst>
              <a:gd name="adj" fmla="val 16667"/>
            </a:avLst>
          </a:prstGeom>
          <a:solidFill>
            <a:srgbClr val="002060"/>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defRPr/>
            </a:pPr>
            <a:r>
              <a:rPr lang="en-US" sz="1867" dirty="0">
                <a:sym typeface="Helvetica" charset="0"/>
              </a:rPr>
              <a:t>Parse</a:t>
            </a:r>
          </a:p>
          <a:p>
            <a:pPr algn="ctr">
              <a:defRPr/>
            </a:pPr>
            <a:r>
              <a:rPr lang="en-US" sz="1867" dirty="0">
                <a:sym typeface="Helvetica" charset="0"/>
              </a:rPr>
              <a:t>Response</a:t>
            </a:r>
          </a:p>
        </p:txBody>
      </p:sp>
      <p:sp>
        <p:nvSpPr>
          <p:cNvPr id="79" name="Rectangle 78">
            <a:extLst>
              <a:ext uri="{FF2B5EF4-FFF2-40B4-BE49-F238E27FC236}">
                <a16:creationId xmlns:a16="http://schemas.microsoft.com/office/drawing/2014/main" id="{C9D8BA83-090A-4D4B-71AF-F04196B589FE}"/>
              </a:ext>
            </a:extLst>
          </p:cNvPr>
          <p:cNvSpPr/>
          <p:nvPr/>
        </p:nvSpPr>
        <p:spPr>
          <a:xfrm>
            <a:off x="2133601" y="3130367"/>
            <a:ext cx="1420284" cy="1123949"/>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b"/>
          <a:lstStyle/>
          <a:p>
            <a:pPr>
              <a:defRPr/>
            </a:pPr>
            <a:r>
              <a:rPr lang="en-US" sz="1867" dirty="0">
                <a:sym typeface="Helvetica" charset="0"/>
              </a:rPr>
              <a:t>JavaScript</a:t>
            </a:r>
          </a:p>
        </p:txBody>
      </p:sp>
      <p:pic>
        <p:nvPicPr>
          <p:cNvPr id="8218" name="Picture 80">
            <a:extLst>
              <a:ext uri="{FF2B5EF4-FFF2-40B4-BE49-F238E27FC236}">
                <a16:creationId xmlns:a16="http://schemas.microsoft.com/office/drawing/2014/main" id="{93EC6C17-0DE3-FFC8-C627-8CA7C642D5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0634" y="1480064"/>
            <a:ext cx="1473201"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 name="Straight Arrow Connector 42">
            <a:extLst>
              <a:ext uri="{FF2B5EF4-FFF2-40B4-BE49-F238E27FC236}">
                <a16:creationId xmlns:a16="http://schemas.microsoft.com/office/drawing/2014/main" id="{B2D8E57A-D58A-F9C9-FB54-BA20F9C6B92A}"/>
              </a:ext>
            </a:extLst>
          </p:cNvPr>
          <p:cNvCxnSpPr>
            <a:cxnSpLocks/>
            <a:stCxn id="48" idx="3"/>
          </p:cNvCxnSpPr>
          <p:nvPr/>
        </p:nvCxnSpPr>
        <p:spPr>
          <a:xfrm flipV="1">
            <a:off x="2047875" y="884484"/>
            <a:ext cx="3295649" cy="3598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AEC1065-C3B9-C076-629B-CC3C3AEDE73E}"/>
              </a:ext>
            </a:extLst>
          </p:cNvPr>
          <p:cNvCxnSpPr>
            <a:cxnSpLocks/>
            <a:stCxn id="6" idx="1"/>
            <a:endCxn id="78" idx="3"/>
          </p:cNvCxnSpPr>
          <p:nvPr/>
        </p:nvCxnSpPr>
        <p:spPr>
          <a:xfrm flipH="1" flipV="1">
            <a:off x="3598333" y="2232901"/>
            <a:ext cx="1380067" cy="1288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DFB0BDD-901B-F797-D480-F0799EB03312}"/>
              </a:ext>
            </a:extLst>
          </p:cNvPr>
          <p:cNvCxnSpPr>
            <a:cxnSpLocks/>
            <a:stCxn id="78" idx="1"/>
            <a:endCxn id="77" idx="3"/>
          </p:cNvCxnSpPr>
          <p:nvPr/>
        </p:nvCxnSpPr>
        <p:spPr>
          <a:xfrm flipH="1">
            <a:off x="1595967" y="2232901"/>
            <a:ext cx="639233" cy="18258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a:extLst>
              <a:ext uri="{FF2B5EF4-FFF2-40B4-BE49-F238E27FC236}">
                <a16:creationId xmlns:a16="http://schemas.microsoft.com/office/drawing/2014/main" id="{270A63D2-E902-667D-ECC1-96D13120BDE8}"/>
              </a:ext>
            </a:extLst>
          </p:cNvPr>
          <p:cNvSpPr>
            <a:spLocks noChangeArrowheads="1"/>
          </p:cNvSpPr>
          <p:nvPr/>
        </p:nvSpPr>
        <p:spPr bwMode="auto">
          <a:xfrm>
            <a:off x="1144058" y="672817"/>
            <a:ext cx="903817" cy="497416"/>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dk1"/>
                </a:solidFill>
                <a:sym typeface="Helvetica" charset="0"/>
              </a:rPr>
              <a:t>Click</a:t>
            </a:r>
          </a:p>
        </p:txBody>
      </p:sp>
      <p:sp>
        <p:nvSpPr>
          <p:cNvPr id="2" name="TextBox 1">
            <a:extLst>
              <a:ext uri="{FF2B5EF4-FFF2-40B4-BE49-F238E27FC236}">
                <a16:creationId xmlns:a16="http://schemas.microsoft.com/office/drawing/2014/main" id="{2525C7EC-E60F-E844-6FF8-F891ADE1AD52}"/>
              </a:ext>
            </a:extLst>
          </p:cNvPr>
          <p:cNvSpPr txBox="1"/>
          <p:nvPr/>
        </p:nvSpPr>
        <p:spPr>
          <a:xfrm>
            <a:off x="5078757" y="1262719"/>
            <a:ext cx="6336036" cy="2031325"/>
          </a:xfrm>
          <a:prstGeom prst="rect">
            <a:avLst/>
          </a:prstGeom>
          <a:noFill/>
        </p:spPr>
        <p:txBody>
          <a:bodyPr wrap="square">
            <a:spAutoFit/>
          </a:bodyPr>
          <a:lstStyle/>
          <a:p>
            <a:r>
              <a:rPr lang="en-US" b="1" dirty="0">
                <a:latin typeface="Courier New" panose="02070309020205020404" pitchFamily="49" charset="0"/>
                <a:cs typeface="Courier New" panose="02070309020205020404" pitchFamily="49" charset="0"/>
              </a:rPr>
              <a:t>&lt;h1&gt;A header&lt;/h1&gt;</a:t>
            </a:r>
          </a:p>
          <a:p>
            <a:r>
              <a:rPr lang="en-US" b="1" dirty="0">
                <a:latin typeface="Courier New" panose="02070309020205020404" pitchFamily="49" charset="0"/>
                <a:cs typeface="Courier New" panose="02070309020205020404" pitchFamily="49" charset="0"/>
              </a:rPr>
              <a:t>&lt;p&gt;&lt;a onclick="</a:t>
            </a:r>
            <a:r>
              <a:rPr lang="en-US" b="1" dirty="0" err="1">
                <a:latin typeface="Courier New" panose="02070309020205020404" pitchFamily="49" charset="0"/>
                <a:cs typeface="Courier New" panose="02070309020205020404" pitchFamily="49" charset="0"/>
              </a:rPr>
              <a:t>myFunc</a:t>
            </a:r>
            <a:r>
              <a:rPr lang="en-US" b="1" dirty="0">
                <a:latin typeface="Courier New" panose="02070309020205020404" pitchFamily="49" charset="0"/>
                <a:cs typeface="Courier New" panose="02070309020205020404" pitchFamily="49" charset="0"/>
              </a:rPr>
              <a:t>();"&gt;Click Me&lt;/a&gt;&lt;/p&gt;</a:t>
            </a:r>
          </a:p>
          <a:p>
            <a:r>
              <a:rPr lang="en-US" b="1" dirty="0">
                <a:latin typeface="Courier New" panose="02070309020205020404" pitchFamily="49" charset="0"/>
                <a:cs typeface="Courier New" panose="02070309020205020404" pitchFamily="49" charset="0"/>
              </a:rPr>
              <a:t>&lt;script&gt;</a:t>
            </a:r>
          </a:p>
          <a:p>
            <a:r>
              <a:rPr lang="en-US" b="1" dirty="0">
                <a:latin typeface="Courier New" panose="02070309020205020404" pitchFamily="49" charset="0"/>
                <a:cs typeface="Courier New" panose="02070309020205020404" pitchFamily="49" charset="0"/>
              </a:rPr>
              <a:t>    function </a:t>
            </a:r>
            <a:r>
              <a:rPr lang="en-US" b="1" dirty="0" err="1">
                <a:latin typeface="Courier New" panose="02070309020205020404" pitchFamily="49" charset="0"/>
                <a:cs typeface="Courier New" panose="02070309020205020404" pitchFamily="49" charset="0"/>
              </a:rPr>
              <a:t>myFunc</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console.log</a:t>
            </a:r>
            <a:r>
              <a:rPr lang="en-US" b="1" dirty="0">
                <a:latin typeface="Courier New" panose="02070309020205020404" pitchFamily="49" charset="0"/>
                <a:cs typeface="Courier New" panose="02070309020205020404" pitchFamily="49" charset="0"/>
              </a:rPr>
              <a:t>("I was clicked");</a:t>
            </a:r>
          </a:p>
          <a:p>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&lt;/script&gt;</a:t>
            </a:r>
          </a:p>
        </p:txBody>
      </p:sp>
      <p:sp>
        <p:nvSpPr>
          <p:cNvPr id="3" name="TextBox 2">
            <a:extLst>
              <a:ext uri="{FF2B5EF4-FFF2-40B4-BE49-F238E27FC236}">
                <a16:creationId xmlns:a16="http://schemas.microsoft.com/office/drawing/2014/main" id="{2A841704-72CA-21B7-F163-798C4C85C488}"/>
              </a:ext>
            </a:extLst>
          </p:cNvPr>
          <p:cNvSpPr txBox="1"/>
          <p:nvPr/>
        </p:nvSpPr>
        <p:spPr>
          <a:xfrm>
            <a:off x="5167243" y="673644"/>
            <a:ext cx="5369155" cy="369332"/>
          </a:xfrm>
          <a:prstGeom prst="rect">
            <a:avLst/>
          </a:prstGeom>
          <a:noFill/>
        </p:spPr>
        <p:txBody>
          <a:bodyPr wrap="square">
            <a:spAutoFit/>
          </a:bodyPr>
          <a:lstStyle/>
          <a:p>
            <a:pPr algn="r"/>
            <a:r>
              <a:rPr lang="en-US" dirty="0">
                <a:solidFill>
                  <a:srgbClr val="FFFF00"/>
                </a:solidFill>
              </a:rPr>
              <a:t>https://www.dj4e.com/code/browser/03-event.htm</a:t>
            </a:r>
          </a:p>
        </p:txBody>
      </p:sp>
      <p:sp>
        <p:nvSpPr>
          <p:cNvPr id="5" name="Rounded Rectangle 4">
            <a:extLst>
              <a:ext uri="{FF2B5EF4-FFF2-40B4-BE49-F238E27FC236}">
                <a16:creationId xmlns:a16="http://schemas.microsoft.com/office/drawing/2014/main" id="{E1BBF347-18AD-C0A3-6423-990EF873865E}"/>
              </a:ext>
            </a:extLst>
          </p:cNvPr>
          <p:cNvSpPr>
            <a:spLocks noChangeArrowheads="1"/>
          </p:cNvSpPr>
          <p:nvPr/>
        </p:nvSpPr>
        <p:spPr bwMode="auto">
          <a:xfrm>
            <a:off x="1150730" y="3130367"/>
            <a:ext cx="662516" cy="289385"/>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dk1"/>
                </a:solidFill>
                <a:sym typeface="Helvetica" charset="0"/>
              </a:rPr>
              <a:t>Click</a:t>
            </a:r>
          </a:p>
        </p:txBody>
      </p:sp>
      <p:cxnSp>
        <p:nvCxnSpPr>
          <p:cNvPr id="7" name="Straight Arrow Connector 6">
            <a:extLst>
              <a:ext uri="{FF2B5EF4-FFF2-40B4-BE49-F238E27FC236}">
                <a16:creationId xmlns:a16="http://schemas.microsoft.com/office/drawing/2014/main" id="{0C0DFD50-066D-0224-0B93-495588EFAE3E}"/>
              </a:ext>
            </a:extLst>
          </p:cNvPr>
          <p:cNvCxnSpPr>
            <a:cxnSpLocks/>
            <a:stCxn id="5" idx="3"/>
            <a:endCxn id="79" idx="1"/>
          </p:cNvCxnSpPr>
          <p:nvPr/>
        </p:nvCxnSpPr>
        <p:spPr>
          <a:xfrm>
            <a:off x="1813246" y="3275060"/>
            <a:ext cx="320355" cy="41728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descr="A screenshot of a computer&#10;&#10;Description automatically generated">
            <a:extLst>
              <a:ext uri="{FF2B5EF4-FFF2-40B4-BE49-F238E27FC236}">
                <a16:creationId xmlns:a16="http://schemas.microsoft.com/office/drawing/2014/main" id="{84A0E3B1-595A-2588-6C94-F03A0D185FB5}"/>
              </a:ext>
            </a:extLst>
          </p:cNvPr>
          <p:cNvPicPr>
            <a:picLocks noChangeAspect="1"/>
          </p:cNvPicPr>
          <p:nvPr/>
        </p:nvPicPr>
        <p:blipFill>
          <a:blip r:embed="rId3"/>
          <a:stretch>
            <a:fillRect/>
          </a:stretch>
        </p:blipFill>
        <p:spPr>
          <a:xfrm>
            <a:off x="8448260" y="2888138"/>
            <a:ext cx="3388139" cy="3811656"/>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383DF6C8-A068-6C26-6CE4-A5DDC4D2A8C6}"/>
              </a:ext>
            </a:extLst>
          </p:cNvPr>
          <p:cNvPicPr>
            <a:picLocks noChangeAspect="1"/>
          </p:cNvPicPr>
          <p:nvPr/>
        </p:nvPicPr>
        <p:blipFill>
          <a:blip r:embed="rId4"/>
          <a:stretch>
            <a:fillRect/>
          </a:stretch>
        </p:blipFill>
        <p:spPr>
          <a:xfrm>
            <a:off x="3726990" y="3981257"/>
            <a:ext cx="4363554" cy="2359616"/>
          </a:xfrm>
          <a:prstGeom prst="rect">
            <a:avLst/>
          </a:prstGeom>
        </p:spPr>
      </p:pic>
      <p:cxnSp>
        <p:nvCxnSpPr>
          <p:cNvPr id="15" name="Straight Arrow Connector 14">
            <a:extLst>
              <a:ext uri="{FF2B5EF4-FFF2-40B4-BE49-F238E27FC236}">
                <a16:creationId xmlns:a16="http://schemas.microsoft.com/office/drawing/2014/main" id="{6FB6B405-3261-37F5-B131-6162DD82569E}"/>
              </a:ext>
            </a:extLst>
          </p:cNvPr>
          <p:cNvCxnSpPr>
            <a:cxnSpLocks/>
          </p:cNvCxnSpPr>
          <p:nvPr/>
        </p:nvCxnSpPr>
        <p:spPr>
          <a:xfrm flipV="1">
            <a:off x="692151" y="921525"/>
            <a:ext cx="451907" cy="74824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D4390C0-B6B5-1F7B-7471-9189406CC923}"/>
              </a:ext>
            </a:extLst>
          </p:cNvPr>
          <p:cNvCxnSpPr>
            <a:cxnSpLocks/>
          </p:cNvCxnSpPr>
          <p:nvPr/>
        </p:nvCxnSpPr>
        <p:spPr>
          <a:xfrm flipH="1" flipV="1">
            <a:off x="692151" y="2245786"/>
            <a:ext cx="387349" cy="16970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452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C9C4D00-19E0-7B5C-2D09-74C2FE23ECD3}"/>
              </a:ext>
            </a:extLst>
          </p:cNvPr>
          <p:cNvSpPr/>
          <p:nvPr/>
        </p:nvSpPr>
        <p:spPr>
          <a:xfrm>
            <a:off x="874184" y="277284"/>
            <a:ext cx="2707216" cy="4264899"/>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Browser</a:t>
            </a:r>
          </a:p>
        </p:txBody>
      </p:sp>
      <p:sp>
        <p:nvSpPr>
          <p:cNvPr id="6" name="Rectangle 5">
            <a:extLst>
              <a:ext uri="{FF2B5EF4-FFF2-40B4-BE49-F238E27FC236}">
                <a16:creationId xmlns:a16="http://schemas.microsoft.com/office/drawing/2014/main" id="{6387946E-7CA3-4E9E-42EE-FE681F1412A8}"/>
              </a:ext>
            </a:extLst>
          </p:cNvPr>
          <p:cNvSpPr/>
          <p:nvPr/>
        </p:nvSpPr>
        <p:spPr>
          <a:xfrm>
            <a:off x="4978400" y="404286"/>
            <a:ext cx="6197600" cy="3683000"/>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Server</a:t>
            </a:r>
          </a:p>
        </p:txBody>
      </p:sp>
      <p:sp>
        <p:nvSpPr>
          <p:cNvPr id="73" name="Cloud Callout 72">
            <a:extLst>
              <a:ext uri="{FF2B5EF4-FFF2-40B4-BE49-F238E27FC236}">
                <a16:creationId xmlns:a16="http://schemas.microsoft.com/office/drawing/2014/main" id="{9996A45E-0435-5177-87B7-4661CE994814}"/>
              </a:ext>
            </a:extLst>
          </p:cNvPr>
          <p:cNvSpPr/>
          <p:nvPr/>
        </p:nvSpPr>
        <p:spPr>
          <a:xfrm>
            <a:off x="3874395" y="1994246"/>
            <a:ext cx="736003" cy="506940"/>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sym typeface="Helvetica" charset="0"/>
            </a:endParaRPr>
          </a:p>
        </p:txBody>
      </p:sp>
      <p:sp>
        <p:nvSpPr>
          <p:cNvPr id="77" name="Rectangle 76">
            <a:extLst>
              <a:ext uri="{FF2B5EF4-FFF2-40B4-BE49-F238E27FC236}">
                <a16:creationId xmlns:a16="http://schemas.microsoft.com/office/drawing/2014/main" id="{9ED9B4D6-A89C-3DA4-94E8-3B6AE5AF7052}"/>
              </a:ext>
            </a:extLst>
          </p:cNvPr>
          <p:cNvSpPr/>
          <p:nvPr/>
        </p:nvSpPr>
        <p:spPr>
          <a:xfrm>
            <a:off x="1079500" y="404286"/>
            <a:ext cx="516467" cy="4022402"/>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67" dirty="0">
                <a:sym typeface="Helvetica" charset="0"/>
              </a:rPr>
              <a:t>D</a:t>
            </a:r>
          </a:p>
          <a:p>
            <a:pPr algn="ctr">
              <a:defRPr/>
            </a:pPr>
            <a:r>
              <a:rPr lang="en-US" sz="1867" dirty="0">
                <a:sym typeface="Helvetica" charset="0"/>
              </a:rPr>
              <a:t>O</a:t>
            </a:r>
          </a:p>
          <a:p>
            <a:pPr algn="ctr">
              <a:defRPr/>
            </a:pPr>
            <a:r>
              <a:rPr lang="en-US" sz="1867" dirty="0">
                <a:sym typeface="Helvetica" charset="0"/>
              </a:rPr>
              <a:t>M</a:t>
            </a:r>
          </a:p>
        </p:txBody>
      </p:sp>
      <p:sp>
        <p:nvSpPr>
          <p:cNvPr id="78" name="Rounded Rectangle 77">
            <a:extLst>
              <a:ext uri="{FF2B5EF4-FFF2-40B4-BE49-F238E27FC236}">
                <a16:creationId xmlns:a16="http://schemas.microsoft.com/office/drawing/2014/main" id="{282FD229-6188-9887-EA94-3276E3C9901D}"/>
              </a:ext>
            </a:extLst>
          </p:cNvPr>
          <p:cNvSpPr>
            <a:spLocks noChangeArrowheads="1"/>
          </p:cNvSpPr>
          <p:nvPr/>
        </p:nvSpPr>
        <p:spPr bwMode="auto">
          <a:xfrm>
            <a:off x="2235200" y="1758767"/>
            <a:ext cx="1363133" cy="948267"/>
          </a:xfrm>
          <a:prstGeom prst="roundRect">
            <a:avLst>
              <a:gd name="adj" fmla="val 16667"/>
            </a:avLst>
          </a:prstGeom>
          <a:solidFill>
            <a:srgbClr val="002060"/>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defRPr/>
            </a:pPr>
            <a:r>
              <a:rPr lang="en-US" sz="1867" dirty="0">
                <a:sym typeface="Helvetica" charset="0"/>
              </a:rPr>
              <a:t>Parse</a:t>
            </a:r>
          </a:p>
          <a:p>
            <a:pPr algn="ctr">
              <a:defRPr/>
            </a:pPr>
            <a:r>
              <a:rPr lang="en-US" sz="1867" dirty="0">
                <a:sym typeface="Helvetica" charset="0"/>
              </a:rPr>
              <a:t>Response</a:t>
            </a:r>
          </a:p>
        </p:txBody>
      </p:sp>
      <p:sp>
        <p:nvSpPr>
          <p:cNvPr id="79" name="Rectangle 78">
            <a:extLst>
              <a:ext uri="{FF2B5EF4-FFF2-40B4-BE49-F238E27FC236}">
                <a16:creationId xmlns:a16="http://schemas.microsoft.com/office/drawing/2014/main" id="{C9D8BA83-090A-4D4B-71AF-F04196B589FE}"/>
              </a:ext>
            </a:extLst>
          </p:cNvPr>
          <p:cNvSpPr/>
          <p:nvPr/>
        </p:nvSpPr>
        <p:spPr>
          <a:xfrm>
            <a:off x="2133601" y="3130367"/>
            <a:ext cx="1420284" cy="1123949"/>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b"/>
          <a:lstStyle/>
          <a:p>
            <a:pPr>
              <a:defRPr/>
            </a:pPr>
            <a:r>
              <a:rPr lang="en-US" sz="1867" dirty="0">
                <a:sym typeface="Helvetica" charset="0"/>
              </a:rPr>
              <a:t>JavaScript</a:t>
            </a:r>
          </a:p>
        </p:txBody>
      </p:sp>
      <p:pic>
        <p:nvPicPr>
          <p:cNvPr id="8218" name="Picture 80">
            <a:extLst>
              <a:ext uri="{FF2B5EF4-FFF2-40B4-BE49-F238E27FC236}">
                <a16:creationId xmlns:a16="http://schemas.microsoft.com/office/drawing/2014/main" id="{93EC6C17-0DE3-FFC8-C627-8CA7C642D5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0634" y="1480064"/>
            <a:ext cx="1473201"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 name="Straight Arrow Connector 42">
            <a:extLst>
              <a:ext uri="{FF2B5EF4-FFF2-40B4-BE49-F238E27FC236}">
                <a16:creationId xmlns:a16="http://schemas.microsoft.com/office/drawing/2014/main" id="{B2D8E57A-D58A-F9C9-FB54-BA20F9C6B92A}"/>
              </a:ext>
            </a:extLst>
          </p:cNvPr>
          <p:cNvCxnSpPr>
            <a:cxnSpLocks/>
            <a:stCxn id="48" idx="3"/>
          </p:cNvCxnSpPr>
          <p:nvPr/>
        </p:nvCxnSpPr>
        <p:spPr>
          <a:xfrm flipV="1">
            <a:off x="2047875" y="884484"/>
            <a:ext cx="3295649" cy="3598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AEC1065-C3B9-C076-629B-CC3C3AEDE73E}"/>
              </a:ext>
            </a:extLst>
          </p:cNvPr>
          <p:cNvCxnSpPr>
            <a:cxnSpLocks/>
            <a:stCxn id="6" idx="1"/>
            <a:endCxn id="78" idx="3"/>
          </p:cNvCxnSpPr>
          <p:nvPr/>
        </p:nvCxnSpPr>
        <p:spPr>
          <a:xfrm flipH="1" flipV="1">
            <a:off x="3598333" y="2232901"/>
            <a:ext cx="1380067" cy="1288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DFB0BDD-901B-F797-D480-F0799EB03312}"/>
              </a:ext>
            </a:extLst>
          </p:cNvPr>
          <p:cNvCxnSpPr>
            <a:cxnSpLocks/>
            <a:stCxn id="78" idx="1"/>
            <a:endCxn id="77" idx="3"/>
          </p:cNvCxnSpPr>
          <p:nvPr/>
        </p:nvCxnSpPr>
        <p:spPr>
          <a:xfrm flipH="1">
            <a:off x="1595967" y="2232901"/>
            <a:ext cx="639233" cy="18258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a:extLst>
              <a:ext uri="{FF2B5EF4-FFF2-40B4-BE49-F238E27FC236}">
                <a16:creationId xmlns:a16="http://schemas.microsoft.com/office/drawing/2014/main" id="{270A63D2-E902-667D-ECC1-96D13120BDE8}"/>
              </a:ext>
            </a:extLst>
          </p:cNvPr>
          <p:cNvSpPr>
            <a:spLocks noChangeArrowheads="1"/>
          </p:cNvSpPr>
          <p:nvPr/>
        </p:nvSpPr>
        <p:spPr bwMode="auto">
          <a:xfrm>
            <a:off x="1144058" y="672817"/>
            <a:ext cx="903817" cy="497416"/>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dk1"/>
                </a:solidFill>
                <a:sym typeface="Helvetica" charset="0"/>
              </a:rPr>
              <a:t>Click</a:t>
            </a:r>
          </a:p>
        </p:txBody>
      </p:sp>
      <p:sp>
        <p:nvSpPr>
          <p:cNvPr id="2" name="TextBox 1">
            <a:extLst>
              <a:ext uri="{FF2B5EF4-FFF2-40B4-BE49-F238E27FC236}">
                <a16:creationId xmlns:a16="http://schemas.microsoft.com/office/drawing/2014/main" id="{2525C7EC-E60F-E844-6FF8-F891ADE1AD52}"/>
              </a:ext>
            </a:extLst>
          </p:cNvPr>
          <p:cNvSpPr txBox="1"/>
          <p:nvPr/>
        </p:nvSpPr>
        <p:spPr>
          <a:xfrm>
            <a:off x="5078757" y="1262719"/>
            <a:ext cx="6336036" cy="2585323"/>
          </a:xfrm>
          <a:prstGeom prst="rect">
            <a:avLst/>
          </a:prstGeom>
          <a:noFill/>
        </p:spPr>
        <p:txBody>
          <a:bodyPr wrap="square">
            <a:spAutoFit/>
          </a:bodyPr>
          <a:lstStyle/>
          <a:p>
            <a:r>
              <a:rPr lang="en-US" b="1" dirty="0">
                <a:latin typeface="Courier New" panose="02070309020205020404" pitchFamily="49" charset="0"/>
                <a:cs typeface="Courier New" panose="02070309020205020404" pitchFamily="49" charset="0"/>
              </a:rPr>
              <a:t>&lt;h1&gt;A header&lt;/h1&gt;</a:t>
            </a:r>
          </a:p>
          <a:p>
            <a:r>
              <a:rPr lang="en-US" b="1" dirty="0">
                <a:latin typeface="Courier New" panose="02070309020205020404" pitchFamily="49" charset="0"/>
                <a:cs typeface="Courier New" panose="02070309020205020404" pitchFamily="49" charset="0"/>
              </a:rPr>
              <a:t>&lt;p&gt;A Paragraph&lt;/a&gt;</a:t>
            </a:r>
          </a:p>
          <a:p>
            <a:r>
              <a:rPr lang="en-US" b="1" dirty="0">
                <a:latin typeface="Courier New" panose="02070309020205020404" pitchFamily="49" charset="0"/>
                <a:cs typeface="Courier New" panose="02070309020205020404" pitchFamily="49" charset="0"/>
              </a:rPr>
              <a:t>&lt;script&gt;</a:t>
            </a:r>
          </a:p>
          <a:p>
            <a:r>
              <a:rPr lang="en-US" b="1" dirty="0">
                <a:latin typeface="Courier New" panose="02070309020205020404" pitchFamily="49" charset="0"/>
                <a:cs typeface="Courier New" panose="02070309020205020404" pitchFamily="49" charset="0"/>
              </a:rPr>
              <a:t>    function </a:t>
            </a:r>
            <a:r>
              <a:rPr lang="en-US" b="1" dirty="0" err="1">
                <a:latin typeface="Courier New" panose="02070309020205020404" pitchFamily="49" charset="0"/>
                <a:cs typeface="Courier New" panose="02070309020205020404" pitchFamily="49" charset="0"/>
              </a:rPr>
              <a:t>myFunc</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console.log</a:t>
            </a:r>
            <a:r>
              <a:rPr lang="en-US" b="1" dirty="0">
                <a:latin typeface="Courier New" panose="02070309020205020404" pitchFamily="49" charset="0"/>
                <a:cs typeface="Courier New" panose="02070309020205020404" pitchFamily="49" charset="0"/>
              </a:rPr>
              <a:t>("I was called");</a:t>
            </a:r>
          </a:p>
          <a:p>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setTimeout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myFunc</a:t>
            </a:r>
            <a:r>
              <a:rPr lang="en-US" b="1" dirty="0">
                <a:latin typeface="Courier New" panose="02070309020205020404" pitchFamily="49" charset="0"/>
                <a:cs typeface="Courier New" panose="02070309020205020404" pitchFamily="49" charset="0"/>
              </a:rPr>
              <a:t>, 5000);</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console.log</a:t>
            </a:r>
            <a:r>
              <a:rPr lang="en-US" b="1" dirty="0">
                <a:latin typeface="Courier New" panose="02070309020205020404" pitchFamily="49" charset="0"/>
                <a:cs typeface="Courier New" panose="02070309020205020404" pitchFamily="49" charset="0"/>
              </a:rPr>
              <a:t>("Timer started...");</a:t>
            </a:r>
          </a:p>
          <a:p>
            <a:r>
              <a:rPr lang="en-US" b="1" dirty="0">
                <a:latin typeface="Courier New" panose="02070309020205020404" pitchFamily="49" charset="0"/>
                <a:cs typeface="Courier New" panose="02070309020205020404" pitchFamily="49" charset="0"/>
              </a:rPr>
              <a:t>&lt;/script&gt;</a:t>
            </a:r>
          </a:p>
        </p:txBody>
      </p:sp>
      <p:sp>
        <p:nvSpPr>
          <p:cNvPr id="3" name="TextBox 2">
            <a:extLst>
              <a:ext uri="{FF2B5EF4-FFF2-40B4-BE49-F238E27FC236}">
                <a16:creationId xmlns:a16="http://schemas.microsoft.com/office/drawing/2014/main" id="{2A841704-72CA-21B7-F163-798C4C85C488}"/>
              </a:ext>
            </a:extLst>
          </p:cNvPr>
          <p:cNvSpPr txBox="1"/>
          <p:nvPr/>
        </p:nvSpPr>
        <p:spPr>
          <a:xfrm>
            <a:off x="5167243" y="673644"/>
            <a:ext cx="5369155" cy="369332"/>
          </a:xfrm>
          <a:prstGeom prst="rect">
            <a:avLst/>
          </a:prstGeom>
          <a:noFill/>
        </p:spPr>
        <p:txBody>
          <a:bodyPr wrap="square">
            <a:spAutoFit/>
          </a:bodyPr>
          <a:lstStyle/>
          <a:p>
            <a:pPr algn="r"/>
            <a:r>
              <a:rPr lang="en-US" dirty="0">
                <a:solidFill>
                  <a:srgbClr val="FFFF00"/>
                </a:solidFill>
              </a:rPr>
              <a:t>https://www.dj4e.com/code/browser/04-timer.htm</a:t>
            </a:r>
          </a:p>
        </p:txBody>
      </p:sp>
      <p:sp>
        <p:nvSpPr>
          <p:cNvPr id="5" name="Rounded Rectangle 4">
            <a:extLst>
              <a:ext uri="{FF2B5EF4-FFF2-40B4-BE49-F238E27FC236}">
                <a16:creationId xmlns:a16="http://schemas.microsoft.com/office/drawing/2014/main" id="{E1BBF347-18AD-C0A3-6423-990EF873865E}"/>
              </a:ext>
            </a:extLst>
          </p:cNvPr>
          <p:cNvSpPr>
            <a:spLocks noChangeArrowheads="1"/>
          </p:cNvSpPr>
          <p:nvPr/>
        </p:nvSpPr>
        <p:spPr bwMode="auto">
          <a:xfrm>
            <a:off x="991026" y="3130367"/>
            <a:ext cx="813239" cy="289385"/>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dk1"/>
                </a:solidFill>
                <a:sym typeface="Helvetica" charset="0"/>
              </a:rPr>
              <a:t>Timer</a:t>
            </a:r>
          </a:p>
        </p:txBody>
      </p:sp>
      <p:cxnSp>
        <p:nvCxnSpPr>
          <p:cNvPr id="7" name="Straight Arrow Connector 6">
            <a:extLst>
              <a:ext uri="{FF2B5EF4-FFF2-40B4-BE49-F238E27FC236}">
                <a16:creationId xmlns:a16="http://schemas.microsoft.com/office/drawing/2014/main" id="{0C0DFD50-066D-0224-0B93-495588EFAE3E}"/>
              </a:ext>
            </a:extLst>
          </p:cNvPr>
          <p:cNvCxnSpPr>
            <a:cxnSpLocks/>
            <a:stCxn id="5" idx="3"/>
            <a:endCxn id="79" idx="1"/>
          </p:cNvCxnSpPr>
          <p:nvPr/>
        </p:nvCxnSpPr>
        <p:spPr>
          <a:xfrm>
            <a:off x="1804265" y="3275060"/>
            <a:ext cx="329336" cy="41728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34A758B-EBB0-BC46-6758-D828C2ADCBA4}"/>
              </a:ext>
            </a:extLst>
          </p:cNvPr>
          <p:cNvPicPr>
            <a:picLocks noChangeAspect="1"/>
          </p:cNvPicPr>
          <p:nvPr/>
        </p:nvPicPr>
        <p:blipFill>
          <a:blip r:embed="rId3"/>
          <a:stretch>
            <a:fillRect/>
          </a:stretch>
        </p:blipFill>
        <p:spPr>
          <a:xfrm>
            <a:off x="7396410" y="3848042"/>
            <a:ext cx="4492522" cy="2711784"/>
          </a:xfrm>
          <a:prstGeom prst="rect">
            <a:avLst/>
          </a:prstGeom>
        </p:spPr>
      </p:pic>
      <p:cxnSp>
        <p:nvCxnSpPr>
          <p:cNvPr id="13" name="Straight Arrow Connector 12">
            <a:extLst>
              <a:ext uri="{FF2B5EF4-FFF2-40B4-BE49-F238E27FC236}">
                <a16:creationId xmlns:a16="http://schemas.microsoft.com/office/drawing/2014/main" id="{C6AA5E53-E831-E1F6-7232-F04310A9ED1E}"/>
              </a:ext>
            </a:extLst>
          </p:cNvPr>
          <p:cNvCxnSpPr>
            <a:cxnSpLocks/>
          </p:cNvCxnSpPr>
          <p:nvPr/>
        </p:nvCxnSpPr>
        <p:spPr>
          <a:xfrm flipV="1">
            <a:off x="692151" y="921525"/>
            <a:ext cx="451907" cy="74824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3B1AA93-49E5-C939-28F8-799C563B8ACD}"/>
              </a:ext>
            </a:extLst>
          </p:cNvPr>
          <p:cNvCxnSpPr>
            <a:cxnSpLocks/>
          </p:cNvCxnSpPr>
          <p:nvPr/>
        </p:nvCxnSpPr>
        <p:spPr>
          <a:xfrm flipH="1" flipV="1">
            <a:off x="692151" y="2245786"/>
            <a:ext cx="387349" cy="16970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23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6E443-5D80-1CB5-1CE3-7E294E095D90}"/>
              </a:ext>
            </a:extLst>
          </p:cNvPr>
          <p:cNvSpPr>
            <a:spLocks noGrp="1"/>
          </p:cNvSpPr>
          <p:nvPr>
            <p:ph type="title"/>
          </p:nvPr>
        </p:nvSpPr>
        <p:spPr/>
        <p:txBody>
          <a:bodyPr/>
          <a:lstStyle/>
          <a:p>
            <a:r>
              <a:rPr lang="en-US" dirty="0"/>
              <a:t>First Class Functions</a:t>
            </a:r>
          </a:p>
        </p:txBody>
      </p:sp>
      <p:sp>
        <p:nvSpPr>
          <p:cNvPr id="4" name="Content Placeholder 3">
            <a:extLst>
              <a:ext uri="{FF2B5EF4-FFF2-40B4-BE49-F238E27FC236}">
                <a16:creationId xmlns:a16="http://schemas.microsoft.com/office/drawing/2014/main" id="{FFE3129A-A9BD-8901-638D-7D0EEEFC7AD1}"/>
              </a:ext>
            </a:extLst>
          </p:cNvPr>
          <p:cNvSpPr>
            <a:spLocks noGrp="1"/>
          </p:cNvSpPr>
          <p:nvPr>
            <p:ph idx="1"/>
          </p:nvPr>
        </p:nvSpPr>
        <p:spPr>
          <a:xfrm>
            <a:off x="838200" y="1825625"/>
            <a:ext cx="5830957" cy="4351338"/>
          </a:xfrm>
        </p:spPr>
        <p:txBody>
          <a:bodyPr/>
          <a:lstStyle/>
          <a:p>
            <a:r>
              <a:rPr lang="en-US" dirty="0"/>
              <a:t>The first parameter to </a:t>
            </a:r>
            <a:r>
              <a:rPr lang="en-US" dirty="0" err="1"/>
              <a:t>setTimeout</a:t>
            </a:r>
            <a:r>
              <a:rPr lang="en-US" dirty="0"/>
              <a:t>() is a </a:t>
            </a:r>
            <a:r>
              <a:rPr lang="en-US" dirty="0">
                <a:solidFill>
                  <a:srgbClr val="FFFF00"/>
                </a:solidFill>
              </a:rPr>
              <a:t>function reference </a:t>
            </a:r>
            <a:r>
              <a:rPr lang="en-US" dirty="0"/>
              <a:t>– no ()</a:t>
            </a:r>
          </a:p>
        </p:txBody>
      </p:sp>
      <p:sp>
        <p:nvSpPr>
          <p:cNvPr id="3" name="TextBox 2">
            <a:extLst>
              <a:ext uri="{FF2B5EF4-FFF2-40B4-BE49-F238E27FC236}">
                <a16:creationId xmlns:a16="http://schemas.microsoft.com/office/drawing/2014/main" id="{2BFA9C68-115D-543B-3307-1FACBB502AC0}"/>
              </a:ext>
            </a:extLst>
          </p:cNvPr>
          <p:cNvSpPr txBox="1"/>
          <p:nvPr/>
        </p:nvSpPr>
        <p:spPr>
          <a:xfrm>
            <a:off x="1082616" y="3091070"/>
            <a:ext cx="5477210" cy="2862322"/>
          </a:xfrm>
          <a:prstGeom prst="rect">
            <a:avLst/>
          </a:prstGeom>
          <a:noFill/>
          <a:ln>
            <a:solidFill>
              <a:schemeClr val="tx1"/>
            </a:solidFill>
          </a:ln>
        </p:spPr>
        <p:txBody>
          <a:bodyPr wrap="square">
            <a:spAutoFit/>
          </a:bodyPr>
          <a:lstStyle/>
          <a:p>
            <a:r>
              <a:rPr lang="en-US" b="1" dirty="0">
                <a:latin typeface="Courier New" panose="02070309020205020404" pitchFamily="49" charset="0"/>
                <a:cs typeface="Courier New" panose="02070309020205020404" pitchFamily="49" charset="0"/>
              </a:rPr>
              <a:t>&lt;h1&gt;A header&lt;/h1&gt;</a:t>
            </a:r>
          </a:p>
          <a:p>
            <a:r>
              <a:rPr lang="en-US" b="1" dirty="0">
                <a:latin typeface="Courier New" panose="02070309020205020404" pitchFamily="49" charset="0"/>
                <a:cs typeface="Courier New" panose="02070309020205020404" pitchFamily="49" charset="0"/>
              </a:rPr>
              <a:t>&lt;p&gt;A Paragraph&lt;/a&gt;</a:t>
            </a:r>
          </a:p>
          <a:p>
            <a:r>
              <a:rPr lang="en-US" b="1" dirty="0">
                <a:latin typeface="Courier New" panose="02070309020205020404" pitchFamily="49" charset="0"/>
                <a:cs typeface="Courier New" panose="02070309020205020404" pitchFamily="49" charset="0"/>
              </a:rPr>
              <a:t>&lt;script&gt;</a:t>
            </a:r>
          </a:p>
          <a:p>
            <a:r>
              <a:rPr lang="en-US" b="1" dirty="0">
                <a:latin typeface="Courier New" panose="02070309020205020404" pitchFamily="49" charset="0"/>
                <a:cs typeface="Courier New" panose="02070309020205020404" pitchFamily="49" charset="0"/>
              </a:rPr>
              <a:t>    function </a:t>
            </a:r>
            <a:r>
              <a:rPr lang="en-US" b="1" dirty="0" err="1">
                <a:latin typeface="Courier New" panose="02070309020205020404" pitchFamily="49" charset="0"/>
                <a:cs typeface="Courier New" panose="02070309020205020404" pitchFamily="49" charset="0"/>
              </a:rPr>
              <a:t>myFunc</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console.log</a:t>
            </a:r>
            <a:r>
              <a:rPr lang="en-US" b="1" dirty="0">
                <a:latin typeface="Courier New" panose="02070309020205020404" pitchFamily="49" charset="0"/>
                <a:cs typeface="Courier New" panose="02070309020205020404" pitchFamily="49" charset="0"/>
              </a:rPr>
              <a:t>("I was called");</a:t>
            </a:r>
          </a:p>
          <a:p>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setTimeout</a:t>
            </a:r>
            <a:r>
              <a:rPr lang="en-US" b="1" dirty="0">
                <a:latin typeface="Courier New" panose="02070309020205020404" pitchFamily="49" charset="0"/>
                <a:cs typeface="Courier New" panose="02070309020205020404" pitchFamily="49" charset="0"/>
              </a:rPr>
              <a:t>(</a:t>
            </a:r>
            <a:r>
              <a:rPr lang="en-US" b="1" dirty="0" err="1">
                <a:solidFill>
                  <a:srgbClr val="FFFF00"/>
                </a:solidFill>
                <a:latin typeface="Courier New" panose="02070309020205020404" pitchFamily="49" charset="0"/>
                <a:cs typeface="Courier New" panose="02070309020205020404" pitchFamily="49" charset="0"/>
              </a:rPr>
              <a:t>myFunc</a:t>
            </a:r>
            <a:r>
              <a:rPr lang="en-US" b="1" dirty="0">
                <a:latin typeface="Courier New" panose="02070309020205020404" pitchFamily="49" charset="0"/>
                <a:cs typeface="Courier New" panose="02070309020205020404" pitchFamily="49" charset="0"/>
              </a:rPr>
              <a:t>, 5000);</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console.log</a:t>
            </a:r>
            <a:r>
              <a:rPr lang="en-US" b="1" dirty="0">
                <a:latin typeface="Courier New" panose="02070309020205020404" pitchFamily="49" charset="0"/>
                <a:cs typeface="Courier New" panose="02070309020205020404" pitchFamily="49" charset="0"/>
              </a:rPr>
              <a:t>("Timer started...");</a:t>
            </a:r>
          </a:p>
          <a:p>
            <a:r>
              <a:rPr lang="en-US" b="1" dirty="0">
                <a:solidFill>
                  <a:srgbClr val="FFC000"/>
                </a:solidFill>
                <a:latin typeface="Courier New" panose="02070309020205020404" pitchFamily="49" charset="0"/>
                <a:cs typeface="Courier New" panose="02070309020205020404" pitchFamily="49" charset="0"/>
              </a:rPr>
              <a:t>    </a:t>
            </a:r>
            <a:r>
              <a:rPr lang="en-US" b="1" dirty="0" err="1">
                <a:solidFill>
                  <a:srgbClr val="FFC000"/>
                </a:solidFill>
                <a:latin typeface="Courier New" panose="02070309020205020404" pitchFamily="49" charset="0"/>
                <a:cs typeface="Courier New" panose="02070309020205020404" pitchFamily="49" charset="0"/>
              </a:rPr>
              <a:t>console.log</a:t>
            </a:r>
            <a:r>
              <a:rPr lang="en-US" b="1" dirty="0">
                <a:solidFill>
                  <a:srgbClr val="FFC000"/>
                </a:solidFill>
                <a:latin typeface="Courier New" panose="02070309020205020404" pitchFamily="49" charset="0"/>
                <a:cs typeface="Courier New" panose="02070309020205020404" pitchFamily="49" charset="0"/>
              </a:rPr>
              <a:t>(</a:t>
            </a:r>
            <a:r>
              <a:rPr lang="en-US" b="1" dirty="0" err="1">
                <a:solidFill>
                  <a:srgbClr val="FFC000"/>
                </a:solidFill>
                <a:latin typeface="Courier New" panose="02070309020205020404" pitchFamily="49" charset="0"/>
                <a:cs typeface="Courier New" panose="02070309020205020404" pitchFamily="49" charset="0"/>
              </a:rPr>
              <a:t>myFunc</a:t>
            </a:r>
            <a:r>
              <a:rPr lang="en-US" b="1" dirty="0">
                <a:solidFill>
                  <a:srgbClr val="FFC000"/>
                </a:solidFill>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&lt;/script&gt;</a:t>
            </a:r>
          </a:p>
        </p:txBody>
      </p:sp>
      <p:pic>
        <p:nvPicPr>
          <p:cNvPr id="6" name="Picture 5" descr="A screenshot of a computer&#10;&#10;Description automatically generated">
            <a:extLst>
              <a:ext uri="{FF2B5EF4-FFF2-40B4-BE49-F238E27FC236}">
                <a16:creationId xmlns:a16="http://schemas.microsoft.com/office/drawing/2014/main" id="{AC24B86E-3C57-23ED-804B-8B39626B58DF}"/>
              </a:ext>
            </a:extLst>
          </p:cNvPr>
          <p:cNvPicPr>
            <a:picLocks noChangeAspect="1"/>
          </p:cNvPicPr>
          <p:nvPr/>
        </p:nvPicPr>
        <p:blipFill>
          <a:blip r:embed="rId2"/>
          <a:stretch>
            <a:fillRect/>
          </a:stretch>
        </p:blipFill>
        <p:spPr>
          <a:xfrm>
            <a:off x="7019221" y="2014460"/>
            <a:ext cx="4834582" cy="3938932"/>
          </a:xfrm>
          <a:prstGeom prst="rect">
            <a:avLst/>
          </a:prstGeom>
        </p:spPr>
      </p:pic>
      <p:sp>
        <p:nvSpPr>
          <p:cNvPr id="8" name="TextBox 7">
            <a:extLst>
              <a:ext uri="{FF2B5EF4-FFF2-40B4-BE49-F238E27FC236}">
                <a16:creationId xmlns:a16="http://schemas.microsoft.com/office/drawing/2014/main" id="{867C2C88-FCCA-15EE-5D8A-2396A6526138}"/>
              </a:ext>
            </a:extLst>
          </p:cNvPr>
          <p:cNvSpPr txBox="1"/>
          <p:nvPr/>
        </p:nvSpPr>
        <p:spPr>
          <a:xfrm>
            <a:off x="6659217" y="1239153"/>
            <a:ext cx="5369155" cy="369332"/>
          </a:xfrm>
          <a:prstGeom prst="rect">
            <a:avLst/>
          </a:prstGeom>
          <a:noFill/>
        </p:spPr>
        <p:txBody>
          <a:bodyPr wrap="square">
            <a:spAutoFit/>
          </a:bodyPr>
          <a:lstStyle/>
          <a:p>
            <a:pPr algn="r"/>
            <a:r>
              <a:rPr lang="en-US" dirty="0">
                <a:solidFill>
                  <a:srgbClr val="FFFF00"/>
                </a:solidFill>
              </a:rPr>
              <a:t>https://www.dj4e.com/code/browser/05-function.htm</a:t>
            </a:r>
          </a:p>
        </p:txBody>
      </p:sp>
      <p:cxnSp>
        <p:nvCxnSpPr>
          <p:cNvPr id="10" name="Straight Arrow Connector 9">
            <a:extLst>
              <a:ext uri="{FF2B5EF4-FFF2-40B4-BE49-F238E27FC236}">
                <a16:creationId xmlns:a16="http://schemas.microsoft.com/office/drawing/2014/main" id="{EC14260E-03C8-CD7B-14BC-57035DE73AA6}"/>
              </a:ext>
            </a:extLst>
          </p:cNvPr>
          <p:cNvCxnSpPr>
            <a:cxnSpLocks/>
          </p:cNvCxnSpPr>
          <p:nvPr/>
        </p:nvCxnSpPr>
        <p:spPr>
          <a:xfrm flipH="1">
            <a:off x="9144000" y="4919870"/>
            <a:ext cx="1610139"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013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520ED6-FD85-9A0A-DFF0-C336C14FEB9A}"/>
              </a:ext>
            </a:extLst>
          </p:cNvPr>
          <p:cNvSpPr>
            <a:spLocks noGrp="1"/>
          </p:cNvSpPr>
          <p:nvPr>
            <p:ph type="title"/>
          </p:nvPr>
        </p:nvSpPr>
        <p:spPr/>
        <p:txBody>
          <a:bodyPr/>
          <a:lstStyle/>
          <a:p>
            <a:r>
              <a:rPr lang="en-US" dirty="0"/>
              <a:t>Document Object Model</a:t>
            </a:r>
          </a:p>
        </p:txBody>
      </p:sp>
      <p:sp>
        <p:nvSpPr>
          <p:cNvPr id="5" name="Text Placeholder 4">
            <a:extLst>
              <a:ext uri="{FF2B5EF4-FFF2-40B4-BE49-F238E27FC236}">
                <a16:creationId xmlns:a16="http://schemas.microsoft.com/office/drawing/2014/main" id="{46F4BB0F-14AB-DEC1-C197-581C90EBDADA}"/>
              </a:ext>
            </a:extLst>
          </p:cNvPr>
          <p:cNvSpPr>
            <a:spLocks noGrp="1"/>
          </p:cNvSpPr>
          <p:nvPr>
            <p:ph type="body" idx="1"/>
          </p:nvPr>
        </p:nvSpPr>
        <p:spPr/>
        <p:txBody>
          <a:bodyPr/>
          <a:lstStyle/>
          <a:p>
            <a:r>
              <a:rPr lang="en-US" dirty="0"/>
              <a:t>(a.k.a. the "DOM")</a:t>
            </a:r>
          </a:p>
        </p:txBody>
      </p:sp>
    </p:spTree>
    <p:extLst>
      <p:ext uri="{BB962C8B-B14F-4D97-AF65-F5344CB8AC3E}">
        <p14:creationId xmlns:p14="http://schemas.microsoft.com/office/powerpoint/2010/main" val="707621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TotalTime>
  <Words>2914</Words>
  <Application>Microsoft Macintosh PowerPoint</Application>
  <PresentationFormat>Widescreen</PresentationFormat>
  <Paragraphs>471</Paragraphs>
  <Slides>52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Calibri Light</vt:lpstr>
      <vt:lpstr>Courier</vt:lpstr>
      <vt:lpstr>Courier New</vt:lpstr>
      <vt:lpstr>Lucida Grande</vt:lpstr>
      <vt:lpstr>Office Theme</vt:lpstr>
      <vt:lpstr>JavaScript and the Browser</vt:lpstr>
      <vt:lpstr>JavaScript in a Browser</vt:lpstr>
      <vt:lpstr>When Does JavaScript Execute?</vt:lpstr>
      <vt:lpstr>PowerPoint Presentation</vt:lpstr>
      <vt:lpstr>PowerPoint Presentation</vt:lpstr>
      <vt:lpstr>PowerPoint Presentation</vt:lpstr>
      <vt:lpstr>PowerPoint Presentation</vt:lpstr>
      <vt:lpstr>First Class Functions</vt:lpstr>
      <vt:lpstr>Document Object Model</vt:lpstr>
      <vt:lpstr>Document Object Model</vt:lpstr>
      <vt:lpstr>Inspect the DOM</vt:lpstr>
      <vt:lpstr>The "Window"</vt:lpstr>
      <vt:lpstr>PowerPoint Presentation</vt:lpstr>
      <vt:lpstr>PowerPoint Presentation</vt:lpstr>
      <vt:lpstr>PowerPoint Presentation</vt:lpstr>
      <vt:lpstr>Modifying the DOM in JavaScript</vt:lpstr>
      <vt:lpstr>Modify the DOM</vt:lpstr>
      <vt:lpstr>PowerPoint Presentation</vt:lpstr>
      <vt:lpstr>PowerPoint Presentation</vt:lpstr>
      <vt:lpstr>PowerPoint Presentation</vt:lpstr>
      <vt:lpstr>Adding to the DOM</vt:lpstr>
      <vt:lpstr>PowerPoint Presentation</vt:lpstr>
      <vt:lpstr>PowerPoint Presentation</vt:lpstr>
      <vt:lpstr>Browser Events</vt:lpstr>
      <vt:lpstr>We have been using events all along</vt:lpstr>
      <vt:lpstr>Event Registration System</vt:lpstr>
      <vt:lpstr>PowerPoint Presentation</vt:lpstr>
      <vt:lpstr>PowerPoint Presentation</vt:lpstr>
      <vt:lpstr>Threading</vt:lpstr>
      <vt:lpstr>Multi-Tasking Types</vt:lpstr>
      <vt:lpstr>Python / Django Server is Multi Threaded</vt:lpstr>
      <vt:lpstr>PowerPoint Presentation</vt:lpstr>
      <vt:lpstr>PowerPoint Presentation</vt:lpstr>
      <vt:lpstr>History of Cooperative Multitasking in Operating Systems</vt:lpstr>
      <vt:lpstr>A Long Time Ago</vt:lpstr>
      <vt:lpstr>PowerPoint Presentation</vt:lpstr>
      <vt:lpstr>PowerPoint Presentation</vt:lpstr>
      <vt:lpstr>PowerPoint Presentation</vt:lpstr>
      <vt:lpstr>PowerPoint Presentation</vt:lpstr>
      <vt:lpstr>PowerPoint Presentation</vt:lpstr>
      <vt:lpstr>Why Do Cooperative MultiTasking at all?</vt:lpstr>
      <vt:lpstr>Cooperative Multi Tasking in JavaScript</vt:lpstr>
      <vt:lpstr>JavaScript Threads</vt:lpstr>
      <vt:lpstr>Responsible and Irresponsible Code</vt:lpstr>
      <vt:lpstr>Responsible and Irresponsible Code</vt:lpstr>
      <vt:lpstr>Responsible and Irresponsible Code</vt:lpstr>
      <vt:lpstr>Responsible and Irresponsible Code</vt:lpstr>
      <vt:lpstr>PowerPoint Presentation</vt:lpstr>
      <vt:lpstr>Threading Summary</vt:lpstr>
      <vt:lpstr>PowerPoint Presentation</vt:lpstr>
      <vt:lpstr>PowerPoint Presentation</vt:lpstr>
      <vt:lpstr>Additional Source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Severance, Charles</dc:creator>
  <cp:lastModifiedBy>Severance, Charles</cp:lastModifiedBy>
  <cp:revision>15</cp:revision>
  <dcterms:created xsi:type="dcterms:W3CDTF">2023-07-04T15:19:46Z</dcterms:created>
  <dcterms:modified xsi:type="dcterms:W3CDTF">2023-07-06T15:26:47Z</dcterms:modified>
</cp:coreProperties>
</file>