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92" r:id="rId3"/>
    <p:sldId id="293" r:id="rId4"/>
    <p:sldId id="258" r:id="rId5"/>
    <p:sldId id="291" r:id="rId6"/>
    <p:sldId id="294" r:id="rId7"/>
    <p:sldId id="296" r:id="rId8"/>
    <p:sldId id="297" r:id="rId9"/>
    <p:sldId id="299" r:id="rId10"/>
    <p:sldId id="295" r:id="rId11"/>
    <p:sldId id="298" r:id="rId12"/>
    <p:sldId id="30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717"/>
  </p:normalViewPr>
  <p:slideViewPr>
    <p:cSldViewPr snapToGrid="0">
      <p:cViewPr varScale="1">
        <p:scale>
          <a:sx n="85" d="100"/>
          <a:sy n="85" d="100"/>
        </p:scale>
        <p:origin x="9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E21C4F-3089-2144-81CC-9A89EBB7CDEE}"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980492-FF3F-CA4E-BBF2-17EF7891C0F5}" type="slidenum">
              <a:rPr lang="en-US" smtClean="0"/>
              <a:t>‹#›</a:t>
            </a:fld>
            <a:endParaRPr lang="en-US"/>
          </a:p>
        </p:txBody>
      </p:sp>
    </p:spTree>
    <p:extLst>
      <p:ext uri="{BB962C8B-B14F-4D97-AF65-F5344CB8AC3E}">
        <p14:creationId xmlns:p14="http://schemas.microsoft.com/office/powerpoint/2010/main" val="222379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48157-4A33-9FD3-015F-0315C0A5EF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CADE40-4783-4960-F0B8-37B6BA940B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0C86F6-CC86-DD9B-125F-628BD8A3C3DE}"/>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5208E319-B338-D7BA-2CCD-FA93CBEB04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C9139-A295-880B-1A2B-4636B30D33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201352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C9D39-C570-98B6-1D93-167EA06096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B1186A-E7DD-088E-DCFD-531226120D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9F424-8377-2504-13DC-1FCCA890A01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BDEE16BA-7048-399D-0DDB-92570EAB28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0DC0B2-256B-886A-FA22-27C1579F690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543139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918BEF-547A-4F1E-3849-9DC06517A0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AD9589-7B52-5408-44E0-DB4DDB422E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046CD-0B27-3D82-8B87-93578093CCA3}"/>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94E69C03-9C14-56F5-9BAE-8F9C87F8FD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703443-29E3-C557-378F-8FD700EFE0DF}"/>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158536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34DD7-436A-CA0F-3737-B88AEC51BC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1AE934-3EDE-EC41-7231-862414EA49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FD48B2-35D8-222F-6873-11A3F826CF5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FB39294E-8606-9F02-D5D0-5526DEBFA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EEEE0-F33F-AA31-3EA1-1BCCED80D14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62736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AB967-B591-787E-D25D-C0B7F1D807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F6CB7B-7E0F-1894-DDA8-D7C6F73D5F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B3ECF9-D44E-3F52-824C-B91D23FC0C76}"/>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9E0D0A0B-D2A5-2002-FFF5-1D43B11DA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DB1992-01DB-83BC-A265-88EA5F4F74D4}"/>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3836181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498A8-2AC6-F875-F02A-2D1445AF02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A86F93-F840-E916-CB55-2E2B5FDBC4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8E7CFC-3593-140C-18D0-8B992E69E1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61BC13-964F-48DE-16E9-38358249E7F4}"/>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900870D3-065C-2D9A-F292-4D07CC84B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A83A65-F4E9-B065-73F9-B7368F379C78}"/>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64135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5A42-92B9-FE62-BDE4-C4F50DB522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6EC605-6F14-968D-592D-243DFEE7A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8719A0-B318-DE15-1B47-ECC041416F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C90393B-76AB-DE9C-3571-860A9B58CE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AC884F-9D49-034D-E87B-CC9AD733E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8CC117-DDEE-01FB-9D80-D2BB9A82614B}"/>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8" name="Footer Placeholder 7">
            <a:extLst>
              <a:ext uri="{FF2B5EF4-FFF2-40B4-BE49-F238E27FC236}">
                <a16:creationId xmlns:a16="http://schemas.microsoft.com/office/drawing/2014/main" id="{BA823783-7233-7052-790B-52A8EFAA01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D43BBF-95E6-5849-6E71-21CE3C70494D}"/>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50726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DDE66-ECCF-6FE7-A9A9-40B908EB0E6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FF7770-2A2E-9345-278A-F127CBF870C8}"/>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4" name="Footer Placeholder 3">
            <a:extLst>
              <a:ext uri="{FF2B5EF4-FFF2-40B4-BE49-F238E27FC236}">
                <a16:creationId xmlns:a16="http://schemas.microsoft.com/office/drawing/2014/main" id="{ED04D556-B558-7525-32CC-40D95012D2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18D0A4-BC38-94B9-5A4A-7243955C6710}"/>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423209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A0036-2DC9-B85B-0BB1-D93CD73C0E57}"/>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3" name="Footer Placeholder 2">
            <a:extLst>
              <a:ext uri="{FF2B5EF4-FFF2-40B4-BE49-F238E27FC236}">
                <a16:creationId xmlns:a16="http://schemas.microsoft.com/office/drawing/2014/main" id="{D23FEAF7-B9E6-9BC1-3050-4BEB1D3A9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7ACD40-177D-42B3-5652-3117085A0FB2}"/>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273666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41EF-12FD-906D-35B9-428553F2E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3215D0-F8B0-3EDD-0FF3-13EB5B2A52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F5EB04-2EB9-C41B-E498-4A0D954DB6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38C14B-6486-884A-52D2-4EAE1D1E8D89}"/>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EB5EB354-D734-B5EC-EECD-E239265D64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8A2961-8158-7DE6-93D4-811BE232EE1E}"/>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440590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BD10-DE85-B751-1AA0-18B48F4924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9C8421-250C-FA58-0E50-8A91402FC3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C5A00C-DD31-B63D-7C38-F9D7766F24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B5176-7CE5-65BD-F63A-62EC2D1B6227}"/>
              </a:ext>
            </a:extLst>
          </p:cNvPr>
          <p:cNvSpPr>
            <a:spLocks noGrp="1"/>
          </p:cNvSpPr>
          <p:nvPr>
            <p:ph type="dt" sz="half" idx="10"/>
          </p:nvPr>
        </p:nvSpPr>
        <p:spPr/>
        <p:txBody>
          <a:bodyPr/>
          <a:lstStyle/>
          <a:p>
            <a:fld id="{3909F0FF-B6FB-5B49-967F-9A88B82ED20F}" type="datetimeFigureOut">
              <a:rPr lang="en-US" smtClean="0"/>
              <a:t>1/27/23</a:t>
            </a:fld>
            <a:endParaRPr lang="en-US"/>
          </a:p>
        </p:txBody>
      </p:sp>
      <p:sp>
        <p:nvSpPr>
          <p:cNvPr id="6" name="Footer Placeholder 5">
            <a:extLst>
              <a:ext uri="{FF2B5EF4-FFF2-40B4-BE49-F238E27FC236}">
                <a16:creationId xmlns:a16="http://schemas.microsoft.com/office/drawing/2014/main" id="{36F691E1-070B-AEAF-65F9-4BC78D2B1B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C17537-F60B-FA4D-C3CA-ED423EA4FBAC}"/>
              </a:ext>
            </a:extLst>
          </p:cNvPr>
          <p:cNvSpPr>
            <a:spLocks noGrp="1"/>
          </p:cNvSpPr>
          <p:nvPr>
            <p:ph type="sldNum" sz="quarter" idx="12"/>
          </p:nvPr>
        </p:nvSpPr>
        <p:spPr/>
        <p:txBody>
          <a:bodyPr/>
          <a:lstStyle/>
          <a:p>
            <a:fld id="{253D66BD-3862-F34B-9A26-7D77918C8AAA}" type="slidenum">
              <a:rPr lang="en-US" smtClean="0"/>
              <a:t>‹#›</a:t>
            </a:fld>
            <a:endParaRPr lang="en-US"/>
          </a:p>
        </p:txBody>
      </p:sp>
    </p:spTree>
    <p:extLst>
      <p:ext uri="{BB962C8B-B14F-4D97-AF65-F5344CB8AC3E}">
        <p14:creationId xmlns:p14="http://schemas.microsoft.com/office/powerpoint/2010/main" val="2057007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EA1896-8F1B-3A29-7867-F44F572D08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88FBE20-212D-9935-2F53-D4A2B07E6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19766F-DB35-140F-CDC6-39B872A84A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09F0FF-B6FB-5B49-967F-9A88B82ED20F}" type="datetimeFigureOut">
              <a:rPr lang="en-US" smtClean="0"/>
              <a:t>1/27/23</a:t>
            </a:fld>
            <a:endParaRPr lang="en-US"/>
          </a:p>
        </p:txBody>
      </p:sp>
      <p:sp>
        <p:nvSpPr>
          <p:cNvPr id="5" name="Footer Placeholder 4">
            <a:extLst>
              <a:ext uri="{FF2B5EF4-FFF2-40B4-BE49-F238E27FC236}">
                <a16:creationId xmlns:a16="http://schemas.microsoft.com/office/drawing/2014/main" id="{F87EFCF6-713A-5E30-9CCC-268C98BD9D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805EF1C-25AD-FB8A-DF9D-0B7FBC7855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D66BD-3862-F34B-9A26-7D77918C8AAA}" type="slidenum">
              <a:rPr lang="en-US" smtClean="0"/>
              <a:t>‹#›</a:t>
            </a:fld>
            <a:endParaRPr lang="en-US"/>
          </a:p>
        </p:txBody>
      </p:sp>
    </p:spTree>
    <p:extLst>
      <p:ext uri="{BB962C8B-B14F-4D97-AF65-F5344CB8AC3E}">
        <p14:creationId xmlns:p14="http://schemas.microsoft.com/office/powerpoint/2010/main" val="566635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www.dr-chuck.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r. Chuck as a film noir private investigator.&#10;">
            <a:extLst>
              <a:ext uri="{FF2B5EF4-FFF2-40B4-BE49-F238E27FC236}">
                <a16:creationId xmlns:a16="http://schemas.microsoft.com/office/drawing/2014/main" id="{EFED8635-1B74-2004-544A-1BF0AFF85D39}"/>
              </a:ext>
            </a:extLst>
          </p:cNvPr>
          <p:cNvPicPr>
            <a:picLocks noChangeAspect="1"/>
          </p:cNvPicPr>
          <p:nvPr/>
        </p:nvPicPr>
        <p:blipFill rotWithShape="1">
          <a:blip r:embed="rId2"/>
          <a:srcRect t="12124" r="9089" b="15410"/>
          <a:stretch/>
        </p:blipFill>
        <p:spPr>
          <a:xfrm>
            <a:off x="3523488" y="10"/>
            <a:ext cx="8668512"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545585-4467-C644-3DA4-5D7014BE5F85}"/>
              </a:ext>
            </a:extLst>
          </p:cNvPr>
          <p:cNvSpPr>
            <a:spLocks noGrp="1"/>
          </p:cNvSpPr>
          <p:nvPr>
            <p:ph type="ctrTitle"/>
          </p:nvPr>
        </p:nvSpPr>
        <p:spPr>
          <a:xfrm>
            <a:off x="477981" y="1122363"/>
            <a:ext cx="4023360" cy="3204134"/>
          </a:xfrm>
        </p:spPr>
        <p:txBody>
          <a:bodyPr anchor="b">
            <a:normAutofit/>
          </a:bodyPr>
          <a:lstStyle/>
          <a:p>
            <a:pPr algn="l"/>
            <a:r>
              <a:rPr lang="en-US" sz="4800" dirty="0"/>
              <a:t>The True Story of Python Assignment Statements</a:t>
            </a:r>
          </a:p>
        </p:txBody>
      </p:sp>
      <p:sp>
        <p:nvSpPr>
          <p:cNvPr id="3" name="Subtitle 2">
            <a:extLst>
              <a:ext uri="{FF2B5EF4-FFF2-40B4-BE49-F238E27FC236}">
                <a16:creationId xmlns:a16="http://schemas.microsoft.com/office/drawing/2014/main" id="{A0E3D51A-8BAF-6B98-B101-D1355477D6A3}"/>
              </a:ext>
            </a:extLst>
          </p:cNvPr>
          <p:cNvSpPr>
            <a:spLocks noGrp="1"/>
          </p:cNvSpPr>
          <p:nvPr>
            <p:ph type="subTitle" idx="1"/>
          </p:nvPr>
        </p:nvSpPr>
        <p:spPr>
          <a:xfrm>
            <a:off x="477980" y="4872922"/>
            <a:ext cx="4023359" cy="1208141"/>
          </a:xfrm>
        </p:spPr>
        <p:txBody>
          <a:bodyPr>
            <a:normAutofit/>
          </a:bodyPr>
          <a:lstStyle/>
          <a:p>
            <a:pPr algn="l"/>
            <a:r>
              <a:rPr lang="en-US" sz="2000" dirty="0"/>
              <a:t>Charles Severance</a:t>
            </a:r>
          </a:p>
          <a:p>
            <a:pPr algn="l"/>
            <a:r>
              <a:rPr lang="en-US" sz="2000" dirty="0" err="1"/>
              <a:t>online.dr-chuck.com</a:t>
            </a:r>
            <a:endParaRPr lang="en-US" sz="2000" dirty="0"/>
          </a:p>
          <a:p>
            <a:pPr algn="l"/>
            <a:endParaRPr lang="en-US" sz="2000" dirty="0"/>
          </a:p>
          <a:p>
            <a:pPr algn="l"/>
            <a:endParaRPr lang="en-US" sz="2000" dirty="0"/>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5995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BFDB4-AF64-6B88-3171-2E96AB33CC26}"/>
              </a:ext>
            </a:extLst>
          </p:cNvPr>
          <p:cNvSpPr>
            <a:spLocks noGrp="1"/>
          </p:cNvSpPr>
          <p:nvPr>
            <p:ph type="title"/>
          </p:nvPr>
        </p:nvSpPr>
        <p:spPr/>
        <p:txBody>
          <a:bodyPr/>
          <a:lstStyle/>
          <a:p>
            <a:r>
              <a:rPr lang="en-US" dirty="0"/>
              <a:t>Even </a:t>
            </a:r>
            <a:r>
              <a:rPr lang="en-US" dirty="0" err="1"/>
              <a:t>ChatGPT</a:t>
            </a:r>
            <a:r>
              <a:rPr lang="en-US" dirty="0"/>
              <a:t> believes into the simplification</a:t>
            </a:r>
          </a:p>
        </p:txBody>
      </p:sp>
      <p:pic>
        <p:nvPicPr>
          <p:cNvPr id="5" name="Content Placeholder 4" descr="Graphical user interface, text, application&#10;&#10;Description automatically generated">
            <a:extLst>
              <a:ext uri="{FF2B5EF4-FFF2-40B4-BE49-F238E27FC236}">
                <a16:creationId xmlns:a16="http://schemas.microsoft.com/office/drawing/2014/main" id="{D3D627E5-0C39-F67C-4594-939E0083344C}"/>
              </a:ext>
            </a:extLst>
          </p:cNvPr>
          <p:cNvPicPr>
            <a:picLocks noGrp="1" noChangeAspect="1"/>
          </p:cNvPicPr>
          <p:nvPr>
            <p:ph idx="1"/>
          </p:nvPr>
        </p:nvPicPr>
        <p:blipFill>
          <a:blip r:embed="rId2"/>
          <a:stretch>
            <a:fillRect/>
          </a:stretch>
        </p:blipFill>
        <p:spPr>
          <a:xfrm>
            <a:off x="914400" y="1893094"/>
            <a:ext cx="10363200" cy="4216400"/>
          </a:xfrm>
        </p:spPr>
      </p:pic>
    </p:spTree>
    <p:extLst>
      <p:ext uri="{BB962C8B-B14F-4D97-AF65-F5344CB8AC3E}">
        <p14:creationId xmlns:p14="http://schemas.microsoft.com/office/powerpoint/2010/main" val="3068671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F88DE-2316-4596-56CF-C45A6299588E}"/>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6390375-0515-DE6C-0EE3-6B75C3E0159C}"/>
              </a:ext>
            </a:extLst>
          </p:cNvPr>
          <p:cNvSpPr>
            <a:spLocks noGrp="1"/>
          </p:cNvSpPr>
          <p:nvPr>
            <p:ph idx="1"/>
          </p:nvPr>
        </p:nvSpPr>
        <p:spPr/>
        <p:txBody>
          <a:bodyPr/>
          <a:lstStyle/>
          <a:p>
            <a:r>
              <a:rPr lang="en-US" dirty="0"/>
              <a:t>Sorry to have mislead you back in PY4E </a:t>
            </a:r>
            <a:r>
              <a:rPr lang="en-US" dirty="0">
                <a:sym typeface="Wingdings" pitchFamily="2" charset="2"/>
              </a:rPr>
              <a:t></a:t>
            </a:r>
          </a:p>
          <a:p>
            <a:pPr marL="0" indent="0">
              <a:buNone/>
            </a:pPr>
            <a:endParaRPr lang="en-US" dirty="0">
              <a:sym typeface="Wingdings" pitchFamily="2" charset="2"/>
            </a:endParaRPr>
          </a:p>
          <a:p>
            <a:r>
              <a:rPr lang="en-US" dirty="0">
                <a:sym typeface="Wingdings" pitchFamily="2" charset="2"/>
              </a:rPr>
              <a:t>The notion of a variable being a </a:t>
            </a:r>
            <a:r>
              <a:rPr lang="en-US" b="1" i="1" u="sng" dirty="0">
                <a:sym typeface="Wingdings" pitchFamily="2" charset="2"/>
              </a:rPr>
              <a:t>drawer</a:t>
            </a:r>
            <a:r>
              <a:rPr lang="en-US" dirty="0">
                <a:sym typeface="Wingdings" pitchFamily="2" charset="2"/>
              </a:rPr>
              <a:t> that can </a:t>
            </a:r>
            <a:r>
              <a:rPr lang="en-US" b="1" i="1" u="sng" dirty="0">
                <a:sym typeface="Wingdings" pitchFamily="2" charset="2"/>
              </a:rPr>
              <a:t>contain</a:t>
            </a:r>
            <a:r>
              <a:rPr lang="en-US" dirty="0">
                <a:sym typeface="Wingdings" pitchFamily="2" charset="2"/>
              </a:rPr>
              <a:t> data </a:t>
            </a:r>
            <a:r>
              <a:rPr lang="en-US" b="1" i="1" u="sng" dirty="0">
                <a:sym typeface="Wingdings" pitchFamily="2" charset="2"/>
              </a:rPr>
              <a:t>is</a:t>
            </a:r>
            <a:r>
              <a:rPr lang="en-US" dirty="0">
                <a:sym typeface="Wingdings" pitchFamily="2" charset="2"/>
              </a:rPr>
              <a:t> accurate in languages like C and </a:t>
            </a:r>
            <a:r>
              <a:rPr lang="en-US">
                <a:sym typeface="Wingdings" pitchFamily="2" charset="2"/>
              </a:rPr>
              <a:t>sometimes Java</a:t>
            </a:r>
            <a:endParaRPr lang="en-US" dirty="0">
              <a:sym typeface="Wingdings" pitchFamily="2" charset="2"/>
            </a:endParaRPr>
          </a:p>
          <a:p>
            <a:pPr lvl="1"/>
            <a:r>
              <a:rPr lang="en-US" dirty="0">
                <a:sym typeface="Wingdings" pitchFamily="2" charset="2"/>
              </a:rPr>
              <a:t>C supports variables that contain data and variables that point to data stored at a location (a pointer variable)</a:t>
            </a:r>
          </a:p>
          <a:p>
            <a:pPr lvl="1"/>
            <a:r>
              <a:rPr lang="en-US" dirty="0">
                <a:sym typeface="Wingdings" pitchFamily="2" charset="2"/>
              </a:rPr>
              <a:t>That is a story for another time (www.cc4e.com)</a:t>
            </a:r>
          </a:p>
          <a:p>
            <a:endParaRPr lang="en-US" dirty="0"/>
          </a:p>
        </p:txBody>
      </p:sp>
    </p:spTree>
    <p:extLst>
      <p:ext uri="{BB962C8B-B14F-4D97-AF65-F5344CB8AC3E}">
        <p14:creationId xmlns:p14="http://schemas.microsoft.com/office/powerpoint/2010/main" val="3746733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A15D-2ED2-883E-618F-FDF78BDD4462}"/>
              </a:ext>
            </a:extLst>
          </p:cNvPr>
          <p:cNvSpPr>
            <a:spLocks noGrp="1"/>
          </p:cNvSpPr>
          <p:nvPr>
            <p:ph type="title"/>
          </p:nvPr>
        </p:nvSpPr>
        <p:spPr/>
        <p:txBody>
          <a:bodyPr/>
          <a:lstStyle/>
          <a:p>
            <a:r>
              <a:rPr lang="en-US" sz="4400" dirty="0"/>
              <a:t>Acknowledgements / Contributions</a:t>
            </a:r>
            <a:endParaRPr lang="en-US" dirty="0"/>
          </a:p>
        </p:txBody>
      </p:sp>
      <p:sp>
        <p:nvSpPr>
          <p:cNvPr id="3" name="Shape 647">
            <a:extLst>
              <a:ext uri="{FF2B5EF4-FFF2-40B4-BE49-F238E27FC236}">
                <a16:creationId xmlns:a16="http://schemas.microsoft.com/office/drawing/2014/main" id="{D55717EC-E9D8-BF35-FB6A-B831CD060584}"/>
              </a:ext>
            </a:extLst>
          </p:cNvPr>
          <p:cNvSpPr txBox="1"/>
          <p:nvPr/>
        </p:nvSpPr>
        <p:spPr>
          <a:xfrm>
            <a:off x="904576" y="1649137"/>
            <a:ext cx="5098274" cy="4435515"/>
          </a:xfrm>
          <a:prstGeom prst="rect">
            <a:avLst/>
          </a:prstGeom>
          <a:noFill/>
          <a:ln>
            <a:noFill/>
          </a:ln>
        </p:spPr>
        <p:txBody>
          <a:bodyPr lIns="68569" tIns="68569" rIns="68569" bIns="68569" anchor="t" anchorCtr="0">
            <a:noAutofit/>
          </a:bodyPr>
          <a:lstStyle/>
          <a:p>
            <a:r>
              <a:rPr lang="en-US" sz="1350" dirty="0"/>
              <a:t>These slides are Copyright 2023-  Charles R. Severance (</a:t>
            </a:r>
            <a:r>
              <a:rPr lang="en-US" sz="1350" u="sng" dirty="0">
                <a:hlinkClick r:id="rId2">
                  <a:extLst>
                    <a:ext uri="{A12FA001-AC4F-418D-AE19-62706E023703}">
                      <ahyp:hlinkClr xmlns:ahyp="http://schemas.microsoft.com/office/drawing/2018/hyperlinkcolor" val="tx"/>
                    </a:ext>
                  </a:extLst>
                </a:hlinkClick>
              </a:rPr>
              <a:t>online.dr-chuck.com</a:t>
            </a:r>
            <a:r>
              <a:rPr lang="en-US" sz="1350" dirty="0"/>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endParaRPr sz="1350" dirty="0"/>
          </a:p>
          <a:p>
            <a:r>
              <a:rPr lang="en-US" sz="1350" dirty="0"/>
              <a:t>Initial Development: Charles Severance, University of Michigan School of Information</a:t>
            </a:r>
          </a:p>
          <a:p>
            <a:endParaRPr sz="1350" dirty="0"/>
          </a:p>
          <a:p>
            <a:pPr>
              <a:buClr>
                <a:schemeClr val="dk2"/>
              </a:buClr>
              <a:buSzPct val="61111"/>
            </a:pPr>
            <a:r>
              <a:rPr lang="en-US" sz="1350" dirty="0"/>
              <a:t>… Insert new Contributors and Translators here</a:t>
            </a:r>
          </a:p>
          <a:p>
            <a:endParaRPr sz="1350" dirty="0"/>
          </a:p>
        </p:txBody>
      </p:sp>
      <p:pic>
        <p:nvPicPr>
          <p:cNvPr id="4" name="Shape 649">
            <a:extLst>
              <a:ext uri="{FF2B5EF4-FFF2-40B4-BE49-F238E27FC236}">
                <a16:creationId xmlns:a16="http://schemas.microsoft.com/office/drawing/2014/main" id="{B2412463-262F-CA1E-C658-08E0BA2E2F21}"/>
              </a:ext>
            </a:extLst>
          </p:cNvPr>
          <p:cNvPicPr preferRelativeResize="0"/>
          <p:nvPr/>
        </p:nvPicPr>
        <p:blipFill rotWithShape="1">
          <a:blip r:embed="rId3">
            <a:alphaModFix/>
          </a:blip>
          <a:srcRect/>
          <a:stretch/>
        </p:blipFill>
        <p:spPr>
          <a:xfrm>
            <a:off x="10423266" y="847480"/>
            <a:ext cx="1476449" cy="501300"/>
          </a:xfrm>
          <a:prstGeom prst="rect">
            <a:avLst/>
          </a:prstGeom>
          <a:noFill/>
          <a:ln>
            <a:noFill/>
          </a:ln>
        </p:spPr>
      </p:pic>
      <p:sp>
        <p:nvSpPr>
          <p:cNvPr id="5" name="Shape 650">
            <a:extLst>
              <a:ext uri="{FF2B5EF4-FFF2-40B4-BE49-F238E27FC236}">
                <a16:creationId xmlns:a16="http://schemas.microsoft.com/office/drawing/2014/main" id="{BE96FA23-9777-1B42-6DB1-4EDA58B75593}"/>
              </a:ext>
            </a:extLst>
          </p:cNvPr>
          <p:cNvSpPr txBox="1"/>
          <p:nvPr/>
        </p:nvSpPr>
        <p:spPr>
          <a:xfrm>
            <a:off x="6528301" y="1746993"/>
            <a:ext cx="5098274" cy="4337660"/>
          </a:xfrm>
          <a:prstGeom prst="rect">
            <a:avLst/>
          </a:prstGeom>
          <a:noFill/>
          <a:ln>
            <a:noFill/>
          </a:ln>
        </p:spPr>
        <p:txBody>
          <a:bodyPr lIns="68569" tIns="68569" rIns="68569" bIns="68569" anchor="t" anchorCtr="0">
            <a:noAutofit/>
          </a:bodyPr>
          <a:lstStyle/>
          <a:p>
            <a:r>
              <a:rPr lang="en-US" sz="1350" dirty="0"/>
              <a:t>Continue</a:t>
            </a:r>
            <a:r>
              <a:rPr lang="is-IS" sz="1350" dirty="0"/>
              <a:t>…</a:t>
            </a:r>
            <a:endParaRPr lang="en-US" sz="1350" dirty="0"/>
          </a:p>
        </p:txBody>
      </p:sp>
    </p:spTree>
    <p:extLst>
      <p:ext uri="{BB962C8B-B14F-4D97-AF65-F5344CB8AC3E}">
        <p14:creationId xmlns:p14="http://schemas.microsoft.com/office/powerpoint/2010/main" val="434770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Tree>
    <p:extLst>
      <p:ext uri="{BB962C8B-B14F-4D97-AF65-F5344CB8AC3E}">
        <p14:creationId xmlns:p14="http://schemas.microsoft.com/office/powerpoint/2010/main" val="3986011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B1B30F-494B-012F-1994-51D205975D23}"/>
              </a:ext>
            </a:extLst>
          </p:cNvPr>
          <p:cNvSpPr>
            <a:spLocks noGrp="1"/>
          </p:cNvSpPr>
          <p:nvPr>
            <p:ph type="title"/>
          </p:nvPr>
        </p:nvSpPr>
        <p:spPr/>
        <p:txBody>
          <a:bodyPr/>
          <a:lstStyle/>
          <a:p>
            <a:r>
              <a:rPr lang="en-US" dirty="0"/>
              <a:t>Slides from the Past…</a:t>
            </a:r>
          </a:p>
        </p:txBody>
      </p:sp>
      <p:sp>
        <p:nvSpPr>
          <p:cNvPr id="6" name="TextBox 5">
            <a:extLst>
              <a:ext uri="{FF2B5EF4-FFF2-40B4-BE49-F238E27FC236}">
                <a16:creationId xmlns:a16="http://schemas.microsoft.com/office/drawing/2014/main" id="{13E76C81-5212-4385-0468-173F86F41E41}"/>
              </a:ext>
            </a:extLst>
          </p:cNvPr>
          <p:cNvSpPr txBox="1"/>
          <p:nvPr/>
        </p:nvSpPr>
        <p:spPr>
          <a:xfrm>
            <a:off x="2384853" y="1852818"/>
            <a:ext cx="6956854" cy="1938992"/>
          </a:xfrm>
          <a:prstGeom prst="rect">
            <a:avLst/>
          </a:prstGeom>
          <a:noFill/>
        </p:spPr>
        <p:txBody>
          <a:bodyPr wrap="square" rtlCol="0">
            <a:spAutoFit/>
          </a:bodyPr>
          <a:lstStyle/>
          <a:p>
            <a:r>
              <a:rPr lang="en-US" sz="2400" dirty="0"/>
              <a:t>The following two slides are from Chapter 2 of the the popular “Python for Everybody” course and book available online, in Coursera, and edX. The course has introduced more people to programming (in the millions) than any other course in the world.</a:t>
            </a:r>
          </a:p>
        </p:txBody>
      </p:sp>
      <p:sp>
        <p:nvSpPr>
          <p:cNvPr id="7" name="TextBox 6">
            <a:extLst>
              <a:ext uri="{FF2B5EF4-FFF2-40B4-BE49-F238E27FC236}">
                <a16:creationId xmlns:a16="http://schemas.microsoft.com/office/drawing/2014/main" id="{83AC8E06-34AA-BBE6-B702-E4FE775ADD51}"/>
              </a:ext>
            </a:extLst>
          </p:cNvPr>
          <p:cNvSpPr txBox="1"/>
          <p:nvPr/>
        </p:nvSpPr>
        <p:spPr>
          <a:xfrm>
            <a:off x="10219038" y="6123543"/>
            <a:ext cx="1641796" cy="369332"/>
          </a:xfrm>
          <a:prstGeom prst="rect">
            <a:avLst/>
          </a:prstGeom>
          <a:noFill/>
        </p:spPr>
        <p:txBody>
          <a:bodyPr wrap="none" rtlCol="0">
            <a:spAutoFit/>
          </a:bodyPr>
          <a:lstStyle/>
          <a:p>
            <a:r>
              <a:rPr lang="en-US" dirty="0"/>
              <a:t>www.py4e.com</a:t>
            </a:r>
          </a:p>
        </p:txBody>
      </p:sp>
      <p:sp>
        <p:nvSpPr>
          <p:cNvPr id="2" name="TextBox 1">
            <a:extLst>
              <a:ext uri="{FF2B5EF4-FFF2-40B4-BE49-F238E27FC236}">
                <a16:creationId xmlns:a16="http://schemas.microsoft.com/office/drawing/2014/main" id="{872DAFD1-842E-1B23-8BAD-730F95B8C5ED}"/>
              </a:ext>
            </a:extLst>
          </p:cNvPr>
          <p:cNvSpPr txBox="1"/>
          <p:nvPr/>
        </p:nvSpPr>
        <p:spPr>
          <a:xfrm>
            <a:off x="2265405" y="4184551"/>
            <a:ext cx="6956854" cy="1815882"/>
          </a:xfrm>
          <a:prstGeom prst="rect">
            <a:avLst/>
          </a:prstGeom>
          <a:noFill/>
        </p:spPr>
        <p:txBody>
          <a:bodyPr wrap="square" rtlCol="0">
            <a:spAutoFit/>
          </a:bodyPr>
          <a:lstStyle/>
          <a:p>
            <a:r>
              <a:rPr lang="en-US" sz="2800" dirty="0">
                <a:solidFill>
                  <a:srgbClr val="FF0000"/>
                </a:solidFill>
              </a:rPr>
              <a:t>At best, these slides are misleading and at worst they are technically 100% wrong. </a:t>
            </a:r>
          </a:p>
          <a:p>
            <a:endParaRPr lang="en-US" sz="2800" dirty="0">
              <a:solidFill>
                <a:srgbClr val="FF0000"/>
              </a:solidFill>
            </a:endParaRPr>
          </a:p>
          <a:p>
            <a:r>
              <a:rPr lang="en-US" sz="2800" dirty="0">
                <a:solidFill>
                  <a:srgbClr val="FF0000"/>
                </a:solidFill>
              </a:rPr>
              <a:t>Let's learn why….</a:t>
            </a:r>
          </a:p>
        </p:txBody>
      </p:sp>
    </p:spTree>
    <p:extLst>
      <p:ext uri="{BB962C8B-B14F-4D97-AF65-F5344CB8AC3E}">
        <p14:creationId xmlns:p14="http://schemas.microsoft.com/office/powerpoint/2010/main" val="4027944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sp>
        <p:nvSpPr>
          <p:cNvPr id="263"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pPr algn="ctr"/>
            <a:endParaRPr sz="3600" b="1" dirty="0">
              <a:latin typeface="Courier"/>
              <a:ea typeface="Courier"/>
              <a:cs typeface="Courier"/>
              <a:sym typeface="Courier New"/>
            </a:endParaRPr>
          </a:p>
        </p:txBody>
      </p:sp>
      <p:sp>
        <p:nvSpPr>
          <p:cNvPr id="264" name="Shape 264"/>
          <p:cNvSpPr txBox="1"/>
          <p:nvPr/>
        </p:nvSpPr>
        <p:spPr>
          <a:xfrm>
            <a:off x="1968094" y="6025744"/>
            <a:ext cx="2841750" cy="647775"/>
          </a:xfrm>
          <a:prstGeom prst="rect">
            <a:avLst/>
          </a:prstGeom>
          <a:noFill/>
          <a:ln>
            <a:noFill/>
          </a:ln>
        </p:spPr>
        <p:txBody>
          <a:bodyPr lIns="0" tIns="0" rIns="0" bIns="0" anchor="ctr" anchorCtr="0">
            <a:noAutofit/>
          </a:bodyPr>
          <a:lstStyle/>
          <a:p>
            <a:pPr>
              <a:buClr>
                <a:srgbClr val="00FF00"/>
              </a:buClr>
            </a:pPr>
            <a:endParaRPr sz="36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vert="horz" lIns="28575" tIns="28575" rIns="28575" bIns="28575" rtlCol="0" anchor="ctr" anchorCtr="0">
            <a:noAutofit/>
          </a:bodyPr>
          <a:lstStyle/>
          <a:p>
            <a:pPr algn="ctr">
              <a:lnSpc>
                <a:spcPct val="100000"/>
              </a:lnSpc>
              <a:spcBef>
                <a:spcPts val="0"/>
              </a:spcBef>
              <a:buClr>
                <a:srgbClr val="00FF00"/>
              </a:buClr>
              <a:buSzPct val="25000"/>
            </a:pPr>
            <a:r>
              <a:rPr lang="en-US" sz="5700">
                <a:solidFill>
                  <a:srgbClr val="FFD966"/>
                </a:solidFill>
                <a:latin typeface="Arial" charset="0"/>
                <a:ea typeface="Arial" charset="0"/>
                <a:cs typeface="Arial" charset="0"/>
                <a:sym typeface="Cabin"/>
              </a:rPr>
              <a:t>Variables</a:t>
            </a:r>
          </a:p>
        </p:txBody>
      </p:sp>
      <p:sp>
        <p:nvSpPr>
          <p:cNvPr id="258" name="Shape 258"/>
          <p:cNvSpPr txBox="1">
            <a:spLocks noGrp="1"/>
          </p:cNvSpPr>
          <p:nvPr>
            <p:ph type="body" idx="1"/>
          </p:nvPr>
        </p:nvSpPr>
        <p:spPr>
          <a:xfrm>
            <a:off x="609600" y="1600201"/>
            <a:ext cx="10972800" cy="2006204"/>
          </a:xfrm>
          <a:prstGeom prst="rect">
            <a:avLst/>
          </a:prstGeom>
          <a:noFill/>
          <a:ln>
            <a:noFill/>
          </a:ln>
        </p:spPr>
        <p:txBody>
          <a:bodyPr vert="horz" lIns="28575" tIns="28575" rIns="28575" bIns="28575" rtlCol="0" anchor="ctr" anchorCtr="0">
            <a:noAutofit/>
          </a:bodyPr>
          <a:lstStyle/>
          <a:p>
            <a:pPr marL="561975" indent="-278321">
              <a:lnSpc>
                <a:spcPct val="100000"/>
              </a:lnSpc>
              <a:spcBef>
                <a:spcPts val="0"/>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A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is a named place in the memory where a programmer can store data and later retrieve the data using the </a:t>
            </a:r>
            <a:r>
              <a:rPr lang="en-US" sz="2400" dirty="0">
                <a:solidFill>
                  <a:srgbClr val="00FF00"/>
                </a:solidFill>
                <a:latin typeface="Arial" charset="0"/>
                <a:ea typeface="Arial" charset="0"/>
                <a:cs typeface="Arial" charset="0"/>
                <a:sym typeface="Cabin"/>
              </a:rPr>
              <a:t>variable</a:t>
            </a:r>
            <a:r>
              <a:rPr lang="en-US" sz="2400" dirty="0">
                <a:solidFill>
                  <a:schemeClr val="lt1"/>
                </a:solidFill>
                <a:latin typeface="Arial" charset="0"/>
                <a:ea typeface="Arial" charset="0"/>
                <a:cs typeface="Arial" charset="0"/>
                <a:sym typeface="Cabin"/>
              </a:rPr>
              <a:t> </a:t>
            </a:r>
            <a:r>
              <a:rPr lang="en-US" sz="2400" dirty="0">
                <a:solidFill>
                  <a:schemeClr val="lt1"/>
                </a:solidFill>
                <a:sym typeface="Arial"/>
              </a:rPr>
              <a:t>“</a:t>
            </a:r>
            <a:r>
              <a:rPr lang="en-US" sz="2400" dirty="0">
                <a:solidFill>
                  <a:schemeClr val="lt1"/>
                </a:solidFill>
                <a:latin typeface="Arial" charset="0"/>
                <a:ea typeface="Arial" charset="0"/>
                <a:cs typeface="Arial" charset="0"/>
                <a:sym typeface="Cabin"/>
              </a:rPr>
              <a:t>name</a:t>
            </a:r>
            <a:r>
              <a:rPr lang="en-US" sz="2400" dirty="0">
                <a:solidFill>
                  <a:schemeClr val="lt1"/>
                </a:solidFill>
                <a:sym typeface="Arial"/>
              </a:rPr>
              <a:t>”</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Programmers get to choose the names of the </a:t>
            </a:r>
            <a:r>
              <a:rPr lang="en-US" sz="2400" dirty="0">
                <a:solidFill>
                  <a:srgbClr val="00FF00"/>
                </a:solidFill>
                <a:latin typeface="Arial" charset="0"/>
                <a:ea typeface="Arial" charset="0"/>
                <a:cs typeface="Arial" charset="0"/>
                <a:sym typeface="Cabin"/>
              </a:rPr>
              <a:t>variables</a:t>
            </a:r>
          </a:p>
          <a:p>
            <a:pPr marL="561975" indent="-278321">
              <a:lnSpc>
                <a:spcPct val="100000"/>
              </a:lnSpc>
              <a:spcBef>
                <a:spcPts val="2625"/>
              </a:spcBef>
              <a:buClr>
                <a:schemeClr val="lt1"/>
              </a:buClr>
              <a:buSzPct val="100000"/>
              <a:buFont typeface="Cabin"/>
              <a:buChar char="•"/>
            </a:pPr>
            <a:r>
              <a:rPr lang="en-US" sz="2400" dirty="0">
                <a:solidFill>
                  <a:schemeClr val="lt1"/>
                </a:solidFill>
                <a:latin typeface="Arial" charset="0"/>
                <a:ea typeface="Arial" charset="0"/>
                <a:cs typeface="Arial" charset="0"/>
                <a:sym typeface="Cabin"/>
              </a:rPr>
              <a:t>You can change the contents of a </a:t>
            </a:r>
            <a:r>
              <a:rPr lang="en-US" sz="2400" dirty="0">
                <a:solidFill>
                  <a:srgbClr val="00FF00"/>
                </a:solidFill>
                <a:latin typeface="Arial" charset="0"/>
                <a:ea typeface="Arial" charset="0"/>
                <a:cs typeface="Arial" charset="0"/>
                <a:sym typeface="Cabin"/>
              </a:rPr>
              <a:t>variable </a:t>
            </a:r>
            <a:r>
              <a:rPr lang="en-US" sz="2400" dirty="0">
                <a:solidFill>
                  <a:schemeClr val="lt1"/>
                </a:solidFill>
                <a:latin typeface="Arial" charset="0"/>
                <a:ea typeface="Arial" charset="0"/>
                <a:cs typeface="Arial" charset="0"/>
                <a:sym typeface="Cabin"/>
              </a:rPr>
              <a:t>in a later statement</a:t>
            </a:r>
          </a:p>
        </p:txBody>
      </p:sp>
      <p:sp>
        <p:nvSpPr>
          <p:cNvPr id="259" name="Shape 259"/>
          <p:cNvSpPr txBox="1"/>
          <p:nvPr/>
        </p:nvSpPr>
        <p:spPr>
          <a:xfrm>
            <a:off x="7791450" y="3812373"/>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12.2</a:t>
            </a:r>
          </a:p>
        </p:txBody>
      </p:sp>
      <p:sp>
        <p:nvSpPr>
          <p:cNvPr id="260" name="Shape 260"/>
          <p:cNvSpPr txBox="1"/>
          <p:nvPr/>
        </p:nvSpPr>
        <p:spPr>
          <a:xfrm>
            <a:off x="7150894" y="3960011"/>
            <a:ext cx="333375"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x</a:t>
            </a:r>
          </a:p>
        </p:txBody>
      </p:sp>
      <p:sp>
        <p:nvSpPr>
          <p:cNvPr id="261" name="Shape 261"/>
          <p:cNvSpPr txBox="1"/>
          <p:nvPr/>
        </p:nvSpPr>
        <p:spPr>
          <a:xfrm>
            <a:off x="7762875" y="5041098"/>
            <a:ext cx="3762375" cy="9525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rgbClr val="FF7F00"/>
              </a:buClr>
              <a:buSzPct val="25000"/>
            </a:pPr>
            <a:r>
              <a:rPr lang="en-US" sz="3675">
                <a:solidFill>
                  <a:schemeClr val="lt1"/>
                </a:solidFill>
                <a:latin typeface="Arial" charset="0"/>
                <a:ea typeface="Arial" charset="0"/>
                <a:cs typeface="Arial" charset="0"/>
                <a:sym typeface="Cabin"/>
              </a:rPr>
              <a:t> 14               </a:t>
            </a:r>
          </a:p>
        </p:txBody>
      </p:sp>
      <p:sp>
        <p:nvSpPr>
          <p:cNvPr id="262" name="Shape 262"/>
          <p:cNvSpPr txBox="1"/>
          <p:nvPr/>
        </p:nvSpPr>
        <p:spPr>
          <a:xfrm>
            <a:off x="7138988" y="5193499"/>
            <a:ext cx="303608" cy="647699"/>
          </a:xfrm>
          <a:prstGeom prst="rect">
            <a:avLst/>
          </a:prstGeom>
          <a:noFill/>
          <a:ln>
            <a:noFill/>
          </a:ln>
        </p:spPr>
        <p:txBody>
          <a:bodyPr lIns="0" tIns="0" rIns="0" bIns="0" anchor="ctr" anchorCtr="0">
            <a:noAutofit/>
          </a:bodyPr>
          <a:lstStyle/>
          <a:p>
            <a:pPr algn="ctr">
              <a:buClr>
                <a:srgbClr val="00FF00"/>
              </a:buClr>
              <a:buSzPct val="25000"/>
            </a:pPr>
            <a:r>
              <a:rPr lang="en-US" sz="3900">
                <a:solidFill>
                  <a:srgbClr val="00FF00"/>
                </a:solidFill>
                <a:latin typeface="Arial" charset="0"/>
                <a:ea typeface="Arial" charset="0"/>
                <a:cs typeface="Arial" charset="0"/>
                <a:sym typeface="Cabin"/>
              </a:rPr>
              <a:t>y</a:t>
            </a:r>
          </a:p>
        </p:txBody>
      </p:sp>
      <p:grpSp>
        <p:nvGrpSpPr>
          <p:cNvPr id="10" name="Shape 276"/>
          <p:cNvGrpSpPr/>
          <p:nvPr/>
        </p:nvGrpSpPr>
        <p:grpSpPr>
          <a:xfrm>
            <a:off x="8017668" y="3989776"/>
            <a:ext cx="572700" cy="677549"/>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8889207" y="3942152"/>
            <a:ext cx="1252349" cy="704925"/>
          </a:xfrm>
          <a:prstGeom prst="rect">
            <a:avLst/>
          </a:prstGeom>
          <a:noFill/>
          <a:ln>
            <a:noFill/>
          </a:ln>
        </p:spPr>
        <p:txBody>
          <a:bodyPr lIns="0" tIns="0" rIns="0" bIns="0" anchor="ctr" anchorCtr="0">
            <a:noAutofit/>
          </a:bodyPr>
          <a:lstStyle/>
          <a:p>
            <a:pPr algn="ctr">
              <a:buClr>
                <a:srgbClr val="FF7F00"/>
              </a:buClr>
              <a:buSzPct val="25000"/>
            </a:pPr>
            <a:r>
              <a:rPr lang="en-US" sz="4350">
                <a:solidFill>
                  <a:schemeClr val="lt1"/>
                </a:solidFill>
                <a:latin typeface="Arial" charset="0"/>
                <a:ea typeface="Arial" charset="0"/>
                <a:cs typeface="Arial" charset="0"/>
                <a:sym typeface="Cabin"/>
              </a:rPr>
              <a:t>100</a:t>
            </a:r>
          </a:p>
        </p:txBody>
      </p:sp>
      <p:sp>
        <p:nvSpPr>
          <p:cNvPr id="14" name="Shape 263"/>
          <p:cNvSpPr txBox="1"/>
          <p:nvPr/>
        </p:nvSpPr>
        <p:spPr>
          <a:xfrm>
            <a:off x="1968094" y="3986121"/>
            <a:ext cx="3029175" cy="1790774"/>
          </a:xfrm>
          <a:prstGeom prst="rect">
            <a:avLst/>
          </a:prstGeom>
          <a:noFill/>
          <a:ln>
            <a:noFill/>
          </a:ln>
        </p:spPr>
        <p:txBody>
          <a:bodyPr lIns="0" tIns="0" rIns="0" bIns="0" anchor="ctr" anchorCtr="0">
            <a:noAutofit/>
          </a:bodyPr>
          <a:lstStyle/>
          <a:p>
            <a:pPr>
              <a:buClr>
                <a:srgbClr val="00FF00"/>
              </a:buClr>
              <a:buSzPct val="25000"/>
            </a:pPr>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12.2</a:t>
            </a:r>
          </a:p>
          <a:p>
            <a:pPr>
              <a:buClr>
                <a:srgbClr val="00FF00"/>
              </a:buClr>
              <a:buSzPct val="25000"/>
            </a:pPr>
            <a:r>
              <a:rPr lang="en-US" sz="3600" dirty="0">
                <a:solidFill>
                  <a:srgbClr val="00FF00"/>
                </a:solidFill>
                <a:latin typeface="Courier"/>
                <a:ea typeface="Courier"/>
                <a:cs typeface="Courier"/>
                <a:sym typeface="Courier New"/>
              </a:rPr>
              <a:t>y</a:t>
            </a:r>
            <a:r>
              <a:rPr lang="en-US" sz="3600" dirty="0">
                <a:solidFill>
                  <a:srgbClr val="FFFF00"/>
                </a:solidFill>
                <a:latin typeface="Courier"/>
                <a:ea typeface="Courier"/>
                <a:cs typeface="Courier"/>
                <a:sym typeface="Courier New"/>
              </a:rPr>
              <a:t>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14</a:t>
            </a:r>
          </a:p>
          <a:p>
            <a:r>
              <a:rPr lang="en-US" sz="3600" dirty="0">
                <a:solidFill>
                  <a:srgbClr val="00FF00"/>
                </a:solidFill>
                <a:latin typeface="Courier"/>
                <a:ea typeface="Courier"/>
                <a:cs typeface="Courier"/>
                <a:sym typeface="Courier New"/>
              </a:rPr>
              <a:t>x </a:t>
            </a:r>
            <a:r>
              <a:rPr lang="en-US" sz="3600" dirty="0">
                <a:solidFill>
                  <a:srgbClr val="FFFFFF"/>
                </a:solidFill>
                <a:latin typeface="Courier"/>
                <a:ea typeface="Courier"/>
                <a:cs typeface="Courier"/>
                <a:sym typeface="Courier New"/>
              </a:rPr>
              <a:t>=</a:t>
            </a:r>
            <a:r>
              <a:rPr lang="en-US" sz="3600" dirty="0">
                <a:solidFill>
                  <a:srgbClr val="FFFF00"/>
                </a:solidFill>
                <a:latin typeface="Courier"/>
                <a:ea typeface="Courier"/>
                <a:cs typeface="Courier"/>
                <a:sym typeface="Courier New"/>
              </a:rPr>
              <a:t> </a:t>
            </a:r>
            <a:r>
              <a:rPr lang="en-US" sz="3600" dirty="0">
                <a:solidFill>
                  <a:srgbClr val="FF9900"/>
                </a:solidFill>
                <a:latin typeface="Courier"/>
                <a:ea typeface="Courier"/>
                <a:cs typeface="Courier"/>
                <a:sym typeface="Courier New"/>
              </a:rPr>
              <a:t>100</a:t>
            </a: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23AC6-19A1-AAFE-3AA8-4F2596D02C10}"/>
              </a:ext>
            </a:extLst>
          </p:cNvPr>
          <p:cNvSpPr>
            <a:spLocks noGrp="1"/>
          </p:cNvSpPr>
          <p:nvPr>
            <p:ph type="title"/>
          </p:nvPr>
        </p:nvSpPr>
        <p:spPr/>
        <p:txBody>
          <a:bodyPr/>
          <a:lstStyle/>
          <a:p>
            <a:r>
              <a:rPr lang="en-US" dirty="0"/>
              <a:t>What *IS* a Python variable?</a:t>
            </a:r>
          </a:p>
        </p:txBody>
      </p:sp>
      <p:sp>
        <p:nvSpPr>
          <p:cNvPr id="3" name="Content Placeholder 2">
            <a:extLst>
              <a:ext uri="{FF2B5EF4-FFF2-40B4-BE49-F238E27FC236}">
                <a16:creationId xmlns:a16="http://schemas.microsoft.com/office/drawing/2014/main" id="{147AB6B9-EFA7-BEDD-DAB4-8C265216C54D}"/>
              </a:ext>
            </a:extLst>
          </p:cNvPr>
          <p:cNvSpPr>
            <a:spLocks noGrp="1"/>
          </p:cNvSpPr>
          <p:nvPr>
            <p:ph idx="1"/>
          </p:nvPr>
        </p:nvSpPr>
        <p:spPr>
          <a:xfrm>
            <a:off x="838200" y="1825625"/>
            <a:ext cx="10515600" cy="1449958"/>
          </a:xfrm>
        </p:spPr>
        <p:txBody>
          <a:bodyPr>
            <a:normAutofit fontScale="85000" lnSpcReduction="10000"/>
          </a:bodyPr>
          <a:lstStyle/>
          <a:p>
            <a:r>
              <a:rPr lang="en-US" dirty="0"/>
              <a:t>A Python variable is a symbolic name that is a </a:t>
            </a:r>
            <a:r>
              <a:rPr lang="en-US" b="1" i="1" u="sng" dirty="0"/>
              <a:t>pointer</a:t>
            </a:r>
            <a:r>
              <a:rPr lang="en-US" dirty="0"/>
              <a:t> or </a:t>
            </a:r>
            <a:r>
              <a:rPr lang="en-US" b="1" i="1" u="sng" dirty="0"/>
              <a:t>reference</a:t>
            </a:r>
            <a:r>
              <a:rPr lang="en-US" dirty="0"/>
              <a:t> to an object.</a:t>
            </a:r>
          </a:p>
          <a:p>
            <a:endParaRPr lang="en-US" dirty="0"/>
          </a:p>
          <a:p>
            <a:r>
              <a:rPr lang="en-US" dirty="0"/>
              <a:t>We can examine what a variable is ”pointing to” using the id() function in Python</a:t>
            </a:r>
          </a:p>
        </p:txBody>
      </p:sp>
      <p:sp>
        <p:nvSpPr>
          <p:cNvPr id="5" name="TextBox 4">
            <a:extLst>
              <a:ext uri="{FF2B5EF4-FFF2-40B4-BE49-F238E27FC236}">
                <a16:creationId xmlns:a16="http://schemas.microsoft.com/office/drawing/2014/main" id="{15FB4245-3383-B207-B766-F3209F157874}"/>
              </a:ext>
            </a:extLst>
          </p:cNvPr>
          <p:cNvSpPr txBox="1"/>
          <p:nvPr/>
        </p:nvSpPr>
        <p:spPr>
          <a:xfrm>
            <a:off x="5820032" y="6311900"/>
            <a:ext cx="6153665" cy="369332"/>
          </a:xfrm>
          <a:prstGeom prst="rect">
            <a:avLst/>
          </a:prstGeom>
          <a:noFill/>
        </p:spPr>
        <p:txBody>
          <a:bodyPr wrap="square">
            <a:spAutoFit/>
          </a:bodyPr>
          <a:lstStyle/>
          <a:p>
            <a:r>
              <a:rPr lang="en-US" dirty="0"/>
              <a:t>https://</a:t>
            </a:r>
            <a:r>
              <a:rPr lang="en-US" dirty="0" err="1"/>
              <a:t>realpython.com</a:t>
            </a:r>
            <a:r>
              <a:rPr lang="en-US" dirty="0"/>
              <a:t>/python-variables/#object-references</a:t>
            </a:r>
          </a:p>
        </p:txBody>
      </p:sp>
      <p:sp>
        <p:nvSpPr>
          <p:cNvPr id="6" name="TextBox 5">
            <a:extLst>
              <a:ext uri="{FF2B5EF4-FFF2-40B4-BE49-F238E27FC236}">
                <a16:creationId xmlns:a16="http://schemas.microsoft.com/office/drawing/2014/main" id="{09CA9CA2-9577-4646-97E5-B5AAB58CB630}"/>
              </a:ext>
            </a:extLst>
          </p:cNvPr>
          <p:cNvSpPr txBox="1"/>
          <p:nvPr/>
        </p:nvSpPr>
        <p:spPr>
          <a:xfrm>
            <a:off x="1532238" y="3469844"/>
            <a:ext cx="3323968" cy="2031325"/>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42</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4311543376</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4311543376</a:t>
            </a:r>
          </a:p>
          <a:p>
            <a:endParaRPr lang="en-US" b="1" dirty="0">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06FA2A-0AA2-CD5B-F89C-D007BBF80963}"/>
              </a:ext>
            </a:extLst>
          </p:cNvPr>
          <p:cNvSpPr/>
          <p:nvPr/>
        </p:nvSpPr>
        <p:spPr>
          <a:xfrm>
            <a:off x="9362306" y="4394556"/>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42</a:t>
            </a:r>
          </a:p>
        </p:txBody>
      </p:sp>
      <p:sp>
        <p:nvSpPr>
          <p:cNvPr id="8" name="Rectangle 7">
            <a:extLst>
              <a:ext uri="{FF2B5EF4-FFF2-40B4-BE49-F238E27FC236}">
                <a16:creationId xmlns:a16="http://schemas.microsoft.com/office/drawing/2014/main" id="{3E0F4A34-AEA9-7538-7B9B-B94BB18661D9}"/>
              </a:ext>
            </a:extLst>
          </p:cNvPr>
          <p:cNvSpPr/>
          <p:nvPr/>
        </p:nvSpPr>
        <p:spPr>
          <a:xfrm>
            <a:off x="6312245" y="3574987"/>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9" name="Rectangle 8">
            <a:extLst>
              <a:ext uri="{FF2B5EF4-FFF2-40B4-BE49-F238E27FC236}">
                <a16:creationId xmlns:a16="http://schemas.microsoft.com/office/drawing/2014/main" id="{13D4231E-D8E7-0BC6-3FA0-8EC2CDCE0006}"/>
              </a:ext>
            </a:extLst>
          </p:cNvPr>
          <p:cNvSpPr/>
          <p:nvPr/>
        </p:nvSpPr>
        <p:spPr>
          <a:xfrm>
            <a:off x="6312245" y="4877154"/>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1" name="Curved Connector 10">
            <a:extLst>
              <a:ext uri="{FF2B5EF4-FFF2-40B4-BE49-F238E27FC236}">
                <a16:creationId xmlns:a16="http://schemas.microsoft.com/office/drawing/2014/main" id="{3D8709B9-2CE0-EB80-A118-6AAEBB9F0274}"/>
              </a:ext>
            </a:extLst>
          </p:cNvPr>
          <p:cNvCxnSpPr>
            <a:stCxn id="8" idx="3"/>
            <a:endCxn id="7" idx="1"/>
          </p:cNvCxnSpPr>
          <p:nvPr/>
        </p:nvCxnSpPr>
        <p:spPr>
          <a:xfrm>
            <a:off x="7115434" y="3924066"/>
            <a:ext cx="2246872" cy="902977"/>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9F7C7CDC-5C92-36CD-3426-D9EF84CE6F3E}"/>
              </a:ext>
            </a:extLst>
          </p:cNvPr>
          <p:cNvCxnSpPr>
            <a:cxnSpLocks/>
            <a:stCxn id="9" idx="3"/>
            <a:endCxn id="7" idx="1"/>
          </p:cNvCxnSpPr>
          <p:nvPr/>
        </p:nvCxnSpPr>
        <p:spPr>
          <a:xfrm flipV="1">
            <a:off x="7115434" y="4827043"/>
            <a:ext cx="2246872" cy="399190"/>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4D4A0F0-F49C-C2A1-9098-4CE838BC4D78}"/>
              </a:ext>
            </a:extLst>
          </p:cNvPr>
          <p:cNvSpPr txBox="1"/>
          <p:nvPr/>
        </p:nvSpPr>
        <p:spPr>
          <a:xfrm>
            <a:off x="9207432" y="3582438"/>
            <a:ext cx="1285929" cy="584775"/>
          </a:xfrm>
          <a:prstGeom prst="rect">
            <a:avLst/>
          </a:prstGeom>
          <a:noFill/>
        </p:spPr>
        <p:txBody>
          <a:bodyPr wrap="none" rtlCol="0">
            <a:spAutoFit/>
          </a:bodyPr>
          <a:lstStyle/>
          <a:p>
            <a:r>
              <a:rPr lang="en-US" sz="3200" dirty="0"/>
              <a:t>Object</a:t>
            </a:r>
          </a:p>
        </p:txBody>
      </p:sp>
    </p:spTree>
    <p:extLst>
      <p:ext uri="{BB962C8B-B14F-4D97-AF65-F5344CB8AC3E}">
        <p14:creationId xmlns:p14="http://schemas.microsoft.com/office/powerpoint/2010/main" val="1740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1186248"/>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print(type(300))</a:t>
            </a:r>
          </a:p>
          <a:p>
            <a:r>
              <a:rPr lang="en-US" b="1" dirty="0">
                <a:latin typeface="Courier New" panose="02070309020205020404" pitchFamily="49" charset="0"/>
                <a:cs typeface="Courier New" panose="02070309020205020404" pitchFamily="49" charset="0"/>
              </a:rPr>
              <a:t>&lt;class 'int'&gt;</a:t>
            </a:r>
          </a:p>
          <a:p>
            <a:r>
              <a:rPr lang="en-US" b="1" dirty="0">
                <a:latin typeface="Courier New" panose="02070309020205020404" pitchFamily="49" charset="0"/>
                <a:cs typeface="Courier New" panose="02070309020205020404" pitchFamily="49" charset="0"/>
              </a:rPr>
              <a:t>&gt;&gt;&gt; x = 300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4315234800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x = 2000</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4315237200</a:t>
            </a: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4315237200</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p:txBody>
      </p:sp>
      <p:sp>
        <p:nvSpPr>
          <p:cNvPr id="5" name="Rectangle 4">
            <a:extLst>
              <a:ext uri="{FF2B5EF4-FFF2-40B4-BE49-F238E27FC236}">
                <a16:creationId xmlns:a16="http://schemas.microsoft.com/office/drawing/2014/main" id="{834C8FC5-5CF5-07E8-B866-3C5F69D759B5}"/>
              </a:ext>
            </a:extLst>
          </p:cNvPr>
          <p:cNvSpPr/>
          <p:nvPr/>
        </p:nvSpPr>
        <p:spPr>
          <a:xfrm>
            <a:off x="9856574" y="1528118"/>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7" name="TextBox 6">
            <a:extLst>
              <a:ext uri="{FF2B5EF4-FFF2-40B4-BE49-F238E27FC236}">
                <a16:creationId xmlns:a16="http://schemas.microsoft.com/office/drawing/2014/main" id="{D6CC2EBC-44AD-5A6B-1D3B-748312DF8BAA}"/>
              </a:ext>
            </a:extLst>
          </p:cNvPr>
          <p:cNvSpPr txBox="1"/>
          <p:nvPr/>
        </p:nvSpPr>
        <p:spPr>
          <a:xfrm>
            <a:off x="9856574" y="654909"/>
            <a:ext cx="1446230" cy="584775"/>
          </a:xfrm>
          <a:prstGeom prst="rect">
            <a:avLst/>
          </a:prstGeom>
          <a:noFill/>
        </p:spPr>
        <p:txBody>
          <a:bodyPr wrap="none" rtlCol="0">
            <a:spAutoFit/>
          </a:bodyPr>
          <a:lstStyle/>
          <a:p>
            <a:r>
              <a:rPr lang="en-US" sz="3200" dirty="0"/>
              <a:t>Objects</a:t>
            </a:r>
          </a:p>
        </p:txBody>
      </p:sp>
      <p:sp>
        <p:nvSpPr>
          <p:cNvPr id="8" name="TextBox 7">
            <a:extLst>
              <a:ext uri="{FF2B5EF4-FFF2-40B4-BE49-F238E27FC236}">
                <a16:creationId xmlns:a16="http://schemas.microsoft.com/office/drawing/2014/main" id="{712B587F-DD72-5E90-D985-9A032B6B64D4}"/>
              </a:ext>
            </a:extLst>
          </p:cNvPr>
          <p:cNvSpPr txBox="1"/>
          <p:nvPr/>
        </p:nvSpPr>
        <p:spPr>
          <a:xfrm>
            <a:off x="6495430" y="654909"/>
            <a:ext cx="1700722" cy="584775"/>
          </a:xfrm>
          <a:prstGeom prst="rect">
            <a:avLst/>
          </a:prstGeom>
          <a:noFill/>
        </p:spPr>
        <p:txBody>
          <a:bodyPr wrap="none" rtlCol="0">
            <a:spAutoFit/>
          </a:bodyPr>
          <a:lstStyle/>
          <a:p>
            <a:r>
              <a:rPr lang="en-US" sz="3200" dirty="0"/>
              <a:t>Variables</a:t>
            </a:r>
          </a:p>
        </p:txBody>
      </p:sp>
      <p:sp>
        <p:nvSpPr>
          <p:cNvPr id="9" name="Rectangle 8">
            <a:extLst>
              <a:ext uri="{FF2B5EF4-FFF2-40B4-BE49-F238E27FC236}">
                <a16:creationId xmlns:a16="http://schemas.microsoft.com/office/drawing/2014/main" id="{F8B4BE17-D068-5BDF-DDAD-9DA5089BE969}"/>
              </a:ext>
            </a:extLst>
          </p:cNvPr>
          <p:cNvSpPr/>
          <p:nvPr/>
        </p:nvSpPr>
        <p:spPr>
          <a:xfrm>
            <a:off x="6729704" y="156301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a:off x="7532893" y="1912090"/>
            <a:ext cx="2323681" cy="48515"/>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72B8A-F838-EF40-B834-7931157DACD4}"/>
              </a:ext>
            </a:extLst>
          </p:cNvPr>
          <p:cNvSpPr/>
          <p:nvPr/>
        </p:nvSpPr>
        <p:spPr>
          <a:xfrm>
            <a:off x="9856574" y="3733800"/>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300</a:t>
            </a:r>
          </a:p>
        </p:txBody>
      </p:sp>
      <p:sp>
        <p:nvSpPr>
          <p:cNvPr id="15" name="Rectangle 14">
            <a:extLst>
              <a:ext uri="{FF2B5EF4-FFF2-40B4-BE49-F238E27FC236}">
                <a16:creationId xmlns:a16="http://schemas.microsoft.com/office/drawing/2014/main" id="{171F8C23-0AEC-E277-DE1C-87F6C6F1DDD2}"/>
              </a:ext>
            </a:extLst>
          </p:cNvPr>
          <p:cNvSpPr/>
          <p:nvPr/>
        </p:nvSpPr>
        <p:spPr>
          <a:xfrm>
            <a:off x="9856574" y="4905629"/>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a:t>
            </a:r>
          </a:p>
          <a:p>
            <a:pPr algn="ctr"/>
            <a:r>
              <a:rPr lang="en-US" dirty="0"/>
              <a:t>2000</a:t>
            </a:r>
          </a:p>
        </p:txBody>
      </p:sp>
      <p:sp>
        <p:nvSpPr>
          <p:cNvPr id="16" name="Rectangle 15">
            <a:extLst>
              <a:ext uri="{FF2B5EF4-FFF2-40B4-BE49-F238E27FC236}">
                <a16:creationId xmlns:a16="http://schemas.microsoft.com/office/drawing/2014/main" id="{8023FDA4-CE7B-26F9-B871-65BA362ACFCC}"/>
              </a:ext>
            </a:extLst>
          </p:cNvPr>
          <p:cNvSpPr/>
          <p:nvPr/>
        </p:nvSpPr>
        <p:spPr>
          <a:xfrm>
            <a:off x="6729704" y="376869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a:extLst>
              <a:ext uri="{FF2B5EF4-FFF2-40B4-BE49-F238E27FC236}">
                <a16:creationId xmlns:a16="http://schemas.microsoft.com/office/drawing/2014/main" id="{0FBD4295-035E-7595-1A08-1D408290CA83}"/>
              </a:ext>
            </a:extLst>
          </p:cNvPr>
          <p:cNvSpPr/>
          <p:nvPr/>
        </p:nvSpPr>
        <p:spPr>
          <a:xfrm>
            <a:off x="6729704" y="4799566"/>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8" name="Curved Connector 17">
            <a:extLst>
              <a:ext uri="{FF2B5EF4-FFF2-40B4-BE49-F238E27FC236}">
                <a16:creationId xmlns:a16="http://schemas.microsoft.com/office/drawing/2014/main" id="{AEBDCD9E-33D5-4EE2-3B61-135AEE73C22C}"/>
              </a:ext>
            </a:extLst>
          </p:cNvPr>
          <p:cNvCxnSpPr>
            <a:cxnSpLocks/>
            <a:stCxn id="16" idx="3"/>
            <a:endCxn id="15" idx="1"/>
          </p:cNvCxnSpPr>
          <p:nvPr/>
        </p:nvCxnSpPr>
        <p:spPr>
          <a:xfrm>
            <a:off x="7532893" y="4117772"/>
            <a:ext cx="2323681" cy="1220344"/>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CECD9A81-416D-AC8F-679F-EB47F9160350}"/>
              </a:ext>
            </a:extLst>
          </p:cNvPr>
          <p:cNvCxnSpPr>
            <a:cxnSpLocks/>
            <a:stCxn id="17" idx="3"/>
            <a:endCxn id="15" idx="1"/>
          </p:cNvCxnSpPr>
          <p:nvPr/>
        </p:nvCxnSpPr>
        <p:spPr>
          <a:xfrm>
            <a:off x="7532893" y="5148645"/>
            <a:ext cx="2323681" cy="18947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flipV="1">
            <a:off x="531341" y="2981949"/>
            <a:ext cx="11368216" cy="47455"/>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CAF4E44-48D7-7A9D-C23F-785DF31F3C5F}"/>
              </a:ext>
            </a:extLst>
          </p:cNvPr>
          <p:cNvSpPr/>
          <p:nvPr/>
        </p:nvSpPr>
        <p:spPr>
          <a:xfrm>
            <a:off x="8293139" y="311098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free</a:t>
            </a:r>
          </a:p>
          <a:p>
            <a:pPr algn="ctr"/>
            <a:r>
              <a:rPr lang="en-US" dirty="0"/>
              <a:t>list</a:t>
            </a:r>
          </a:p>
        </p:txBody>
      </p:sp>
      <p:cxnSp>
        <p:nvCxnSpPr>
          <p:cNvPr id="3" name="Curved Connector 2">
            <a:extLst>
              <a:ext uri="{FF2B5EF4-FFF2-40B4-BE49-F238E27FC236}">
                <a16:creationId xmlns:a16="http://schemas.microsoft.com/office/drawing/2014/main" id="{99726CB0-3521-941B-BD51-1B614109DE34}"/>
              </a:ext>
            </a:extLst>
          </p:cNvPr>
          <p:cNvCxnSpPr>
            <a:cxnSpLocks/>
            <a:stCxn id="2" idx="3"/>
            <a:endCxn id="14" idx="1"/>
          </p:cNvCxnSpPr>
          <p:nvPr/>
        </p:nvCxnSpPr>
        <p:spPr>
          <a:xfrm>
            <a:off x="9096328" y="3460062"/>
            <a:ext cx="760246" cy="706225"/>
          </a:xfrm>
          <a:prstGeom prst="curvedConnector3">
            <a:avLst>
              <a:gd name="adj1" fmla="val 50000"/>
            </a:avLst>
          </a:prstGeom>
          <a:ln w="603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507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659E776-9021-D597-7975-6FF2C12F5F9A}"/>
              </a:ext>
            </a:extLst>
          </p:cNvPr>
          <p:cNvSpPr txBox="1"/>
          <p:nvPr/>
        </p:nvSpPr>
        <p:spPr>
          <a:xfrm>
            <a:off x="1359243" y="753759"/>
            <a:ext cx="3323968" cy="5078313"/>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y = 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4315241024</a:t>
            </a: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 'world']</a:t>
            </a:r>
          </a:p>
        </p:txBody>
      </p:sp>
      <p:sp>
        <p:nvSpPr>
          <p:cNvPr id="5" name="Rectangle 4">
            <a:extLst>
              <a:ext uri="{FF2B5EF4-FFF2-40B4-BE49-F238E27FC236}">
                <a16:creationId xmlns:a16="http://schemas.microsoft.com/office/drawing/2014/main" id="{834C8FC5-5CF5-07E8-B866-3C5F69D759B5}"/>
              </a:ext>
            </a:extLst>
          </p:cNvPr>
          <p:cNvSpPr/>
          <p:nvPr/>
        </p:nvSpPr>
        <p:spPr>
          <a:xfrm>
            <a:off x="9856574" y="10471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9" name="Rectangle 8">
            <a:extLst>
              <a:ext uri="{FF2B5EF4-FFF2-40B4-BE49-F238E27FC236}">
                <a16:creationId xmlns:a16="http://schemas.microsoft.com/office/drawing/2014/main" id="{F8B4BE17-D068-5BDF-DDAD-9DA5089BE969}"/>
              </a:ext>
            </a:extLst>
          </p:cNvPr>
          <p:cNvSpPr/>
          <p:nvPr/>
        </p:nvSpPr>
        <p:spPr>
          <a:xfrm>
            <a:off x="6698812" y="11305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1" name="Curved Connector 10">
            <a:extLst>
              <a:ext uri="{FF2B5EF4-FFF2-40B4-BE49-F238E27FC236}">
                <a16:creationId xmlns:a16="http://schemas.microsoft.com/office/drawing/2014/main" id="{83A4F2EC-3F27-D125-921C-B2049C5CC574}"/>
              </a:ext>
            </a:extLst>
          </p:cNvPr>
          <p:cNvCxnSpPr>
            <a:cxnSpLocks/>
            <a:stCxn id="9" idx="3"/>
            <a:endCxn id="5" idx="1"/>
          </p:cNvCxnSpPr>
          <p:nvPr/>
        </p:nvCxnSpPr>
        <p:spPr>
          <a:xfrm flipV="1">
            <a:off x="7502001" y="1479600"/>
            <a:ext cx="2354573"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1F0699-609F-DACD-A71C-D2ACB35C16D7}"/>
              </a:ext>
            </a:extLst>
          </p:cNvPr>
          <p:cNvCxnSpPr>
            <a:cxnSpLocks/>
          </p:cNvCxnSpPr>
          <p:nvPr/>
        </p:nvCxnSpPr>
        <p:spPr>
          <a:xfrm>
            <a:off x="518984" y="2498064"/>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EFD883F4-EB5A-088D-CDE4-A6906BDD7BC6}"/>
              </a:ext>
            </a:extLst>
          </p:cNvPr>
          <p:cNvSpPr/>
          <p:nvPr/>
        </p:nvSpPr>
        <p:spPr>
          <a:xfrm>
            <a:off x="9864812" y="2655613"/>
            <a:ext cx="976183" cy="8649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p:txBody>
      </p:sp>
      <p:sp>
        <p:nvSpPr>
          <p:cNvPr id="6" name="Rectangle 5">
            <a:extLst>
              <a:ext uri="{FF2B5EF4-FFF2-40B4-BE49-F238E27FC236}">
                <a16:creationId xmlns:a16="http://schemas.microsoft.com/office/drawing/2014/main" id="{E0E33C4C-0B80-C393-5100-FB75E96B469A}"/>
              </a:ext>
            </a:extLst>
          </p:cNvPr>
          <p:cNvSpPr/>
          <p:nvPr/>
        </p:nvSpPr>
        <p:spPr>
          <a:xfrm>
            <a:off x="6698812" y="2739022"/>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10" name="Curved Connector 9">
            <a:extLst>
              <a:ext uri="{FF2B5EF4-FFF2-40B4-BE49-F238E27FC236}">
                <a16:creationId xmlns:a16="http://schemas.microsoft.com/office/drawing/2014/main" id="{99A825E0-1672-CEC9-8005-041A94380E33}"/>
              </a:ext>
            </a:extLst>
          </p:cNvPr>
          <p:cNvCxnSpPr>
            <a:cxnSpLocks/>
            <a:stCxn id="6" idx="3"/>
            <a:endCxn id="3" idx="1"/>
          </p:cNvCxnSpPr>
          <p:nvPr/>
        </p:nvCxnSpPr>
        <p:spPr>
          <a:xfrm flipV="1">
            <a:off x="7502001" y="3088100"/>
            <a:ext cx="2362811" cy="1"/>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0ACBBD23-1479-C8B6-C617-2EE2D4381F5F}"/>
              </a:ext>
            </a:extLst>
          </p:cNvPr>
          <p:cNvSpPr/>
          <p:nvPr/>
        </p:nvSpPr>
        <p:spPr>
          <a:xfrm>
            <a:off x="6698812" y="3516410"/>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13" name="Curved Connector 12">
            <a:extLst>
              <a:ext uri="{FF2B5EF4-FFF2-40B4-BE49-F238E27FC236}">
                <a16:creationId xmlns:a16="http://schemas.microsoft.com/office/drawing/2014/main" id="{CFB3AD3D-8048-F8E7-26E6-6FC00D7A667B}"/>
              </a:ext>
            </a:extLst>
          </p:cNvPr>
          <p:cNvCxnSpPr>
            <a:cxnSpLocks/>
            <a:stCxn id="12" idx="3"/>
            <a:endCxn id="3" idx="1"/>
          </p:cNvCxnSpPr>
          <p:nvPr/>
        </p:nvCxnSpPr>
        <p:spPr>
          <a:xfrm flipV="1">
            <a:off x="7502001" y="3088100"/>
            <a:ext cx="2362811" cy="777389"/>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8043C1A3-0A44-31D9-CFAF-224A5CBA69E5}"/>
              </a:ext>
            </a:extLst>
          </p:cNvPr>
          <p:cNvSpPr/>
          <p:nvPr/>
        </p:nvSpPr>
        <p:spPr>
          <a:xfrm>
            <a:off x="9818892" y="4739524"/>
            <a:ext cx="976183" cy="1092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list</a:t>
            </a:r>
          </a:p>
          <a:p>
            <a:pPr algn="ctr"/>
            <a:r>
              <a:rPr lang="en-US" dirty="0"/>
              <a:t>Hello</a:t>
            </a:r>
          </a:p>
          <a:p>
            <a:pPr algn="ctr"/>
            <a:r>
              <a:rPr lang="en-US" dirty="0"/>
              <a:t>world</a:t>
            </a:r>
          </a:p>
        </p:txBody>
      </p:sp>
      <p:sp>
        <p:nvSpPr>
          <p:cNvPr id="22" name="Rectangle 21">
            <a:extLst>
              <a:ext uri="{FF2B5EF4-FFF2-40B4-BE49-F238E27FC236}">
                <a16:creationId xmlns:a16="http://schemas.microsoft.com/office/drawing/2014/main" id="{D025F4CD-F617-FF51-ED46-14D93E8A8A20}"/>
              </a:ext>
            </a:extLst>
          </p:cNvPr>
          <p:cNvSpPr/>
          <p:nvPr/>
        </p:nvSpPr>
        <p:spPr>
          <a:xfrm>
            <a:off x="6698812" y="4822933"/>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3" name="Curved Connector 22">
            <a:extLst>
              <a:ext uri="{FF2B5EF4-FFF2-40B4-BE49-F238E27FC236}">
                <a16:creationId xmlns:a16="http://schemas.microsoft.com/office/drawing/2014/main" id="{269B21CD-8023-1DAC-926C-56C299D2B336}"/>
              </a:ext>
            </a:extLst>
          </p:cNvPr>
          <p:cNvCxnSpPr>
            <a:cxnSpLocks/>
            <a:stCxn id="22" idx="3"/>
            <a:endCxn id="21" idx="1"/>
          </p:cNvCxnSpPr>
          <p:nvPr/>
        </p:nvCxnSpPr>
        <p:spPr>
          <a:xfrm>
            <a:off x="7502001" y="5172012"/>
            <a:ext cx="2316891" cy="113786"/>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6CB0BF-A80A-DBB7-9F6D-079A40C80265}"/>
              </a:ext>
            </a:extLst>
          </p:cNvPr>
          <p:cNvSpPr/>
          <p:nvPr/>
        </p:nvSpPr>
        <p:spPr>
          <a:xfrm>
            <a:off x="6698812" y="5600321"/>
            <a:ext cx="803189" cy="698157"/>
          </a:xfrm>
          <a:prstGeom prst="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cxnSp>
        <p:nvCxnSpPr>
          <p:cNvPr id="26" name="Curved Connector 25">
            <a:extLst>
              <a:ext uri="{FF2B5EF4-FFF2-40B4-BE49-F238E27FC236}">
                <a16:creationId xmlns:a16="http://schemas.microsoft.com/office/drawing/2014/main" id="{2939498F-17CF-C39B-4970-125B4DB9B688}"/>
              </a:ext>
            </a:extLst>
          </p:cNvPr>
          <p:cNvCxnSpPr>
            <a:cxnSpLocks/>
            <a:stCxn id="25" idx="3"/>
            <a:endCxn id="21" idx="1"/>
          </p:cNvCxnSpPr>
          <p:nvPr/>
        </p:nvCxnSpPr>
        <p:spPr>
          <a:xfrm flipV="1">
            <a:off x="7502001" y="5285798"/>
            <a:ext cx="2316891" cy="663602"/>
          </a:xfrm>
          <a:prstGeom prst="curvedConnector3">
            <a:avLst/>
          </a:prstGeom>
          <a:ln w="60325">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2F5A7A-C54D-B12D-3124-A4A7A2825DB3}"/>
              </a:ext>
            </a:extLst>
          </p:cNvPr>
          <p:cNvCxnSpPr>
            <a:cxnSpLocks/>
          </p:cNvCxnSpPr>
          <p:nvPr/>
        </p:nvCxnSpPr>
        <p:spPr>
          <a:xfrm>
            <a:off x="518984" y="4429839"/>
            <a:ext cx="1139293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695DBC5-683E-0B0B-5873-CB25B047D303}"/>
              </a:ext>
            </a:extLst>
          </p:cNvPr>
          <p:cNvSpPr txBox="1"/>
          <p:nvPr/>
        </p:nvSpPr>
        <p:spPr>
          <a:xfrm>
            <a:off x="9856574" y="321274"/>
            <a:ext cx="1446230" cy="584775"/>
          </a:xfrm>
          <a:prstGeom prst="rect">
            <a:avLst/>
          </a:prstGeom>
          <a:noFill/>
        </p:spPr>
        <p:txBody>
          <a:bodyPr wrap="none" rtlCol="0">
            <a:spAutoFit/>
          </a:bodyPr>
          <a:lstStyle/>
          <a:p>
            <a:r>
              <a:rPr lang="en-US" sz="3200" dirty="0"/>
              <a:t>Objects</a:t>
            </a:r>
          </a:p>
        </p:txBody>
      </p:sp>
      <p:sp>
        <p:nvSpPr>
          <p:cNvPr id="32" name="TextBox 31">
            <a:extLst>
              <a:ext uri="{FF2B5EF4-FFF2-40B4-BE49-F238E27FC236}">
                <a16:creationId xmlns:a16="http://schemas.microsoft.com/office/drawing/2014/main" id="{88870116-5A36-E84A-CB97-7BAF69B85044}"/>
              </a:ext>
            </a:extLst>
          </p:cNvPr>
          <p:cNvSpPr txBox="1"/>
          <p:nvPr/>
        </p:nvSpPr>
        <p:spPr>
          <a:xfrm>
            <a:off x="6495430" y="321274"/>
            <a:ext cx="1700722" cy="584775"/>
          </a:xfrm>
          <a:prstGeom prst="rect">
            <a:avLst/>
          </a:prstGeom>
          <a:noFill/>
        </p:spPr>
        <p:txBody>
          <a:bodyPr wrap="none" rtlCol="0">
            <a:spAutoFit/>
          </a:bodyPr>
          <a:lstStyle/>
          <a:p>
            <a:r>
              <a:rPr lang="en-US" sz="3200" dirty="0"/>
              <a:t>Variables</a:t>
            </a:r>
          </a:p>
        </p:txBody>
      </p:sp>
    </p:spTree>
    <p:extLst>
      <p:ext uri="{BB962C8B-B14F-4D97-AF65-F5344CB8AC3E}">
        <p14:creationId xmlns:p14="http://schemas.microsoft.com/office/powerpoint/2010/main" val="55532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86746-9583-C7E1-55D8-B57993AB6FD3}"/>
              </a:ext>
            </a:extLst>
          </p:cNvPr>
          <p:cNvSpPr>
            <a:spLocks noGrp="1"/>
          </p:cNvSpPr>
          <p:nvPr>
            <p:ph type="title"/>
          </p:nvPr>
        </p:nvSpPr>
        <p:spPr/>
        <p:txBody>
          <a:bodyPr/>
          <a:lstStyle/>
          <a:p>
            <a:r>
              <a:rPr lang="en-US" dirty="0"/>
              <a:t>A ”Copy Constructor”</a:t>
            </a:r>
          </a:p>
        </p:txBody>
      </p:sp>
      <p:sp>
        <p:nvSpPr>
          <p:cNvPr id="6" name="Content Placeholder 5">
            <a:extLst>
              <a:ext uri="{FF2B5EF4-FFF2-40B4-BE49-F238E27FC236}">
                <a16:creationId xmlns:a16="http://schemas.microsoft.com/office/drawing/2014/main" id="{D67274C7-DD00-9543-E28C-2A272CC09CC1}"/>
              </a:ext>
            </a:extLst>
          </p:cNvPr>
          <p:cNvSpPr>
            <a:spLocks noGrp="1"/>
          </p:cNvSpPr>
          <p:nvPr>
            <p:ph idx="1"/>
          </p:nvPr>
        </p:nvSpPr>
        <p:spPr>
          <a:xfrm>
            <a:off x="838200" y="1825625"/>
            <a:ext cx="5958016" cy="4351338"/>
          </a:xfrm>
        </p:spPr>
        <p:txBody>
          <a:bodyPr/>
          <a:lstStyle/>
          <a:p>
            <a:r>
              <a:rPr lang="en-US" dirty="0"/>
              <a:t>In many cases, you can create a new object when creating a new variable</a:t>
            </a:r>
          </a:p>
          <a:p>
            <a:r>
              <a:rPr lang="en-US" dirty="0"/>
              <a:t>If we use the “copy constructor” pattern, the two objects are independent</a:t>
            </a:r>
          </a:p>
          <a:p>
            <a:r>
              <a:rPr lang="en-US" dirty="0"/>
              <a:t>The two variables are each pointing at their own copy of the list so they can be manipulated independently</a:t>
            </a:r>
          </a:p>
        </p:txBody>
      </p:sp>
      <p:sp>
        <p:nvSpPr>
          <p:cNvPr id="5" name="TextBox 4">
            <a:extLst>
              <a:ext uri="{FF2B5EF4-FFF2-40B4-BE49-F238E27FC236}">
                <a16:creationId xmlns:a16="http://schemas.microsoft.com/office/drawing/2014/main" id="{8CDBD121-5C4E-76EE-FAF4-3C868FF39580}"/>
              </a:ext>
            </a:extLst>
          </p:cNvPr>
          <p:cNvSpPr txBox="1"/>
          <p:nvPr/>
        </p:nvSpPr>
        <p:spPr>
          <a:xfrm>
            <a:off x="7325497" y="689791"/>
            <a:ext cx="3323968" cy="4801314"/>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&gt;&gt;&gt; x = list()</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print(id(x))</a:t>
            </a:r>
          </a:p>
          <a:p>
            <a:r>
              <a:rPr lang="en-US" b="1" dirty="0">
                <a:latin typeface="Courier New" panose="02070309020205020404" pitchFamily="49" charset="0"/>
                <a:cs typeface="Courier New" panose="02070309020205020404" pitchFamily="49" charset="0"/>
              </a:rPr>
              <a:t>4315242048</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a:solidFill>
                  <a:schemeClr val="accent1">
                    <a:lumMod val="75000"/>
                  </a:schemeClr>
                </a:solidFill>
                <a:latin typeface="Courier New" panose="02070309020205020404" pitchFamily="49" charset="0"/>
                <a:cs typeface="Courier New" panose="02070309020205020404" pitchFamily="49" charset="0"/>
              </a:rPr>
              <a:t>y = list(x)</a:t>
            </a:r>
          </a:p>
          <a:p>
            <a:r>
              <a:rPr lang="en-US" b="1" dirty="0">
                <a:latin typeface="Courier New" panose="02070309020205020404" pitchFamily="49" charset="0"/>
                <a:cs typeface="Courier New" panose="02070309020205020404" pitchFamily="49" charset="0"/>
              </a:rPr>
              <a:t>&gt;&gt;&gt; print(id(y))</a:t>
            </a:r>
          </a:p>
          <a:p>
            <a:r>
              <a:rPr lang="en-US" b="1" dirty="0">
                <a:latin typeface="Courier New" panose="02070309020205020404" pitchFamily="49" charset="0"/>
                <a:cs typeface="Courier New" panose="02070309020205020404" pitchFamily="49" charset="0"/>
              </a:rPr>
              <a:t>4315242176</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&gt;&gt;&gt; </a:t>
            </a:r>
            <a:r>
              <a:rPr lang="en-US" b="1" dirty="0" err="1">
                <a:latin typeface="Courier New" panose="02070309020205020404" pitchFamily="49" charset="0"/>
                <a:cs typeface="Courier New" panose="02070309020205020404" pitchFamily="49" charset="0"/>
              </a:rPr>
              <a:t>x.append</a:t>
            </a:r>
            <a:r>
              <a:rPr lang="en-US" b="1" dirty="0">
                <a:latin typeface="Courier New" panose="02070309020205020404" pitchFamily="49" charset="0"/>
                <a:cs typeface="Courier New" panose="02070309020205020404" pitchFamily="49" charset="0"/>
              </a:rPr>
              <a:t>('world’)</a:t>
            </a:r>
          </a:p>
          <a:p>
            <a:r>
              <a:rPr lang="en-US" b="1" dirty="0">
                <a:latin typeface="Courier New" panose="02070309020205020404" pitchFamily="49" charset="0"/>
                <a:cs typeface="Courier New" panose="02070309020205020404" pitchFamily="49" charset="0"/>
              </a:rPr>
              <a:t>&gt;&gt;&gt; print(x)</a:t>
            </a:r>
          </a:p>
          <a:p>
            <a:r>
              <a:rPr lang="en-US" b="1" dirty="0">
                <a:latin typeface="Courier New" panose="02070309020205020404" pitchFamily="49" charset="0"/>
                <a:cs typeface="Courier New" panose="02070309020205020404" pitchFamily="49" charset="0"/>
              </a:rPr>
              <a:t>['Hello', 'world']</a:t>
            </a:r>
          </a:p>
          <a:p>
            <a:r>
              <a:rPr lang="en-US" b="1" dirty="0">
                <a:latin typeface="Courier New" panose="02070309020205020404" pitchFamily="49" charset="0"/>
                <a:cs typeface="Courier New" panose="02070309020205020404" pitchFamily="49" charset="0"/>
              </a:rPr>
              <a:t>&gt;&gt;&gt; print(y)</a:t>
            </a:r>
          </a:p>
          <a:p>
            <a:r>
              <a:rPr lang="en-US" b="1" dirty="0">
                <a:latin typeface="Courier New" panose="02070309020205020404" pitchFamily="49" charset="0"/>
                <a:cs typeface="Courier New" panose="02070309020205020404" pitchFamily="49" charset="0"/>
              </a:rPr>
              <a:t>['Hello']</a:t>
            </a:r>
          </a:p>
          <a:p>
            <a:r>
              <a:rPr lang="en-US" b="1" dirty="0">
                <a:latin typeface="Courier New" panose="02070309020205020404" pitchFamily="49" charset="0"/>
                <a:cs typeface="Courier New" panose="02070309020205020404" pitchFamily="49" charset="0"/>
              </a:rPr>
              <a:t>&gt;&gt;&gt; </a:t>
            </a:r>
          </a:p>
        </p:txBody>
      </p:sp>
    </p:spTree>
    <p:extLst>
      <p:ext uri="{BB962C8B-B14F-4D97-AF65-F5344CB8AC3E}">
        <p14:creationId xmlns:p14="http://schemas.microsoft.com/office/powerpoint/2010/main" val="357659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TotalTime>
  <Words>794</Words>
  <Application>Microsoft Macintosh PowerPoint</Application>
  <PresentationFormat>Widescreen</PresentationFormat>
  <Paragraphs>145</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Cabin</vt:lpstr>
      <vt:lpstr>Arial</vt:lpstr>
      <vt:lpstr>Calibri</vt:lpstr>
      <vt:lpstr>Calibri Light</vt:lpstr>
      <vt:lpstr>Courier</vt:lpstr>
      <vt:lpstr>Courier New</vt:lpstr>
      <vt:lpstr>Office Theme</vt:lpstr>
      <vt:lpstr>The True Story of Python Assignment Statements</vt:lpstr>
      <vt:lpstr>Slides from the Past…</vt:lpstr>
      <vt:lpstr>Slides from the Past…</vt:lpstr>
      <vt:lpstr>Variables</vt:lpstr>
      <vt:lpstr>Variables</vt:lpstr>
      <vt:lpstr>What *IS* a Python variable?</vt:lpstr>
      <vt:lpstr>PowerPoint Presentation</vt:lpstr>
      <vt:lpstr>PowerPoint Presentation</vt:lpstr>
      <vt:lpstr>A ”Copy Constructor”</vt:lpstr>
      <vt:lpstr>Even ChatGPT believes into the simplification</vt:lpstr>
      <vt:lpstr>Conclusion</vt:lpstr>
      <vt:lpstr>Acknowledgements /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True Story of Python Assignment Statements</dc:title>
  <dc:creator>Severance, Charles</dc:creator>
  <cp:lastModifiedBy>Severance, Charles</cp:lastModifiedBy>
  <cp:revision>9</cp:revision>
  <dcterms:created xsi:type="dcterms:W3CDTF">2023-01-22T15:15:02Z</dcterms:created>
  <dcterms:modified xsi:type="dcterms:W3CDTF">2023-01-27T14:17:54Z</dcterms:modified>
</cp:coreProperties>
</file>