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392" r:id="rId3"/>
    <p:sldId id="393" r:id="rId4"/>
    <p:sldId id="397" r:id="rId5"/>
    <p:sldId id="398" r:id="rId6"/>
    <p:sldId id="400" r:id="rId7"/>
    <p:sldId id="401" r:id="rId8"/>
    <p:sldId id="414" r:id="rId9"/>
    <p:sldId id="406" r:id="rId10"/>
    <p:sldId id="389" r:id="rId11"/>
    <p:sldId id="407" r:id="rId12"/>
    <p:sldId id="388" r:id="rId13"/>
    <p:sldId id="403" r:id="rId14"/>
    <p:sldId id="404" r:id="rId15"/>
    <p:sldId id="405" r:id="rId16"/>
    <p:sldId id="409" r:id="rId17"/>
    <p:sldId id="416" r:id="rId18"/>
    <p:sldId id="417" r:id="rId19"/>
    <p:sldId id="418" r:id="rId20"/>
    <p:sldId id="420" r:id="rId21"/>
    <p:sldId id="411" r:id="rId22"/>
    <p:sldId id="412" r:id="rId23"/>
    <p:sldId id="413" r:id="rId24"/>
    <p:sldId id="380" r:id="rId25"/>
    <p:sldId id="273" r:id="rId26"/>
    <p:sldId id="4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FF"/>
    <a:srgbClr val="0C4B33"/>
    <a:srgbClr val="00FF00"/>
    <a:srgbClr val="FF40FF"/>
    <a:srgbClr val="D7AC08"/>
    <a:srgbClr val="09442A"/>
    <a:srgbClr val="00FDFF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/>
    <p:restoredTop sz="94586"/>
  </p:normalViewPr>
  <p:slideViewPr>
    <p:cSldViewPr snapToGrid="0" snapToObjects="1">
      <p:cViewPr varScale="1">
        <p:scale>
          <a:sx n="76" d="100"/>
          <a:sy n="76" d="100"/>
        </p:scale>
        <p:origin x="2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2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6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10449000" cy="13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891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783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674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566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4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Django Owned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16461" y="5242349"/>
            <a:ext cx="51056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  <a:r>
              <a:rPr lang="en-US" sz="2400" dirty="0" err="1">
                <a:solidFill>
                  <a:srgbClr val="FFFF00"/>
                </a:solidFill>
              </a:rPr>
              <a:t>myarts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/3.2/ref/class-based-views/generic-display/#</a:t>
            </a:r>
            <a:r>
              <a:rPr lang="en-US" dirty="0" err="1"/>
              <a:t>django.views.generic.list.ListView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C4B33"/>
                </a:solidFill>
              </a:rPr>
              <a:t>class </a:t>
            </a:r>
            <a:r>
              <a:rPr lang="en-US" sz="2000" b="1" dirty="0" err="1">
                <a:solidFill>
                  <a:srgbClr val="0C4B33"/>
                </a:solidFill>
              </a:rPr>
              <a:t>django.views.generic.list.ListView</a:t>
            </a:r>
            <a:endParaRPr lang="en-US" sz="2000" b="1" dirty="0">
              <a:solidFill>
                <a:srgbClr val="0C4B33"/>
              </a:solidFill>
            </a:endParaRPr>
          </a:p>
          <a:p>
            <a:endParaRPr lang="en-US" sz="2000" b="1" dirty="0">
              <a:solidFill>
                <a:srgbClr val="0C4B33"/>
              </a:solidFill>
            </a:endParaRPr>
          </a:p>
          <a:p>
            <a:r>
              <a:rPr lang="en-US" sz="2000" dirty="0">
                <a:solidFill>
                  <a:srgbClr val="0C4B33"/>
                </a:solidFill>
              </a:rPr>
              <a:t>A page representing a list of objects. While this view is executing, </a:t>
            </a:r>
            <a:r>
              <a:rPr lang="en-US" sz="2000" dirty="0" err="1">
                <a:solidFill>
                  <a:srgbClr val="0C4B33"/>
                </a:solidFill>
              </a:rPr>
              <a:t>self.object_list</a:t>
            </a:r>
            <a:r>
              <a:rPr lang="en-US" sz="2000" dirty="0">
                <a:solidFill>
                  <a:srgbClr val="0C4B33"/>
                </a:solidFill>
              </a:rPr>
              <a:t> will contain the list of objects (usually, but not necessarily a </a:t>
            </a:r>
            <a:r>
              <a:rPr lang="en-US" sz="2000" dirty="0" err="1">
                <a:solidFill>
                  <a:srgbClr val="0C4B33"/>
                </a:solidFill>
              </a:rPr>
              <a:t>queryset</a:t>
            </a:r>
            <a:r>
              <a:rPr lang="en-US" sz="2000" dirty="0">
                <a:solidFill>
                  <a:srgbClr val="0C4B33"/>
                </a:solidFill>
              </a:rPr>
              <a:t>) that the view is operating upon.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>
                <a:solidFill>
                  <a:srgbClr val="0C4B33"/>
                </a:solidFill>
              </a:rPr>
              <a:t>Method Flowchart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setup()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dispatch()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http_method_not_allowed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get_template_names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get_queryset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get_context_object_name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get_context_data</a:t>
            </a:r>
            <a:r>
              <a:rPr lang="en-US" sz="2000" dirty="0">
                <a:solidFill>
                  <a:srgbClr val="0C4B33"/>
                </a:solidFill>
              </a:rPr>
              <a:t>()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get()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render_to_response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59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21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807265" y="1054330"/>
            <a:ext cx="1520946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</p:cNvCxnSpPr>
          <p:nvPr/>
        </p:nvCxnSpPr>
        <p:spPr>
          <a:xfrm>
            <a:off x="4806998" y="2663638"/>
            <a:ext cx="2160166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742134" y="2948033"/>
            <a:ext cx="1586077" cy="903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</p:spTree>
    <p:extLst>
      <p:ext uri="{BB962C8B-B14F-4D97-AF65-F5344CB8AC3E}">
        <p14:creationId xmlns:p14="http://schemas.microsoft.com/office/powerpoint/2010/main" val="198551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821" y="4123782"/>
            <a:ext cx="719244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List of {{ </a:t>
            </a:r>
            <a:r>
              <a:rPr lang="en-US" sz="1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}}s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xyz in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xyz.id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b="1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xyz.name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b="1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15" y="3665064"/>
            <a:ext cx="5722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wacky.html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14491" y="598563"/>
            <a:ext cx="38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/wacky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4" y="747226"/>
            <a:ext cx="6354776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Lets explore how (badly) we can override things...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WackyEquinesView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wacky.html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crazy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Horse.objects.all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   </a:t>
            </a:r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Convention: 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crazy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 =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context[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'CRAZY THING'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context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4825" y="292166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1" y="1540789"/>
            <a:ext cx="4192988" cy="19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0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 List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</a:p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github.com</a:t>
            </a:r>
            <a:r>
              <a:rPr lang="en-US" dirty="0">
                <a:solidFill>
                  <a:srgbClr val="FFFF00"/>
                </a:solidFill>
              </a:rPr>
              <a:t>/csev/dj4e-samples/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4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myarts.views.ArticleListView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myarts.owner.OwnerListView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validators=[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"Title must be greater than 2 characters"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)]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Shows up in the admin list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186613" y="3757614"/>
            <a:ext cx="1685925" cy="728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1" y="5257800"/>
            <a:ext cx="6925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 foreign key to a table that belongs to Django</a:t>
            </a:r>
          </a:p>
        </p:txBody>
      </p:sp>
    </p:spTree>
    <p:extLst>
      <p:ext uri="{BB962C8B-B14F-4D97-AF65-F5344CB8AC3E}">
        <p14:creationId xmlns:p14="http://schemas.microsoft.com/office/powerpoint/2010/main" val="169355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118236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OwnerListView,OwnerDetailView,OwnerCreateView,OwnerUpdateView,OwnerDeleteView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By convention: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article_list.html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389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76163" y="700359"/>
            <a:ext cx="2181995" cy="53227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2586" y="5157788"/>
            <a:ext cx="3155563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Create Form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225" y="828952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9385" y="1589674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Empty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3418" y="2027182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Enter </a:t>
            </a:r>
            <a:r>
              <a:rPr lang="en-US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36114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29488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15135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5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2836" y="3897371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305870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4728593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468053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14144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8" idx="3"/>
          </p:cNvCxnSpPr>
          <p:nvPr/>
        </p:nvCxnSpPr>
        <p:spPr>
          <a:xfrm flipH="1">
            <a:off x="4664684" y="1013618"/>
            <a:ext cx="21158" cy="760722"/>
          </a:xfrm>
          <a:prstGeom prst="bentConnector3">
            <a:avLst>
              <a:gd name="adj1" fmla="val -11074534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21305" y="1774340"/>
            <a:ext cx="131808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7053" y="1920764"/>
            <a:ext cx="224266" cy="117576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1969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381582"/>
            <a:ext cx="1116681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20780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498809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20993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47792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134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18" idx="0"/>
          </p:cNvCxnSpPr>
          <p:nvPr/>
        </p:nvCxnSpPr>
        <p:spPr>
          <a:xfrm rot="16200000" flipH="1">
            <a:off x="6860186" y="3790393"/>
            <a:ext cx="213893" cy="62"/>
          </a:xfrm>
          <a:prstGeom prst="bentConnector3">
            <a:avLst>
              <a:gd name="adj1" fmla="val 50000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8" idx="2"/>
            <a:endCxn id="19" idx="3"/>
          </p:cNvCxnSpPr>
          <p:nvPr/>
        </p:nvCxnSpPr>
        <p:spPr>
          <a:xfrm rot="5400000">
            <a:off x="5970442" y="3493814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097925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761961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499801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9" idx="1"/>
            <a:endCxn id="20" idx="1"/>
          </p:cNvCxnSpPr>
          <p:nvPr/>
        </p:nvCxnSpPr>
        <p:spPr>
          <a:xfrm rot="10800000" flipH="1" flipV="1">
            <a:off x="2806513" y="4490535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4913259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42715" y="4549971"/>
            <a:ext cx="185462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8" idx="3"/>
            <a:endCxn id="74" idx="3"/>
          </p:cNvCxnSpPr>
          <p:nvPr/>
        </p:nvCxnSpPr>
        <p:spPr>
          <a:xfrm flipH="1">
            <a:off x="7547711" y="4082037"/>
            <a:ext cx="3778" cy="1200554"/>
          </a:xfrm>
          <a:prstGeom prst="curvedConnector3">
            <a:avLst>
              <a:gd name="adj1" fmla="val -907623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517230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/3.2/ref/class-based-views/</a:t>
            </a:r>
            <a:r>
              <a:rPr lang="en-US" dirty="0" err="1"/>
              <a:t>mixins</a:t>
            </a:r>
            <a:r>
              <a:rPr lang="en-US" dirty="0"/>
              <a:t>-editing/#</a:t>
            </a:r>
            <a:r>
              <a:rPr lang="en-US" dirty="0" err="1"/>
              <a:t>modelformmixin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0934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C4B33"/>
                </a:solidFill>
              </a:rPr>
              <a:t> class </a:t>
            </a:r>
            <a:r>
              <a:rPr lang="en-US" sz="2000" b="1" dirty="0" err="1">
                <a:solidFill>
                  <a:srgbClr val="0C4B33"/>
                </a:solidFill>
              </a:rPr>
              <a:t>django.views.generic.edit.ModelFormMixin</a:t>
            </a:r>
            <a:endParaRPr lang="en-US" sz="2000" b="1" dirty="0">
              <a:solidFill>
                <a:srgbClr val="0C4B33"/>
              </a:solidFill>
            </a:endParaRPr>
          </a:p>
          <a:p>
            <a:endParaRPr lang="en-US" sz="2000" b="1" dirty="0">
              <a:solidFill>
                <a:srgbClr val="0C4B33"/>
              </a:solidFill>
            </a:endParaRPr>
          </a:p>
          <a:p>
            <a:r>
              <a:rPr lang="en-US" sz="2000" dirty="0">
                <a:solidFill>
                  <a:srgbClr val="0C4B33"/>
                </a:solidFill>
              </a:rPr>
              <a:t>A form </a:t>
            </a:r>
            <a:r>
              <a:rPr lang="en-US" sz="2000" dirty="0" err="1">
                <a:solidFill>
                  <a:srgbClr val="0C4B33"/>
                </a:solidFill>
              </a:rPr>
              <a:t>mixin</a:t>
            </a:r>
            <a:r>
              <a:rPr lang="en-US" sz="2000" dirty="0">
                <a:solidFill>
                  <a:srgbClr val="0C4B33"/>
                </a:solidFill>
              </a:rPr>
              <a:t> that works on </a:t>
            </a:r>
            <a:r>
              <a:rPr lang="en-US" sz="2000" dirty="0" err="1">
                <a:solidFill>
                  <a:srgbClr val="0C4B33"/>
                </a:solidFill>
              </a:rPr>
              <a:t>ModelForms</a:t>
            </a:r>
            <a:r>
              <a:rPr lang="en-US" sz="2000" dirty="0">
                <a:solidFill>
                  <a:srgbClr val="0C4B33"/>
                </a:solidFill>
              </a:rPr>
              <a:t>, rather than a standalone form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 err="1">
                <a:solidFill>
                  <a:srgbClr val="0C4B33"/>
                </a:solidFill>
              </a:rPr>
              <a:t>get_success_url</a:t>
            </a:r>
            <a:r>
              <a:rPr lang="en-US" sz="2000" b="1" dirty="0">
                <a:solidFill>
                  <a:srgbClr val="0C4B33"/>
                </a:solidFill>
              </a:rPr>
              <a:t>()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Determine the URL to redirect to when the form is successfully validated. Returns </a:t>
            </a:r>
            <a:r>
              <a:rPr lang="en-US" sz="2000" dirty="0" err="1">
                <a:solidFill>
                  <a:srgbClr val="0C4B33"/>
                </a:solidFill>
              </a:rPr>
              <a:t>success_url</a:t>
            </a:r>
            <a:r>
              <a:rPr lang="en-US" sz="2000" dirty="0">
                <a:solidFill>
                  <a:srgbClr val="0C4B33"/>
                </a:solidFill>
              </a:rPr>
              <a:t> if it is provided; otherwise, attempts to use the </a:t>
            </a:r>
            <a:r>
              <a:rPr lang="en-US" sz="2000" dirty="0" err="1">
                <a:solidFill>
                  <a:srgbClr val="0C4B33"/>
                </a:solidFill>
              </a:rPr>
              <a:t>get_absolute_url</a:t>
            </a:r>
            <a:r>
              <a:rPr lang="en-US" sz="2000" dirty="0">
                <a:solidFill>
                  <a:srgbClr val="0C4B33"/>
                </a:solidFill>
              </a:rPr>
              <a:t>() method of the object.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 err="1">
                <a:solidFill>
                  <a:srgbClr val="0C4B33"/>
                </a:solidFill>
              </a:rPr>
              <a:t>form_valid</a:t>
            </a:r>
            <a:r>
              <a:rPr lang="en-US" sz="2000" b="1" dirty="0">
                <a:solidFill>
                  <a:srgbClr val="0C4B33"/>
                </a:solidFill>
              </a:rPr>
              <a:t>(form)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Saves the form instance, sets the current object for the view, and redirects to </a:t>
            </a:r>
            <a:r>
              <a:rPr lang="en-US" sz="2000" dirty="0" err="1">
                <a:solidFill>
                  <a:srgbClr val="0C4B33"/>
                </a:solidFill>
              </a:rPr>
              <a:t>get_success_url</a:t>
            </a:r>
            <a:r>
              <a:rPr lang="en-US" sz="2000" dirty="0">
                <a:solidFill>
                  <a:srgbClr val="0C4B33"/>
                </a:solidFill>
              </a:rPr>
              <a:t>().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dirty="0" err="1">
                <a:solidFill>
                  <a:srgbClr val="0C4B33"/>
                </a:solidFill>
              </a:rPr>
              <a:t>f</a:t>
            </a:r>
            <a:r>
              <a:rPr lang="en-US" sz="2000" b="1" dirty="0" err="1">
                <a:solidFill>
                  <a:srgbClr val="0C4B33"/>
                </a:solidFill>
              </a:rPr>
              <a:t>orm_invalid</a:t>
            </a:r>
            <a:r>
              <a:rPr lang="en-US" sz="2000" b="1" dirty="0">
                <a:solidFill>
                  <a:srgbClr val="0C4B33"/>
                </a:solidFill>
              </a:rPr>
              <a:t>(form)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 Renders a response, providing the invalid form as context.</a:t>
            </a:r>
          </a:p>
        </p:txBody>
      </p:sp>
    </p:spTree>
    <p:extLst>
      <p:ext uri="{BB962C8B-B14F-4D97-AF65-F5344CB8AC3E}">
        <p14:creationId xmlns:p14="http://schemas.microsoft.com/office/powerpoint/2010/main" val="175007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76163" y="700359"/>
            <a:ext cx="2181995" cy="53227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2586" y="5157788"/>
            <a:ext cx="3155563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Create Form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225" y="828952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9385" y="1589674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Empty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3418" y="2027182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Enter </a:t>
            </a:r>
            <a:r>
              <a:rPr lang="en-US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36114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15135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5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305870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4728593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468053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14144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8" idx="3"/>
          </p:cNvCxnSpPr>
          <p:nvPr/>
        </p:nvCxnSpPr>
        <p:spPr>
          <a:xfrm flipH="1">
            <a:off x="4664684" y="1013618"/>
            <a:ext cx="21158" cy="760722"/>
          </a:xfrm>
          <a:prstGeom prst="bentConnector3">
            <a:avLst>
              <a:gd name="adj1" fmla="val -11074534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21305" y="1774340"/>
            <a:ext cx="131808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7053" y="1920764"/>
            <a:ext cx="224266" cy="117576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1969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381582"/>
            <a:ext cx="1116681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</p:cNvCxnSpPr>
          <p:nvPr/>
        </p:nvCxnSpPr>
        <p:spPr>
          <a:xfrm>
            <a:off x="4806998" y="2620780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498809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20993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47792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2" idx="2"/>
          </p:cNvCxnSpPr>
          <p:nvPr/>
        </p:nvCxnSpPr>
        <p:spPr>
          <a:xfrm flipV="1">
            <a:off x="7551489" y="2948033"/>
            <a:ext cx="1776722" cy="1134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H="1">
            <a:off x="6860186" y="3790393"/>
            <a:ext cx="213893" cy="62"/>
          </a:xfrm>
          <a:prstGeom prst="bentConnector3">
            <a:avLst>
              <a:gd name="adj1" fmla="val 50000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19" idx="3"/>
          </p:cNvCxnSpPr>
          <p:nvPr/>
        </p:nvCxnSpPr>
        <p:spPr>
          <a:xfrm rot="5400000">
            <a:off x="5970442" y="3493814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097925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761961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499801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9" idx="1"/>
            <a:endCxn id="20" idx="1"/>
          </p:cNvCxnSpPr>
          <p:nvPr/>
        </p:nvCxnSpPr>
        <p:spPr>
          <a:xfrm rot="10800000" flipH="1" flipV="1">
            <a:off x="2806513" y="4490535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4913259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42715" y="4549971"/>
            <a:ext cx="185462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endCxn id="74" idx="3"/>
          </p:cNvCxnSpPr>
          <p:nvPr/>
        </p:nvCxnSpPr>
        <p:spPr>
          <a:xfrm flipH="1">
            <a:off x="7547711" y="4082037"/>
            <a:ext cx="3778" cy="1200554"/>
          </a:xfrm>
          <a:prstGeom prst="curvedConnector3">
            <a:avLst>
              <a:gd name="adj1" fmla="val -907623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517230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52573" y="3851317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form_valid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52573" y="2929488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</p:spTree>
    <p:extLst>
      <p:ext uri="{BB962C8B-B14F-4D97-AF65-F5344CB8AC3E}">
        <p14:creationId xmlns:p14="http://schemas.microsoft.com/office/powerpoint/2010/main" val="152118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Edit Which Row?</a:t>
            </a:r>
          </a:p>
        </p:txBody>
      </p:sp>
      <p:pic>
        <p:nvPicPr>
          <p:cNvPr id="7" name="Picture 6" descr="Shows a list of two autos from Autos CRUD  (Neon 1 and Neon 3) and both have edit / update buttons" title="Autos Lis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" b="13188"/>
          <a:stretch/>
        </p:blipFill>
        <p:spPr>
          <a:xfrm>
            <a:off x="973666" y="1964268"/>
            <a:ext cx="5274733" cy="1879600"/>
          </a:xfrm>
          <a:prstGeom prst="rect">
            <a:avLst/>
          </a:prstGeom>
        </p:spPr>
      </p:pic>
      <p:pic>
        <p:nvPicPr>
          <p:cNvPr id="8" name="Picture 7" descr="Shows a list of two autos from the Ads assignment (Neon 1 and Neon 3) and only Neon 1 has edit / update buttons" title="Ads 1.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64" y="1964268"/>
            <a:ext cx="3891736" cy="187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267" y="4351866"/>
            <a:ext cx="9351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our Autos CRUD assignment, any user could edit any row.  But in real systems, different users own  each row in a data model and we only allow a user to edit /modify the row(s) that "belong to them".</a:t>
            </a:r>
          </a:p>
        </p:txBody>
      </p:sp>
    </p:spTree>
    <p:extLst>
      <p:ext uri="{BB962C8B-B14F-4D97-AF65-F5344CB8AC3E}">
        <p14:creationId xmlns:p14="http://schemas.microsoft.com/office/powerpoint/2010/main" val="87923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of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automatically pass the Request to the Form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and add the owner to the saved object.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en-US" sz="1400" dirty="0">
              <a:solidFill>
                <a:srgbClr val="B42419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   # Saves the form instance, sets the current object for the</a:t>
            </a:r>
          </a:p>
          <a:p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   # view, and redirects to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get_success_url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form):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form.save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(commit=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.save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(form)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073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pass the request to the form and limit the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the requesting user.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'update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 Limit a User to only modifying their own data. """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qs.filter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(owner=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977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5031" y="297234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500FF"/>
                </a:solidFill>
              </a:rPr>
              <a:t>clean()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21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807265" y="1054330"/>
            <a:ext cx="1520946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6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742134" y="2948033"/>
            <a:ext cx="1586077" cy="903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94189" y="4195892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form_valid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9513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...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975" y="4173052"/>
            <a:ext cx="1029225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    # By convention, template='</a:t>
            </a:r>
            <a:r>
              <a:rPr lang="en-US" sz="1400" dirty="0" err="1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article_confirm_delete.html</a:t>
            </a:r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975" y="3717992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9187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extend the generic edit views to support an owner field in our model that is automatically populated</a:t>
            </a:r>
          </a:p>
          <a:p>
            <a:r>
              <a:rPr lang="en-US" dirty="0"/>
              <a:t>By understanding and using Django in a a proper object oriented manner our code can be very simple and minimize repetition for common features</a:t>
            </a:r>
          </a:p>
          <a:p>
            <a:r>
              <a:rPr lang="en-US" dirty="0"/>
              <a:t>Avoids filling views </a:t>
            </a:r>
            <a:r>
              <a:rPr lang="en-US"/>
              <a:t>with boilerplate as the views get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2020-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</a:t>
            </a:r>
            <a:r>
              <a:rPr lang="en-US" altLang="x-none" sz="1400">
                <a:solidFill>
                  <a:schemeClr val="tx1"/>
                </a:solidFill>
              </a:rPr>
              <a:t>: Dr. Charles R. </a:t>
            </a:r>
            <a:r>
              <a:rPr lang="en-US" altLang="x-none" sz="1400" dirty="0">
                <a:solidFill>
                  <a:schemeClr val="tx1"/>
                </a:solidFill>
              </a:rPr>
              <a:t>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Snowman Cookie Cutter" by </a:t>
            </a:r>
            <a:r>
              <a:rPr lang="en-US" altLang="en-US" sz="1467" dirty="0" err="1"/>
              <a:t>Didriks</a:t>
            </a:r>
            <a:r>
              <a:rPr lang="en-US" altLang="en-US" sz="1467" dirty="0"/>
              <a:t> is licensed under CC BY</a:t>
            </a:r>
            <a:br>
              <a:rPr lang="en-US" altLang="en-US" sz="1467" dirty="0"/>
            </a:br>
            <a:r>
              <a:rPr lang="en-US" altLang="en-US" sz="1467" dirty="0">
                <a:hlinkClick r:id="rId2"/>
              </a:rPr>
              <a:t>https://www.flickr.com/photos/dinnerseries/23570475099</a:t>
            </a:r>
            <a:endParaRPr lang="en-US" altLang="en-US" sz="1467" dirty="0"/>
          </a:p>
        </p:txBody>
      </p:sp>
    </p:spTree>
    <p:extLst>
      <p:ext uri="{BB962C8B-B14F-4D97-AF65-F5344CB8AC3E}">
        <p14:creationId xmlns:p14="http://schemas.microsoft.com/office/powerpoint/2010/main" val="5032848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Horse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5099" y="946737"/>
            <a:ext cx="3930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/horses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r="-4302"/>
          <a:stretch/>
        </p:blipFill>
        <p:spPr>
          <a:xfrm>
            <a:off x="7573513" y="1238289"/>
            <a:ext cx="483862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Horse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28423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gview.views.HorseListView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gviews.models.Horse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94031" y="1857375"/>
            <a:ext cx="14287" cy="557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4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myarts.views.ArticleListView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myarts.owner.OwnerListView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9300"/>
              </a:buClr>
              <a:buSzPct val="25000"/>
            </a:pPr>
            <a:r>
              <a:rPr lang="en" sz="6267" dirty="0">
                <a:solidFill>
                  <a:srgbClr val="FFD966"/>
                </a:solidFill>
                <a:sym typeface="Cabin"/>
              </a:rPr>
              <a:t>Inheritance</a:t>
            </a:r>
            <a:r>
              <a:rPr lang="en-US" sz="6267" dirty="0">
                <a:solidFill>
                  <a:srgbClr val="FFD966"/>
                </a:solidFill>
                <a:sym typeface="Cabin"/>
              </a:rPr>
              <a:t> (Review)</a:t>
            </a:r>
            <a:endParaRPr lang="en" sz="6267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marL="609585" indent="-499521">
              <a:lnSpc>
                <a:spcPct val="100000"/>
              </a:lnSpc>
              <a:spcBef>
                <a:spcPts val="0"/>
              </a:spcBef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3067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3067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  <p:extLst>
      <p:ext uri="{BB962C8B-B14F-4D97-AF65-F5344CB8AC3E}">
        <p14:creationId xmlns:p14="http://schemas.microsoft.com/office/powerpoint/2010/main" val="156902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8209492" cy="1333425"/>
          </a:xfrm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ct val="25000"/>
            </a:pPr>
            <a:r>
              <a:rPr lang="en" sz="5333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5333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1212135" y="5580021"/>
            <a:ext cx="10133199" cy="470400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3067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3067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64693" y="2885024"/>
            <a:ext cx="11045372" cy="1306285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3067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749041"/>
            <a:ext cx="1998133" cy="133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14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Generic Edit 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(review)</a:t>
            </a:r>
          </a:p>
        </p:txBody>
      </p:sp>
    </p:spTree>
    <p:extLst>
      <p:ext uri="{BB962C8B-B14F-4D97-AF65-F5344CB8AC3E}">
        <p14:creationId xmlns:p14="http://schemas.microsoft.com/office/powerpoint/2010/main" val="176486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4345" y="869664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17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529973" y="1054330"/>
            <a:ext cx="1798238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8" idx="2"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8" idx="3"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39217" y="3695046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464845" y="2948033"/>
            <a:ext cx="1863366" cy="931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2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5505</TotalTime>
  <Words>2512</Words>
  <Application>Microsoft Macintosh PowerPoint</Application>
  <PresentationFormat>Widescreen</PresentationFormat>
  <Paragraphs>422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Cabin</vt:lpstr>
      <vt:lpstr>Arial</vt:lpstr>
      <vt:lpstr>Calibri</vt:lpstr>
      <vt:lpstr>Calibri Light</vt:lpstr>
      <vt:lpstr>Courier</vt:lpstr>
      <vt:lpstr>Gill Sans</vt:lpstr>
      <vt:lpstr>Helvetica</vt:lpstr>
      <vt:lpstr>Office Theme</vt:lpstr>
      <vt:lpstr>Django Owned Rows</vt:lpstr>
      <vt:lpstr>Who Can Edit Which Row?</vt:lpstr>
      <vt:lpstr>PowerPoint Presentation</vt:lpstr>
      <vt:lpstr>PowerPoint Presentation</vt:lpstr>
      <vt:lpstr>PowerPoint Presentation</vt:lpstr>
      <vt:lpstr>Inheritance (Review)</vt:lpstr>
      <vt:lpstr>Terminology: Inheritance</vt:lpstr>
      <vt:lpstr>Inside a Generic Edit View</vt:lpstr>
      <vt:lpstr>Edit Form Flow</vt:lpstr>
      <vt:lpstr>PowerPoint Presentation</vt:lpstr>
      <vt:lpstr>Edit Form Flow</vt:lpstr>
      <vt:lpstr>PowerPoint Presentation</vt:lpstr>
      <vt:lpstr>Owner List View</vt:lpstr>
      <vt:lpstr>PowerPoint Presentation</vt:lpstr>
      <vt:lpstr>PowerPoint Presentation</vt:lpstr>
      <vt:lpstr>PowerPoint Presentation</vt:lpstr>
      <vt:lpstr>Create Form Flow</vt:lpstr>
      <vt:lpstr>PowerPoint Presentation</vt:lpstr>
      <vt:lpstr>Create Form Flow</vt:lpstr>
      <vt:lpstr>PowerPoint Presentation</vt:lpstr>
      <vt:lpstr>PowerPoint Presentation</vt:lpstr>
      <vt:lpstr>Edit Form Flow</vt:lpstr>
      <vt:lpstr>PowerPoint Presentation</vt:lpstr>
      <vt:lpstr>Summary</vt:lpstr>
      <vt:lpstr>Acknowledgements / Contributions</vt:lpstr>
      <vt:lpstr>Additional Source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Microsoft Office User</cp:lastModifiedBy>
  <cp:revision>236</cp:revision>
  <dcterms:created xsi:type="dcterms:W3CDTF">2019-01-19T02:12:54Z</dcterms:created>
  <dcterms:modified xsi:type="dcterms:W3CDTF">2022-03-11T14:18:24Z</dcterms:modified>
</cp:coreProperties>
</file>