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7" r:id="rId2"/>
    <p:sldId id="314" r:id="rId3"/>
    <p:sldId id="316" r:id="rId4"/>
    <p:sldId id="321" r:id="rId5"/>
    <p:sldId id="322" r:id="rId6"/>
    <p:sldId id="276" r:id="rId7"/>
    <p:sldId id="315" r:id="rId8"/>
    <p:sldId id="317" r:id="rId9"/>
    <p:sldId id="318" r:id="rId10"/>
    <p:sldId id="319" r:id="rId11"/>
    <p:sldId id="320" r:id="rId12"/>
    <p:sldId id="303" r:id="rId13"/>
    <p:sldId id="312" r:id="rId14"/>
    <p:sldId id="290" r:id="rId15"/>
    <p:sldId id="291" r:id="rId16"/>
    <p:sldId id="293" r:id="rId17"/>
    <p:sldId id="294" r:id="rId18"/>
    <p:sldId id="295" r:id="rId19"/>
    <p:sldId id="296" r:id="rId20"/>
    <p:sldId id="297" r:id="rId21"/>
    <p:sldId id="289" r:id="rId22"/>
    <p:sldId id="288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78"/>
    <p:restoredTop sz="96327"/>
  </p:normalViewPr>
  <p:slideViewPr>
    <p:cSldViewPr snapToGrid="0">
      <p:cViewPr varScale="1">
        <p:scale>
          <a:sx n="137" d="100"/>
          <a:sy n="137" d="100"/>
        </p:scale>
        <p:origin x="1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62002-FE47-E44A-9934-27B168626197}" type="datetimeFigureOut">
              <a:rPr lang="en-US" smtClean="0"/>
              <a:t>7/5/23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C76F2-41C2-1241-8A6C-A1FD7086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68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>
            <a:extLst>
              <a:ext uri="{FF2B5EF4-FFF2-40B4-BE49-F238E27FC236}">
                <a16:creationId xmlns:a16="http://schemas.microsoft.com/office/drawing/2014/main" id="{3E86FFB3-3035-35B9-9131-7A196D334E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0" name="Notes Placeholder 2">
            <a:extLst>
              <a:ext uri="{FF2B5EF4-FFF2-40B4-BE49-F238E27FC236}">
                <a16:creationId xmlns:a16="http://schemas.microsoft.com/office/drawing/2014/main" id="{39A0E137-C0C7-6E15-9F30-A4FD69D61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888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>
            <a:extLst>
              <a:ext uri="{FF2B5EF4-FFF2-40B4-BE49-F238E27FC236}">
                <a16:creationId xmlns:a16="http://schemas.microsoft.com/office/drawing/2014/main" id="{E382658E-D858-9BC5-BFB4-8E8D7C8318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0" name="Notes Placeholder 2">
            <a:extLst>
              <a:ext uri="{FF2B5EF4-FFF2-40B4-BE49-F238E27FC236}">
                <a16:creationId xmlns:a16="http://schemas.microsoft.com/office/drawing/2014/main" id="{2DFF6D1E-C3FE-4AC8-8998-3D62A67B7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>
            <a:extLst>
              <a:ext uri="{FF2B5EF4-FFF2-40B4-BE49-F238E27FC236}">
                <a16:creationId xmlns:a16="http://schemas.microsoft.com/office/drawing/2014/main" id="{8B827BAF-B11A-DFC0-BE7E-FB817AA71D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2" name="Notes Placeholder 2">
            <a:extLst>
              <a:ext uri="{FF2B5EF4-FFF2-40B4-BE49-F238E27FC236}">
                <a16:creationId xmlns:a16="http://schemas.microsoft.com/office/drawing/2014/main" id="{FC64CCBE-E278-1098-7B6C-7F726A024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>
            <a:extLst>
              <a:ext uri="{FF2B5EF4-FFF2-40B4-BE49-F238E27FC236}">
                <a16:creationId xmlns:a16="http://schemas.microsoft.com/office/drawing/2014/main" id="{3E86FFB3-3035-35B9-9131-7A196D334E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0" name="Notes Placeholder 2">
            <a:extLst>
              <a:ext uri="{FF2B5EF4-FFF2-40B4-BE49-F238E27FC236}">
                <a16:creationId xmlns:a16="http://schemas.microsoft.com/office/drawing/2014/main" id="{39A0E137-C0C7-6E15-9F30-A4FD69D61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C6B22A0B-C299-8BD5-1ADC-CF9E0B249D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CF6AC073-B916-450D-10B8-E7E15B7DC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CB604783-4158-FCF1-112A-B988EDA9911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69F4948B-8EE2-CD4E-81EB-6BD08936F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C77F9977-259C-64B3-D2CB-EA6A0CBF3D4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7871DFE4-5DF4-E4DB-D215-E5F5133B5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58B8B335-9D2E-7AF3-721F-31B5E84E13C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6EB8E291-8E6C-CB98-44C9-1E4BF8321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DB9460D3-52BE-A2A0-2742-F3219BF839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F538A-620B-E2F9-83DE-30D951AE3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675" dirty="0">
                <a:sym typeface="Lucida Grande" charset="0"/>
              </a:rPr>
              <a:t>Note from Chuck.   Please retain and maintain this page as you remix and republish these materials.  Please add any of your own improvements or contributions. 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36CE-1CA9-8B25-29F2-B6590E3F1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F2C60-86EA-626C-E020-FBA9BD03A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23155-1E68-75D1-D808-C3BA7B49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8F6BB-52A7-4427-E36D-4B4A3B9E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E45E1-AB04-3549-7443-14DF6765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5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8439-A04B-AFDC-50A0-93D43DD8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FD6F-9F12-E9FD-ADB0-CA85AF549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AFBAA-1C05-07E8-2292-4CF7E447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C0F9F-DDA6-9435-E0D1-C352F06A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F6D3-6257-0F55-0282-DC52FFBB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9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DA8F-071B-EA37-7F69-9500B9DD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C99C0-F0ED-C832-01D4-D2A48908F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743A3-4742-0E4C-147E-C3DFA342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46181-3AEE-1984-C329-1A0E7E78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1C19-1D00-41AF-4F27-A8FF7C79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5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6478-4F08-1909-2A83-A1B2B090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D575A-D410-CB53-B1DA-57E34129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7/5/23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02892-FFC1-C243-02EF-1B9A43BC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0D223-9EA5-B16C-4C82-CBA82CFA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2F1C67-D913-E72B-AF2E-63D25244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7/5/23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279FF-3095-0D3F-E6E5-7E5ACD47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4D85D-4682-B5F1-54D5-8C055EF2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3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73E1A-CFB3-3B14-0A25-596A796B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634D2-CABC-8F8E-669E-148B25557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C7B2C-1DEB-1242-D059-882536A68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C170A-699D-BB45-AC18-C528FA229D18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CB8F0-A549-9F3D-15BA-C7C5D5849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47F0E-7941-2601-1B99-7E117459F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12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41ADE056-6276-F512-BA14-DA14AFC643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/>
            <a:r>
              <a:rPr lang="en-US" altLang="en-US" sz="5867" dirty="0">
                <a:solidFill>
                  <a:srgbClr val="FFCC66"/>
                </a:solidFill>
              </a:rPr>
              <a:t>JavaScript and the Browser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124A0ED-510C-33DA-D52B-0D65BF4401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en-US" sz="3600" dirty="0"/>
              <a:t>Dr. Charles Severance</a:t>
            </a:r>
          </a:p>
          <a:p>
            <a:pPr marL="0" indent="0"/>
            <a:r>
              <a:rPr lang="en-US" altLang="en-US" sz="3600" dirty="0"/>
              <a:t>www.dj4e.com</a:t>
            </a:r>
            <a:endParaRPr lang="en-US" altLang="en-US" dirty="0"/>
          </a:p>
        </p:txBody>
      </p:sp>
      <p:pic>
        <p:nvPicPr>
          <p:cNvPr id="5123" name="Picture 6" descr="CCby.png">
            <a:extLst>
              <a:ext uri="{FF2B5EF4-FFF2-40B4-BE49-F238E27FC236}">
                <a16:creationId xmlns:a16="http://schemas.microsoft.com/office/drawing/2014/main" id="{4EAE0C0B-D81D-52B4-A2C4-0744DBBF1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5359400"/>
            <a:ext cx="1475317" cy="50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Callout 2">
            <a:extLst>
              <a:ext uri="{FF2B5EF4-FFF2-40B4-BE49-F238E27FC236}">
                <a16:creationId xmlns:a16="http://schemas.microsoft.com/office/drawing/2014/main" id="{DB742302-C55F-D3D6-653C-5B8BEDD0A206}"/>
              </a:ext>
            </a:extLst>
          </p:cNvPr>
          <p:cNvSpPr/>
          <p:nvPr/>
        </p:nvSpPr>
        <p:spPr>
          <a:xfrm>
            <a:off x="10169130" y="2508420"/>
            <a:ext cx="1774841" cy="1243593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BAB13E-8A6B-9FF7-3A54-F2A2B5238CA4}"/>
              </a:ext>
            </a:extLst>
          </p:cNvPr>
          <p:cNvSpPr/>
          <p:nvPr/>
        </p:nvSpPr>
        <p:spPr>
          <a:xfrm>
            <a:off x="2829926" y="255058"/>
            <a:ext cx="7215717" cy="634788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Hardware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5363FB-1B9F-AD37-2509-96230870AF4C}"/>
              </a:ext>
            </a:extLst>
          </p:cNvPr>
          <p:cNvSpPr/>
          <p:nvPr/>
        </p:nvSpPr>
        <p:spPr>
          <a:xfrm>
            <a:off x="3075459" y="382059"/>
            <a:ext cx="5660767" cy="6015567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MacOS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51E8FC8-B27F-2789-62D3-059548ACA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666" b="38639"/>
          <a:stretch/>
        </p:blipFill>
        <p:spPr>
          <a:xfrm>
            <a:off x="3501425" y="4905632"/>
            <a:ext cx="2113005" cy="1317815"/>
          </a:xfrm>
          <a:prstGeom prst="rect">
            <a:avLst/>
          </a:prstGeom>
        </p:spPr>
      </p:pic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D0C86C41-AF5F-DAA9-B28C-1C6E479011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451" b="39048"/>
          <a:stretch/>
        </p:blipFill>
        <p:spPr>
          <a:xfrm>
            <a:off x="3571102" y="3832851"/>
            <a:ext cx="1577546" cy="977037"/>
          </a:xfrm>
          <a:prstGeom prst="rect">
            <a:avLst/>
          </a:prstGeom>
        </p:spPr>
      </p:pic>
      <p:pic>
        <p:nvPicPr>
          <p:cNvPr id="12" name="Picture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44A2500-68D7-A5A7-B5D2-D9F30C5BE9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8176"/>
          <a:stretch/>
        </p:blipFill>
        <p:spPr>
          <a:xfrm>
            <a:off x="3585633" y="2270994"/>
            <a:ext cx="2783360" cy="1493566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BD6AB9AD-9BA6-B4C9-055A-3F8C682DE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911" y="667962"/>
            <a:ext cx="2210931" cy="17188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8777D1-4412-FE75-B5A8-080BEF98C442}"/>
              </a:ext>
            </a:extLst>
          </p:cNvPr>
          <p:cNvSpPr txBox="1"/>
          <p:nvPr/>
        </p:nvSpPr>
        <p:spPr>
          <a:xfrm>
            <a:off x="6504677" y="2705766"/>
            <a:ext cx="1452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App: TextEdit</a:t>
            </a:r>
          </a:p>
          <a:p>
            <a:r>
              <a:rPr lang="en-US" dirty="0"/>
              <a:t>Waiting: Click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3389DF-37C8-E33F-BD5E-FC16DE7745E7}"/>
              </a:ext>
            </a:extLst>
          </p:cNvPr>
          <p:cNvSpPr txBox="1"/>
          <p:nvPr/>
        </p:nvSpPr>
        <p:spPr>
          <a:xfrm>
            <a:off x="5958744" y="3946395"/>
            <a:ext cx="2288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App: Terminal and vim</a:t>
            </a:r>
          </a:p>
          <a:p>
            <a:r>
              <a:rPr lang="en-US" dirty="0"/>
              <a:t>Waiting: Click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62EB0F-B0B2-A224-0E79-5434E8BBAA76}"/>
              </a:ext>
            </a:extLst>
          </p:cNvPr>
          <p:cNvSpPr txBox="1"/>
          <p:nvPr/>
        </p:nvSpPr>
        <p:spPr>
          <a:xfrm>
            <a:off x="5864919" y="5312686"/>
            <a:ext cx="273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App: Terminal and python3</a:t>
            </a:r>
          </a:p>
          <a:p>
            <a:r>
              <a:rPr lang="en-US" dirty="0"/>
              <a:t>Waiting: Character press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9BEF67-55A8-D2DA-03B4-FDCB2A78A9D6}"/>
              </a:ext>
            </a:extLst>
          </p:cNvPr>
          <p:cNvCxnSpPr>
            <a:stCxn id="14" idx="3"/>
            <a:endCxn id="3" idx="0"/>
          </p:cNvCxnSpPr>
          <p:nvPr/>
        </p:nvCxnSpPr>
        <p:spPr>
          <a:xfrm>
            <a:off x="5905842" y="1527387"/>
            <a:ext cx="4268793" cy="1602830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D0D95C-A15E-318D-CEE4-32D068ECC7AF}"/>
              </a:ext>
            </a:extLst>
          </p:cNvPr>
          <p:cNvSpPr txBox="1"/>
          <p:nvPr/>
        </p:nvSpPr>
        <p:spPr>
          <a:xfrm>
            <a:off x="6339618" y="837511"/>
            <a:ext cx="20342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App: Firefox</a:t>
            </a:r>
          </a:p>
          <a:p>
            <a:r>
              <a:rPr lang="en-US" dirty="0"/>
              <a:t>Waiting: Click</a:t>
            </a:r>
          </a:p>
          <a:p>
            <a:r>
              <a:rPr lang="en-US" dirty="0"/>
              <a:t>Background thread:</a:t>
            </a:r>
          </a:p>
          <a:p>
            <a:r>
              <a:rPr lang="en-US" dirty="0"/>
              <a:t>Retrieve and play</a:t>
            </a:r>
          </a:p>
        </p:txBody>
      </p:sp>
      <p:pic>
        <p:nvPicPr>
          <p:cNvPr id="9" name="Picture 8" descr="A colorful circ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23A16E10-CBD8-72AC-062A-DDD41036A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4952" y="2786787"/>
            <a:ext cx="1358323" cy="1358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67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Callout 2">
            <a:extLst>
              <a:ext uri="{FF2B5EF4-FFF2-40B4-BE49-F238E27FC236}">
                <a16:creationId xmlns:a16="http://schemas.microsoft.com/office/drawing/2014/main" id="{DB742302-C55F-D3D6-653C-5B8BEDD0A206}"/>
              </a:ext>
            </a:extLst>
          </p:cNvPr>
          <p:cNvSpPr/>
          <p:nvPr/>
        </p:nvSpPr>
        <p:spPr>
          <a:xfrm>
            <a:off x="10169130" y="2508420"/>
            <a:ext cx="1774841" cy="1243593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BAB13E-8A6B-9FF7-3A54-F2A2B5238CA4}"/>
              </a:ext>
            </a:extLst>
          </p:cNvPr>
          <p:cNvSpPr/>
          <p:nvPr/>
        </p:nvSpPr>
        <p:spPr>
          <a:xfrm>
            <a:off x="2829926" y="255058"/>
            <a:ext cx="7215717" cy="634788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Hardware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5363FB-1B9F-AD37-2509-96230870AF4C}"/>
              </a:ext>
            </a:extLst>
          </p:cNvPr>
          <p:cNvSpPr/>
          <p:nvPr/>
        </p:nvSpPr>
        <p:spPr>
          <a:xfrm>
            <a:off x="3075459" y="382059"/>
            <a:ext cx="5660767" cy="6015567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MacOS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51E8FC8-B27F-2789-62D3-059548ACA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666" b="38639"/>
          <a:stretch/>
        </p:blipFill>
        <p:spPr>
          <a:xfrm>
            <a:off x="3501425" y="4905632"/>
            <a:ext cx="2113005" cy="1317815"/>
          </a:xfrm>
          <a:prstGeom prst="rect">
            <a:avLst/>
          </a:prstGeom>
        </p:spPr>
      </p:pic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D0C86C41-AF5F-DAA9-B28C-1C6E479011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451" b="39048"/>
          <a:stretch/>
        </p:blipFill>
        <p:spPr>
          <a:xfrm>
            <a:off x="3571102" y="3832851"/>
            <a:ext cx="1577546" cy="977037"/>
          </a:xfrm>
          <a:prstGeom prst="rect">
            <a:avLst/>
          </a:prstGeom>
        </p:spPr>
      </p:pic>
      <p:pic>
        <p:nvPicPr>
          <p:cNvPr id="12" name="Picture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44A2500-68D7-A5A7-B5D2-D9F30C5BE9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8176"/>
          <a:stretch/>
        </p:blipFill>
        <p:spPr>
          <a:xfrm>
            <a:off x="3585633" y="2270994"/>
            <a:ext cx="2783360" cy="1493566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BD6AB9AD-9BA6-B4C9-055A-3F8C682DE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911" y="667962"/>
            <a:ext cx="2210931" cy="17188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8777D1-4412-FE75-B5A8-080BEF98C442}"/>
              </a:ext>
            </a:extLst>
          </p:cNvPr>
          <p:cNvSpPr txBox="1"/>
          <p:nvPr/>
        </p:nvSpPr>
        <p:spPr>
          <a:xfrm>
            <a:off x="6504677" y="2705766"/>
            <a:ext cx="1452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App: TextEdit</a:t>
            </a:r>
          </a:p>
          <a:p>
            <a:r>
              <a:rPr lang="en-US" dirty="0"/>
              <a:t>Waiting: Click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3389DF-37C8-E33F-BD5E-FC16DE7745E7}"/>
              </a:ext>
            </a:extLst>
          </p:cNvPr>
          <p:cNvSpPr txBox="1"/>
          <p:nvPr/>
        </p:nvSpPr>
        <p:spPr>
          <a:xfrm>
            <a:off x="5958744" y="3946395"/>
            <a:ext cx="2288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App: Terminal and vim</a:t>
            </a:r>
          </a:p>
          <a:p>
            <a:r>
              <a:rPr lang="en-US" dirty="0"/>
              <a:t>Waiting: Click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62EB0F-B0B2-A224-0E79-5434E8BBAA76}"/>
              </a:ext>
            </a:extLst>
          </p:cNvPr>
          <p:cNvSpPr txBox="1"/>
          <p:nvPr/>
        </p:nvSpPr>
        <p:spPr>
          <a:xfrm>
            <a:off x="5864919" y="5312686"/>
            <a:ext cx="273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App: Terminal and python3</a:t>
            </a:r>
          </a:p>
          <a:p>
            <a:r>
              <a:rPr lang="en-US" dirty="0"/>
              <a:t>Waiting: Character press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9BEF67-55A8-D2DA-03B4-FDCB2A78A9D6}"/>
              </a:ext>
            </a:extLst>
          </p:cNvPr>
          <p:cNvCxnSpPr>
            <a:stCxn id="14" idx="3"/>
            <a:endCxn id="3" idx="0"/>
          </p:cNvCxnSpPr>
          <p:nvPr/>
        </p:nvCxnSpPr>
        <p:spPr>
          <a:xfrm>
            <a:off x="5905842" y="1527387"/>
            <a:ext cx="4268793" cy="1602830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D0D95C-A15E-318D-CEE4-32D068ECC7AF}"/>
              </a:ext>
            </a:extLst>
          </p:cNvPr>
          <p:cNvSpPr txBox="1"/>
          <p:nvPr/>
        </p:nvSpPr>
        <p:spPr>
          <a:xfrm>
            <a:off x="6339618" y="837511"/>
            <a:ext cx="20342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App: Firefox</a:t>
            </a:r>
          </a:p>
          <a:p>
            <a:r>
              <a:rPr lang="en-US" dirty="0"/>
              <a:t>Waiting: Click</a:t>
            </a:r>
          </a:p>
          <a:p>
            <a:r>
              <a:rPr lang="en-US" dirty="0"/>
              <a:t>Background thread:</a:t>
            </a:r>
          </a:p>
          <a:p>
            <a:r>
              <a:rPr lang="en-US" dirty="0"/>
              <a:t>Retrieve and play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A79E759-B191-CBC4-430D-27B6FACDB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090" y="3389842"/>
            <a:ext cx="230446" cy="35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8732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7D12F15-45DF-CF9A-0D2F-2FF4C2D35ABE}"/>
              </a:ext>
            </a:extLst>
          </p:cNvPr>
          <p:cNvSpPr/>
          <p:nvPr/>
        </p:nvSpPr>
        <p:spPr>
          <a:xfrm>
            <a:off x="4732867" y="277284"/>
            <a:ext cx="7215717" cy="634788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Linux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16764E-2DCF-4867-929C-A841AFD77E4C}"/>
              </a:ext>
            </a:extLst>
          </p:cNvPr>
          <p:cNvSpPr/>
          <p:nvPr/>
        </p:nvSpPr>
        <p:spPr>
          <a:xfrm>
            <a:off x="874184" y="277284"/>
            <a:ext cx="2707216" cy="634788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817E5-8232-4FBF-AE62-3801FDC63C1C}"/>
              </a:ext>
            </a:extLst>
          </p:cNvPr>
          <p:cNvSpPr/>
          <p:nvPr/>
        </p:nvSpPr>
        <p:spPr>
          <a:xfrm>
            <a:off x="4978400" y="404285"/>
            <a:ext cx="6197600" cy="6015567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Django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826D23B-3DED-8992-8401-F18888BFE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233" y="1100667"/>
            <a:ext cx="1136651" cy="103505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>
                <a:sym typeface="Helvetica" charset="0"/>
              </a:rPr>
              <a:t>Routing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CC50F59-94AC-6A74-2388-A1955AE88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233" y="2675467"/>
            <a:ext cx="1085851" cy="103505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bg1"/>
                </a:solidFill>
                <a:sym typeface="Helvetica" charset="0"/>
              </a:rPr>
              <a:t>Views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58639F82-0BE5-7F90-C091-07649AC6D5C8}"/>
              </a:ext>
            </a:extLst>
          </p:cNvPr>
          <p:cNvSpPr/>
          <p:nvPr/>
        </p:nvSpPr>
        <p:spPr>
          <a:xfrm>
            <a:off x="8805334" y="4174067"/>
            <a:ext cx="1576917" cy="645584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Database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1DDF01D-12FB-FFA2-F9A8-36DEF9C49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1" y="2904067"/>
            <a:ext cx="1367367" cy="51646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>
                <a:solidFill>
                  <a:schemeClr val="dk1"/>
                </a:solidFill>
                <a:sym typeface="Helvetica" charset="0"/>
              </a:rPr>
              <a:t>Templates</a:t>
            </a:r>
            <a:endParaRPr lang="en-US" sz="1867" dirty="0">
              <a:solidFill>
                <a:schemeClr val="dk1"/>
              </a:solidFill>
              <a:sym typeface="Helvetica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18814B7-BCCE-9E8B-6DFF-412D9F025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1068" y="524934"/>
            <a:ext cx="1604433" cy="37041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 err="1">
                <a:solidFill>
                  <a:schemeClr val="dk1"/>
                </a:solidFill>
                <a:sym typeface="Helvetica" charset="0"/>
              </a:rPr>
              <a:t>settings.py</a:t>
            </a:r>
            <a:endParaRPr lang="en-US" sz="1867" dirty="0">
              <a:solidFill>
                <a:schemeClr val="dk1"/>
              </a:solidFill>
              <a:sym typeface="Helvetica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1BAAAAB-4346-43C1-0C79-E06E87C5FDD9}"/>
              </a:ext>
            </a:extLst>
          </p:cNvPr>
          <p:cNvCxnSpPr>
            <a:stCxn id="15" idx="1"/>
            <a:endCxn id="9" idx="3"/>
          </p:cNvCxnSpPr>
          <p:nvPr/>
        </p:nvCxnSpPr>
        <p:spPr>
          <a:xfrm flipH="1">
            <a:off x="6474884" y="1610784"/>
            <a:ext cx="1354667" cy="84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384FB4-0160-B060-0FFD-4C31FF4FAC5D}"/>
              </a:ext>
            </a:extLst>
          </p:cNvPr>
          <p:cNvCxnSpPr>
            <a:stCxn id="24" idx="1"/>
            <a:endCxn id="10" idx="3"/>
          </p:cNvCxnSpPr>
          <p:nvPr/>
        </p:nvCxnSpPr>
        <p:spPr>
          <a:xfrm flipH="1">
            <a:off x="6424085" y="2575984"/>
            <a:ext cx="1026583" cy="6159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63F93D3-A95D-24B4-4E37-431DB82E4391}"/>
              </a:ext>
            </a:extLst>
          </p:cNvPr>
          <p:cNvCxnSpPr>
            <a:stCxn id="13" idx="1"/>
            <a:endCxn id="10" idx="3"/>
          </p:cNvCxnSpPr>
          <p:nvPr/>
        </p:nvCxnSpPr>
        <p:spPr>
          <a:xfrm flipH="1">
            <a:off x="6424084" y="3162301"/>
            <a:ext cx="2656416" cy="296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981B6BE-7221-FDD1-A9D8-19FC1E313B4F}"/>
              </a:ext>
            </a:extLst>
          </p:cNvPr>
          <p:cNvCxnSpPr>
            <a:stCxn id="14" idx="1"/>
            <a:endCxn id="10" idx="3"/>
          </p:cNvCxnSpPr>
          <p:nvPr/>
        </p:nvCxnSpPr>
        <p:spPr>
          <a:xfrm flipH="1" flipV="1">
            <a:off x="6424085" y="3191934"/>
            <a:ext cx="1026583" cy="524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4861309-439B-016B-ADCF-282AA8048FD8}"/>
              </a:ext>
            </a:extLst>
          </p:cNvPr>
          <p:cNvCxnSpPr>
            <a:stCxn id="11" idx="2"/>
            <a:endCxn id="49" idx="3"/>
          </p:cNvCxnSpPr>
          <p:nvPr/>
        </p:nvCxnSpPr>
        <p:spPr>
          <a:xfrm flipH="1">
            <a:off x="8199967" y="4495801"/>
            <a:ext cx="605367" cy="436033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37C1B9B-DCE5-59DB-F8D6-334019FDD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1" y="1386418"/>
            <a:ext cx="1439333" cy="44873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 err="1">
                <a:solidFill>
                  <a:schemeClr val="dk1"/>
                </a:solidFill>
                <a:sym typeface="Helvetica" charset="0"/>
              </a:rPr>
              <a:t>urls.py</a:t>
            </a:r>
            <a:endParaRPr lang="en-US" sz="1867" dirty="0">
              <a:solidFill>
                <a:schemeClr val="dk1"/>
              </a:solidFill>
              <a:sym typeface="Helvetica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5E3210B-712E-7C6E-5065-176A74EEB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668" y="2315633"/>
            <a:ext cx="1310217" cy="51858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 err="1">
                <a:solidFill>
                  <a:schemeClr val="dk1"/>
                </a:solidFill>
                <a:sym typeface="Helvetica" charset="0"/>
              </a:rPr>
              <a:t>views.py</a:t>
            </a:r>
            <a:endParaRPr lang="en-US" sz="1867" dirty="0">
              <a:solidFill>
                <a:schemeClr val="dk1"/>
              </a:solidFill>
              <a:sym typeface="Helvetica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91C437B-B1A2-39EC-38BB-4392BDE60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667" y="3464985"/>
            <a:ext cx="1356784" cy="50164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 err="1">
                <a:solidFill>
                  <a:schemeClr val="dk1"/>
                </a:solidFill>
                <a:sym typeface="Helvetica" charset="0"/>
              </a:rPr>
              <a:t>forms.py</a:t>
            </a:r>
            <a:endParaRPr lang="en-US" sz="1867" dirty="0">
              <a:solidFill>
                <a:schemeClr val="dk1"/>
              </a:solidFill>
              <a:sym typeface="Helvetica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42593D9-80D3-CA24-205D-A9A5C4675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1" y="4415367"/>
            <a:ext cx="1087967" cy="103293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bg1"/>
                </a:solidFill>
                <a:sym typeface="Helvetica" charset="0"/>
              </a:rPr>
              <a:t>Models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CA913BD-E382-F2D8-F125-2E2CE4C9BFC0}"/>
              </a:ext>
            </a:extLst>
          </p:cNvPr>
          <p:cNvCxnSpPr>
            <a:stCxn id="76" idx="1"/>
            <a:endCxn id="49" idx="3"/>
          </p:cNvCxnSpPr>
          <p:nvPr/>
        </p:nvCxnSpPr>
        <p:spPr>
          <a:xfrm flipH="1" flipV="1">
            <a:off x="8199967" y="4931833"/>
            <a:ext cx="681567" cy="5164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ECBDE95-F671-A9D0-2C21-E0B194070E3A}"/>
              </a:ext>
            </a:extLst>
          </p:cNvPr>
          <p:cNvCxnSpPr>
            <a:endCxn id="10" idx="0"/>
          </p:cNvCxnSpPr>
          <p:nvPr/>
        </p:nvCxnSpPr>
        <p:spPr>
          <a:xfrm>
            <a:off x="5882217" y="2135718"/>
            <a:ext cx="0" cy="5397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48B3E2B-29F5-33EE-F0AD-902B499D608A}"/>
              </a:ext>
            </a:extLst>
          </p:cNvPr>
          <p:cNvCxnSpPr>
            <a:stCxn id="49" idx="0"/>
            <a:endCxn id="10" idx="2"/>
          </p:cNvCxnSpPr>
          <p:nvPr/>
        </p:nvCxnSpPr>
        <p:spPr>
          <a:xfrm flipH="1" flipV="1">
            <a:off x="5882218" y="3710518"/>
            <a:ext cx="1773767" cy="704849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B443EE6E-AD9D-1D6E-7329-2E1D9852CAAE}"/>
              </a:ext>
            </a:extLst>
          </p:cNvPr>
          <p:cNvSpPr/>
          <p:nvPr/>
        </p:nvSpPr>
        <p:spPr>
          <a:xfrm>
            <a:off x="3704167" y="2063752"/>
            <a:ext cx="933451" cy="654049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3D6F1FA-C35F-D27B-0847-F7F3C853A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1533" y="5198533"/>
            <a:ext cx="1356784" cy="50165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 err="1">
                <a:solidFill>
                  <a:schemeClr val="dk1"/>
                </a:solidFill>
                <a:sym typeface="Helvetica" charset="0"/>
              </a:rPr>
              <a:t>model.py</a:t>
            </a:r>
            <a:endParaRPr lang="en-US" sz="1867" dirty="0">
              <a:solidFill>
                <a:schemeClr val="dk1"/>
              </a:solidFill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EFCDCBE-B4C5-101F-4DAC-E7B6C1859890}"/>
              </a:ext>
            </a:extLst>
          </p:cNvPr>
          <p:cNvSpPr/>
          <p:nvPr/>
        </p:nvSpPr>
        <p:spPr>
          <a:xfrm>
            <a:off x="1079500" y="404285"/>
            <a:ext cx="516467" cy="6106583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D04835BA-FE50-3868-054B-AE433715D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2702984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46D431A-BE6B-29E8-F3E7-B7E825A97BCD}"/>
              </a:ext>
            </a:extLst>
          </p:cNvPr>
          <p:cNvSpPr/>
          <p:nvPr/>
        </p:nvSpPr>
        <p:spPr>
          <a:xfrm>
            <a:off x="2133601" y="4074584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186A5974-6CAF-536B-E101-0D1A3A8E4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750" y="2609851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47F2671-B44F-9A6F-4B71-1BD97A2A9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1" y="5683252"/>
            <a:ext cx="1320800" cy="50164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 err="1">
                <a:solidFill>
                  <a:schemeClr val="dk1"/>
                </a:solidFill>
                <a:sym typeface="Helvetica" charset="0"/>
              </a:rPr>
              <a:t>admin.py</a:t>
            </a:r>
            <a:endParaRPr lang="en-US" sz="1867" dirty="0">
              <a:solidFill>
                <a:schemeClr val="dk1"/>
              </a:solidFill>
              <a:sym typeface="Helvetica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C90960E-D5A5-F0DC-BF9E-6427514E1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918" y="4400551"/>
            <a:ext cx="1087967" cy="592667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bg1"/>
                </a:solidFill>
                <a:sym typeface="Helvetica" charset="0"/>
              </a:rPr>
              <a:t>Shell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23EB80A-E920-7936-55E3-8253CE93C9C9}"/>
              </a:ext>
            </a:extLst>
          </p:cNvPr>
          <p:cNvCxnSpPr>
            <a:stCxn id="48" idx="3"/>
            <a:endCxn id="9" idx="1"/>
          </p:cNvCxnSpPr>
          <p:nvPr/>
        </p:nvCxnSpPr>
        <p:spPr>
          <a:xfrm flipV="1">
            <a:off x="2042585" y="1619251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8524FA2-58D4-241D-29A5-61712763447C}"/>
              </a:ext>
            </a:extLst>
          </p:cNvPr>
          <p:cNvCxnSpPr>
            <a:stCxn id="10" idx="1"/>
            <a:endCxn id="78" idx="3"/>
          </p:cNvCxnSpPr>
          <p:nvPr/>
        </p:nvCxnSpPr>
        <p:spPr>
          <a:xfrm flipH="1" flipV="1">
            <a:off x="3598334" y="3177117"/>
            <a:ext cx="1739900" cy="1481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98B13B4-9C87-00C6-BBD4-18E7F95A3E22}"/>
              </a:ext>
            </a:extLst>
          </p:cNvPr>
          <p:cNvCxnSpPr>
            <a:stCxn id="78" idx="1"/>
            <a:endCxn id="77" idx="3"/>
          </p:cNvCxnSpPr>
          <p:nvPr/>
        </p:nvCxnSpPr>
        <p:spPr>
          <a:xfrm flipH="1">
            <a:off x="1595968" y="3177118"/>
            <a:ext cx="639233" cy="28151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8AEF0F42-55E9-9711-FB02-DB37423A4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0785" y="5431367"/>
            <a:ext cx="1085849" cy="59055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bg1"/>
                </a:solidFill>
                <a:sym typeface="Helvetica" charset="0"/>
              </a:rPr>
              <a:t>/admin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A7E904E-F209-4E0B-767C-578B13ABAB43}"/>
              </a:ext>
            </a:extLst>
          </p:cNvPr>
          <p:cNvCxnSpPr>
            <a:stCxn id="49" idx="1"/>
            <a:endCxn id="39" idx="3"/>
          </p:cNvCxnSpPr>
          <p:nvPr/>
        </p:nvCxnSpPr>
        <p:spPr>
          <a:xfrm flipH="1" flipV="1">
            <a:off x="6474885" y="4696884"/>
            <a:ext cx="637116" cy="2349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943752F-4E1B-3CD9-9C4D-A1A9D0699C6C}"/>
              </a:ext>
            </a:extLst>
          </p:cNvPr>
          <p:cNvCxnSpPr>
            <a:stCxn id="49" idx="1"/>
            <a:endCxn id="50" idx="3"/>
          </p:cNvCxnSpPr>
          <p:nvPr/>
        </p:nvCxnSpPr>
        <p:spPr>
          <a:xfrm flipH="1">
            <a:off x="6506634" y="4931833"/>
            <a:ext cx="605367" cy="79586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5A936FE-8C86-7186-AEAA-887650C1C894}"/>
              </a:ext>
            </a:extLst>
          </p:cNvPr>
          <p:cNvCxnSpPr>
            <a:stCxn id="41" idx="1"/>
            <a:endCxn id="50" idx="3"/>
          </p:cNvCxnSpPr>
          <p:nvPr/>
        </p:nvCxnSpPr>
        <p:spPr>
          <a:xfrm flipH="1" flipV="1">
            <a:off x="6506634" y="5727700"/>
            <a:ext cx="586317" cy="2053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B7C694B-3255-6184-389F-E511AFD47810}"/>
              </a:ext>
            </a:extLst>
          </p:cNvPr>
          <p:cNvCxnSpPr>
            <a:stCxn id="76" idx="1"/>
            <a:endCxn id="41" idx="3"/>
          </p:cNvCxnSpPr>
          <p:nvPr/>
        </p:nvCxnSpPr>
        <p:spPr>
          <a:xfrm flipH="1">
            <a:off x="8413751" y="5448300"/>
            <a:ext cx="467783" cy="484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834AE1-0041-16D7-56F2-585180E9E8F6}"/>
              </a:ext>
            </a:extLst>
          </p:cNvPr>
          <p:cNvCxnSpPr>
            <a:endCxn id="48" idx="2"/>
          </p:cNvCxnSpPr>
          <p:nvPr/>
        </p:nvCxnSpPr>
        <p:spPr>
          <a:xfrm flipV="1">
            <a:off x="668867" y="1905001"/>
            <a:ext cx="922867" cy="114723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F181F55-9530-2A4E-5DCF-A7CE921766AA}"/>
              </a:ext>
            </a:extLst>
          </p:cNvPr>
          <p:cNvCxnSpPr>
            <a:stCxn id="77" idx="1"/>
          </p:cNvCxnSpPr>
          <p:nvPr/>
        </p:nvCxnSpPr>
        <p:spPr>
          <a:xfrm flipH="1" flipV="1">
            <a:off x="668868" y="3052233"/>
            <a:ext cx="410633" cy="40640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0DE4C0E0-F824-D50D-4667-3AC611EDD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768" y="1407584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F1A3EC3-AA16-FA2D-1DBE-8BCFA29C3305}"/>
              </a:ext>
            </a:extLst>
          </p:cNvPr>
          <p:cNvCxnSpPr>
            <a:stCxn id="79" idx="1"/>
            <a:endCxn id="77" idx="3"/>
          </p:cNvCxnSpPr>
          <p:nvPr/>
        </p:nvCxnSpPr>
        <p:spPr>
          <a:xfrm flipH="1" flipV="1">
            <a:off x="1595968" y="3458633"/>
            <a:ext cx="537633" cy="1176867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7AE0109-10AB-1E3B-5DF5-0C49A3EEEAF8}"/>
              </a:ext>
            </a:extLst>
          </p:cNvPr>
          <p:cNvSpPr/>
          <p:nvPr/>
        </p:nvSpPr>
        <p:spPr>
          <a:xfrm>
            <a:off x="4732867" y="277284"/>
            <a:ext cx="7215717" cy="634788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Linux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9CB8EE-813F-F0DC-7AEA-D8EE7414B3D5}"/>
              </a:ext>
            </a:extLst>
          </p:cNvPr>
          <p:cNvSpPr/>
          <p:nvPr/>
        </p:nvSpPr>
        <p:spPr>
          <a:xfrm>
            <a:off x="874184" y="277284"/>
            <a:ext cx="2707216" cy="634788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28D0C5-04EF-2E3C-D512-38D460AE1510}"/>
              </a:ext>
            </a:extLst>
          </p:cNvPr>
          <p:cNvSpPr/>
          <p:nvPr/>
        </p:nvSpPr>
        <p:spPr>
          <a:xfrm>
            <a:off x="4978400" y="404285"/>
            <a:ext cx="6197600" cy="6015567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Django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645458E-73F3-C904-5899-BC90F6737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233" y="1100667"/>
            <a:ext cx="1136651" cy="103505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>
                <a:sym typeface="Helvetica" charset="0"/>
              </a:rPr>
              <a:t>Routing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9E711F3-C939-B41A-3D5A-C7568C7D6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233" y="2675467"/>
            <a:ext cx="1085851" cy="103505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bg1"/>
                </a:solidFill>
                <a:sym typeface="Helvetica" charset="0"/>
              </a:rPr>
              <a:t>Views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80865883-0CBD-F4F0-3930-44FBED39A161}"/>
              </a:ext>
            </a:extLst>
          </p:cNvPr>
          <p:cNvSpPr/>
          <p:nvPr/>
        </p:nvSpPr>
        <p:spPr>
          <a:xfrm>
            <a:off x="8805334" y="4174067"/>
            <a:ext cx="1576917" cy="645584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Database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1F7C385-99C0-D64A-FE3A-0D1CBBC01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501" y="2904067"/>
            <a:ext cx="1367367" cy="51646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>
                <a:solidFill>
                  <a:schemeClr val="dk1"/>
                </a:solidFill>
                <a:sym typeface="Helvetica" charset="0"/>
              </a:rPr>
              <a:t>Templates</a:t>
            </a:r>
            <a:endParaRPr lang="en-US" sz="1867" dirty="0">
              <a:solidFill>
                <a:schemeClr val="dk1"/>
              </a:solidFill>
              <a:sym typeface="Helvetica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276AED9-D9E4-11B0-7FC1-C09419434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1068" y="524934"/>
            <a:ext cx="1604433" cy="37041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 err="1">
                <a:solidFill>
                  <a:schemeClr val="dk1"/>
                </a:solidFill>
                <a:sym typeface="Helvetica" charset="0"/>
              </a:rPr>
              <a:t>settings.py</a:t>
            </a:r>
            <a:endParaRPr lang="en-US" sz="1867" dirty="0">
              <a:solidFill>
                <a:schemeClr val="dk1"/>
              </a:solidFill>
              <a:sym typeface="Helvetica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A90912-CE2F-5AAE-B831-75084926C648}"/>
              </a:ext>
            </a:extLst>
          </p:cNvPr>
          <p:cNvCxnSpPr>
            <a:stCxn id="15" idx="1"/>
            <a:endCxn id="9" idx="3"/>
          </p:cNvCxnSpPr>
          <p:nvPr/>
        </p:nvCxnSpPr>
        <p:spPr>
          <a:xfrm flipH="1">
            <a:off x="6474884" y="1610784"/>
            <a:ext cx="1354667" cy="84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ED3ED5-3F50-7326-7CF4-8FA343FFF8CC}"/>
              </a:ext>
            </a:extLst>
          </p:cNvPr>
          <p:cNvCxnSpPr>
            <a:stCxn id="24" idx="1"/>
            <a:endCxn id="10" idx="3"/>
          </p:cNvCxnSpPr>
          <p:nvPr/>
        </p:nvCxnSpPr>
        <p:spPr>
          <a:xfrm flipH="1">
            <a:off x="6424085" y="2575984"/>
            <a:ext cx="1026583" cy="6159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CE01B1-ECED-8571-99D7-00613FAE2473}"/>
              </a:ext>
            </a:extLst>
          </p:cNvPr>
          <p:cNvCxnSpPr>
            <a:stCxn id="13" idx="1"/>
            <a:endCxn id="10" idx="3"/>
          </p:cNvCxnSpPr>
          <p:nvPr/>
        </p:nvCxnSpPr>
        <p:spPr>
          <a:xfrm flipH="1">
            <a:off x="6424084" y="3162301"/>
            <a:ext cx="2656416" cy="296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6266996-8944-588B-1A6E-D27DEC6D0EA4}"/>
              </a:ext>
            </a:extLst>
          </p:cNvPr>
          <p:cNvCxnSpPr>
            <a:stCxn id="14" idx="1"/>
            <a:endCxn id="10" idx="3"/>
          </p:cNvCxnSpPr>
          <p:nvPr/>
        </p:nvCxnSpPr>
        <p:spPr>
          <a:xfrm flipH="1" flipV="1">
            <a:off x="6424085" y="3191934"/>
            <a:ext cx="1026583" cy="524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DE28120-D785-1380-1720-D2A6390055F5}"/>
              </a:ext>
            </a:extLst>
          </p:cNvPr>
          <p:cNvCxnSpPr>
            <a:stCxn id="11" idx="2"/>
            <a:endCxn id="49" idx="3"/>
          </p:cNvCxnSpPr>
          <p:nvPr/>
        </p:nvCxnSpPr>
        <p:spPr>
          <a:xfrm flipH="1">
            <a:off x="8199967" y="4495801"/>
            <a:ext cx="605367" cy="436033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7E3ECF2-789F-4E97-F6AB-F04E9B717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9551" y="1386418"/>
            <a:ext cx="1439333" cy="44873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 err="1">
                <a:solidFill>
                  <a:schemeClr val="dk1"/>
                </a:solidFill>
                <a:sym typeface="Helvetica" charset="0"/>
              </a:rPr>
              <a:t>urls.py</a:t>
            </a:r>
            <a:endParaRPr lang="en-US" sz="1867" dirty="0">
              <a:solidFill>
                <a:schemeClr val="dk1"/>
              </a:solidFill>
              <a:sym typeface="Helvetica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9B41BB5-94B8-DE6A-C867-B5AD15FCF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668" y="2315633"/>
            <a:ext cx="1310217" cy="518584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 err="1">
                <a:solidFill>
                  <a:schemeClr val="dk1"/>
                </a:solidFill>
                <a:sym typeface="Helvetica" charset="0"/>
              </a:rPr>
              <a:t>views.py</a:t>
            </a:r>
            <a:endParaRPr lang="en-US" sz="1867" dirty="0">
              <a:solidFill>
                <a:schemeClr val="dk1"/>
              </a:solidFill>
              <a:sym typeface="Helvetica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C0C64A6-122D-5320-6398-BC2689D5C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0667" y="3464985"/>
            <a:ext cx="1356784" cy="50164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 err="1">
                <a:solidFill>
                  <a:schemeClr val="dk1"/>
                </a:solidFill>
                <a:sym typeface="Helvetica" charset="0"/>
              </a:rPr>
              <a:t>forms.py</a:t>
            </a:r>
            <a:endParaRPr lang="en-US" sz="1867" dirty="0">
              <a:solidFill>
                <a:schemeClr val="dk1"/>
              </a:solidFill>
              <a:sym typeface="Helvetica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5E389CF-02CE-6F3A-BB4C-409D3580F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1" y="4415367"/>
            <a:ext cx="1087967" cy="103293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bg1"/>
                </a:solidFill>
                <a:sym typeface="Helvetica" charset="0"/>
              </a:rPr>
              <a:t>Models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BC85F34-2916-4CC7-16F2-390120F4DAE9}"/>
              </a:ext>
            </a:extLst>
          </p:cNvPr>
          <p:cNvCxnSpPr>
            <a:stCxn id="76" idx="1"/>
            <a:endCxn id="49" idx="3"/>
          </p:cNvCxnSpPr>
          <p:nvPr/>
        </p:nvCxnSpPr>
        <p:spPr>
          <a:xfrm flipH="1" flipV="1">
            <a:off x="8199967" y="4931833"/>
            <a:ext cx="681567" cy="5164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3AA3772-1A72-1A68-5778-3BC2E7815934}"/>
              </a:ext>
            </a:extLst>
          </p:cNvPr>
          <p:cNvCxnSpPr>
            <a:endCxn id="10" idx="0"/>
          </p:cNvCxnSpPr>
          <p:nvPr/>
        </p:nvCxnSpPr>
        <p:spPr>
          <a:xfrm>
            <a:off x="5882217" y="2135718"/>
            <a:ext cx="0" cy="5397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6796432-19D5-3CE4-CF1B-CC2B295BB433}"/>
              </a:ext>
            </a:extLst>
          </p:cNvPr>
          <p:cNvCxnSpPr>
            <a:stCxn id="49" idx="0"/>
            <a:endCxn id="10" idx="2"/>
          </p:cNvCxnSpPr>
          <p:nvPr/>
        </p:nvCxnSpPr>
        <p:spPr>
          <a:xfrm flipH="1" flipV="1">
            <a:off x="5882218" y="3710518"/>
            <a:ext cx="1773767" cy="704849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861B6A2A-6853-C0E3-BCFB-7C6AC2539B86}"/>
              </a:ext>
            </a:extLst>
          </p:cNvPr>
          <p:cNvSpPr/>
          <p:nvPr/>
        </p:nvSpPr>
        <p:spPr>
          <a:xfrm>
            <a:off x="3704167" y="2063752"/>
            <a:ext cx="933451" cy="654049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3FFE4FAA-1091-48DB-ECFB-C083D8491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1533" y="5198533"/>
            <a:ext cx="1356784" cy="50165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 err="1">
                <a:solidFill>
                  <a:schemeClr val="dk1"/>
                </a:solidFill>
                <a:sym typeface="Helvetica" charset="0"/>
              </a:rPr>
              <a:t>model.py</a:t>
            </a:r>
            <a:endParaRPr lang="en-US" sz="1867" dirty="0">
              <a:solidFill>
                <a:schemeClr val="dk1"/>
              </a:solidFill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6905BE9-A616-196D-FE74-67D9012CFAB5}"/>
              </a:ext>
            </a:extLst>
          </p:cNvPr>
          <p:cNvSpPr/>
          <p:nvPr/>
        </p:nvSpPr>
        <p:spPr>
          <a:xfrm>
            <a:off x="1079500" y="404285"/>
            <a:ext cx="516467" cy="6106583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165E133C-D0EA-6B28-398A-A9799E33F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2702984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EF7EEA1-B7A0-D84A-33EF-12E437CE199C}"/>
              </a:ext>
            </a:extLst>
          </p:cNvPr>
          <p:cNvSpPr/>
          <p:nvPr/>
        </p:nvSpPr>
        <p:spPr>
          <a:xfrm>
            <a:off x="2133601" y="4074584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AJAX</a:t>
            </a:r>
          </a:p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7194" name="Picture 80">
            <a:extLst>
              <a:ext uri="{FF2B5EF4-FFF2-40B4-BE49-F238E27FC236}">
                <a16:creationId xmlns:a16="http://schemas.microsoft.com/office/drawing/2014/main" id="{8F716654-E750-41C5-5BB4-14D938D13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750" y="2609851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8F76FDA-C6DC-A26A-0977-A6FB18B6F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1" y="5683252"/>
            <a:ext cx="1320800" cy="50164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 err="1">
                <a:solidFill>
                  <a:schemeClr val="dk1"/>
                </a:solidFill>
                <a:sym typeface="Helvetica" charset="0"/>
              </a:rPr>
              <a:t>admin.py</a:t>
            </a:r>
            <a:endParaRPr lang="en-US" sz="1867" dirty="0">
              <a:solidFill>
                <a:schemeClr val="dk1"/>
              </a:solidFill>
              <a:sym typeface="Helvetica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A3FC336-7DDA-642D-5884-B05CEA20F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918" y="4400551"/>
            <a:ext cx="1087967" cy="592667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bg1"/>
                </a:solidFill>
                <a:sym typeface="Helvetica" charset="0"/>
              </a:rPr>
              <a:t>Shell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A3B741-5F0D-B8F9-4E30-096FA4380EDB}"/>
              </a:ext>
            </a:extLst>
          </p:cNvPr>
          <p:cNvCxnSpPr>
            <a:stCxn id="79" idx="3"/>
            <a:endCxn id="9" idx="1"/>
          </p:cNvCxnSpPr>
          <p:nvPr/>
        </p:nvCxnSpPr>
        <p:spPr>
          <a:xfrm flipV="1">
            <a:off x="3553884" y="1619251"/>
            <a:ext cx="1784349" cy="301836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1445040-67F9-ABF0-7D32-D418E93AB502}"/>
              </a:ext>
            </a:extLst>
          </p:cNvPr>
          <p:cNvCxnSpPr>
            <a:stCxn id="10" idx="1"/>
          </p:cNvCxnSpPr>
          <p:nvPr/>
        </p:nvCxnSpPr>
        <p:spPr>
          <a:xfrm flipH="1">
            <a:off x="3553884" y="3194052"/>
            <a:ext cx="1784349" cy="14414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ED1D1153-97F9-50F2-53B3-78279BA87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0785" y="5431367"/>
            <a:ext cx="1085849" cy="59055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bg1"/>
                </a:solidFill>
                <a:sym typeface="Helvetica" charset="0"/>
              </a:rPr>
              <a:t>/admin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B0490ED-F168-CE8F-72AB-C1B30BB487AD}"/>
              </a:ext>
            </a:extLst>
          </p:cNvPr>
          <p:cNvCxnSpPr>
            <a:stCxn id="49" idx="1"/>
            <a:endCxn id="39" idx="3"/>
          </p:cNvCxnSpPr>
          <p:nvPr/>
        </p:nvCxnSpPr>
        <p:spPr>
          <a:xfrm flipH="1" flipV="1">
            <a:off x="6474885" y="4696884"/>
            <a:ext cx="637116" cy="2349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3CF3D89-A974-7FDB-D9D7-9A6CE95DCFEE}"/>
              </a:ext>
            </a:extLst>
          </p:cNvPr>
          <p:cNvCxnSpPr>
            <a:stCxn id="49" idx="1"/>
            <a:endCxn id="50" idx="3"/>
          </p:cNvCxnSpPr>
          <p:nvPr/>
        </p:nvCxnSpPr>
        <p:spPr>
          <a:xfrm flipH="1">
            <a:off x="6506634" y="4931833"/>
            <a:ext cx="605367" cy="79586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A505BBD-6CF2-2938-ECD6-72AEE48C517F}"/>
              </a:ext>
            </a:extLst>
          </p:cNvPr>
          <p:cNvCxnSpPr>
            <a:stCxn id="41" idx="1"/>
            <a:endCxn id="50" idx="3"/>
          </p:cNvCxnSpPr>
          <p:nvPr/>
        </p:nvCxnSpPr>
        <p:spPr>
          <a:xfrm flipH="1" flipV="1">
            <a:off x="6506634" y="5727700"/>
            <a:ext cx="586317" cy="2053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C67934D-B070-8B86-F5F6-E3F9965563DA}"/>
              </a:ext>
            </a:extLst>
          </p:cNvPr>
          <p:cNvCxnSpPr>
            <a:stCxn id="76" idx="1"/>
            <a:endCxn id="41" idx="3"/>
          </p:cNvCxnSpPr>
          <p:nvPr/>
        </p:nvCxnSpPr>
        <p:spPr>
          <a:xfrm flipH="1">
            <a:off x="8413751" y="5448300"/>
            <a:ext cx="467783" cy="4847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0FA07BC-11A1-25F0-7DAA-B7CA2DF3C74D}"/>
              </a:ext>
            </a:extLst>
          </p:cNvPr>
          <p:cNvCxnSpPr>
            <a:stCxn id="77" idx="1"/>
          </p:cNvCxnSpPr>
          <p:nvPr/>
        </p:nvCxnSpPr>
        <p:spPr>
          <a:xfrm flipH="1" flipV="1">
            <a:off x="668868" y="3052233"/>
            <a:ext cx="410633" cy="40640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83C5401-7F25-3E8F-87D7-872FCCAADB88}"/>
              </a:ext>
            </a:extLst>
          </p:cNvPr>
          <p:cNvCxnSpPr>
            <a:stCxn id="79" idx="1"/>
            <a:endCxn id="77" idx="3"/>
          </p:cNvCxnSpPr>
          <p:nvPr/>
        </p:nvCxnSpPr>
        <p:spPr>
          <a:xfrm flipH="1" flipV="1">
            <a:off x="1595968" y="3458633"/>
            <a:ext cx="537633" cy="1176867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85690F63-7C83-BA18-B7DC-D0E40C77C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sz="5867">
                <a:solidFill>
                  <a:srgbClr val="FFCC66"/>
                </a:solidFill>
              </a:rPr>
              <a:t>Vanilla JavaScript (1995)</a:t>
            </a:r>
          </a:p>
        </p:txBody>
      </p:sp>
      <p:sp>
        <p:nvSpPr>
          <p:cNvPr id="6146" name="Rectangle 1">
            <a:extLst>
              <a:ext uri="{FF2B5EF4-FFF2-40B4-BE49-F238E27FC236}">
                <a16:creationId xmlns:a16="http://schemas.microsoft.com/office/drawing/2014/main" id="{31CF6F2B-B196-DE00-6017-6E1900583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1" y="2258484"/>
            <a:ext cx="9122833" cy="1323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/>
            <a:r>
              <a:rPr lang="en-US" altLang="en-US" sz="2667">
                <a:latin typeface="Courier" pitchFamily="2" charset="0"/>
                <a:sym typeface="Courier New" panose="02070309020205020404" pitchFamily="49" charset="0"/>
              </a:rPr>
              <a:t>&lt;script type="text/javascript"&gt; </a:t>
            </a:r>
          </a:p>
          <a:p>
            <a:pPr eaLnBrk="1"/>
            <a:r>
              <a:rPr lang="en-US" altLang="en-US" sz="2667">
                <a:latin typeface="Courier" pitchFamily="2" charset="0"/>
                <a:sym typeface="Courier New" panose="02070309020205020404" pitchFamily="49" charset="0"/>
              </a:rPr>
              <a:t>  </a:t>
            </a:r>
            <a:r>
              <a:rPr lang="en-US" altLang="en-US" sz="2667">
                <a:solidFill>
                  <a:srgbClr val="FFCC66"/>
                </a:solidFill>
                <a:latin typeface="Courier" pitchFamily="2" charset="0"/>
                <a:sym typeface="Courier New" panose="02070309020205020404" pitchFamily="49" charset="0"/>
              </a:rPr>
              <a:t>document</a:t>
            </a:r>
            <a:r>
              <a:rPr lang="en-US" altLang="en-US" sz="2667">
                <a:latin typeface="Courier" pitchFamily="2" charset="0"/>
                <a:sym typeface="Courier New" panose="02070309020205020404" pitchFamily="49" charset="0"/>
              </a:rPr>
              <a:t>.write("&lt;p&gt;Hello World&lt;/p&gt;")</a:t>
            </a:r>
          </a:p>
          <a:p>
            <a:pPr eaLnBrk="1"/>
            <a:r>
              <a:rPr lang="en-US" altLang="en-US" sz="2667">
                <a:latin typeface="Courier" pitchFamily="2" charset="0"/>
                <a:sym typeface="Courier New" panose="02070309020205020404" pitchFamily="49" charset="0"/>
              </a:rPr>
              <a:t>&lt;/script&gt; </a:t>
            </a:r>
          </a:p>
        </p:txBody>
      </p:sp>
      <p:sp>
        <p:nvSpPr>
          <p:cNvPr id="6147" name="AutoShape 3">
            <a:extLst>
              <a:ext uri="{FF2B5EF4-FFF2-40B4-BE49-F238E27FC236}">
                <a16:creationId xmlns:a16="http://schemas.microsoft.com/office/drawing/2014/main" id="{7267337E-5128-4CC1-2CA9-E49292E2D919}"/>
              </a:ext>
            </a:extLst>
          </p:cNvPr>
          <p:cNvSpPr>
            <a:spLocks/>
          </p:cNvSpPr>
          <p:nvPr/>
        </p:nvSpPr>
        <p:spPr bwMode="auto">
          <a:xfrm>
            <a:off x="3657601" y="4188885"/>
            <a:ext cx="7821084" cy="4953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667">
                <a:solidFill>
                  <a:srgbClr val="00FDFF"/>
                </a:solidFill>
              </a:rPr>
              <a:t>https://www.dj4e.com/code/javascript/js-01.htm</a:t>
            </a:r>
            <a:endParaRPr lang="en-US" altLang="en-US" sz="267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6148" name="AutoShape 3">
            <a:extLst>
              <a:ext uri="{FF2B5EF4-FFF2-40B4-BE49-F238E27FC236}">
                <a16:creationId xmlns:a16="http://schemas.microsoft.com/office/drawing/2014/main" id="{11CC9A3D-1808-46E7-0052-70D408F163D2}"/>
              </a:ext>
            </a:extLst>
          </p:cNvPr>
          <p:cNvSpPr>
            <a:spLocks/>
          </p:cNvSpPr>
          <p:nvPr/>
        </p:nvSpPr>
        <p:spPr bwMode="auto">
          <a:xfrm>
            <a:off x="2032000" y="5867401"/>
            <a:ext cx="8034867" cy="4953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667">
                <a:solidFill>
                  <a:srgbClr val="FFFB00"/>
                </a:solidFill>
              </a:rPr>
              <a:t>http://en.wikipedia.org/wiki/Document_Object_Model</a:t>
            </a:r>
            <a:endParaRPr lang="en-US" altLang="en-US" sz="4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36A9A1B2-6A79-70F9-6589-C5F4EEE8A7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>
                <a:solidFill>
                  <a:srgbClr val="FFCC66"/>
                </a:solidFill>
              </a:rPr>
              <a:t>Document Object Model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07E58F83-6216-7CDF-E9A3-434636E80A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/>
              <a:t>JavaScript can manipulate the current HTML document.</a:t>
            </a:r>
          </a:p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/>
              <a:t>The </a:t>
            </a:r>
            <a:r>
              <a:rPr lang="ja-JP" altLang="en-US"/>
              <a:t>“</a:t>
            </a:r>
            <a:r>
              <a:rPr lang="en-US" altLang="ja-JP"/>
              <a:t>Document Object Model</a:t>
            </a:r>
            <a:r>
              <a:rPr lang="ja-JP" altLang="en-US"/>
              <a:t>”</a:t>
            </a:r>
            <a:r>
              <a:rPr lang="en-US" altLang="ja-JP"/>
              <a:t> is how we access various </a:t>
            </a:r>
            <a:r>
              <a:rPr lang="ja-JP" altLang="en-US"/>
              <a:t>“</a:t>
            </a:r>
            <a:r>
              <a:rPr lang="en-US" altLang="ja-JP"/>
              <a:t>bits</a:t>
            </a:r>
            <a:r>
              <a:rPr lang="ja-JP" altLang="en-US"/>
              <a:t>”</a:t>
            </a:r>
            <a:r>
              <a:rPr lang="en-US" altLang="ja-JP"/>
              <a:t> of the current screen to read and/or manipulate.</a:t>
            </a:r>
          </a:p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/>
              <a:t>We can even find pieces of the model by </a:t>
            </a:r>
            <a:r>
              <a:rPr lang="en-US" altLang="en-US">
                <a:solidFill>
                  <a:srgbClr val="FFFB00"/>
                </a:solidFill>
              </a:rPr>
              <a:t>id</a:t>
            </a:r>
            <a:r>
              <a:rPr lang="en-US" altLang="en-US"/>
              <a:t> attribute and change them.</a:t>
            </a:r>
          </a:p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/>
              <a:t>We can read and write the DOM from (Vanilla) JavaScript.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68779AED-0B0C-1D2E-F3F2-CF5A4FC3D2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>
                <a:solidFill>
                  <a:srgbClr val="FFCC66"/>
                </a:solidFill>
              </a:rPr>
              <a:t>Using getElementById()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9F2B17EF-97BC-16CF-6AF0-055DE0520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7061" indent="0">
              <a:spcBef>
                <a:spcPts val="1733"/>
              </a:spcBef>
              <a:buSzPct val="171000"/>
            </a:pPr>
            <a:r>
              <a:rPr lang="en-US" altLang="en-US" dirty="0"/>
              <a:t>In order not to have to hard-code tree-paths to each part of the  DOM, we use function calls to query the DOM and retrieve a particular tag within the DOM and manipulate that tag.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AutoShape 1">
            <a:extLst>
              <a:ext uri="{FF2B5EF4-FFF2-40B4-BE49-F238E27FC236}">
                <a16:creationId xmlns:a16="http://schemas.microsoft.com/office/drawing/2014/main" id="{4C3B943D-5360-08D0-F6F4-7AE304469B00}"/>
              </a:ext>
            </a:extLst>
          </p:cNvPr>
          <p:cNvSpPr>
            <a:spLocks/>
          </p:cNvSpPr>
          <p:nvPr/>
        </p:nvSpPr>
        <p:spPr bwMode="auto">
          <a:xfrm>
            <a:off x="304801" y="226484"/>
            <a:ext cx="11468100" cy="28448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867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&lt;p&gt;</a:t>
            </a:r>
          </a:p>
          <a:p>
            <a:pPr algn="l" eaLnBrk="1"/>
            <a:r>
              <a:rPr lang="en-US" altLang="en-US" sz="1867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Hello &lt;b&gt;</a:t>
            </a:r>
            <a:r>
              <a:rPr lang="en-US" altLang="en-US" sz="1867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&lt;span id="person"&gt;</a:t>
            </a:r>
            <a:r>
              <a:rPr lang="en-US" altLang="en-US" sz="1867">
                <a:solidFill>
                  <a:srgbClr val="FF9300"/>
                </a:solidFill>
                <a:latin typeface="Courier" pitchFamily="2" charset="0"/>
                <a:sym typeface="Courier New" panose="02070309020205020404" pitchFamily="49" charset="0"/>
              </a:rPr>
              <a:t>Chuck</a:t>
            </a:r>
            <a:r>
              <a:rPr lang="en-US" altLang="en-US" sz="1867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&lt;/span&gt;</a:t>
            </a:r>
            <a:r>
              <a:rPr lang="en-US" altLang="en-US" sz="1867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&lt;/b&gt; there.</a:t>
            </a:r>
          </a:p>
          <a:p>
            <a:pPr algn="l" eaLnBrk="1"/>
            <a:r>
              <a:rPr lang="en-US" altLang="en-US" sz="1867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&lt;/p&gt; </a:t>
            </a:r>
          </a:p>
          <a:p>
            <a:pPr algn="l" eaLnBrk="1"/>
            <a:r>
              <a:rPr lang="en-US" altLang="en-US" sz="1867">
                <a:solidFill>
                  <a:schemeClr val="tx1"/>
                </a:solidFill>
                <a:latin typeface="Courier" pitchFamily="2" charset="0"/>
                <a:sym typeface="Courier New" panose="02070309020205020404" pitchFamily="49" charset="0"/>
              </a:rPr>
              <a:t>&lt;script type="text/javascript"&gt;</a:t>
            </a:r>
          </a:p>
          <a:p>
            <a:pPr algn="l" eaLnBrk="1"/>
            <a:r>
              <a:rPr lang="en-US" altLang="en-US" sz="1867">
                <a:solidFill>
                  <a:srgbClr val="FF40FF"/>
                </a:solidFill>
                <a:latin typeface="Courier" pitchFamily="2" charset="0"/>
                <a:sym typeface="Courier New" panose="02070309020205020404" pitchFamily="49" charset="0"/>
              </a:rPr>
              <a:t>console.dir</a:t>
            </a:r>
            <a:r>
              <a:rPr lang="en-US" altLang="en-US" sz="1867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(document.getElementById('person'));</a:t>
            </a:r>
            <a:endParaRPr lang="en-US" altLang="en-US" sz="1867">
              <a:solidFill>
                <a:schemeClr val="tx1"/>
              </a:solidFill>
              <a:latin typeface="Courier" pitchFamily="2" charset="0"/>
              <a:sym typeface="Courier New" panose="02070309020205020404" pitchFamily="49" charset="0"/>
            </a:endParaRPr>
          </a:p>
          <a:p>
            <a:pPr algn="l" eaLnBrk="1"/>
            <a:r>
              <a:rPr lang="en-US" altLang="en-US" sz="1867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var st = </a:t>
            </a:r>
            <a:r>
              <a:rPr lang="en-US" altLang="en-US" sz="1867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document.getElementById</a:t>
            </a:r>
            <a:r>
              <a:rPr lang="en-US" altLang="en-US" sz="1867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('person').</a:t>
            </a:r>
            <a:r>
              <a:rPr lang="en-US" altLang="en-US" sz="1867">
                <a:solidFill>
                  <a:srgbClr val="FF9300"/>
                </a:solidFill>
                <a:latin typeface="Courier" pitchFamily="2" charset="0"/>
                <a:sym typeface="Courier New" panose="02070309020205020404" pitchFamily="49" charset="0"/>
              </a:rPr>
              <a:t>innerHTML</a:t>
            </a:r>
            <a:r>
              <a:rPr lang="en-US" altLang="en-US" sz="1867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;</a:t>
            </a:r>
          </a:p>
          <a:p>
            <a:pPr algn="l" eaLnBrk="1"/>
            <a:r>
              <a:rPr lang="en-US" altLang="en-US" sz="1867">
                <a:solidFill>
                  <a:srgbClr val="FF40FF"/>
                </a:solidFill>
                <a:latin typeface="Courier" pitchFamily="2" charset="0"/>
                <a:sym typeface="Courier New" panose="02070309020205020404" pitchFamily="49" charset="0"/>
              </a:rPr>
              <a:t>console.log</a:t>
            </a:r>
            <a:r>
              <a:rPr lang="en-US" altLang="en-US" sz="1867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("ST = "+st);</a:t>
            </a:r>
          </a:p>
          <a:p>
            <a:pPr algn="l" eaLnBrk="1"/>
            <a:r>
              <a:rPr lang="en-US" altLang="en-US" sz="1867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alert('Hi there ' + st);</a:t>
            </a:r>
          </a:p>
          <a:p>
            <a:pPr algn="l" eaLnBrk="1"/>
            <a:r>
              <a:rPr lang="en-US" altLang="en-US" sz="1867">
                <a:solidFill>
                  <a:srgbClr val="00F900"/>
                </a:solidFill>
                <a:latin typeface="Courier" pitchFamily="2" charset="0"/>
                <a:sym typeface="Courier New" panose="02070309020205020404" pitchFamily="49" charset="0"/>
              </a:rPr>
              <a:t>document.getElementById</a:t>
            </a:r>
            <a:r>
              <a:rPr lang="en-US" altLang="en-US" sz="1867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('person').</a:t>
            </a:r>
            <a:r>
              <a:rPr lang="en-US" altLang="en-US" sz="1867">
                <a:solidFill>
                  <a:srgbClr val="FF9300"/>
                </a:solidFill>
                <a:latin typeface="Courier" pitchFamily="2" charset="0"/>
                <a:sym typeface="Courier New" panose="02070309020205020404" pitchFamily="49" charset="0"/>
              </a:rPr>
              <a:t>innerHTML</a:t>
            </a:r>
            <a:r>
              <a:rPr lang="en-US" altLang="en-US" sz="1867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 = 'Joseph';</a:t>
            </a:r>
          </a:p>
          <a:p>
            <a:pPr algn="l" eaLnBrk="1"/>
            <a:r>
              <a:rPr lang="en-US" altLang="en-US" sz="1867">
                <a:latin typeface="Courier" pitchFamily="2" charset="0"/>
                <a:sym typeface="Courier New" panose="02070309020205020404" pitchFamily="49" charset="0"/>
              </a:rPr>
              <a:t>&lt;/script&gt;</a:t>
            </a:r>
            <a:endParaRPr lang="en-US" altLang="en-US" sz="1867">
              <a:latin typeface="Courier" pitchFamily="2" charset="0"/>
              <a:sym typeface="Helvetica" pitchFamily="2" charset="0"/>
            </a:endParaRPr>
          </a:p>
        </p:txBody>
      </p:sp>
      <p:sp>
        <p:nvSpPr>
          <p:cNvPr id="13314" name="AutoShape 3">
            <a:extLst>
              <a:ext uri="{FF2B5EF4-FFF2-40B4-BE49-F238E27FC236}">
                <a16:creationId xmlns:a16="http://schemas.microsoft.com/office/drawing/2014/main" id="{503B4D81-E6A5-CB7B-791C-4DCD639AE9B2}"/>
              </a:ext>
            </a:extLst>
          </p:cNvPr>
          <p:cNvSpPr>
            <a:spLocks/>
          </p:cNvSpPr>
          <p:nvPr/>
        </p:nvSpPr>
        <p:spPr bwMode="auto">
          <a:xfrm>
            <a:off x="9347200" y="647701"/>
            <a:ext cx="1949451" cy="4953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667">
                <a:solidFill>
                  <a:srgbClr val="00FDFF"/>
                </a:solidFill>
              </a:rPr>
              <a:t>dom-01.htm</a:t>
            </a:r>
            <a:endParaRPr lang="en-US" altLang="en-US" sz="267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pic>
        <p:nvPicPr>
          <p:cNvPr id="13315" name="Picture 1">
            <a:extLst>
              <a:ext uri="{FF2B5EF4-FFF2-40B4-BE49-F238E27FC236}">
                <a16:creationId xmlns:a16="http://schemas.microsoft.com/office/drawing/2014/main" id="{F79B66D4-B9F9-E02E-7DBC-CAA56B3FC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2921000"/>
            <a:ext cx="4660900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AutoShape 3">
            <a:extLst>
              <a:ext uri="{FF2B5EF4-FFF2-40B4-BE49-F238E27FC236}">
                <a16:creationId xmlns:a16="http://schemas.microsoft.com/office/drawing/2014/main" id="{07154AF1-F1D4-0C3B-6184-D43867D58ABC}"/>
              </a:ext>
            </a:extLst>
          </p:cNvPr>
          <p:cNvSpPr>
            <a:spLocks/>
          </p:cNvSpPr>
          <p:nvPr/>
        </p:nvSpPr>
        <p:spPr bwMode="auto">
          <a:xfrm>
            <a:off x="406400" y="381001"/>
            <a:ext cx="2032000" cy="4953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667">
                <a:solidFill>
                  <a:srgbClr val="00FDFF"/>
                </a:solidFill>
              </a:rPr>
              <a:t>dom-01.htm</a:t>
            </a:r>
            <a:endParaRPr lang="en-US" altLang="en-US" sz="267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0CB4466D-AF1B-598D-F940-1C2A7EC4E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1" y="5554134"/>
            <a:ext cx="110871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461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 defTabSz="5461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 defTabSz="5461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 defTabSz="5461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 defTabSz="5461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546100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/>
            <a:r>
              <a:rPr lang="en-US" altLang="en-US" sz="2667">
                <a:solidFill>
                  <a:srgbClr val="FF40FF"/>
                </a:solidFill>
                <a:latin typeface="Courier" pitchFamily="2" charset="0"/>
                <a:sym typeface="Courier New" panose="02070309020205020404" pitchFamily="49" charset="0"/>
              </a:rPr>
              <a:t>console.dir</a:t>
            </a:r>
            <a:r>
              <a:rPr lang="en-US" altLang="en-US" sz="2667">
                <a:solidFill>
                  <a:srgbClr val="FFFB00"/>
                </a:solidFill>
                <a:latin typeface="Courier" pitchFamily="2" charset="0"/>
                <a:sym typeface="Courier New" panose="02070309020205020404" pitchFamily="49" charset="0"/>
              </a:rPr>
              <a:t>(document.getElementById('person'));</a:t>
            </a:r>
          </a:p>
        </p:txBody>
      </p:sp>
      <p:pic>
        <p:nvPicPr>
          <p:cNvPr id="15363" name="Picture 2">
            <a:extLst>
              <a:ext uri="{FF2B5EF4-FFF2-40B4-BE49-F238E27FC236}">
                <a16:creationId xmlns:a16="http://schemas.microsoft.com/office/drawing/2014/main" id="{D036F730-A2BF-7F70-BE36-DDEEBF9A1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77801"/>
            <a:ext cx="7315200" cy="5687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8A6A8F06-D6CA-10E6-600E-99399816FB3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74701" y="3824817"/>
            <a:ext cx="4533900" cy="1217083"/>
          </a:xfrm>
        </p:spPr>
        <p:txBody>
          <a:bodyPr/>
          <a:lstStyle/>
          <a:p>
            <a:pPr eaLnBrk="1"/>
            <a:r>
              <a:rPr lang="en-US" altLang="en-US" sz="3200">
                <a:solidFill>
                  <a:srgbClr val="FFFB00"/>
                </a:solidFill>
              </a:rPr>
              <a:t>Updating the Browser Document</a:t>
            </a:r>
            <a:endParaRPr lang="en-US" altLang="en-US"/>
          </a:p>
        </p:txBody>
      </p:sp>
      <p:sp>
        <p:nvSpPr>
          <p:cNvPr id="17410" name="AutoShape 2">
            <a:extLst>
              <a:ext uri="{FF2B5EF4-FFF2-40B4-BE49-F238E27FC236}">
                <a16:creationId xmlns:a16="http://schemas.microsoft.com/office/drawing/2014/main" id="{9E2E0956-3041-6CCC-727F-9C63FB72C0B5}"/>
              </a:ext>
            </a:extLst>
          </p:cNvPr>
          <p:cNvSpPr>
            <a:spLocks/>
          </p:cNvSpPr>
          <p:nvPr/>
        </p:nvSpPr>
        <p:spPr bwMode="auto">
          <a:xfrm>
            <a:off x="152401" y="584200"/>
            <a:ext cx="12331700" cy="282151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1733">
                <a:latin typeface="Courier" pitchFamily="2" charset="0"/>
              </a:rPr>
              <a:t>&lt;a href="#" </a:t>
            </a:r>
          </a:p>
          <a:p>
            <a:pPr algn="l" eaLnBrk="1"/>
            <a:r>
              <a:rPr lang="en-US" altLang="en-US" sz="1733">
                <a:latin typeface="Courier" pitchFamily="2" charset="0"/>
              </a:rPr>
              <a:t>  onclick="</a:t>
            </a:r>
            <a:r>
              <a:rPr lang="en-US" altLang="en-US" sz="1733">
                <a:solidFill>
                  <a:srgbClr val="00F900"/>
                </a:solidFill>
                <a:latin typeface="Courier" pitchFamily="2" charset="0"/>
              </a:rPr>
              <a:t>document.getElementById('</a:t>
            </a:r>
            <a:r>
              <a:rPr lang="en-US" altLang="en-US" sz="1733">
                <a:solidFill>
                  <a:srgbClr val="FFFF00"/>
                </a:solidFill>
                <a:latin typeface="Courier" pitchFamily="2" charset="0"/>
              </a:rPr>
              <a:t>stuff</a:t>
            </a:r>
            <a:r>
              <a:rPr lang="en-US" altLang="en-US" sz="1733">
                <a:solidFill>
                  <a:srgbClr val="00F900"/>
                </a:solidFill>
                <a:latin typeface="Courier" pitchFamily="2" charset="0"/>
              </a:rPr>
              <a:t>')</a:t>
            </a:r>
            <a:r>
              <a:rPr lang="en-US" altLang="en-US" sz="1733">
                <a:latin typeface="Courier" pitchFamily="2" charset="0"/>
              </a:rPr>
              <a:t>.innerHTML='BACK';return false;"&gt;</a:t>
            </a:r>
          </a:p>
          <a:p>
            <a:pPr algn="l" eaLnBrk="1"/>
            <a:r>
              <a:rPr lang="en-US" altLang="en-US" sz="1733">
                <a:latin typeface="Courier" pitchFamily="2" charset="0"/>
              </a:rPr>
              <a:t>		Back&lt;/a&gt;</a:t>
            </a:r>
          </a:p>
          <a:p>
            <a:pPr algn="l" eaLnBrk="1"/>
            <a:r>
              <a:rPr lang="en-US" altLang="en-US" sz="1733">
                <a:latin typeface="Courier" pitchFamily="2" charset="0"/>
              </a:rPr>
              <a:t>&lt;a href="#" </a:t>
            </a:r>
          </a:p>
          <a:p>
            <a:pPr algn="l" eaLnBrk="1"/>
            <a:r>
              <a:rPr lang="en-US" altLang="en-US" sz="1733">
                <a:latin typeface="Courier" pitchFamily="2" charset="0"/>
              </a:rPr>
              <a:t>  onclick="</a:t>
            </a:r>
            <a:r>
              <a:rPr lang="en-US" altLang="en-US" sz="1733">
                <a:solidFill>
                  <a:srgbClr val="00F900"/>
                </a:solidFill>
                <a:latin typeface="Courier" pitchFamily="2" charset="0"/>
              </a:rPr>
              <a:t>document.getElementById('</a:t>
            </a:r>
            <a:r>
              <a:rPr lang="en-US" altLang="en-US" sz="1733">
                <a:solidFill>
                  <a:srgbClr val="FFFF00"/>
                </a:solidFill>
                <a:latin typeface="Courier" pitchFamily="2" charset="0"/>
              </a:rPr>
              <a:t>stuff</a:t>
            </a:r>
            <a:r>
              <a:rPr lang="en-US" altLang="en-US" sz="1733">
                <a:solidFill>
                  <a:srgbClr val="00F900"/>
                </a:solidFill>
                <a:latin typeface="Courier" pitchFamily="2" charset="0"/>
              </a:rPr>
              <a:t>')</a:t>
            </a:r>
            <a:r>
              <a:rPr lang="en-US" altLang="en-US" sz="1733">
                <a:latin typeface="Courier" pitchFamily="2" charset="0"/>
              </a:rPr>
              <a:t>.innerHTML='FORTH';return false;"&gt;</a:t>
            </a:r>
          </a:p>
          <a:p>
            <a:pPr algn="l" eaLnBrk="1"/>
            <a:r>
              <a:rPr lang="en-US" altLang="en-US" sz="1733">
                <a:latin typeface="Courier" pitchFamily="2" charset="0"/>
              </a:rPr>
              <a:t>	Forth&lt;/a&gt;</a:t>
            </a:r>
          </a:p>
          <a:p>
            <a:pPr algn="l" eaLnBrk="1"/>
            <a:r>
              <a:rPr lang="en-US" altLang="en-US" sz="1733">
                <a:latin typeface="Courier" pitchFamily="2" charset="0"/>
              </a:rPr>
              <a:t>&lt;/p&gt;</a:t>
            </a:r>
          </a:p>
          <a:p>
            <a:pPr algn="l" eaLnBrk="1"/>
            <a:r>
              <a:rPr lang="en-US" altLang="en-US" sz="1733">
                <a:latin typeface="Courier" pitchFamily="2" charset="0"/>
              </a:rPr>
              <a:t>&lt;p&gt;</a:t>
            </a:r>
          </a:p>
          <a:p>
            <a:pPr algn="l" eaLnBrk="1"/>
            <a:r>
              <a:rPr lang="en-US" altLang="en-US" sz="1733">
                <a:latin typeface="Courier" pitchFamily="2" charset="0"/>
              </a:rPr>
              <a:t>Hello &lt;b&gt;</a:t>
            </a:r>
            <a:r>
              <a:rPr lang="en-US" altLang="en-US" sz="1733">
                <a:solidFill>
                  <a:srgbClr val="FFFB00"/>
                </a:solidFill>
                <a:latin typeface="Courier" pitchFamily="2" charset="0"/>
              </a:rPr>
              <a:t>&lt;span id="stuff"&gt;Stuff&lt;/span&gt;</a:t>
            </a:r>
            <a:r>
              <a:rPr lang="en-US" altLang="en-US" sz="1733">
                <a:latin typeface="Courier" pitchFamily="2" charset="0"/>
              </a:rPr>
              <a:t>&lt;/b&gt; there.</a:t>
            </a:r>
          </a:p>
          <a:p>
            <a:pPr algn="l" eaLnBrk="1"/>
            <a:endParaRPr lang="en-US" altLang="en-US" sz="1733" b="1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  <p:sp>
        <p:nvSpPr>
          <p:cNvPr id="17411" name="AutoShape 6">
            <a:extLst>
              <a:ext uri="{FF2B5EF4-FFF2-40B4-BE49-F238E27FC236}">
                <a16:creationId xmlns:a16="http://schemas.microsoft.com/office/drawing/2014/main" id="{8B40FFEF-0748-BDA5-EF18-029243B4F37A}"/>
              </a:ext>
            </a:extLst>
          </p:cNvPr>
          <p:cNvSpPr>
            <a:spLocks/>
          </p:cNvSpPr>
          <p:nvPr/>
        </p:nvSpPr>
        <p:spPr bwMode="auto">
          <a:xfrm>
            <a:off x="1176867" y="5308601"/>
            <a:ext cx="4004733" cy="11049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400">
                <a:solidFill>
                  <a:srgbClr val="00F900"/>
                </a:solidFill>
              </a:rPr>
              <a:t>This is one reason why you can only have one id per document.</a:t>
            </a:r>
            <a:endParaRPr lang="en-US" altLang="en-US" sz="400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sp>
        <p:nvSpPr>
          <p:cNvPr id="17412" name="AutoShape 3">
            <a:extLst>
              <a:ext uri="{FF2B5EF4-FFF2-40B4-BE49-F238E27FC236}">
                <a16:creationId xmlns:a16="http://schemas.microsoft.com/office/drawing/2014/main" id="{328AFECA-319B-832F-EE3B-5C7144A72AA2}"/>
              </a:ext>
            </a:extLst>
          </p:cNvPr>
          <p:cNvSpPr>
            <a:spLocks/>
          </p:cNvSpPr>
          <p:nvPr/>
        </p:nvSpPr>
        <p:spPr bwMode="auto">
          <a:xfrm>
            <a:off x="9855201" y="3824818"/>
            <a:ext cx="1928284" cy="4953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667">
                <a:solidFill>
                  <a:srgbClr val="00FDFF"/>
                </a:solidFill>
              </a:rPr>
              <a:t>dom-02.htm</a:t>
            </a:r>
            <a:endParaRPr lang="en-US" altLang="en-US" sz="267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pic>
        <p:nvPicPr>
          <p:cNvPr id="17413" name="Picture 1">
            <a:extLst>
              <a:ext uri="{FF2B5EF4-FFF2-40B4-BE49-F238E27FC236}">
                <a16:creationId xmlns:a16="http://schemas.microsoft.com/office/drawing/2014/main" id="{462AC99B-0C12-D56A-654B-77DE11636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1" y="4796367"/>
            <a:ext cx="3045884" cy="130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2">
            <a:extLst>
              <a:ext uri="{FF2B5EF4-FFF2-40B4-BE49-F238E27FC236}">
                <a16:creationId xmlns:a16="http://schemas.microsoft.com/office/drawing/2014/main" id="{EEA10DCA-8C86-B30D-EEB4-065C3D854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700" y="4830234"/>
            <a:ext cx="2711451" cy="126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3">
            <a:extLst>
              <a:ext uri="{FF2B5EF4-FFF2-40B4-BE49-F238E27FC236}">
                <a16:creationId xmlns:a16="http://schemas.microsoft.com/office/drawing/2014/main" id="{2969D397-A4F8-519B-720C-4226D8909F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367617"/>
            <a:ext cx="2635251" cy="1278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68779AED-0B0C-1D2E-F3F2-CF5A4FC3D2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dirty="0">
                <a:solidFill>
                  <a:srgbClr val="FFCC66"/>
                </a:solidFill>
              </a:rPr>
              <a:t>JavaScript in a Browser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9F2B17EF-97BC-16CF-6AF0-055DE0520C6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237061" indent="0">
              <a:spcBef>
                <a:spcPts val="1733"/>
              </a:spcBef>
              <a:buSzPct val="171000"/>
              <a:buNone/>
            </a:pPr>
            <a:r>
              <a:rPr lang="en-US" altLang="en-US" dirty="0"/>
              <a:t>In a desktop or server, you have an operating system like Windows, Linux, or MacOS and languages like Python, PHP, and Java.  JavaScript is both the programming language in a browser *and* some of the "operating system".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Document object Model (DOM)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Visible Window (Window)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Tabs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Events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Timers</a:t>
            </a:r>
          </a:p>
        </p:txBody>
      </p:sp>
    </p:spTree>
    <p:extLst>
      <p:ext uri="{BB962C8B-B14F-4D97-AF65-F5344CB8AC3E}">
        <p14:creationId xmlns:p14="http://schemas.microsoft.com/office/powerpoint/2010/main" val="121116140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AutoShape 2">
            <a:extLst>
              <a:ext uri="{FF2B5EF4-FFF2-40B4-BE49-F238E27FC236}">
                <a16:creationId xmlns:a16="http://schemas.microsoft.com/office/drawing/2014/main" id="{7FE47B92-58DC-238B-126D-9ED15642AAB8}"/>
              </a:ext>
            </a:extLst>
          </p:cNvPr>
          <p:cNvSpPr>
            <a:spLocks/>
          </p:cNvSpPr>
          <p:nvPr/>
        </p:nvSpPr>
        <p:spPr bwMode="auto">
          <a:xfrm>
            <a:off x="558800" y="482600"/>
            <a:ext cx="11226800" cy="57912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2133">
                <a:latin typeface="Courier" pitchFamily="2" charset="0"/>
              </a:rPr>
              <a:t>&lt;p&gt;</a:t>
            </a:r>
          </a:p>
          <a:p>
            <a:pPr algn="l" eaLnBrk="1"/>
            <a:r>
              <a:rPr lang="en-US" altLang="en-US" sz="2133">
                <a:latin typeface="Courier" pitchFamily="2" charset="0"/>
              </a:rPr>
              <a:t>&lt;a href="#" onclick="</a:t>
            </a:r>
            <a:r>
              <a:rPr lang="en-US" altLang="en-US" sz="2133">
                <a:solidFill>
                  <a:srgbClr val="FF6600"/>
                </a:solidFill>
                <a:latin typeface="Courier" pitchFamily="2" charset="0"/>
              </a:rPr>
              <a:t>add()</a:t>
            </a:r>
            <a:r>
              <a:rPr lang="en-US" altLang="en-US" sz="2133">
                <a:latin typeface="Courier" pitchFamily="2" charset="0"/>
              </a:rPr>
              <a:t>;return false;"&gt;More&lt;/a&gt;</a:t>
            </a:r>
          </a:p>
          <a:p>
            <a:pPr algn="l" eaLnBrk="1"/>
            <a:r>
              <a:rPr lang="en-US" altLang="en-US" sz="2133">
                <a:latin typeface="Courier" pitchFamily="2" charset="0"/>
              </a:rPr>
              <a:t>&lt;/p&gt;</a:t>
            </a:r>
          </a:p>
          <a:p>
            <a:pPr algn="l" eaLnBrk="1"/>
            <a:r>
              <a:rPr lang="en-US" altLang="en-US" sz="2133">
                <a:solidFill>
                  <a:srgbClr val="00FFFF"/>
                </a:solidFill>
                <a:latin typeface="Courier" pitchFamily="2" charset="0"/>
              </a:rPr>
              <a:t>&lt;ul id="</a:t>
            </a:r>
            <a:r>
              <a:rPr lang="en-US" altLang="en-US" sz="2133">
                <a:solidFill>
                  <a:srgbClr val="FFFF00"/>
                </a:solidFill>
                <a:latin typeface="Courier" pitchFamily="2" charset="0"/>
              </a:rPr>
              <a:t>the-list</a:t>
            </a:r>
            <a:r>
              <a:rPr lang="en-US" altLang="en-US" sz="2133">
                <a:solidFill>
                  <a:srgbClr val="00FFFF"/>
                </a:solidFill>
                <a:latin typeface="Courier" pitchFamily="2" charset="0"/>
              </a:rPr>
              <a:t>"&gt;</a:t>
            </a:r>
          </a:p>
          <a:p>
            <a:pPr algn="l" eaLnBrk="1"/>
            <a:r>
              <a:rPr lang="en-US" altLang="en-US" sz="2133">
                <a:solidFill>
                  <a:srgbClr val="00FFFF"/>
                </a:solidFill>
                <a:latin typeface="Courier" pitchFamily="2" charset="0"/>
              </a:rPr>
              <a:t>&lt;li&gt;First Item&lt;/li&gt;</a:t>
            </a:r>
          </a:p>
          <a:p>
            <a:pPr algn="l" eaLnBrk="1"/>
            <a:r>
              <a:rPr lang="en-US" altLang="en-US" sz="2133">
                <a:solidFill>
                  <a:srgbClr val="00FFFF"/>
                </a:solidFill>
                <a:latin typeface="Courier" pitchFamily="2" charset="0"/>
              </a:rPr>
              <a:t>&lt;/ul&gt;</a:t>
            </a:r>
          </a:p>
          <a:p>
            <a:pPr algn="l" eaLnBrk="1"/>
            <a:r>
              <a:rPr lang="en-US" altLang="en-US" sz="2133">
                <a:latin typeface="Courier" pitchFamily="2" charset="0"/>
              </a:rPr>
              <a:t>&lt;script&gt;</a:t>
            </a:r>
          </a:p>
          <a:p>
            <a:pPr algn="l" eaLnBrk="1"/>
            <a:r>
              <a:rPr lang="en-US" altLang="en-US" sz="2133">
                <a:solidFill>
                  <a:srgbClr val="00FF00"/>
                </a:solidFill>
                <a:latin typeface="Courier" pitchFamily="2" charset="0"/>
              </a:rPr>
              <a:t>counter = 1;</a:t>
            </a:r>
          </a:p>
          <a:p>
            <a:pPr algn="l" eaLnBrk="1"/>
            <a:r>
              <a:rPr lang="en-US" altLang="en-US" sz="2133">
                <a:solidFill>
                  <a:schemeClr val="tx1"/>
                </a:solidFill>
                <a:latin typeface="Courier" pitchFamily="2" charset="0"/>
              </a:rPr>
              <a:t>console.log(document.getElementById('the-list'))</a:t>
            </a:r>
          </a:p>
          <a:p>
            <a:pPr algn="l" eaLnBrk="1"/>
            <a:r>
              <a:rPr lang="en-US" altLang="en-US" sz="2133">
                <a:solidFill>
                  <a:srgbClr val="FF6600"/>
                </a:solidFill>
                <a:latin typeface="Courier" pitchFamily="2" charset="0"/>
              </a:rPr>
              <a:t>function add() {</a:t>
            </a:r>
          </a:p>
          <a:p>
            <a:pPr algn="l" eaLnBrk="1"/>
            <a:r>
              <a:rPr lang="en-US" altLang="en-US" sz="2133">
                <a:latin typeface="Courier" pitchFamily="2" charset="0"/>
              </a:rPr>
              <a:t>    var x = document.createElement('li');</a:t>
            </a:r>
          </a:p>
          <a:p>
            <a:pPr algn="l" eaLnBrk="1"/>
            <a:r>
              <a:rPr lang="en-US" altLang="en-US" sz="2133">
                <a:latin typeface="Courier" pitchFamily="2" charset="0"/>
              </a:rPr>
              <a:t>    x.className = "list-item";</a:t>
            </a:r>
          </a:p>
          <a:p>
            <a:pPr algn="l" eaLnBrk="1"/>
            <a:r>
              <a:rPr lang="en-US" altLang="en-US" sz="2133">
                <a:latin typeface="Courier" pitchFamily="2" charset="0"/>
              </a:rPr>
              <a:t>    x.innerHTML = "The counter is "+</a:t>
            </a:r>
            <a:r>
              <a:rPr lang="en-US" altLang="en-US" sz="2133">
                <a:solidFill>
                  <a:srgbClr val="00FF00"/>
                </a:solidFill>
                <a:latin typeface="Courier" pitchFamily="2" charset="0"/>
              </a:rPr>
              <a:t>counter</a:t>
            </a:r>
            <a:r>
              <a:rPr lang="en-US" altLang="en-US" sz="2133">
                <a:latin typeface="Courier" pitchFamily="2" charset="0"/>
              </a:rPr>
              <a:t>;</a:t>
            </a:r>
          </a:p>
          <a:p>
            <a:pPr algn="l" eaLnBrk="1"/>
            <a:r>
              <a:rPr lang="en-US" altLang="en-US" sz="2133">
                <a:latin typeface="Courier" pitchFamily="2" charset="0"/>
              </a:rPr>
              <a:t>    document.getElementById('</a:t>
            </a:r>
            <a:r>
              <a:rPr lang="en-US" altLang="en-US" sz="2133">
                <a:solidFill>
                  <a:srgbClr val="FFFF00"/>
                </a:solidFill>
                <a:latin typeface="Courier" pitchFamily="2" charset="0"/>
              </a:rPr>
              <a:t>the-list</a:t>
            </a:r>
            <a:r>
              <a:rPr lang="en-US" altLang="en-US" sz="2133">
                <a:latin typeface="Courier" pitchFamily="2" charset="0"/>
              </a:rPr>
              <a:t>').</a:t>
            </a:r>
            <a:r>
              <a:rPr lang="en-US" altLang="en-US" sz="2133">
                <a:solidFill>
                  <a:srgbClr val="FF00FF"/>
                </a:solidFill>
                <a:latin typeface="Courier" pitchFamily="2" charset="0"/>
              </a:rPr>
              <a:t>appendChild(x)</a:t>
            </a:r>
            <a:r>
              <a:rPr lang="en-US" altLang="en-US" sz="2133">
                <a:latin typeface="Courier" pitchFamily="2" charset="0"/>
              </a:rPr>
              <a:t>;</a:t>
            </a:r>
          </a:p>
          <a:p>
            <a:pPr algn="l" eaLnBrk="1"/>
            <a:r>
              <a:rPr lang="en-US" altLang="en-US" sz="2133">
                <a:latin typeface="Courier" pitchFamily="2" charset="0"/>
              </a:rPr>
              <a:t>    </a:t>
            </a:r>
            <a:r>
              <a:rPr lang="en-US" altLang="en-US" sz="2133">
                <a:solidFill>
                  <a:srgbClr val="00FF00"/>
                </a:solidFill>
                <a:latin typeface="Courier" pitchFamily="2" charset="0"/>
              </a:rPr>
              <a:t>counter++</a:t>
            </a:r>
            <a:r>
              <a:rPr lang="en-US" altLang="en-US" sz="2133">
                <a:latin typeface="Courier" pitchFamily="2" charset="0"/>
              </a:rPr>
              <a:t>;</a:t>
            </a:r>
          </a:p>
          <a:p>
            <a:pPr algn="l" eaLnBrk="1"/>
            <a:r>
              <a:rPr lang="en-US" altLang="en-US" sz="2133">
                <a:solidFill>
                  <a:srgbClr val="FF6600"/>
                </a:solidFill>
                <a:latin typeface="Courier" pitchFamily="2" charset="0"/>
              </a:rPr>
              <a:t>}</a:t>
            </a:r>
          </a:p>
          <a:p>
            <a:pPr algn="l" eaLnBrk="1"/>
            <a:r>
              <a:rPr lang="en-US" altLang="en-US" sz="2133">
                <a:latin typeface="Courier" pitchFamily="2" charset="0"/>
              </a:rPr>
              <a:t>&lt;/script&gt;</a:t>
            </a:r>
            <a:endParaRPr lang="en-US" altLang="en-US" sz="2133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  <p:sp>
        <p:nvSpPr>
          <p:cNvPr id="19458" name="AutoShape 3">
            <a:extLst>
              <a:ext uri="{FF2B5EF4-FFF2-40B4-BE49-F238E27FC236}">
                <a16:creationId xmlns:a16="http://schemas.microsoft.com/office/drawing/2014/main" id="{8320395A-6B38-C26A-4DA1-5494E289A10A}"/>
              </a:ext>
            </a:extLst>
          </p:cNvPr>
          <p:cNvSpPr>
            <a:spLocks/>
          </p:cNvSpPr>
          <p:nvPr/>
        </p:nvSpPr>
        <p:spPr bwMode="auto">
          <a:xfrm>
            <a:off x="9753600" y="482601"/>
            <a:ext cx="2023533" cy="4953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eaLnBrk="1"/>
            <a:r>
              <a:rPr lang="en-US" altLang="en-US" sz="2667">
                <a:solidFill>
                  <a:srgbClr val="00FDFF"/>
                </a:solidFill>
              </a:rPr>
              <a:t>dom-03.htm</a:t>
            </a:r>
            <a:endParaRPr lang="en-US" altLang="en-US" sz="267">
              <a:solidFill>
                <a:srgbClr val="000000"/>
              </a:solidFill>
              <a:latin typeface="Helvetica" pitchFamily="2" charset="0"/>
              <a:sym typeface="Helvetica" pitchFamily="2" charset="0"/>
            </a:endParaRPr>
          </a:p>
        </p:txBody>
      </p:sp>
      <p:pic>
        <p:nvPicPr>
          <p:cNvPr id="19459" name="Picture 2" descr="Untitled.png">
            <a:extLst>
              <a:ext uri="{FF2B5EF4-FFF2-40B4-BE49-F238E27FC236}">
                <a16:creationId xmlns:a16="http://schemas.microsoft.com/office/drawing/2014/main" id="{13888823-B2C8-2CA0-91B5-22A89B081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1" y="1739901"/>
            <a:ext cx="3096684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9FB34B7C-B51D-D1F3-DB82-E390EB8A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717" y="482600"/>
            <a:ext cx="9903883" cy="1422400"/>
          </a:xfrm>
        </p:spPr>
        <p:txBody>
          <a:bodyPr/>
          <a:lstStyle/>
          <a:p>
            <a:r>
              <a:rPr lang="en-US" altLang="en-US">
                <a:solidFill>
                  <a:srgbClr val="FFCC66"/>
                </a:solidFill>
              </a:rPr>
              <a:t>Summary</a:t>
            </a:r>
          </a:p>
        </p:txBody>
      </p:sp>
      <p:sp>
        <p:nvSpPr>
          <p:cNvPr id="29698" name="Content Placeholder 3">
            <a:extLst>
              <a:ext uri="{FF2B5EF4-FFF2-40B4-BE49-F238E27FC236}">
                <a16:creationId xmlns:a16="http://schemas.microsoft.com/office/drawing/2014/main" id="{52E79C72-2BF3-4A76-7674-9A7B2A472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80990" indent="-380990">
              <a:lnSpc>
                <a:spcPct val="150000"/>
              </a:lnSpc>
              <a:buFontTx/>
              <a:buChar char="•"/>
              <a:defRPr/>
            </a:pPr>
            <a:r>
              <a:rPr lang="en-US" altLang="x-none" sz="2667" dirty="0">
                <a:sym typeface="Gill Sans" charset="0"/>
              </a:rPr>
              <a:t>This focused on the mechanics of low-level jQuery. </a:t>
            </a:r>
          </a:p>
          <a:p>
            <a:pPr marL="300559" lvl="1" indent="0">
              <a:lnSpc>
                <a:spcPct val="150000"/>
              </a:lnSpc>
              <a:defRPr/>
            </a:pPr>
            <a:r>
              <a:rPr lang="en-US" altLang="x-none" sz="2667" dirty="0">
                <a:sym typeface="Gill Sans" charset="0"/>
              </a:rPr>
              <a:t> -  Initialization setup</a:t>
            </a:r>
          </a:p>
          <a:p>
            <a:pPr marL="300559" lvl="1" indent="0">
              <a:lnSpc>
                <a:spcPct val="150000"/>
              </a:lnSpc>
              <a:defRPr/>
            </a:pPr>
            <a:r>
              <a:rPr lang="en-US" altLang="x-none" sz="2667" dirty="0">
                <a:sym typeface="Gill Sans" charset="0"/>
              </a:rPr>
              <a:t> -  Event handling</a:t>
            </a:r>
          </a:p>
          <a:p>
            <a:pPr marL="300559" lvl="1" indent="0">
              <a:lnSpc>
                <a:spcPct val="150000"/>
              </a:lnSpc>
              <a:defRPr/>
            </a:pPr>
            <a:r>
              <a:rPr lang="en-US" altLang="x-none" sz="2667" dirty="0">
                <a:sym typeface="Gill Sans" charset="0"/>
              </a:rPr>
              <a:t> -  DOM selection</a:t>
            </a:r>
          </a:p>
          <a:p>
            <a:pPr marL="300559" lvl="1" indent="0">
              <a:lnSpc>
                <a:spcPct val="150000"/>
              </a:lnSpc>
              <a:defRPr/>
            </a:pPr>
            <a:r>
              <a:rPr lang="en-US" altLang="x-none" sz="2667" dirty="0">
                <a:sym typeface="Gill Sans" charset="0"/>
              </a:rPr>
              <a:t> -  DOM manipulation</a:t>
            </a:r>
          </a:p>
          <a:p>
            <a:pPr marL="457189" indent="-457189">
              <a:lnSpc>
                <a:spcPct val="150000"/>
              </a:lnSpc>
              <a:buFont typeface="Arial" charset="0"/>
              <a:buChar char="•"/>
              <a:defRPr/>
            </a:pPr>
            <a:r>
              <a:rPr lang="en-US" altLang="x-none" sz="2667" dirty="0">
                <a:sym typeface="Gill Sans" charset="0"/>
              </a:rPr>
              <a:t>Vanilla JavaScript is catching up</a:t>
            </a:r>
            <a:r>
              <a:rPr lang="mr-IN" altLang="x-none" sz="2667" dirty="0">
                <a:sym typeface="Gill Sans" charset="0"/>
              </a:rPr>
              <a:t>…</a:t>
            </a:r>
            <a:endParaRPr lang="en-US" altLang="x-none" sz="2667" dirty="0">
              <a:sym typeface="Gill Sans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AE0D7A14-679A-C131-7F74-5ED0CC64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1" y="482600"/>
            <a:ext cx="9927167" cy="620184"/>
          </a:xfrm>
        </p:spPr>
        <p:txBody>
          <a:bodyPr/>
          <a:lstStyle/>
          <a:p>
            <a:r>
              <a:rPr lang="en-US" altLang="en-US" sz="3600">
                <a:solidFill>
                  <a:srgbClr val="FFCC66"/>
                </a:solidFill>
              </a:rPr>
              <a:t>Acknowledgements / Contributions</a:t>
            </a:r>
          </a:p>
        </p:txBody>
      </p:sp>
      <p:pic>
        <p:nvPicPr>
          <p:cNvPr id="33794" name="Picture 6" descr="CCby.png">
            <a:extLst>
              <a:ext uri="{FF2B5EF4-FFF2-40B4-BE49-F238E27FC236}">
                <a16:creationId xmlns:a16="http://schemas.microsoft.com/office/drawing/2014/main" id="{C2DDB26C-2611-35CA-411E-E5707A98B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734" y="588433"/>
            <a:ext cx="1477433" cy="50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extBox 4">
            <a:extLst>
              <a:ext uri="{FF2B5EF4-FFF2-40B4-BE49-F238E27FC236}">
                <a16:creationId xmlns:a16="http://schemas.microsoft.com/office/drawing/2014/main" id="{EA8BA7FA-3B1D-57FF-90F5-8788ABBA3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034" y="1388534"/>
            <a:ext cx="5372100" cy="460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eaLnBrk="1" hangingPunct="1"/>
            <a:r>
              <a:rPr lang="en-US" altLang="en-US" sz="1467">
                <a:solidFill>
                  <a:schemeClr val="tx1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rPr>
              <a:t>These slides are Copyright 2010-  Charles R. Severance (www.dr-chuck.com)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en-US" sz="1467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r>
              <a:rPr lang="en-US" altLang="en-US" sz="1467">
                <a:solidFill>
                  <a:schemeClr val="tx1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en-US" sz="1467">
              <a:solidFill>
                <a:schemeClr val="tx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r>
              <a:rPr lang="en-US" altLang="en-US" sz="1467">
                <a:solidFill>
                  <a:srgbClr val="FFCC66"/>
                </a:solidFill>
                <a:latin typeface="Gill Sans" panose="020B0502020104020203" pitchFamily="34" charset="-79"/>
                <a:ea typeface="ヒラギノ角ゴ ProN W3" panose="020B0300000000000000" pitchFamily="34" charset="-128"/>
                <a:sym typeface="Gill Sans" panose="020B0502020104020203" pitchFamily="34" charset="-79"/>
              </a:rPr>
              <a:t>Insert new Contributors and Translators here including names and dates</a:t>
            </a:r>
          </a:p>
          <a:p>
            <a:pPr eaLnBrk="1" hangingPunct="1"/>
            <a:endParaRPr lang="en-US" altLang="en-US" sz="1467">
              <a:solidFill>
                <a:srgbClr val="7575D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467">
              <a:solidFill>
                <a:srgbClr val="7575D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467">
              <a:solidFill>
                <a:srgbClr val="7575D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467">
              <a:solidFill>
                <a:srgbClr val="7575D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467">
              <a:solidFill>
                <a:srgbClr val="7575D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467">
              <a:solidFill>
                <a:srgbClr val="7575D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  <a:p>
            <a:pPr eaLnBrk="1" hangingPunct="1"/>
            <a:endParaRPr lang="en-US" altLang="en-US" sz="1467">
              <a:solidFill>
                <a:srgbClr val="7575D1"/>
              </a:solidFill>
              <a:latin typeface="Gill Sans" panose="020B0502020104020203" pitchFamily="34" charset="-79"/>
              <a:ea typeface="ヒラギノ角ゴ ProN W3" panose="020B0300000000000000" pitchFamily="34" charset="-128"/>
              <a:sym typeface="Gill Sans" panose="020B0502020104020203" pitchFamily="34" charset="-79"/>
            </a:endParaRPr>
          </a:p>
        </p:txBody>
      </p:sp>
      <p:sp>
        <p:nvSpPr>
          <p:cNvPr id="33796" name="TextBox 5">
            <a:extLst>
              <a:ext uri="{FF2B5EF4-FFF2-40B4-BE49-F238E27FC236}">
                <a16:creationId xmlns:a16="http://schemas.microsoft.com/office/drawing/2014/main" id="{B440A875-51F6-C38C-3657-20BEE6D1B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9785" y="1331385"/>
            <a:ext cx="5372100" cy="460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1pPr>
            <a:lvl2pPr marL="742950" indent="-28575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2pPr>
            <a:lvl3pPr marL="11430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3pPr>
            <a:lvl4pPr marL="16002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4pPr>
            <a:lvl5pPr marL="2057400" indent="-228600"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5pPr>
            <a:lvl6pPr marL="25146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6pPr>
            <a:lvl7pPr marL="29718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7pPr>
            <a:lvl8pPr marL="34290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8pPr>
            <a:lvl9pPr marL="3886200" indent="-228600" defTabSz="257175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rgbClr val="000000"/>
                </a:solidFill>
                <a:latin typeface="Helvetica" pitchFamily="2" charset="0"/>
                <a:ea typeface="ＭＳ Ｐゴシック" panose="020B0600070205080204" pitchFamily="34" charset="-128"/>
                <a:sym typeface="Helvetica" pitchFamily="2" charset="0"/>
              </a:defRPr>
            </a:lvl9pPr>
          </a:lstStyle>
          <a:p>
            <a:pPr algn="ctr" eaLnBrk="1" hangingPunct="1"/>
            <a:r>
              <a:rPr lang="en-US" altLang="en-US" sz="1467">
                <a:solidFill>
                  <a:srgbClr val="FFCC66"/>
                </a:solidFill>
              </a:rPr>
              <a:t>Continue new Contributors and Translators here</a:t>
            </a:r>
          </a:p>
          <a:p>
            <a:pPr algn="ctr" eaLnBrk="1" hangingPunct="1"/>
            <a:endParaRPr lang="en-US" altLang="en-US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467">
              <a:solidFill>
                <a:schemeClr val="tx1"/>
              </a:solidFill>
            </a:endParaRPr>
          </a:p>
          <a:p>
            <a:pPr algn="ctr" eaLnBrk="1" hangingPunct="1"/>
            <a:endParaRPr lang="en-US" altLang="en-US" sz="1467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648E4DB9-5D6F-66B6-2EDA-60AEB4453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418" y="482600"/>
            <a:ext cx="9927167" cy="711200"/>
          </a:xfrm>
        </p:spPr>
        <p:txBody>
          <a:bodyPr/>
          <a:lstStyle/>
          <a:p>
            <a:r>
              <a:rPr lang="en-US" altLang="en-US">
                <a:solidFill>
                  <a:srgbClr val="FFCC66"/>
                </a:solidFill>
              </a:rPr>
              <a:t>Additional Source Information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A952151C-FB10-03A9-1C8B-3BB5F998E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418" y="1498600"/>
            <a:ext cx="9927167" cy="4464051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467" dirty="0"/>
              <a:t>https://</a:t>
            </a:r>
            <a:r>
              <a:rPr lang="en-US" altLang="en-US" sz="1467" dirty="0" err="1"/>
              <a:t>commons.wikimedia.org</a:t>
            </a:r>
            <a:r>
              <a:rPr lang="en-US" altLang="en-US" sz="1467" dirty="0"/>
              <a:t>/wiki/</a:t>
            </a:r>
            <a:r>
              <a:rPr lang="en-US" altLang="en-US" sz="1467" dirty="0" err="1"/>
              <a:t>File:Mouse_pointer_or_cursor.png</a:t>
            </a:r>
            <a:endParaRPr lang="en-US" altLang="en-US" sz="1467" dirty="0"/>
          </a:p>
          <a:p>
            <a:pPr algn="l">
              <a:buFontTx/>
              <a:buChar char="•"/>
            </a:pPr>
            <a:r>
              <a:rPr lang="en-US" altLang="en-US" sz="1467" dirty="0"/>
              <a:t>https://</a:t>
            </a:r>
            <a:r>
              <a:rPr lang="en-US" altLang="en-US" sz="1467" dirty="0" err="1"/>
              <a:t>en.wikipedia.org</a:t>
            </a:r>
            <a:r>
              <a:rPr lang="en-US" altLang="en-US" sz="1467" dirty="0"/>
              <a:t>/wiki/</a:t>
            </a:r>
            <a:r>
              <a:rPr lang="en-US" altLang="en-US" sz="1467" dirty="0" err="1"/>
              <a:t>Spinning_pinwheel</a:t>
            </a:r>
            <a:r>
              <a:rPr lang="en-US" altLang="en-US" sz="1467" dirty="0"/>
              <a:t>#/media/File:OS_X_10.11_Beta_Beach_Ball.jpg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8DCB70-840E-4EBF-4A5D-B70EE7B6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D8C11-3B77-A3B3-DEBE-1C9256426A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8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838557-4668-4D8F-4AD5-2FAF91A9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Multi-Tasking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968D18-BBD5-45F5-CA8A-311F26EB4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0065"/>
          </a:xfrm>
        </p:spPr>
        <p:txBody>
          <a:bodyPr/>
          <a:lstStyle/>
          <a:p>
            <a:r>
              <a:rPr lang="en-US" dirty="0"/>
              <a:t>Pre-Emptive Multi-Tasking</a:t>
            </a:r>
          </a:p>
          <a:p>
            <a:pPr lvl="1"/>
            <a:r>
              <a:rPr lang="en-US" dirty="0"/>
              <a:t>If a tasks runs a long loop, they suspended after their "time slice" to share the processor with other tasks</a:t>
            </a:r>
          </a:p>
          <a:p>
            <a:pPr lvl="1"/>
            <a:r>
              <a:rPr lang="en-US" dirty="0"/>
              <a:t>It limits the impact on the performance of the system or other tasks if one task decided to be "greedy"</a:t>
            </a:r>
          </a:p>
          <a:p>
            <a:r>
              <a:rPr lang="en-US" dirty="0"/>
              <a:t>Cooperative Multi-Tasking</a:t>
            </a:r>
          </a:p>
          <a:p>
            <a:pPr lvl="1"/>
            <a:r>
              <a:rPr lang="en-US" dirty="0"/>
              <a:t>A greedy task can hang or crash the entire system</a:t>
            </a:r>
          </a:p>
          <a:p>
            <a:pPr lvl="1"/>
            <a:r>
              <a:rPr lang="en-US" dirty="0"/>
              <a:t>A responsible task breaks long "loops" into a set of separate tasks, giving up the processor at each step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424EE7-20A7-527C-1DD4-211655FEFCCA}"/>
              </a:ext>
            </a:extLst>
          </p:cNvPr>
          <p:cNvSpPr txBox="1"/>
          <p:nvPr/>
        </p:nvSpPr>
        <p:spPr>
          <a:xfrm>
            <a:off x="3607060" y="589422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err="1">
                <a:solidFill>
                  <a:srgbClr val="FFFF00"/>
                </a:solidFill>
              </a:rPr>
              <a:t>en.wikipedia.org</a:t>
            </a:r>
            <a:r>
              <a:rPr lang="en-US" dirty="0">
                <a:solidFill>
                  <a:srgbClr val="FFFF00"/>
                </a:solidFill>
              </a:rPr>
              <a:t>/wiki/</a:t>
            </a:r>
            <a:r>
              <a:rPr lang="en-US" dirty="0" err="1">
                <a:solidFill>
                  <a:srgbClr val="FFFF00"/>
                </a:solidFill>
              </a:rPr>
              <a:t>Computer_multitasking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93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3411-7BEF-C9D3-4115-192E42AC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/ Django is Multi Threaded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3635B-3DAB-0FBF-3BA9-0C09FB0DA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23849" cy="2031325"/>
          </a:xfrm>
        </p:spPr>
        <p:txBody>
          <a:bodyPr/>
          <a:lstStyle/>
          <a:p>
            <a:r>
              <a:rPr lang="en-US" dirty="0"/>
              <a:t>When a Django view is running, any model retrieval may require a "long" delay while the objects are retrieved from a separate server</a:t>
            </a:r>
          </a:p>
          <a:p>
            <a:r>
              <a:rPr lang="en-US" dirty="0"/>
              <a:t>If the server were single threaded, no other browsers could make requests while one request was in progress and waiting for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3E9E5-4676-38E6-3A81-DBFFACE64F6A}"/>
              </a:ext>
            </a:extLst>
          </p:cNvPr>
          <p:cNvSpPr txBox="1"/>
          <p:nvPr/>
        </p:nvSpPr>
        <p:spPr>
          <a:xfrm>
            <a:off x="1936848" y="4149946"/>
            <a:ext cx="83183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MainView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LoginRequiredMixin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View):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get(self, request):</a:t>
            </a:r>
          </a:p>
          <a:p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mc =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Make.objects.all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().count()</a:t>
            </a:r>
          </a:p>
          <a:p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al = 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Auto.objects.all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make_count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': mc,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': al}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render(request, 'autos/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auto_list.html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998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62272" y="278098"/>
            <a:ext cx="737977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1977839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Browser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6197282" y="870579"/>
            <a:ext cx="5370445" cy="1006989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Django </a:t>
            </a:r>
            <a:r>
              <a:rPr lang="mr-IN" dirty="0"/>
              <a:t>–</a:t>
            </a:r>
            <a:r>
              <a:rPr lang="en-US"/>
              <a:t> dj4e.</a:t>
            </a:r>
            <a:r>
              <a:rPr lang="en-US" dirty="0" err="1"/>
              <a:t>pythonanywhere.com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97282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WGSIConfig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8218183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7" idx="3"/>
          </p:cNvCxnSpPr>
          <p:nvPr/>
        </p:nvCxnSpPr>
        <p:spPr>
          <a:xfrm flipH="1">
            <a:off x="7492573" y="589414"/>
            <a:ext cx="725611" cy="1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6176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G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  <a:br>
              <a:rPr lang="en-US" dirty="0"/>
            </a:br>
            <a:r>
              <a:rPr lang="en-US" dirty="0"/>
              <a:t>X</a:t>
            </a:r>
          </a:p>
        </p:txBody>
      </p:sp>
      <p:sp>
        <p:nvSpPr>
          <p:cNvPr id="73" name="Cloud Callout 72"/>
          <p:cNvSpPr/>
          <p:nvPr/>
        </p:nvSpPr>
        <p:spPr>
          <a:xfrm>
            <a:off x="3310214" y="3125271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256" y="3042062"/>
            <a:ext cx="1473755" cy="1105316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6379168" y="1055245"/>
            <a:ext cx="1603514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8157223" y="1036120"/>
            <a:ext cx="1603514" cy="4536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9892955" y="1036120"/>
            <a:ext cx="1603514" cy="4536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model.py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6197282" y="2621777"/>
            <a:ext cx="5370445" cy="1006989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Django </a:t>
            </a:r>
            <a:r>
              <a:rPr lang="mr-IN" dirty="0"/>
              <a:t>–</a:t>
            </a:r>
            <a:r>
              <a:rPr lang="en-US" dirty="0"/>
              <a:t> dj4e.pythonanywhere.com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97282" y="2156056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WGSIConfig</a:t>
            </a:r>
            <a:endParaRPr lang="en-US" dirty="0"/>
          </a:p>
        </p:txBody>
      </p:sp>
      <p:sp>
        <p:nvSpPr>
          <p:cNvPr id="42" name="Rounded Rectangle 41"/>
          <p:cNvSpPr/>
          <p:nvPr/>
        </p:nvSpPr>
        <p:spPr>
          <a:xfrm>
            <a:off x="8218183" y="2155835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44" name="Straight Arrow Connector 43"/>
          <p:cNvCxnSpPr>
            <a:endCxn id="48" idx="3"/>
          </p:cNvCxnSpPr>
          <p:nvPr/>
        </p:nvCxnSpPr>
        <p:spPr>
          <a:xfrm flipH="1">
            <a:off x="7492573" y="2340612"/>
            <a:ext cx="725611" cy="1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379168" y="2806443"/>
            <a:ext cx="1603514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8157223" y="2787318"/>
            <a:ext cx="1603514" cy="4536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50" name="Rounded Rectangle 49"/>
          <p:cNvSpPr/>
          <p:nvPr/>
        </p:nvSpPr>
        <p:spPr>
          <a:xfrm>
            <a:off x="9892955" y="2787318"/>
            <a:ext cx="1603514" cy="45368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model.py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126024" y="5407515"/>
            <a:ext cx="5370445" cy="1006989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Flask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flaskfun.pythonanywhere.com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126024" y="4941794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WGSIConfig</a:t>
            </a:r>
            <a:endParaRPr lang="en-US" dirty="0"/>
          </a:p>
        </p:txBody>
      </p:sp>
      <p:cxnSp>
        <p:nvCxnSpPr>
          <p:cNvPr id="3" name="Straight Arrow Connector 2"/>
          <p:cNvCxnSpPr>
            <a:stCxn id="4" idx="3"/>
            <a:endCxn id="23" idx="1"/>
          </p:cNvCxnSpPr>
          <p:nvPr/>
        </p:nvCxnSpPr>
        <p:spPr>
          <a:xfrm>
            <a:off x="2851799" y="3451994"/>
            <a:ext cx="1909970" cy="5622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6" idx="1"/>
            <a:endCxn id="23" idx="3"/>
          </p:cNvCxnSpPr>
          <p:nvPr/>
        </p:nvCxnSpPr>
        <p:spPr>
          <a:xfrm flipH="1">
            <a:off x="5278604" y="1374074"/>
            <a:ext cx="918678" cy="2083542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3" idx="3"/>
            <a:endCxn id="51" idx="1"/>
          </p:cNvCxnSpPr>
          <p:nvPr/>
        </p:nvCxnSpPr>
        <p:spPr>
          <a:xfrm>
            <a:off x="5278604" y="3457616"/>
            <a:ext cx="847420" cy="245339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3" idx="3"/>
            <a:endCxn id="39" idx="1"/>
          </p:cNvCxnSpPr>
          <p:nvPr/>
        </p:nvCxnSpPr>
        <p:spPr>
          <a:xfrm flipV="1">
            <a:off x="5278604" y="3125272"/>
            <a:ext cx="918678" cy="332344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337842" y="3838196"/>
            <a:ext cx="8931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4000" dirty="0"/>
              <a:t>……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43502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video chat&#10;&#10;Description automatically generated with medium confidence">
            <a:extLst>
              <a:ext uri="{FF2B5EF4-FFF2-40B4-BE49-F238E27FC236}">
                <a16:creationId xmlns:a16="http://schemas.microsoft.com/office/drawing/2014/main" id="{811D26B5-A2BA-B19C-499B-AEF185629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399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Callout 2">
            <a:extLst>
              <a:ext uri="{FF2B5EF4-FFF2-40B4-BE49-F238E27FC236}">
                <a16:creationId xmlns:a16="http://schemas.microsoft.com/office/drawing/2014/main" id="{DB742302-C55F-D3D6-653C-5B8BEDD0A206}"/>
              </a:ext>
            </a:extLst>
          </p:cNvPr>
          <p:cNvSpPr/>
          <p:nvPr/>
        </p:nvSpPr>
        <p:spPr>
          <a:xfrm>
            <a:off x="10169130" y="2508420"/>
            <a:ext cx="1774841" cy="1243593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BAB13E-8A6B-9FF7-3A54-F2A2B5238CA4}"/>
              </a:ext>
            </a:extLst>
          </p:cNvPr>
          <p:cNvSpPr/>
          <p:nvPr/>
        </p:nvSpPr>
        <p:spPr>
          <a:xfrm>
            <a:off x="2829926" y="255058"/>
            <a:ext cx="7215717" cy="634788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Hardware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5363FB-1B9F-AD37-2509-96230870AF4C}"/>
              </a:ext>
            </a:extLst>
          </p:cNvPr>
          <p:cNvSpPr/>
          <p:nvPr/>
        </p:nvSpPr>
        <p:spPr>
          <a:xfrm>
            <a:off x="3075459" y="382059"/>
            <a:ext cx="5660767" cy="6015567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MacOS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51E8FC8-B27F-2789-62D3-059548ACA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666" b="38639"/>
          <a:stretch/>
        </p:blipFill>
        <p:spPr>
          <a:xfrm>
            <a:off x="3501425" y="4905632"/>
            <a:ext cx="2113005" cy="1317815"/>
          </a:xfrm>
          <a:prstGeom prst="rect">
            <a:avLst/>
          </a:prstGeom>
        </p:spPr>
      </p:pic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D0C86C41-AF5F-DAA9-B28C-1C6E479011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451" b="39048"/>
          <a:stretch/>
        </p:blipFill>
        <p:spPr>
          <a:xfrm>
            <a:off x="3571102" y="3832851"/>
            <a:ext cx="1577546" cy="977037"/>
          </a:xfrm>
          <a:prstGeom prst="rect">
            <a:avLst/>
          </a:prstGeom>
        </p:spPr>
      </p:pic>
      <p:pic>
        <p:nvPicPr>
          <p:cNvPr id="12" name="Picture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44A2500-68D7-A5A7-B5D2-D9F30C5BE9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8176"/>
          <a:stretch/>
        </p:blipFill>
        <p:spPr>
          <a:xfrm>
            <a:off x="3585633" y="2270994"/>
            <a:ext cx="2783360" cy="1493566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BD6AB9AD-9BA6-B4C9-055A-3F8C682DE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911" y="667962"/>
            <a:ext cx="2210931" cy="17188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8777D1-4412-FE75-B5A8-080BEF98C442}"/>
              </a:ext>
            </a:extLst>
          </p:cNvPr>
          <p:cNvSpPr txBox="1"/>
          <p:nvPr/>
        </p:nvSpPr>
        <p:spPr>
          <a:xfrm>
            <a:off x="6504677" y="2705766"/>
            <a:ext cx="1452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App: TextEdit</a:t>
            </a:r>
          </a:p>
          <a:p>
            <a:r>
              <a:rPr lang="en-US" dirty="0"/>
              <a:t>Waiting: Click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3389DF-37C8-E33F-BD5E-FC16DE7745E7}"/>
              </a:ext>
            </a:extLst>
          </p:cNvPr>
          <p:cNvSpPr txBox="1"/>
          <p:nvPr/>
        </p:nvSpPr>
        <p:spPr>
          <a:xfrm>
            <a:off x="5958744" y="3946395"/>
            <a:ext cx="2288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App: Terminal and vim</a:t>
            </a:r>
          </a:p>
          <a:p>
            <a:r>
              <a:rPr lang="en-US" dirty="0"/>
              <a:t>Waiting: Click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62EB0F-B0B2-A224-0E79-5434E8BBAA76}"/>
              </a:ext>
            </a:extLst>
          </p:cNvPr>
          <p:cNvSpPr txBox="1"/>
          <p:nvPr/>
        </p:nvSpPr>
        <p:spPr>
          <a:xfrm>
            <a:off x="5864919" y="5312686"/>
            <a:ext cx="273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App: Terminal and python3</a:t>
            </a:r>
          </a:p>
          <a:p>
            <a:r>
              <a:rPr lang="en-US" dirty="0"/>
              <a:t>Waiting: Character press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9BEF67-55A8-D2DA-03B4-FDCB2A78A9D6}"/>
              </a:ext>
            </a:extLst>
          </p:cNvPr>
          <p:cNvCxnSpPr>
            <a:stCxn id="14" idx="3"/>
            <a:endCxn id="3" idx="0"/>
          </p:cNvCxnSpPr>
          <p:nvPr/>
        </p:nvCxnSpPr>
        <p:spPr>
          <a:xfrm>
            <a:off x="5905842" y="1527387"/>
            <a:ext cx="4268793" cy="1602830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D0D95C-A15E-318D-CEE4-32D068ECC7AF}"/>
              </a:ext>
            </a:extLst>
          </p:cNvPr>
          <p:cNvSpPr txBox="1"/>
          <p:nvPr/>
        </p:nvSpPr>
        <p:spPr>
          <a:xfrm>
            <a:off x="6339618" y="837511"/>
            <a:ext cx="20342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App: Firefox</a:t>
            </a:r>
          </a:p>
          <a:p>
            <a:r>
              <a:rPr lang="en-US" dirty="0"/>
              <a:t>Waiting: Click</a:t>
            </a:r>
          </a:p>
          <a:p>
            <a:r>
              <a:rPr lang="en-US" dirty="0"/>
              <a:t>Background thread:</a:t>
            </a:r>
          </a:p>
          <a:p>
            <a:r>
              <a:rPr lang="en-US" dirty="0"/>
              <a:t>Retrieve and play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A79E759-B191-CBC4-430D-27B6FACDB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63" y="2866925"/>
            <a:ext cx="736511" cy="112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381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Callout 2">
            <a:extLst>
              <a:ext uri="{FF2B5EF4-FFF2-40B4-BE49-F238E27FC236}">
                <a16:creationId xmlns:a16="http://schemas.microsoft.com/office/drawing/2014/main" id="{DB742302-C55F-D3D6-653C-5B8BEDD0A206}"/>
              </a:ext>
            </a:extLst>
          </p:cNvPr>
          <p:cNvSpPr/>
          <p:nvPr/>
        </p:nvSpPr>
        <p:spPr>
          <a:xfrm>
            <a:off x="10169130" y="2508420"/>
            <a:ext cx="1774841" cy="1243593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BAB13E-8A6B-9FF7-3A54-F2A2B5238CA4}"/>
              </a:ext>
            </a:extLst>
          </p:cNvPr>
          <p:cNvSpPr/>
          <p:nvPr/>
        </p:nvSpPr>
        <p:spPr>
          <a:xfrm>
            <a:off x="2829926" y="255058"/>
            <a:ext cx="7215717" cy="634788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Hardware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5363FB-1B9F-AD37-2509-96230870AF4C}"/>
              </a:ext>
            </a:extLst>
          </p:cNvPr>
          <p:cNvSpPr/>
          <p:nvPr/>
        </p:nvSpPr>
        <p:spPr>
          <a:xfrm>
            <a:off x="3075459" y="382059"/>
            <a:ext cx="5660767" cy="6015567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MacOS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851E8FC8-B27F-2789-62D3-059548ACA3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666" b="38639"/>
          <a:stretch/>
        </p:blipFill>
        <p:spPr>
          <a:xfrm>
            <a:off x="3501425" y="4905632"/>
            <a:ext cx="2113005" cy="1317815"/>
          </a:xfrm>
          <a:prstGeom prst="rect">
            <a:avLst/>
          </a:prstGeom>
        </p:spPr>
      </p:pic>
      <p:pic>
        <p:nvPicPr>
          <p:cNvPr id="10" name="Picture 9" descr="A screen shot of a computer&#10;&#10;Description automatically generated">
            <a:extLst>
              <a:ext uri="{FF2B5EF4-FFF2-40B4-BE49-F238E27FC236}">
                <a16:creationId xmlns:a16="http://schemas.microsoft.com/office/drawing/2014/main" id="{D0C86C41-AF5F-DAA9-B28C-1C6E479011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451" b="39048"/>
          <a:stretch/>
        </p:blipFill>
        <p:spPr>
          <a:xfrm>
            <a:off x="3571102" y="3832851"/>
            <a:ext cx="1577546" cy="977037"/>
          </a:xfrm>
          <a:prstGeom prst="rect">
            <a:avLst/>
          </a:prstGeom>
        </p:spPr>
      </p:pic>
      <p:pic>
        <p:nvPicPr>
          <p:cNvPr id="12" name="Picture 1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44A2500-68D7-A5A7-B5D2-D9F30C5BE9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8176"/>
          <a:stretch/>
        </p:blipFill>
        <p:spPr>
          <a:xfrm>
            <a:off x="3585633" y="2270994"/>
            <a:ext cx="2783360" cy="1493566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BD6AB9AD-9BA6-B4C9-055A-3F8C682DE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4911" y="667962"/>
            <a:ext cx="2210931" cy="17188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8777D1-4412-FE75-B5A8-080BEF98C442}"/>
              </a:ext>
            </a:extLst>
          </p:cNvPr>
          <p:cNvSpPr txBox="1"/>
          <p:nvPr/>
        </p:nvSpPr>
        <p:spPr>
          <a:xfrm>
            <a:off x="6504677" y="2705766"/>
            <a:ext cx="1452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App: TextEdit</a:t>
            </a:r>
          </a:p>
          <a:p>
            <a:r>
              <a:rPr lang="en-US" dirty="0"/>
              <a:t>Waiting: Click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3389DF-37C8-E33F-BD5E-FC16DE7745E7}"/>
              </a:ext>
            </a:extLst>
          </p:cNvPr>
          <p:cNvSpPr txBox="1"/>
          <p:nvPr/>
        </p:nvSpPr>
        <p:spPr>
          <a:xfrm>
            <a:off x="5958744" y="3946395"/>
            <a:ext cx="2288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App: Terminal and vim</a:t>
            </a:r>
          </a:p>
          <a:p>
            <a:r>
              <a:rPr lang="en-US" dirty="0"/>
              <a:t>Waiting: Click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62EB0F-B0B2-A224-0E79-5434E8BBAA76}"/>
              </a:ext>
            </a:extLst>
          </p:cNvPr>
          <p:cNvSpPr txBox="1"/>
          <p:nvPr/>
        </p:nvSpPr>
        <p:spPr>
          <a:xfrm>
            <a:off x="5864919" y="5312686"/>
            <a:ext cx="273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App: Terminal and python3</a:t>
            </a:r>
          </a:p>
          <a:p>
            <a:r>
              <a:rPr lang="en-US" dirty="0"/>
              <a:t>Waiting: Character press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9BEF67-55A8-D2DA-03B4-FDCB2A78A9D6}"/>
              </a:ext>
            </a:extLst>
          </p:cNvPr>
          <p:cNvCxnSpPr>
            <a:stCxn id="14" idx="3"/>
            <a:endCxn id="3" idx="0"/>
          </p:cNvCxnSpPr>
          <p:nvPr/>
        </p:nvCxnSpPr>
        <p:spPr>
          <a:xfrm>
            <a:off x="5905842" y="1527387"/>
            <a:ext cx="4268793" cy="1602830"/>
          </a:xfrm>
          <a:prstGeom prst="straightConnector1">
            <a:avLst/>
          </a:prstGeom>
          <a:ln w="5715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D0D95C-A15E-318D-CEE4-32D068ECC7AF}"/>
              </a:ext>
            </a:extLst>
          </p:cNvPr>
          <p:cNvSpPr txBox="1"/>
          <p:nvPr/>
        </p:nvSpPr>
        <p:spPr>
          <a:xfrm>
            <a:off x="6339618" y="837511"/>
            <a:ext cx="20342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App: Firefox</a:t>
            </a:r>
          </a:p>
          <a:p>
            <a:r>
              <a:rPr lang="en-US" dirty="0"/>
              <a:t>Waiting: Click</a:t>
            </a:r>
          </a:p>
          <a:p>
            <a:r>
              <a:rPr lang="en-US" dirty="0"/>
              <a:t>Background thread:</a:t>
            </a:r>
          </a:p>
          <a:p>
            <a:r>
              <a:rPr lang="en-US" dirty="0"/>
              <a:t>Retrieve and play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A79E759-B191-CBC4-430D-27B6FACDB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233" y="2979598"/>
            <a:ext cx="736511" cy="112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903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1268</Words>
  <Application>Microsoft Macintosh PowerPoint</Application>
  <PresentationFormat>Widescreen</PresentationFormat>
  <Paragraphs>240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Courier</vt:lpstr>
      <vt:lpstr>Courier New</vt:lpstr>
      <vt:lpstr>Gill Sans</vt:lpstr>
      <vt:lpstr>Helvetica</vt:lpstr>
      <vt:lpstr>Lucida Grande</vt:lpstr>
      <vt:lpstr>Office Theme</vt:lpstr>
      <vt:lpstr>JavaScript and the Browser</vt:lpstr>
      <vt:lpstr>JavaScript in a Browser</vt:lpstr>
      <vt:lpstr>Threading</vt:lpstr>
      <vt:lpstr>Multi-Tasking Types</vt:lpstr>
      <vt:lpstr>Python / Django is Multi Threaded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Vanilla JavaScript (1995)</vt:lpstr>
      <vt:lpstr>Document Object Model</vt:lpstr>
      <vt:lpstr>Using getElementById()</vt:lpstr>
      <vt:lpstr>PowerPoint Presentation</vt:lpstr>
      <vt:lpstr>PowerPoint Presentation</vt:lpstr>
      <vt:lpstr>Updating the Browser Document</vt:lpstr>
      <vt:lpstr>PowerPoint Presentation</vt:lpstr>
      <vt:lpstr>Summary</vt:lpstr>
      <vt:lpstr>Acknowledgements / Contributions</vt:lpstr>
      <vt:lpstr>Additional Source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Severance, Charles</cp:lastModifiedBy>
  <cp:revision>5</cp:revision>
  <dcterms:created xsi:type="dcterms:W3CDTF">2023-07-04T15:19:46Z</dcterms:created>
  <dcterms:modified xsi:type="dcterms:W3CDTF">2023-07-05T13:15:40Z</dcterms:modified>
</cp:coreProperties>
</file>