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1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79" r:id="rId25"/>
    <p:sldId id="380" r:id="rId26"/>
    <p:sldId id="365" r:id="rId27"/>
    <p:sldId id="366" r:id="rId28"/>
    <p:sldId id="367" r:id="rId29"/>
    <p:sldId id="368" r:id="rId30"/>
    <p:sldId id="369" r:id="rId31"/>
    <p:sldId id="370" r:id="rId32"/>
    <p:sldId id="382" r:id="rId33"/>
    <p:sldId id="371" r:id="rId34"/>
    <p:sldId id="372" r:id="rId35"/>
    <p:sldId id="374" r:id="rId36"/>
    <p:sldId id="373" r:id="rId37"/>
    <p:sldId id="375" r:id="rId38"/>
    <p:sldId id="376" r:id="rId39"/>
    <p:sldId id="383" r:id="rId40"/>
    <p:sldId id="384" r:id="rId41"/>
    <p:sldId id="264" r:id="rId42"/>
    <p:sldId id="386" r:id="rId43"/>
    <p:sldId id="388" r:id="rId44"/>
    <p:sldId id="387" r:id="rId45"/>
    <p:sldId id="385" r:id="rId46"/>
    <p:sldId id="390" r:id="rId47"/>
    <p:sldId id="389" r:id="rId48"/>
    <p:sldId id="381" r:id="rId49"/>
    <p:sldId id="28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26"/>
    <p:restoredTop sz="96327"/>
  </p:normalViewPr>
  <p:slideViewPr>
    <p:cSldViewPr snapToGrid="0">
      <p:cViewPr varScale="1">
        <p:scale>
          <a:sx n="116" d="100"/>
          <a:sy n="116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>
          <a:extLst>
            <a:ext uri="{FF2B5EF4-FFF2-40B4-BE49-F238E27FC236}">
              <a16:creationId xmlns:a16="http://schemas.microsoft.com/office/drawing/2014/main" id="{83261ADE-3D7D-725C-697C-C3B2F2A89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>
            <a:extLst>
              <a:ext uri="{FF2B5EF4-FFF2-40B4-BE49-F238E27FC236}">
                <a16:creationId xmlns:a16="http://schemas.microsoft.com/office/drawing/2014/main" id="{0CCB294C-C2D0-9C8A-4540-D56884F4FC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9:notes">
            <a:extLst>
              <a:ext uri="{FF2B5EF4-FFF2-40B4-BE49-F238E27FC236}">
                <a16:creationId xmlns:a16="http://schemas.microsoft.com/office/drawing/2014/main" id="{88EE6F31-77C0-B3D7-0420-C2E25D3D8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196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view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User-created tags (Web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C82-FE28-567C-9CE5-DB404C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in 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BA4A-B14F-0694-6DE1-2E8CA8439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037FF-087C-9134-C2E3-C37F3C1926AB}"/>
              </a:ext>
            </a:extLst>
          </p:cNvPr>
          <p:cNvSpPr txBox="1"/>
          <p:nvPr/>
        </p:nvSpPr>
        <p:spPr>
          <a:xfrm>
            <a:off x="598418" y="391591"/>
            <a:ext cx="109951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id="poof"&gt;Hide&lt;/button&gt;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id="show"&gt;Show&lt;/button&gt;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('show').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(event)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('poof').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(event) =&gt;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93931-DB73-5F9D-9548-090AE428C1E0}"/>
              </a:ext>
            </a:extLst>
          </p:cNvPr>
          <p:cNvSpPr txBox="1"/>
          <p:nvPr/>
        </p:nvSpPr>
        <p:spPr>
          <a:xfrm>
            <a:off x="6096000" y="53449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https://www.dj4e.com/code/browser/13-css.htm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7E8D6971-0BF4-9029-3E11-6A85AD52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4591310"/>
            <a:ext cx="3327259" cy="200251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3EAE8C-2D41-C466-A744-9BE4FB70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326" b="52899"/>
          <a:stretch/>
        </p:blipFill>
        <p:spPr>
          <a:xfrm>
            <a:off x="7226902" y="4591310"/>
            <a:ext cx="33272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4F1ECF-85E7-97C1-BC24-565FD3A0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38" y="367162"/>
            <a:ext cx="8632324" cy="61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https://www.dj4e.com/code/browser/15-fetch.htm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816C-FBBD-3074-AA2D-0463C15B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D557-A702-9B86-963C-5E0C8D2C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User-Created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CE02-2ABA-3AA9-C498-875ABB008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0498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3610D-1FC1-BF55-6F59-59C5C62D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Programmers hate to repeat themselves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32F81-4F2F-3596-9E9F-8105B90C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causes errors</a:t>
            </a:r>
          </a:p>
          <a:p>
            <a:r>
              <a:rPr lang="en-US" dirty="0"/>
              <a:t>Cut-paste-change only gets us so far – especially when there is a bug the the code we started with</a:t>
            </a:r>
          </a:p>
          <a:p>
            <a:r>
              <a:rPr lang="en-US" dirty="0"/>
              <a:t>This leads to lots of ways to "D.R.Y" – Don't Repeat Yourself</a:t>
            </a:r>
          </a:p>
          <a:p>
            <a:pPr lvl="1"/>
            <a:r>
              <a:rPr lang="en-US" dirty="0"/>
              <a:t> Functions</a:t>
            </a:r>
          </a:p>
          <a:p>
            <a:pPr lvl="1"/>
            <a:r>
              <a:rPr lang="en-US" dirty="0"/>
              <a:t>Object Oriented Approach </a:t>
            </a:r>
          </a:p>
          <a:p>
            <a:pPr lvl="1"/>
            <a:r>
              <a:rPr lang="en-US" dirty="0"/>
              <a:t>Class based views</a:t>
            </a:r>
          </a:p>
          <a:p>
            <a:pPr lvl="1"/>
            <a:r>
              <a:rPr lang="en-US" dirty="0"/>
              <a:t>{%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Base and extended templates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086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/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6" name="Google Shape;206;p9"/>
          <p:cNvSpPr/>
          <p:nvPr/>
        </p:nvSpPr>
        <p:spPr>
          <a:xfrm>
            <a:off x="10090027" y="2904193"/>
            <a:ext cx="1367113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/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/>
          <p:cNvCxnSpPr>
            <a:stCxn id="213" idx="1"/>
            <a:endCxn id="204" idx="3"/>
          </p:cNvCxnSpPr>
          <p:nvPr/>
        </p:nvCxnSpPr>
        <p:spPr>
          <a:xfrm flipH="1">
            <a:off x="7433824" y="2574964"/>
            <a:ext cx="1026000" cy="617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4" name="Google Shape;214;p9"/>
          <p:cNvCxnSpPr>
            <a:stCxn id="206" idx="1"/>
            <a:endCxn id="204" idx="3"/>
          </p:cNvCxnSpPr>
          <p:nvPr/>
        </p:nvCxnSpPr>
        <p:spPr>
          <a:xfrm flipH="1">
            <a:off x="7433827" y="3162611"/>
            <a:ext cx="2656200" cy="30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9"/>
          <p:cNvCxnSpPr>
            <a:stCxn id="216" idx="1"/>
            <a:endCxn id="204" idx="3"/>
          </p:cNvCxnSpPr>
          <p:nvPr/>
        </p:nvCxnSpPr>
        <p:spPr>
          <a:xfrm rot="10800000">
            <a:off x="7433824" y="3192750"/>
            <a:ext cx="1026000" cy="523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/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/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8459824" y="231654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8459824" y="3465107"/>
            <a:ext cx="1355820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/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/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9"/>
          <p:cNvCxnSpPr>
            <a:stCxn id="218" idx="0"/>
            <a:endCxn id="204" idx="2"/>
          </p:cNvCxnSpPr>
          <p:nvPr/>
        </p:nvCxnSpPr>
        <p:spPr>
          <a:xfrm rot="10800000">
            <a:off x="6890426" y="3709534"/>
            <a:ext cx="1774200" cy="7056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3" name="Google Shape;223;p9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/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6396262" y="4400416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/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/>
          <p:cNvCxnSpPr>
            <a:stCxn id="204" idx="1"/>
            <a:endCxn id="225" idx="3"/>
          </p:cNvCxnSpPr>
          <p:nvPr/>
        </p:nvCxnSpPr>
        <p:spPr>
          <a:xfrm rot="10800000">
            <a:off x="3318967" y="3177640"/>
            <a:ext cx="3028200" cy="1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/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/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/>
          <p:cNvCxnSpPr>
            <a:stCxn id="218" idx="1"/>
            <a:endCxn id="229" idx="3"/>
          </p:cNvCxnSpPr>
          <p:nvPr/>
        </p:nvCxnSpPr>
        <p:spPr>
          <a:xfrm rot="10800000">
            <a:off x="7482887" y="4696768"/>
            <a:ext cx="638400" cy="235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/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/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/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/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/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/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/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/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3" name="Google Shape;243;p9"/>
          <p:cNvCxnSpPr>
            <a:stCxn id="216" idx="3"/>
            <a:endCxn id="206" idx="2"/>
          </p:cNvCxnSpPr>
          <p:nvPr/>
        </p:nvCxnSpPr>
        <p:spPr>
          <a:xfrm rot="10800000" flipH="1">
            <a:off x="9815644" y="3421050"/>
            <a:ext cx="957900" cy="294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/>
          <p:cNvCxnSpPr>
            <a:stCxn id="218" idx="0"/>
            <a:endCxn id="216" idx="2"/>
          </p:cNvCxnSpPr>
          <p:nvPr/>
        </p:nvCxnSpPr>
        <p:spPr>
          <a:xfrm rot="10800000" flipH="1">
            <a:off x="8664626" y="3966934"/>
            <a:ext cx="473100" cy="4482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E993F6C9-66C6-ABF5-D930-E083E5C46409}"/>
              </a:ext>
            </a:extLst>
          </p:cNvPr>
          <p:cNvSpPr/>
          <p:nvPr/>
        </p:nvSpPr>
        <p:spPr>
          <a:xfrm>
            <a:off x="2062024" y="4315641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232;p9">
            <a:extLst>
              <a:ext uri="{FF2B5EF4-FFF2-40B4-BE49-F238E27FC236}">
                <a16:creationId xmlns:a16="http://schemas.microsoft.com/office/drawing/2014/main" id="{AD5BC718-FCF3-1764-9074-2687CA254352}"/>
              </a:ext>
            </a:extLst>
          </p:cNvPr>
          <p:cNvCxnSpPr>
            <a:cxnSpLocks/>
            <a:stCxn id="2" idx="1"/>
            <a:endCxn id="224" idx="3"/>
          </p:cNvCxnSpPr>
          <p:nvPr/>
        </p:nvCxnSpPr>
        <p:spPr>
          <a:xfrm flipH="1" flipV="1">
            <a:off x="1595597" y="3457616"/>
            <a:ext cx="466427" cy="1048589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" name="Google Shape;232;p9">
            <a:extLst>
              <a:ext uri="{FF2B5EF4-FFF2-40B4-BE49-F238E27FC236}">
                <a16:creationId xmlns:a16="http://schemas.microsoft.com/office/drawing/2014/main" id="{968B53DE-8E76-6CFB-6659-9F6CF195D853}"/>
              </a:ext>
            </a:extLst>
          </p:cNvPr>
          <p:cNvCxnSpPr>
            <a:cxnSpLocks/>
            <a:stCxn id="225" idx="2"/>
            <a:endCxn id="2" idx="0"/>
          </p:cNvCxnSpPr>
          <p:nvPr/>
        </p:nvCxnSpPr>
        <p:spPr>
          <a:xfrm flipH="1">
            <a:off x="2609179" y="3651520"/>
            <a:ext cx="94568" cy="66412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F31D75-4695-84DA-9E3F-58572CE99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A0B6CD-882E-324A-51BA-1F0BA8952B28}"/>
              </a:ext>
            </a:extLst>
          </p:cNvPr>
          <p:cNvSpPr txBox="1"/>
          <p:nvPr/>
        </p:nvSpPr>
        <p:spPr>
          <a:xfrm>
            <a:off x="838200" y="1829862"/>
            <a:ext cx="7629012" cy="14773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django.shortcuts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render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guess(request)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context = {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'zap' : '42'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guess.html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', context)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C8DEA-351D-1DED-3AAD-1AB39A09F2D0}"/>
              </a:ext>
            </a:extLst>
          </p:cNvPr>
          <p:cNvSpPr txBox="1"/>
          <p:nvPr/>
        </p:nvSpPr>
        <p:spPr>
          <a:xfrm>
            <a:off x="6702251" y="3848518"/>
            <a:ext cx="5009705" cy="23083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&lt;title&gt;A simple page&lt;/title&gt;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&lt;p&gt;Your guess was 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zap }}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7459076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BFABE-EB58-4263-30C8-A0F66E153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BE7D28-B294-3493-5634-F6992D07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 in the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9D8EAF-EC2C-3936-1C72-4DB8EE2CE13A}"/>
              </a:ext>
            </a:extLst>
          </p:cNvPr>
          <p:cNvSpPr txBox="1"/>
          <p:nvPr/>
        </p:nvSpPr>
        <p:spPr>
          <a:xfrm>
            <a:off x="425799" y="1757977"/>
            <a:ext cx="1134040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&gt;&lt;/dj4e-greeting&gt;&lt;/li&gt;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name="World"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&lt;li&gt;&lt;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name="First"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id="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</a:t>
            </a:r>
            <a:r>
              <a:rPr lang="en-US" sz="16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&gt;&lt;/li&gt;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Me&lt;/button&gt;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 type="module"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16-dj4e-greet.js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"&gt;&lt;/script&gt;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doChange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1234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').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setAttribute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'name'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'Second');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A704A6C9-0B7D-DE76-ACEF-C079F5F9E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78" y="590859"/>
            <a:ext cx="2489200" cy="193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4DE92-8A52-1CF5-54BE-45EC3C0BDA4F}"/>
              </a:ext>
            </a:extLst>
          </p:cNvPr>
          <p:cNvSpPr txBox="1"/>
          <p:nvPr/>
        </p:nvSpPr>
        <p:spPr>
          <a:xfrm>
            <a:off x="6531365" y="5543629"/>
            <a:ext cx="503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https://www.dj4e.com/code/browser/16-greet.htm</a:t>
            </a:r>
          </a:p>
        </p:txBody>
      </p:sp>
    </p:spTree>
    <p:extLst>
      <p:ext uri="{BB962C8B-B14F-4D97-AF65-F5344CB8AC3E}">
        <p14:creationId xmlns:p14="http://schemas.microsoft.com/office/powerpoint/2010/main" val="17830817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211D-F3EF-415B-A107-A96120226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3EC6FE-F8AB-D4C2-ED96-F005E30D524D}"/>
              </a:ext>
            </a:extLst>
          </p:cNvPr>
          <p:cNvSpPr txBox="1"/>
          <p:nvPr/>
        </p:nvSpPr>
        <p:spPr>
          <a:xfrm>
            <a:off x="546798" y="622997"/>
            <a:ext cx="11340402" cy="526297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{html,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from 'https://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cdn.jsdelivr.net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gh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/lit/dist@2.4.0/core/lit-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core.min.js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extends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LitElement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static get properties()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{type: String}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constructor()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super();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'Somebody';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Don't use Shadow-DOM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createRenderRoot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this;}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html`&lt;p&gt;Hello,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this.name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!&lt;/p&gt;`;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customElements.define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dj4e-greeting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SimpleGreeting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A2553E-6DF8-FA91-32A2-98FB6691B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1899" y="1489668"/>
            <a:ext cx="4008455" cy="1325563"/>
          </a:xfrm>
        </p:spPr>
        <p:txBody>
          <a:bodyPr/>
          <a:lstStyle/>
          <a:p>
            <a:r>
              <a:rPr lang="en-US" dirty="0"/>
              <a:t>Templates in the Browser</a:t>
            </a: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4A847ACE-14E3-F0AE-BE3E-B0DA00FB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318" y="3562659"/>
            <a:ext cx="24892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138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7366-9C60-59B0-22E9-C74108CB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Component Ecosystems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FD27-959A-B7F6-E0CD-5B906F87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frameworks that lets us create virtual html tags and use them throughout our markup</a:t>
            </a:r>
          </a:p>
          <a:p>
            <a:pPr lvl="1"/>
            <a:r>
              <a:rPr lang="en-US" dirty="0"/>
              <a:t>React</a:t>
            </a:r>
          </a:p>
          <a:p>
            <a:pPr lvl="1"/>
            <a:r>
              <a:rPr lang="en-US" dirty="0"/>
              <a:t>Vue</a:t>
            </a:r>
          </a:p>
          <a:p>
            <a:pPr lvl="1"/>
            <a:r>
              <a:rPr lang="en-US" dirty="0"/>
              <a:t>Svelte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LIT is one of the simpler of these</a:t>
            </a:r>
            <a:br>
              <a:rPr lang="en-US" dirty="0"/>
            </a:br>
            <a:r>
              <a:rPr lang="en-US" dirty="0"/>
              <a:t>"tag" frameworks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7FFF5-CB0F-4A44-F0BF-F8DBBF43AED5}"/>
              </a:ext>
            </a:extLst>
          </p:cNvPr>
          <p:cNvSpPr txBox="1"/>
          <p:nvPr/>
        </p:nvSpPr>
        <p:spPr>
          <a:xfrm>
            <a:off x="7231100" y="2654751"/>
            <a:ext cx="3836307" cy="332398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React from 'react';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alert('Button clicked!');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&lt;button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handleClick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Click Me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&lt;/button&gt;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MyButton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5659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CE5AA-E8DC-384B-187C-676891C9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Architecture of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C658-C255-CF4E-C07B-753EC3BB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capabilities in the browser become increasingly powerful and easier to use, there is a trend towards moving portions of MVC into the browser</a:t>
            </a:r>
          </a:p>
          <a:p>
            <a:r>
              <a:rPr lang="en-US" dirty="0"/>
              <a:t>At the extreme the Controller and View move into the browser and the Model is written from the View code running in the browser using web services</a:t>
            </a:r>
          </a:p>
          <a:p>
            <a:endParaRPr lang="en-US" dirty="0"/>
          </a:p>
          <a:p>
            <a:r>
              <a:rPr lang="en-US" dirty="0"/>
              <a:t>Which is the next topic in this class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279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>
          <a:extLst>
            <a:ext uri="{FF2B5EF4-FFF2-40B4-BE49-F238E27FC236}">
              <a16:creationId xmlns:a16="http://schemas.microsoft.com/office/drawing/2014/main" id="{5E091637-9CB8-1961-058A-83079EDB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">
            <a:extLst>
              <a:ext uri="{FF2B5EF4-FFF2-40B4-BE49-F238E27FC236}">
                <a16:creationId xmlns:a16="http://schemas.microsoft.com/office/drawing/2014/main" id="{DAE63C83-A428-376B-E6E7-912B21CFF3C7}"/>
              </a:ext>
            </a:extLst>
          </p:cNvPr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/>
          </a:p>
        </p:txBody>
      </p:sp>
      <p:sp>
        <p:nvSpPr>
          <p:cNvPr id="200" name="Google Shape;200;p9">
            <a:extLst>
              <a:ext uri="{FF2B5EF4-FFF2-40B4-BE49-F238E27FC236}">
                <a16:creationId xmlns:a16="http://schemas.microsoft.com/office/drawing/2014/main" id="{6662972C-362E-7959-3191-EDCD6FF64BF7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Browser</a:t>
            </a:r>
            <a:endParaRPr/>
          </a:p>
        </p:txBody>
      </p:sp>
      <p:sp>
        <p:nvSpPr>
          <p:cNvPr id="201" name="Google Shape;201;p9">
            <a:extLst>
              <a:ext uri="{FF2B5EF4-FFF2-40B4-BE49-F238E27FC236}">
                <a16:creationId xmlns:a16="http://schemas.microsoft.com/office/drawing/2014/main" id="{1BF0814A-D24D-B59C-38EE-CF36B3596382}"/>
              </a:ext>
            </a:extLst>
          </p:cNvPr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>
            <a:extLst>
              <a:ext uri="{FF2B5EF4-FFF2-40B4-BE49-F238E27FC236}">
                <a16:creationId xmlns:a16="http://schemas.microsoft.com/office/drawing/2014/main" id="{CD0E13DB-2D5E-4CDB-FF4A-A5245FE6C1E0}"/>
              </a:ext>
            </a:extLst>
          </p:cNvPr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WGSIConfig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>
            <a:extLst>
              <a:ext uri="{FF2B5EF4-FFF2-40B4-BE49-F238E27FC236}">
                <a16:creationId xmlns:a16="http://schemas.microsoft.com/office/drawing/2014/main" id="{BE26CCE7-59E6-DB09-7255-A53804E77EE6}"/>
              </a:ext>
            </a:extLst>
          </p:cNvPr>
          <p:cNvSpPr/>
          <p:nvPr/>
        </p:nvSpPr>
        <p:spPr>
          <a:xfrm>
            <a:off x="6347167" y="1101696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Routing</a:t>
            </a:r>
            <a:endParaRPr/>
          </a:p>
        </p:txBody>
      </p:sp>
      <p:sp>
        <p:nvSpPr>
          <p:cNvPr id="204" name="Google Shape;204;p9">
            <a:extLst>
              <a:ext uri="{FF2B5EF4-FFF2-40B4-BE49-F238E27FC236}">
                <a16:creationId xmlns:a16="http://schemas.microsoft.com/office/drawing/2014/main" id="{4F297450-D7FD-C10E-8D6B-F1CF048AE18B}"/>
              </a:ext>
            </a:extLst>
          </p:cNvPr>
          <p:cNvSpPr/>
          <p:nvPr/>
        </p:nvSpPr>
        <p:spPr>
          <a:xfrm>
            <a:off x="6347167" y="2675805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/>
          </a:p>
        </p:txBody>
      </p:sp>
      <p:sp>
        <p:nvSpPr>
          <p:cNvPr id="205" name="Google Shape;205;p9">
            <a:extLst>
              <a:ext uri="{FF2B5EF4-FFF2-40B4-BE49-F238E27FC236}">
                <a16:creationId xmlns:a16="http://schemas.microsoft.com/office/drawing/2014/main" id="{4A8BF60F-FB65-7FEA-78FE-147BE9B297FB}"/>
              </a:ext>
            </a:extLst>
          </p:cNvPr>
          <p:cNvSpPr/>
          <p:nvPr/>
        </p:nvSpPr>
        <p:spPr>
          <a:xfrm>
            <a:off x="9813128" y="4173528"/>
            <a:ext cx="1577009" cy="646266"/>
          </a:xfrm>
          <a:prstGeom prst="can">
            <a:avLst>
              <a:gd name="adj" fmla="val 25000"/>
            </a:avLst>
          </a:prstGeom>
          <a:solidFill>
            <a:srgbClr val="0070C0"/>
          </a:solidFill>
          <a:ln w="12700" cap="flat" cmpd="sng">
            <a:solidFill>
              <a:srgbClr val="1D7F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endParaRPr/>
          </a:p>
        </p:txBody>
      </p:sp>
      <p:sp>
        <p:nvSpPr>
          <p:cNvPr id="207" name="Google Shape;207;p9">
            <a:extLst>
              <a:ext uri="{FF2B5EF4-FFF2-40B4-BE49-F238E27FC236}">
                <a16:creationId xmlns:a16="http://schemas.microsoft.com/office/drawing/2014/main" id="{364FF2C7-9491-E194-9F33-1037D1B8B8EF}"/>
              </a:ext>
            </a:extLst>
          </p:cNvPr>
          <p:cNvSpPr/>
          <p:nvPr/>
        </p:nvSpPr>
        <p:spPr>
          <a:xfrm>
            <a:off x="7933975" y="404637"/>
            <a:ext cx="1603514" cy="36955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9">
            <a:extLst>
              <a:ext uri="{FF2B5EF4-FFF2-40B4-BE49-F238E27FC236}">
                <a16:creationId xmlns:a16="http://schemas.microsoft.com/office/drawing/2014/main" id="{B36D5254-4CF9-8602-7853-F5AEAB8180D6}"/>
              </a:ext>
            </a:extLst>
          </p:cNvPr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09" name="Google Shape;209;p9">
            <a:extLst>
              <a:ext uri="{FF2B5EF4-FFF2-40B4-BE49-F238E27FC236}">
                <a16:creationId xmlns:a16="http://schemas.microsoft.com/office/drawing/2014/main" id="{FEA9D997-81E6-2745-3F0F-DBCFF7271015}"/>
              </a:ext>
            </a:extLst>
          </p:cNvPr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b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0" name="Google Shape;210;p9">
            <a:extLst>
              <a:ext uri="{FF2B5EF4-FFF2-40B4-BE49-F238E27FC236}">
                <a16:creationId xmlns:a16="http://schemas.microsoft.com/office/drawing/2014/main" id="{A84B009B-C79C-7E42-99B7-FFB2615527F7}"/>
              </a:ext>
            </a:extLst>
          </p:cNvPr>
          <p:cNvCxnSpPr>
            <a:stCxn id="211" idx="1"/>
            <a:endCxn id="203" idx="3"/>
          </p:cNvCxnSpPr>
          <p:nvPr/>
        </p:nvCxnSpPr>
        <p:spPr>
          <a:xfrm flipH="1">
            <a:off x="7433812" y="1610800"/>
            <a:ext cx="1404900" cy="7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12;p9">
            <a:extLst>
              <a:ext uri="{FF2B5EF4-FFF2-40B4-BE49-F238E27FC236}">
                <a16:creationId xmlns:a16="http://schemas.microsoft.com/office/drawing/2014/main" id="{126D9F92-293F-CE05-E8E2-D8EEF60B03DD}"/>
              </a:ext>
            </a:extLst>
          </p:cNvPr>
          <p:cNvCxnSpPr>
            <a:stCxn id="213" idx="1"/>
            <a:endCxn id="204" idx="3"/>
          </p:cNvCxnSpPr>
          <p:nvPr/>
        </p:nvCxnSpPr>
        <p:spPr>
          <a:xfrm flipH="1">
            <a:off x="7433845" y="3181284"/>
            <a:ext cx="1049459" cy="11356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9">
            <a:extLst>
              <a:ext uri="{FF2B5EF4-FFF2-40B4-BE49-F238E27FC236}">
                <a16:creationId xmlns:a16="http://schemas.microsoft.com/office/drawing/2014/main" id="{DB76A52F-D9C3-0971-1F29-75A8EC55A80B}"/>
              </a:ext>
            </a:extLst>
          </p:cNvPr>
          <p:cNvCxnSpPr>
            <a:stCxn id="205" idx="2"/>
            <a:endCxn id="218" idx="3"/>
          </p:cNvCxnSpPr>
          <p:nvPr/>
        </p:nvCxnSpPr>
        <p:spPr>
          <a:xfrm flipH="1">
            <a:off x="9208028" y="4496661"/>
            <a:ext cx="605100" cy="435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11" name="Google Shape;211;p9">
            <a:extLst>
              <a:ext uri="{FF2B5EF4-FFF2-40B4-BE49-F238E27FC236}">
                <a16:creationId xmlns:a16="http://schemas.microsoft.com/office/drawing/2014/main" id="{E0470F89-03BE-1F1E-B1DA-04FC7A5B901E}"/>
              </a:ext>
            </a:extLst>
          </p:cNvPr>
          <p:cNvSpPr/>
          <p:nvPr/>
        </p:nvSpPr>
        <p:spPr>
          <a:xfrm>
            <a:off x="8838712" y="1385733"/>
            <a:ext cx="1439996" cy="45013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9">
            <a:extLst>
              <a:ext uri="{FF2B5EF4-FFF2-40B4-BE49-F238E27FC236}">
                <a16:creationId xmlns:a16="http://schemas.microsoft.com/office/drawing/2014/main" id="{783C4A9A-6C5B-EF64-3D77-DC641E4BB513}"/>
              </a:ext>
            </a:extLst>
          </p:cNvPr>
          <p:cNvSpPr/>
          <p:nvPr/>
        </p:nvSpPr>
        <p:spPr>
          <a:xfrm>
            <a:off x="8483304" y="2922866"/>
            <a:ext cx="1308844" cy="51683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views.py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>
            <a:extLst>
              <a:ext uri="{FF2B5EF4-FFF2-40B4-BE49-F238E27FC236}">
                <a16:creationId xmlns:a16="http://schemas.microsoft.com/office/drawing/2014/main" id="{4596A867-DD83-23DA-D57C-185CA138EB31}"/>
              </a:ext>
            </a:extLst>
          </p:cNvPr>
          <p:cNvSpPr/>
          <p:nvPr/>
        </p:nvSpPr>
        <p:spPr>
          <a:xfrm>
            <a:off x="8121287" y="4415134"/>
            <a:ext cx="1086678" cy="103366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Models</a:t>
            </a:r>
            <a:endParaRPr/>
          </a:p>
        </p:txBody>
      </p:sp>
      <p:cxnSp>
        <p:nvCxnSpPr>
          <p:cNvPr id="219" name="Google Shape;219;p9">
            <a:extLst>
              <a:ext uri="{FF2B5EF4-FFF2-40B4-BE49-F238E27FC236}">
                <a16:creationId xmlns:a16="http://schemas.microsoft.com/office/drawing/2014/main" id="{B08EBF41-3DFB-6FB7-CA27-8E792BCC2FEA}"/>
              </a:ext>
            </a:extLst>
          </p:cNvPr>
          <p:cNvCxnSpPr>
            <a:stCxn id="220" idx="1"/>
            <a:endCxn id="218" idx="3"/>
          </p:cNvCxnSpPr>
          <p:nvPr/>
        </p:nvCxnSpPr>
        <p:spPr>
          <a:xfrm rot="10800000">
            <a:off x="9207828" y="4931903"/>
            <a:ext cx="682500" cy="5169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1" name="Google Shape;221;p9">
            <a:extLst>
              <a:ext uri="{FF2B5EF4-FFF2-40B4-BE49-F238E27FC236}">
                <a16:creationId xmlns:a16="http://schemas.microsoft.com/office/drawing/2014/main" id="{4D441123-3351-ABB2-0433-85BC8C9D681E}"/>
              </a:ext>
            </a:extLst>
          </p:cNvPr>
          <p:cNvCxnSpPr>
            <a:endCxn id="204" idx="0"/>
          </p:cNvCxnSpPr>
          <p:nvPr/>
        </p:nvCxnSpPr>
        <p:spPr>
          <a:xfrm>
            <a:off x="6890506" y="2135505"/>
            <a:ext cx="0" cy="540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9">
            <a:extLst>
              <a:ext uri="{FF2B5EF4-FFF2-40B4-BE49-F238E27FC236}">
                <a16:creationId xmlns:a16="http://schemas.microsoft.com/office/drawing/2014/main" id="{168DA159-FAC4-3807-F32F-5040AA80C339}"/>
              </a:ext>
            </a:extLst>
          </p:cNvPr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>
            <a:extLst>
              <a:ext uri="{FF2B5EF4-FFF2-40B4-BE49-F238E27FC236}">
                <a16:creationId xmlns:a16="http://schemas.microsoft.com/office/drawing/2014/main" id="{B8A8B7D5-EF18-30BA-362B-595B27F0B1C1}"/>
              </a:ext>
            </a:extLst>
          </p:cNvPr>
          <p:cNvSpPr/>
          <p:nvPr/>
        </p:nvSpPr>
        <p:spPr>
          <a:xfrm>
            <a:off x="9890328" y="5197960"/>
            <a:ext cx="1357391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9">
            <a:extLst>
              <a:ext uri="{FF2B5EF4-FFF2-40B4-BE49-F238E27FC236}">
                <a16:creationId xmlns:a16="http://schemas.microsoft.com/office/drawing/2014/main" id="{79BC669A-8F1D-739E-EB32-F1D9666A313C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/>
          </a:p>
        </p:txBody>
      </p:sp>
      <p:sp>
        <p:nvSpPr>
          <p:cNvPr id="225" name="Google Shape;225;p9">
            <a:extLst>
              <a:ext uri="{FF2B5EF4-FFF2-40B4-BE49-F238E27FC236}">
                <a16:creationId xmlns:a16="http://schemas.microsoft.com/office/drawing/2014/main" id="{0D686A37-9B03-EF50-0CFF-8D11C4CDAE65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Parse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</p:txBody>
      </p:sp>
      <p:sp>
        <p:nvSpPr>
          <p:cNvPr id="226" name="Google Shape;226;p9">
            <a:extLst>
              <a:ext uri="{FF2B5EF4-FFF2-40B4-BE49-F238E27FC236}">
                <a16:creationId xmlns:a16="http://schemas.microsoft.com/office/drawing/2014/main" id="{DECA85CE-3DBB-B034-288D-ABD9103D2DD5}"/>
              </a:ext>
            </a:extLst>
          </p:cNvPr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rgbClr val="7F7F7F"/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9">
            <a:extLst>
              <a:ext uri="{FF2B5EF4-FFF2-40B4-BE49-F238E27FC236}">
                <a16:creationId xmlns:a16="http://schemas.microsoft.com/office/drawing/2014/main" id="{CD3690CB-5D3E-44B2-BAF2-BA44213C1A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12497" y="2609953"/>
            <a:ext cx="1473755" cy="110531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9">
            <a:extLst>
              <a:ext uri="{FF2B5EF4-FFF2-40B4-BE49-F238E27FC236}">
                <a16:creationId xmlns:a16="http://schemas.microsoft.com/office/drawing/2014/main" id="{00D1E5D1-B77C-DD52-F804-98631B81D792}"/>
              </a:ext>
            </a:extLst>
          </p:cNvPr>
          <p:cNvSpPr/>
          <p:nvPr/>
        </p:nvSpPr>
        <p:spPr>
          <a:xfrm>
            <a:off x="8102028" y="5683135"/>
            <a:ext cx="1319815" cy="50168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admin.py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>
            <a:extLst>
              <a:ext uri="{FF2B5EF4-FFF2-40B4-BE49-F238E27FC236}">
                <a16:creationId xmlns:a16="http://schemas.microsoft.com/office/drawing/2014/main" id="{DEDD25B2-918C-4E4C-D341-AF3C7F073AAA}"/>
              </a:ext>
            </a:extLst>
          </p:cNvPr>
          <p:cNvSpPr/>
          <p:nvPr/>
        </p:nvSpPr>
        <p:spPr>
          <a:xfrm>
            <a:off x="6396262" y="45546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Shell</a:t>
            </a:r>
            <a:endParaRPr/>
          </a:p>
        </p:txBody>
      </p:sp>
      <p:cxnSp>
        <p:nvCxnSpPr>
          <p:cNvPr id="230" name="Google Shape;230;p9">
            <a:extLst>
              <a:ext uri="{FF2B5EF4-FFF2-40B4-BE49-F238E27FC236}">
                <a16:creationId xmlns:a16="http://schemas.microsoft.com/office/drawing/2014/main" id="{3AF4A0C4-B52D-5E5D-C974-DB5E67FBD57F}"/>
              </a:ext>
            </a:extLst>
          </p:cNvPr>
          <p:cNvCxnSpPr>
            <a:endCxn id="203" idx="1"/>
          </p:cNvCxnSpPr>
          <p:nvPr/>
        </p:nvCxnSpPr>
        <p:spPr>
          <a:xfrm>
            <a:off x="1337167" y="1543230"/>
            <a:ext cx="5010000" cy="753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1" name="Google Shape;231;p9">
            <a:extLst>
              <a:ext uri="{FF2B5EF4-FFF2-40B4-BE49-F238E27FC236}">
                <a16:creationId xmlns:a16="http://schemas.microsoft.com/office/drawing/2014/main" id="{4FCB6870-85BE-08E5-E204-19C3E3B04226}"/>
              </a:ext>
            </a:extLst>
          </p:cNvPr>
          <p:cNvCxnSpPr>
            <a:cxnSpLocks/>
            <a:stCxn id="31" idx="1"/>
            <a:endCxn id="4" idx="3"/>
          </p:cNvCxnSpPr>
          <p:nvPr/>
        </p:nvCxnSpPr>
        <p:spPr>
          <a:xfrm flipH="1">
            <a:off x="3184238" y="4118781"/>
            <a:ext cx="3193167" cy="997391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2" name="Google Shape;232;p9">
            <a:extLst>
              <a:ext uri="{FF2B5EF4-FFF2-40B4-BE49-F238E27FC236}">
                <a16:creationId xmlns:a16="http://schemas.microsoft.com/office/drawing/2014/main" id="{67A0BFEB-6ECA-7DAC-E8E1-0A2A1494E868}"/>
              </a:ext>
            </a:extLst>
          </p:cNvPr>
          <p:cNvCxnSpPr>
            <a:stCxn id="225" idx="1"/>
            <a:endCxn id="224" idx="3"/>
          </p:cNvCxnSpPr>
          <p:nvPr/>
        </p:nvCxnSpPr>
        <p:spPr>
          <a:xfrm flipH="1">
            <a:off x="1595587" y="3177625"/>
            <a:ext cx="492900" cy="2799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3" name="Google Shape;233;p9">
            <a:extLst>
              <a:ext uri="{FF2B5EF4-FFF2-40B4-BE49-F238E27FC236}">
                <a16:creationId xmlns:a16="http://schemas.microsoft.com/office/drawing/2014/main" id="{6E70115C-4263-F208-21EA-097948E3F768}"/>
              </a:ext>
            </a:extLst>
          </p:cNvPr>
          <p:cNvSpPr/>
          <p:nvPr/>
        </p:nvSpPr>
        <p:spPr>
          <a:xfrm>
            <a:off x="6428560" y="5430454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/admin</a:t>
            </a:r>
            <a:endParaRPr/>
          </a:p>
        </p:txBody>
      </p:sp>
      <p:cxnSp>
        <p:nvCxnSpPr>
          <p:cNvPr id="234" name="Google Shape;234;p9">
            <a:extLst>
              <a:ext uri="{FF2B5EF4-FFF2-40B4-BE49-F238E27FC236}">
                <a16:creationId xmlns:a16="http://schemas.microsoft.com/office/drawing/2014/main" id="{0D80C8BA-69AE-8DC4-4D76-D8CE0CB0DC8C}"/>
              </a:ext>
            </a:extLst>
          </p:cNvPr>
          <p:cNvCxnSpPr>
            <a:stCxn id="218" idx="1"/>
            <a:endCxn id="229" idx="3"/>
          </p:cNvCxnSpPr>
          <p:nvPr/>
        </p:nvCxnSpPr>
        <p:spPr>
          <a:xfrm flipH="1" flipV="1">
            <a:off x="7482940" y="4850895"/>
            <a:ext cx="638347" cy="81074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5" name="Google Shape;235;p9">
            <a:extLst>
              <a:ext uri="{FF2B5EF4-FFF2-40B4-BE49-F238E27FC236}">
                <a16:creationId xmlns:a16="http://schemas.microsoft.com/office/drawing/2014/main" id="{3B471DAB-D0F1-F3DC-C2B4-6E9BA9E05483}"/>
              </a:ext>
            </a:extLst>
          </p:cNvPr>
          <p:cNvCxnSpPr>
            <a:stCxn id="218" idx="1"/>
            <a:endCxn id="233" idx="3"/>
          </p:cNvCxnSpPr>
          <p:nvPr/>
        </p:nvCxnSpPr>
        <p:spPr>
          <a:xfrm flipH="1">
            <a:off x="7515287" y="4931968"/>
            <a:ext cx="606000" cy="7947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36" name="Google Shape;236;p9">
            <a:extLst>
              <a:ext uri="{FF2B5EF4-FFF2-40B4-BE49-F238E27FC236}">
                <a16:creationId xmlns:a16="http://schemas.microsoft.com/office/drawing/2014/main" id="{FC1FE4F5-C895-AAAE-D3C6-8DAF199BAAE1}"/>
              </a:ext>
            </a:extLst>
          </p:cNvPr>
          <p:cNvCxnSpPr>
            <a:stCxn id="228" idx="1"/>
            <a:endCxn id="233" idx="3"/>
          </p:cNvCxnSpPr>
          <p:nvPr/>
        </p:nvCxnSpPr>
        <p:spPr>
          <a:xfrm rot="10800000">
            <a:off x="7515228" y="5726678"/>
            <a:ext cx="586800" cy="2073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7" name="Google Shape;237;p9">
            <a:extLst>
              <a:ext uri="{FF2B5EF4-FFF2-40B4-BE49-F238E27FC236}">
                <a16:creationId xmlns:a16="http://schemas.microsoft.com/office/drawing/2014/main" id="{256DBC71-3633-BE20-8963-8657A498ED24}"/>
              </a:ext>
            </a:extLst>
          </p:cNvPr>
          <p:cNvCxnSpPr>
            <a:stCxn id="220" idx="1"/>
            <a:endCxn id="228" idx="3"/>
          </p:cNvCxnSpPr>
          <p:nvPr/>
        </p:nvCxnSpPr>
        <p:spPr>
          <a:xfrm flipH="1">
            <a:off x="9421728" y="5448803"/>
            <a:ext cx="468600" cy="4851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9">
            <a:extLst>
              <a:ext uri="{FF2B5EF4-FFF2-40B4-BE49-F238E27FC236}">
                <a16:creationId xmlns:a16="http://schemas.microsoft.com/office/drawing/2014/main" id="{1C382BA3-78D2-037F-35AC-FF097D12AA9F}"/>
              </a:ext>
            </a:extLst>
          </p:cNvPr>
          <p:cNvCxnSpPr>
            <a:endCxn id="239" idx="2"/>
          </p:cNvCxnSpPr>
          <p:nvPr/>
        </p:nvCxnSpPr>
        <p:spPr>
          <a:xfrm rot="10800000" flipH="1">
            <a:off x="691331" y="1668102"/>
            <a:ext cx="345600" cy="13845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0" name="Google Shape;240;p9">
            <a:extLst>
              <a:ext uri="{FF2B5EF4-FFF2-40B4-BE49-F238E27FC236}">
                <a16:creationId xmlns:a16="http://schemas.microsoft.com/office/drawing/2014/main" id="{FF881761-DCC4-D939-48F3-1A1545B48C47}"/>
              </a:ext>
            </a:extLst>
          </p:cNvPr>
          <p:cNvCxnSpPr>
            <a:stCxn id="224" idx="1"/>
          </p:cNvCxnSpPr>
          <p:nvPr/>
        </p:nvCxnSpPr>
        <p:spPr>
          <a:xfrm rot="10800000">
            <a:off x="669262" y="3052616"/>
            <a:ext cx="409500" cy="40500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9" name="Google Shape;239;p9">
            <a:extLst>
              <a:ext uri="{FF2B5EF4-FFF2-40B4-BE49-F238E27FC236}">
                <a16:creationId xmlns:a16="http://schemas.microsoft.com/office/drawing/2014/main" id="{B11EECCC-DEA4-C97B-04FD-05AB6274B00F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Click</a:t>
            </a:r>
            <a:endParaRPr/>
          </a:p>
        </p:txBody>
      </p:sp>
      <p:cxnSp>
        <p:nvCxnSpPr>
          <p:cNvPr id="241" name="Google Shape;241;p9">
            <a:extLst>
              <a:ext uri="{FF2B5EF4-FFF2-40B4-BE49-F238E27FC236}">
                <a16:creationId xmlns:a16="http://schemas.microsoft.com/office/drawing/2014/main" id="{BFCC065E-EAC2-0266-EACB-FA2F2AA54950}"/>
              </a:ext>
            </a:extLst>
          </p:cNvPr>
          <p:cNvCxnSpPr/>
          <p:nvPr/>
        </p:nvCxnSpPr>
        <p:spPr>
          <a:xfrm>
            <a:off x="6890506" y="2135365"/>
            <a:ext cx="196094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2" name="Google Shape;242;p9">
            <a:extLst>
              <a:ext uri="{FF2B5EF4-FFF2-40B4-BE49-F238E27FC236}">
                <a16:creationId xmlns:a16="http://schemas.microsoft.com/office/drawing/2014/main" id="{E653AF87-169F-2BFB-7874-4F52E35B7FB0}"/>
              </a:ext>
            </a:extLst>
          </p:cNvPr>
          <p:cNvCxnSpPr/>
          <p:nvPr/>
        </p:nvCxnSpPr>
        <p:spPr>
          <a:xfrm flipH="1">
            <a:off x="6629400" y="2135365"/>
            <a:ext cx="261106" cy="540440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4" name="Google Shape;244;p9">
            <a:extLst>
              <a:ext uri="{FF2B5EF4-FFF2-40B4-BE49-F238E27FC236}">
                <a16:creationId xmlns:a16="http://schemas.microsoft.com/office/drawing/2014/main" id="{14EC7663-A841-A427-0A2A-B57908E28E49}"/>
              </a:ext>
            </a:extLst>
          </p:cNvPr>
          <p:cNvCxnSpPr>
            <a:cxnSpLocks/>
            <a:stCxn id="218" idx="0"/>
            <a:endCxn id="213" idx="2"/>
          </p:cNvCxnSpPr>
          <p:nvPr/>
        </p:nvCxnSpPr>
        <p:spPr>
          <a:xfrm flipV="1">
            <a:off x="8664626" y="3439702"/>
            <a:ext cx="473100" cy="975432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" name="Google Shape;206;p9">
            <a:extLst>
              <a:ext uri="{FF2B5EF4-FFF2-40B4-BE49-F238E27FC236}">
                <a16:creationId xmlns:a16="http://schemas.microsoft.com/office/drawing/2014/main" id="{F68D0D4C-135C-8EF9-D13D-3932BDAC0CE9}"/>
              </a:ext>
            </a:extLst>
          </p:cNvPr>
          <p:cNvSpPr/>
          <p:nvPr/>
        </p:nvSpPr>
        <p:spPr>
          <a:xfrm>
            <a:off x="2089929" y="5613930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Templates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206;p9">
            <a:extLst>
              <a:ext uri="{FF2B5EF4-FFF2-40B4-BE49-F238E27FC236}">
                <a16:creationId xmlns:a16="http://schemas.microsoft.com/office/drawing/2014/main" id="{67644341-5427-65D5-A966-309EC1F281AB}"/>
              </a:ext>
            </a:extLst>
          </p:cNvPr>
          <p:cNvSpPr/>
          <p:nvPr/>
        </p:nvSpPr>
        <p:spPr>
          <a:xfrm>
            <a:off x="2089929" y="4282453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Router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31;p9">
            <a:extLst>
              <a:ext uri="{FF2B5EF4-FFF2-40B4-BE49-F238E27FC236}">
                <a16:creationId xmlns:a16="http://schemas.microsoft.com/office/drawing/2014/main" id="{D056B4F8-0946-A5A6-A53F-5E6B7DBDFB6E}"/>
              </a:ext>
            </a:extLst>
          </p:cNvPr>
          <p:cNvCxnSpPr>
            <a:cxnSpLocks/>
            <a:stCxn id="204" idx="1"/>
          </p:cNvCxnSpPr>
          <p:nvPr/>
        </p:nvCxnSpPr>
        <p:spPr>
          <a:xfrm flipH="1" flipV="1">
            <a:off x="3351353" y="3077346"/>
            <a:ext cx="2995814" cy="115294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2;p9">
            <a:extLst>
              <a:ext uri="{FF2B5EF4-FFF2-40B4-BE49-F238E27FC236}">
                <a16:creationId xmlns:a16="http://schemas.microsoft.com/office/drawing/2014/main" id="{4D64A0AC-4E55-CC15-1A57-02AFB9788A7B}"/>
              </a:ext>
            </a:extLst>
          </p:cNvPr>
          <p:cNvCxnSpPr>
            <a:cxnSpLocks/>
            <a:stCxn id="4" idx="1"/>
            <a:endCxn id="224" idx="3"/>
          </p:cNvCxnSpPr>
          <p:nvPr/>
        </p:nvCxnSpPr>
        <p:spPr>
          <a:xfrm flipH="1" flipV="1">
            <a:off x="1595597" y="3457616"/>
            <a:ext cx="494332" cy="1658556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" name="Google Shape;206;p9">
            <a:extLst>
              <a:ext uri="{FF2B5EF4-FFF2-40B4-BE49-F238E27FC236}">
                <a16:creationId xmlns:a16="http://schemas.microsoft.com/office/drawing/2014/main" id="{EC7DD76D-6EF9-DE3A-BE84-70613C0896AD}"/>
              </a:ext>
            </a:extLst>
          </p:cNvPr>
          <p:cNvSpPr/>
          <p:nvPr/>
        </p:nvSpPr>
        <p:spPr>
          <a:xfrm>
            <a:off x="2089929" y="4925608"/>
            <a:ext cx="1094309" cy="381127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Views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232;p9">
            <a:extLst>
              <a:ext uri="{FF2B5EF4-FFF2-40B4-BE49-F238E27FC236}">
                <a16:creationId xmlns:a16="http://schemas.microsoft.com/office/drawing/2014/main" id="{A300A345-0897-C511-D05D-A5157EB5FC63}"/>
              </a:ext>
            </a:extLst>
          </p:cNvPr>
          <p:cNvCxnSpPr>
            <a:cxnSpLocks/>
            <a:stCxn id="224" idx="3"/>
            <a:endCxn id="5" idx="0"/>
          </p:cNvCxnSpPr>
          <p:nvPr/>
        </p:nvCxnSpPr>
        <p:spPr>
          <a:xfrm>
            <a:off x="1595597" y="3457616"/>
            <a:ext cx="1041487" cy="824837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32;p9">
            <a:extLst>
              <a:ext uri="{FF2B5EF4-FFF2-40B4-BE49-F238E27FC236}">
                <a16:creationId xmlns:a16="http://schemas.microsoft.com/office/drawing/2014/main" id="{AF635937-CA8B-A1ED-2A88-60DB0CDA6087}"/>
              </a:ext>
            </a:extLst>
          </p:cNvPr>
          <p:cNvCxnSpPr>
            <a:cxnSpLocks/>
          </p:cNvCxnSpPr>
          <p:nvPr/>
        </p:nvCxnSpPr>
        <p:spPr>
          <a:xfrm>
            <a:off x="2633138" y="4663580"/>
            <a:ext cx="7891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6" name="Google Shape;232;p9">
            <a:extLst>
              <a:ext uri="{FF2B5EF4-FFF2-40B4-BE49-F238E27FC236}">
                <a16:creationId xmlns:a16="http://schemas.microsoft.com/office/drawing/2014/main" id="{311D1B85-3592-BBDF-F9CF-7224EF019116}"/>
              </a:ext>
            </a:extLst>
          </p:cNvPr>
          <p:cNvCxnSpPr>
            <a:cxnSpLocks/>
          </p:cNvCxnSpPr>
          <p:nvPr/>
        </p:nvCxnSpPr>
        <p:spPr>
          <a:xfrm flipV="1">
            <a:off x="2637083" y="5306735"/>
            <a:ext cx="0" cy="262028"/>
          </a:xfrm>
          <a:prstGeom prst="straightConnector1">
            <a:avLst/>
          </a:prstGeom>
          <a:noFill/>
          <a:ln w="38100" cap="flat" cmpd="sng">
            <a:solidFill>
              <a:srgbClr val="FFFF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" name="Google Shape;229;p9">
            <a:extLst>
              <a:ext uri="{FF2B5EF4-FFF2-40B4-BE49-F238E27FC236}">
                <a16:creationId xmlns:a16="http://schemas.microsoft.com/office/drawing/2014/main" id="{95AEEADE-0784-5961-561B-FEC1E9E9DE34}"/>
              </a:ext>
            </a:extLst>
          </p:cNvPr>
          <p:cNvSpPr/>
          <p:nvPr/>
        </p:nvSpPr>
        <p:spPr>
          <a:xfrm>
            <a:off x="6377405" y="3822540"/>
            <a:ext cx="1086678" cy="592481"/>
          </a:xfrm>
          <a:prstGeom prst="roundRect">
            <a:avLst>
              <a:gd name="adj" fmla="val 16667"/>
            </a:avLst>
          </a:prstGeom>
          <a:solidFill>
            <a:srgbClr val="FF7F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</a:t>
            </a:r>
            <a:endParaRPr dirty="0"/>
          </a:p>
        </p:txBody>
      </p:sp>
      <p:cxnSp>
        <p:nvCxnSpPr>
          <p:cNvPr id="32" name="Google Shape;234;p9">
            <a:extLst>
              <a:ext uri="{FF2B5EF4-FFF2-40B4-BE49-F238E27FC236}">
                <a16:creationId xmlns:a16="http://schemas.microsoft.com/office/drawing/2014/main" id="{45B53CE1-584A-9D69-60E4-1627056C2372}"/>
              </a:ext>
            </a:extLst>
          </p:cNvPr>
          <p:cNvCxnSpPr>
            <a:cxnSpLocks/>
            <a:stCxn id="218" idx="1"/>
            <a:endCxn id="31" idx="3"/>
          </p:cNvCxnSpPr>
          <p:nvPr/>
        </p:nvCxnSpPr>
        <p:spPr>
          <a:xfrm flipH="1" flipV="1">
            <a:off x="7464083" y="4118781"/>
            <a:ext cx="657204" cy="813188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66765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0CC9-AA59-7810-C29C-FD041C6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943-FA1E-031F-D641-E929A1E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 Object Model (DOM)</a:t>
            </a:r>
          </a:p>
          <a:p>
            <a:r>
              <a:rPr lang="en-US" dirty="0"/>
              <a:t>Browser Window</a:t>
            </a:r>
          </a:p>
          <a:p>
            <a:r>
              <a:rPr lang="en-US" dirty="0"/>
              <a:t>UI Event Handlers</a:t>
            </a:r>
          </a:p>
          <a:p>
            <a:r>
              <a:rPr lang="en-US" dirty="0"/>
              <a:t>DOM Event Handlers</a:t>
            </a:r>
          </a:p>
          <a:p>
            <a:r>
              <a:rPr lang="en-US" dirty="0"/>
              <a:t>Window Event Handlers</a:t>
            </a:r>
          </a:p>
          <a:p>
            <a:r>
              <a:rPr lang="en-US" dirty="0"/>
              <a:t>Selecting and changing an element / tag</a:t>
            </a:r>
          </a:p>
          <a:p>
            <a:r>
              <a:rPr lang="en-US" dirty="0"/>
              <a:t>Adding an element/tag to the DOM</a:t>
            </a:r>
          </a:p>
          <a:p>
            <a:r>
              <a:rPr lang="en-US" dirty="0"/>
              <a:t>Changing the CSS of an element</a:t>
            </a:r>
          </a:p>
          <a:p>
            <a:r>
              <a:rPr lang="en-US" dirty="0"/>
              <a:t>Making network requests from JavaScript</a:t>
            </a:r>
          </a:p>
          <a:p>
            <a:r>
              <a:rPr lang="en-US"/>
              <a:t>Web Components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42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1F397-F8B9-F55B-2613-CC0E9CAE5F7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60260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4265" y="3692342"/>
            <a:ext cx="329336" cy="549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4E989-F759-39C5-D0CD-0531B085F2DF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110A0-52EC-1842-E916-987B519BEF35}"/>
              </a:ext>
            </a:extLst>
          </p:cNvPr>
          <p:cNvCxnSpPr>
            <a:cxnSpLocks/>
            <a:stCxn id="79" idx="0"/>
            <a:endCxn id="5" idx="0"/>
          </p:cNvCxnSpPr>
          <p:nvPr/>
        </p:nvCxnSpPr>
        <p:spPr>
          <a:xfrm flipH="1">
            <a:off x="1397646" y="3130367"/>
            <a:ext cx="1446097" cy="4722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2808</Words>
  <Application>Microsoft Macintosh PowerPoint</Application>
  <PresentationFormat>Widescreen</PresentationFormat>
  <Paragraphs>517</Paragraphs>
  <Slides>49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Calibri Light</vt:lpstr>
      <vt:lpstr>Courier</vt:lpstr>
      <vt:lpstr>Courier New</vt:lpstr>
      <vt:lpstr>Helvetica</vt:lpstr>
      <vt:lpstr>Lucida Grande</vt:lpstr>
      <vt:lpstr>Wingdings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Changing CSS in the DOM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User-Created Tags</vt:lpstr>
      <vt:lpstr>Programmers hate to repeat themselves</vt:lpstr>
      <vt:lpstr>PowerPoint Presentation</vt:lpstr>
      <vt:lpstr>Templates in the Server</vt:lpstr>
      <vt:lpstr>Templates in the Browser</vt:lpstr>
      <vt:lpstr>Templates in the Browser</vt:lpstr>
      <vt:lpstr>Custom Component Ecosystems</vt:lpstr>
      <vt:lpstr>Evolving Architecture of Web Applications</vt:lpstr>
      <vt:lpstr>PowerPoint Presentation</vt:lpstr>
      <vt:lpstr>Summary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44</cp:revision>
  <dcterms:created xsi:type="dcterms:W3CDTF">2023-07-04T15:19:46Z</dcterms:created>
  <dcterms:modified xsi:type="dcterms:W3CDTF">2025-04-07T18:21:03Z</dcterms:modified>
</cp:coreProperties>
</file>