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60"/>
  </p:notesMasterIdLst>
  <p:sldIdLst>
    <p:sldId id="262" r:id="rId2"/>
    <p:sldId id="306" r:id="rId3"/>
    <p:sldId id="320" r:id="rId4"/>
    <p:sldId id="321" r:id="rId5"/>
    <p:sldId id="324" r:id="rId6"/>
    <p:sldId id="426" r:id="rId7"/>
    <p:sldId id="323" r:id="rId8"/>
    <p:sldId id="325" r:id="rId9"/>
    <p:sldId id="326" r:id="rId10"/>
    <p:sldId id="322" r:id="rId11"/>
    <p:sldId id="327" r:id="rId12"/>
    <p:sldId id="328" r:id="rId13"/>
    <p:sldId id="329" r:id="rId14"/>
    <p:sldId id="330" r:id="rId15"/>
    <p:sldId id="331" r:id="rId16"/>
    <p:sldId id="332" r:id="rId17"/>
    <p:sldId id="334" r:id="rId18"/>
    <p:sldId id="391" r:id="rId19"/>
    <p:sldId id="376" r:id="rId20"/>
    <p:sldId id="392" r:id="rId21"/>
    <p:sldId id="394" r:id="rId22"/>
    <p:sldId id="395" r:id="rId23"/>
    <p:sldId id="375" r:id="rId24"/>
    <p:sldId id="383" r:id="rId25"/>
    <p:sldId id="378" r:id="rId26"/>
    <p:sldId id="379" r:id="rId27"/>
    <p:sldId id="380" r:id="rId28"/>
    <p:sldId id="382" r:id="rId29"/>
    <p:sldId id="381" r:id="rId30"/>
    <p:sldId id="384" r:id="rId31"/>
    <p:sldId id="396" r:id="rId32"/>
    <p:sldId id="386" r:id="rId33"/>
    <p:sldId id="259" r:id="rId34"/>
    <p:sldId id="399" r:id="rId35"/>
    <p:sldId id="400" r:id="rId36"/>
    <p:sldId id="404" r:id="rId37"/>
    <p:sldId id="405" r:id="rId38"/>
    <p:sldId id="333" r:id="rId39"/>
    <p:sldId id="403" r:id="rId40"/>
    <p:sldId id="406" r:id="rId41"/>
    <p:sldId id="407" r:id="rId42"/>
    <p:sldId id="410" r:id="rId43"/>
    <p:sldId id="411" r:id="rId44"/>
    <p:sldId id="408" r:id="rId45"/>
    <p:sldId id="409" r:id="rId46"/>
    <p:sldId id="424" r:id="rId47"/>
    <p:sldId id="390" r:id="rId48"/>
    <p:sldId id="413" r:id="rId49"/>
    <p:sldId id="416" r:id="rId50"/>
    <p:sldId id="412" r:id="rId51"/>
    <p:sldId id="414" r:id="rId52"/>
    <p:sldId id="415" r:id="rId53"/>
    <p:sldId id="418" r:id="rId54"/>
    <p:sldId id="419" r:id="rId55"/>
    <p:sldId id="420" r:id="rId56"/>
    <p:sldId id="421" r:id="rId57"/>
    <p:sldId id="425" r:id="rId58"/>
    <p:sldId id="305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13"/>
    <p:restoredTop sz="94631"/>
  </p:normalViewPr>
  <p:slideViewPr>
    <p:cSldViewPr snapToGrid="0" snapToObjects="1">
      <p:cViewPr varScale="1">
        <p:scale>
          <a:sx n="112" d="100"/>
          <a:sy n="112" d="100"/>
        </p:scale>
        <p:origin x="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CloudFlare</a:t>
            </a:r>
            <a:r>
              <a:rPr lang="en-US" dirty="0"/>
              <a:t> Workers - my concerns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First, I would experiment with a small part of a production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r>
              <a:rPr lang="en-US" dirty="0"/>
              <a:t> / Firebase</a:t>
            </a:r>
          </a:p>
          <a:p>
            <a:endParaRPr lang="en-US" dirty="0"/>
          </a:p>
          <a:p>
            <a:r>
              <a:rPr lang="en-US" dirty="0"/>
              <a:t>Folks I know who use these at scale say, "Deep Pockets"</a:t>
            </a:r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FE1901-DCDA-AA21-5765-5C28EF93D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7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718293" y="3308264"/>
            <a:ext cx="991679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 flipV="1">
            <a:off x="2779129" y="3021680"/>
            <a:ext cx="1288597" cy="13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s </a:t>
            </a:r>
            <a:r>
              <a:rPr lang="en-US" dirty="0">
                <a:solidFill>
                  <a:schemeClr val="tx1"/>
                </a:solidFill>
              </a:rPr>
              <a:t>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58716B-569C-4900-FDF9-529019DC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453" y="2519378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JS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– great for teaching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</a:t>
            </a:r>
            <a:r>
              <a:rPr lang="en-US" u="sng" dirty="0"/>
              <a:t>Actual</a:t>
            </a:r>
            <a:r>
              <a:rPr lang="en-US" dirty="0"/>
              <a:t>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logical key prefix (list)</a:t>
            </a:r>
          </a:p>
          <a:p>
            <a:pPr lvl="1"/>
            <a:r>
              <a:rPr lang="en-US" dirty="0"/>
              <a:t>Only sort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 (later)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Incrementing integers is not reliable in a distributed system</a:t>
            </a:r>
          </a:p>
          <a:p>
            <a:r>
              <a:rPr lang="en-US" dirty="0"/>
              <a:t>The ULID (Universally Unique Lexicographically Sortable Identifier) is a special B-Tree friendly GUID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Three Slides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642023" y="496303"/>
            <a:ext cx="528542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528542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1AC5-E4AE-7F88-C414-8E2320E2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32F3D-6B65-0267-FCA9-DC474AC7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</a:t>
            </a:r>
            <a:r>
              <a:rPr lang="en-US" dirty="0" err="1"/>
              <a:t>kvadmin.py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https://www.pg4e.com/code/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5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F9B38-AC77-A043-28FC-875360C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has no admin tool (for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1134-9940-9D6F-A1D4-419853E5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2326007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PGAdmin</a:t>
            </a:r>
            <a:r>
              <a:rPr lang="en-US" dirty="0"/>
              <a:t>, no </a:t>
            </a:r>
            <a:r>
              <a:rPr lang="en-US" dirty="0" err="1"/>
              <a:t>DBeaver</a:t>
            </a:r>
            <a:r>
              <a:rPr lang="en-US" dirty="0"/>
              <a:t>, no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Not even a command line </a:t>
            </a:r>
            <a:r>
              <a:rPr lang="en-US" dirty="0" err="1"/>
              <a:t>pg</a:t>
            </a:r>
            <a:r>
              <a:rPr lang="en-US" dirty="0"/>
              <a:t> 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All you get is a way to view KV data in the dashboard (for now)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206D1-B2A2-023F-14DD-036643A1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3715545"/>
            <a:ext cx="8698574" cy="2896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159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 Simple </a:t>
            </a:r>
            <a:r>
              <a:rPr lang="en-US" dirty="0" err="1"/>
              <a:t>kvadmin.py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author":"Bill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</a:t>
            </a:r>
            <a:r>
              <a:rPr lang="en-US" dirty="0" err="1"/>
              <a:t>Deno+Hono</a:t>
            </a:r>
            <a:r>
              <a:rPr lang="en-US" dirty="0"/>
              <a:t>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0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bandwidth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821-1285-FCC3-F342-A4414E7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75522-2AA8-9825-CF55-BC56C4B1D07B}"/>
              </a:ext>
            </a:extLst>
          </p:cNvPr>
          <p:cNvSpPr txBox="1"/>
          <p:nvPr/>
        </p:nvSpPr>
        <p:spPr>
          <a:xfrm>
            <a:off x="1365813" y="1307939"/>
            <a:ext cx="9696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"Katie", "title": "Wizards",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"6848", "lang":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(finish with a blank line: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"ok": true,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589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C67B-41E9-4D91-78B9-859BDDB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309-7CFD-2C03-516D-F27186B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37A1-91B2-B60C-DF1A-F9FA2C5872D3}"/>
              </a:ext>
            </a:extLst>
          </p:cNvPr>
          <p:cNvSpPr txBox="1"/>
          <p:nvPr/>
        </p:nvSpPr>
        <p:spPr>
          <a:xfrm>
            <a:off x="1365813" y="1307939"/>
            <a:ext cx="8318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"Hamlet"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"author": "Bill",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"Hamlet",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"lang": "ang"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CC4E9-D367-4141-EBAA-BF1171418317}"/>
              </a:ext>
            </a:extLst>
          </p:cNvPr>
          <p:cNvSpPr txBox="1"/>
          <p:nvPr/>
        </p:nvSpPr>
        <p:spPr>
          <a:xfrm>
            <a:off x="1022473" y="1128862"/>
            <a:ext cx="85940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(pieces) == 2 and pieces[0] == '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 secrets['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+ 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pieces[1]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'?token=' + secrets['token']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urllib.request.urlopen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timeout=30) as response: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().decode('utf-8')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print(status)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indent=4)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except Exception as 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C995D-5902-7033-42C2-8CC7D6241627}"/>
              </a:ext>
            </a:extLst>
          </p:cNvPr>
          <p:cNvSpPr txBox="1"/>
          <p:nvPr/>
        </p:nvSpPr>
        <p:spPr>
          <a:xfrm>
            <a:off x="7466797" y="359162"/>
            <a:ext cx="411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https://www.pg4e.com/code/</a:t>
            </a:r>
            <a:r>
              <a:rPr lang="en-US" dirty="0" err="1"/>
              <a:t>kvadmin.py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8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A6D5-F578-F8DC-0241-761D8354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B0009-524D-8CDA-46DB-BBA7C558F982}"/>
              </a:ext>
            </a:extLst>
          </p:cNvPr>
          <p:cNvSpPr txBox="1"/>
          <p:nvPr/>
        </p:nvSpPr>
        <p:spPr>
          <a:xfrm>
            <a:off x="945470" y="1282866"/>
            <a:ext cx="96968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Hono } from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new Hono();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 record by key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{.*}", async (c)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key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c.req.param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key.split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#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['books', 'Hamlet']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Deno.serve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9DD5-776D-DCD6-E6B4-FE0078997F71}"/>
              </a:ext>
            </a:extLst>
          </p:cNvPr>
          <p:cNvSpPr txBox="1"/>
          <p:nvPr/>
        </p:nvSpPr>
        <p:spPr>
          <a:xfrm>
            <a:off x="7380171" y="312155"/>
            <a:ext cx="431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deno</a:t>
            </a:r>
            <a:r>
              <a:rPr lang="en-US" dirty="0"/>
              <a:t>-</a:t>
            </a:r>
            <a:r>
              <a:rPr lang="en-US" dirty="0" err="1"/>
              <a:t>kv</a:t>
            </a:r>
            <a:r>
              <a:rPr lang="en-US" dirty="0"/>
              <a:t>-admin</a:t>
            </a:r>
          </a:p>
        </p:txBody>
      </p:sp>
    </p:spTree>
    <p:extLst>
      <p:ext uri="{BB962C8B-B14F-4D97-AF65-F5344CB8AC3E}">
        <p14:creationId xmlns:p14="http://schemas.microsoft.com/office/powerpoint/2010/main" val="2101837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7CB8-B106-C488-90F9-41D30A6E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A58-B536-EB9C-3F83-83FC46C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3B31-1C6A-56E2-A034-542C7C85DDA6}"/>
              </a:ext>
            </a:extLst>
          </p:cNvPr>
          <p:cNvSpPr txBox="1"/>
          <p:nvPr/>
        </p:nvSpPr>
        <p:spPr>
          <a:xfrm>
            <a:off x="1365813" y="1307939"/>
            <a:ext cx="660309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/list/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"Hamlet"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"author": "Bill",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"title": "Hamlet",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"lang": "ang"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805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2DD3-200D-704C-1389-99C7517A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7E2-4B3E-C9EE-31B0-52F8478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2B8D-DDE6-168C-71C5-CC463E9CAEE8}"/>
              </a:ext>
            </a:extLst>
          </p:cNvPr>
          <p:cNvSpPr txBox="1"/>
          <p:nvPr/>
        </p:nvSpPr>
        <p:spPr>
          <a:xfrm>
            <a:off x="1365813" y="1307939"/>
            <a:ext cx="859401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/delete/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200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46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1F0C-A199-F8D6-D599-6F38B8D1A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5D6E-CCEF-7837-09E2-D416AE5E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four CRUD use cases in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1601136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Design in Deno KV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AC66-C14E-E34C-5558-9CCA1E42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3470F-AC60-A76F-5936-C2CC234D4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13776"/>
              </p:ext>
            </p:extLst>
          </p:nvPr>
        </p:nvGraphicFramePr>
        <p:xfrm>
          <a:off x="3507542" y="14637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7E00D8-E465-2330-1758-63C2C3E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1595937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9C64-2226-F5B4-AB34-310E448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ED1CD-3601-4606-B725-F719A89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F5F5-E862-A652-66B5-647578C2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The PY4E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DA25-2FE0-2C28-7933-90F50CBF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Keys are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1768-309C-FD5A-E39B-4560B3CDAB19}"/>
              </a:ext>
            </a:extLst>
          </p:cNvPr>
          <p:cNvSpPr txBox="1"/>
          <p:nvPr/>
        </p:nvSpPr>
        <p:spPr>
          <a:xfrm>
            <a:off x="1791101" y="1448733"/>
            <a:ext cx="8318303" cy="4345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username: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theme: "dark",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language: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-US",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result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entry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kv.get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entry.value.theme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entries =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prefix: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await (const entry of entries)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.language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kv.delete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E5EE-AB6F-0B91-7FD0-202473A6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A06-47F4-A1ED-14E4-C4533269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A1C5C-C4DC-8121-91B9-975500FE653B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9860-0DD7-59D1-97FA-96FCE5BF67F1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5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5516F-5096-04F4-75D5-4FDADD4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3DE6-B00C-726F-75E5-060E2920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8A00B-FC9E-4BE7-F393-48091BDE2E32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DC89-AD9F-02AE-A2A0-4FA8134BE1A2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807073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A2F5-127E-8854-7F25-DF526FD4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451C4-9F4B-68A2-8A9C-9AC2EFE9CE34}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208C6444-4672-0C4A-2D21-420EC87D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215" y="775726"/>
            <a:ext cx="32316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SQL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3D0FE-62B0-716D-7513-3187734B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2318"/>
              </p:ext>
            </p:extLst>
          </p:nvPr>
        </p:nvGraphicFramePr>
        <p:xfrm>
          <a:off x="1617042" y="445054"/>
          <a:ext cx="5539983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779226-D8EB-9397-92C4-3E67A6C4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06537"/>
              </p:ext>
            </p:extLst>
          </p:nvPr>
        </p:nvGraphicFramePr>
        <p:xfrm>
          <a:off x="4387033" y="3641617"/>
          <a:ext cx="3057529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B82753-842E-ACE1-54F2-B692D977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65030"/>
              </p:ext>
            </p:extLst>
          </p:nvPr>
        </p:nvGraphicFramePr>
        <p:xfrm>
          <a:off x="1180203" y="3678916"/>
          <a:ext cx="1241227" cy="157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28BB55-F713-DACE-BF0D-294934705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4713"/>
              </p:ext>
            </p:extLst>
          </p:nvPr>
        </p:nvGraphicFramePr>
        <p:xfrm>
          <a:off x="9367840" y="3641617"/>
          <a:ext cx="1241227" cy="19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88222-48FD-CFEC-C2C8-C95717C2549E}"/>
              </a:ext>
            </a:extLst>
          </p:cNvPr>
          <p:cNvCxnSpPr>
            <a:cxnSpLocks/>
          </p:cNvCxnSpPr>
          <p:nvPr/>
        </p:nvCxnSpPr>
        <p:spPr>
          <a:xfrm flipV="1">
            <a:off x="1781908" y="4220308"/>
            <a:ext cx="2605125" cy="11594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36BE-86EF-139B-7616-4E63EDF7C968}"/>
              </a:ext>
            </a:extLst>
          </p:cNvPr>
          <p:cNvCxnSpPr>
            <a:cxnSpLocks/>
          </p:cNvCxnSpPr>
          <p:nvPr/>
        </p:nvCxnSpPr>
        <p:spPr>
          <a:xfrm flipV="1">
            <a:off x="1781908" y="4595446"/>
            <a:ext cx="2605125" cy="10514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39F0F-8084-7DA4-7A06-60C316437B3C}"/>
              </a:ext>
            </a:extLst>
          </p:cNvPr>
          <p:cNvCxnSpPr>
            <a:cxnSpLocks/>
          </p:cNvCxnSpPr>
          <p:nvPr/>
        </p:nvCxnSpPr>
        <p:spPr>
          <a:xfrm>
            <a:off x="1781908" y="5050633"/>
            <a:ext cx="2605125" cy="78715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9ABDD-8BEC-84B9-C5A7-6686571BF5FF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575187" cy="71437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5D3DF-2FCE-7F8A-53F2-87AE9E7ED502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BFD0C-6D59-0447-6104-09A394676A8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444562" y="4595446"/>
            <a:ext cx="1923278" cy="3267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A72140-47B6-8357-05E4-04273570739F}"/>
              </a:ext>
            </a:extLst>
          </p:cNvPr>
          <p:cNvCxnSpPr>
            <a:cxnSpLocks/>
          </p:cNvCxnSpPr>
          <p:nvPr/>
        </p:nvCxnSpPr>
        <p:spPr>
          <a:xfrm flipH="1">
            <a:off x="7444562" y="5050633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17A891-BDBA-A9D1-D25A-A2F7B82D7984}"/>
              </a:ext>
            </a:extLst>
          </p:cNvPr>
          <p:cNvSpPr txBox="1"/>
          <p:nvPr/>
        </p:nvSpPr>
        <p:spPr>
          <a:xfrm>
            <a:off x="4347415" y="608428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72ECB-EFD8-9656-4D8C-F318F9AE11DA}"/>
              </a:ext>
            </a:extLst>
          </p:cNvPr>
          <p:cNvSpPr txBox="1"/>
          <p:nvPr/>
        </p:nvSpPr>
        <p:spPr>
          <a:xfrm>
            <a:off x="1481672" y="53740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24FAB-C75C-673A-7CD6-4454FAF45843}"/>
              </a:ext>
            </a:extLst>
          </p:cNvPr>
          <p:cNvSpPr txBox="1"/>
          <p:nvPr/>
        </p:nvSpPr>
        <p:spPr>
          <a:xfrm>
            <a:off x="9367840" y="581233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67B97-EC43-072C-F637-C0436B175A5B}"/>
              </a:ext>
            </a:extLst>
          </p:cNvPr>
          <p:cNvSpPr txBox="1"/>
          <p:nvPr/>
        </p:nvSpPr>
        <p:spPr>
          <a:xfrm>
            <a:off x="6799876" y="6114885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B2366-C50B-C89D-3CEE-345847E53C25}"/>
              </a:ext>
            </a:extLst>
          </p:cNvPr>
          <p:cNvSpPr txBox="1"/>
          <p:nvPr/>
        </p:nvSpPr>
        <p:spPr>
          <a:xfrm>
            <a:off x="8254013" y="583779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6509AA-44E2-9474-522A-A65FCD63F95B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605125" cy="112310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275D47-3366-04A2-F94C-B4D686011766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1248151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AB64DB0-9EBF-5DB9-46D9-40A21C69E17E}"/>
              </a:ext>
            </a:extLst>
          </p:cNvPr>
          <p:cNvSpPr txBox="1"/>
          <p:nvPr/>
        </p:nvSpPr>
        <p:spPr>
          <a:xfrm>
            <a:off x="2954367" y="5738534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0687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AAF7D-7CDE-F4AB-0397-4708CBB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Deno KV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43E9-9D6B-A15C-5445-1F3216A1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/ indexed SQL queries</a:t>
            </a:r>
          </a:p>
          <a:p>
            <a:pPr lvl="1"/>
            <a:r>
              <a:rPr lang="en-US" dirty="0"/>
              <a:t>Book by ISBN</a:t>
            </a:r>
          </a:p>
          <a:p>
            <a:pPr lvl="1"/>
            <a:r>
              <a:rPr lang="en-US" dirty="0"/>
              <a:t>All books in a language</a:t>
            </a:r>
          </a:p>
          <a:p>
            <a:pPr lvl="1"/>
            <a:r>
              <a:rPr lang="en-US" dirty="0"/>
              <a:t>All books by an author</a:t>
            </a:r>
          </a:p>
          <a:p>
            <a:pPr lvl="1"/>
            <a:r>
              <a:rPr lang="en-US" dirty="0"/>
              <a:t>With a secondary index, exact title matches could be fast too</a:t>
            </a:r>
          </a:p>
          <a:p>
            <a:r>
              <a:rPr lang="en-US" dirty="0"/>
              <a:t>In Deno</a:t>
            </a:r>
          </a:p>
          <a:p>
            <a:pPr lvl="1"/>
            <a:r>
              <a:rPr lang="en-US" dirty="0"/>
              <a:t>No foreign keys</a:t>
            </a:r>
          </a:p>
          <a:p>
            <a:pPr lvl="1"/>
            <a:r>
              <a:rPr lang="en-US" dirty="0"/>
              <a:t>No primary keys</a:t>
            </a:r>
          </a:p>
          <a:p>
            <a:pPr lvl="1"/>
            <a:r>
              <a:rPr lang="en-US" dirty="0"/>
              <a:t>No secondary indexes</a:t>
            </a:r>
          </a:p>
        </p:txBody>
      </p:sp>
    </p:spTree>
    <p:extLst>
      <p:ext uri="{BB962C8B-B14F-4D97-AF65-F5344CB8AC3E}">
        <p14:creationId xmlns:p14="http://schemas.microsoft.com/office/powerpoint/2010/main" val="2566699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295A-7EFF-A7BC-0A91-541B9614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Secondary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3937-93C2-3DC5-8724-655CF0E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8"/>
            <a:ext cx="10515600" cy="2702408"/>
          </a:xfrm>
        </p:spPr>
        <p:txBody>
          <a:bodyPr>
            <a:normAutofit/>
          </a:bodyPr>
          <a:lstStyle/>
          <a:p>
            <a:r>
              <a:rPr lang="en-US" sz="2800" dirty="0"/>
              <a:t>In Deno, for each query that we want to be efficient we use a different initial prefix</a:t>
            </a:r>
          </a:p>
          <a:p>
            <a:r>
              <a:rPr lang="en-US" sz="2800" dirty="0"/>
              <a:t>Let's assume that ISBN is the truly unique key, and secondary keys can have duplicates</a:t>
            </a:r>
          </a:p>
          <a:p>
            <a:r>
              <a:rPr lang="en-US" sz="2800" dirty="0"/>
              <a:t>We can create a "foreign logical key" by adding the unique logical key to all the secondary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60E0E-E2DE-F70F-EE19-64C3146ADC6F}"/>
              </a:ext>
            </a:extLst>
          </p:cNvPr>
          <p:cNvSpPr txBox="1"/>
          <p:nvPr/>
        </p:nvSpPr>
        <p:spPr>
          <a:xfrm>
            <a:off x="838200" y="4371254"/>
            <a:ext cx="10937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"9781511654944"], content);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"title", "Introduction to Networking", "9781511654944"], {});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"author", "Charles Severance", "9781511654944"], {}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"language",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"9781511654944", {});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({ prefix: ["books", "author", "Charles Severance"]});</a:t>
            </a:r>
          </a:p>
        </p:txBody>
      </p:sp>
    </p:spTree>
    <p:extLst>
      <p:ext uri="{BB962C8B-B14F-4D97-AF65-F5344CB8AC3E}">
        <p14:creationId xmlns:p14="http://schemas.microsoft.com/office/powerpoint/2010/main" val="3019585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E8F1-F883-777B-7F48-2E7C5D50F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C3CF-9523-0748-BC62-DE503CB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2F6B9-132B-8FA5-B17C-C4966FAC7FED}"/>
              </a:ext>
            </a:extLst>
          </p:cNvPr>
          <p:cNvSpPr txBox="1"/>
          <p:nvPr/>
        </p:nvSpPr>
        <p:spPr>
          <a:xfrm>
            <a:off x="1643169" y="1308117"/>
            <a:ext cx="82076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"Chuck", "title": "Net",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"8151", "lang":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/books/title/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Introduction_to_Networking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/books/language/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"9781511654944"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"0100000003d153510000"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5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1C74-D49A-541D-C017-1779E45E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0CE-1FE9-818B-4B31-0574B062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of CRUD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2312411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2025-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omain name lookup showing www.py4e.com mapped to two CloudFlare addressess 172.67.133.177 and 104.21.5.179">
            <a:extLst>
              <a:ext uri="{FF2B5EF4-FFF2-40B4-BE49-F238E27FC236}">
                <a16:creationId xmlns:a16="http://schemas.microsoft.com/office/drawing/2014/main" id="{438F7390-D0F9-15FE-11A1-224015DD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47" y="607082"/>
            <a:ext cx="7772400" cy="202181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D1EF5-A96B-28F0-F5E6-AEA8CB2BF746}"/>
              </a:ext>
            </a:extLst>
          </p:cNvPr>
          <p:cNvSpPr txBox="1"/>
          <p:nvPr/>
        </p:nvSpPr>
        <p:spPr>
          <a:xfrm>
            <a:off x="1406337" y="3095546"/>
            <a:ext cx="956543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$ traceroute www.py4e.com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traceroute: Warning: www.py4e.com has multiple addresses; using 104.21.5.179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traceroute to www.py4e.com (104.21.5.179), 64 hops max, 40 byte packets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1  192.168.0.1 (192.168.0.1)  1.222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1.063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0.603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  * * 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3  * * *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4  10.192.208.213 (10.192.208.213)  9.174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8.404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7.673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  172.70.164.198 (172.70.164.198)  8.946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8.604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17.716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6  141.101.73.212 (141.101.73.212)  9.009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  104.21.5.179 (104.21.5.179)  9.203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8.930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8.601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27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D35FF4-DA23-83B0-E2F4-1AB19E55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1111143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B981EA-6C0D-5FE9-E510-EC1C284D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2477200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B7C46D-663E-5D56-A2B0-B4476CC95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3843257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653A0-80F7-DED1-0D55-8ADCE53F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9" y="5209314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833555" y="1627338"/>
            <a:ext cx="876417" cy="32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9" idx="3"/>
            <a:endCxn id="19" idx="1"/>
          </p:cNvCxnSpPr>
          <p:nvPr/>
        </p:nvCxnSpPr>
        <p:spPr>
          <a:xfrm>
            <a:off x="2833555" y="2993395"/>
            <a:ext cx="876417" cy="11758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16" idx="3"/>
            <a:endCxn id="56" idx="1"/>
          </p:cNvCxnSpPr>
          <p:nvPr/>
        </p:nvCxnSpPr>
        <p:spPr>
          <a:xfrm>
            <a:off x="2833555" y="5725509"/>
            <a:ext cx="876417" cy="2878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2833555" y="4078430"/>
            <a:ext cx="876417" cy="2810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2829510" y="3308264"/>
            <a:ext cx="880462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9097C1-3D24-CB40-FF38-EDDE2C570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4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2018: </a:t>
            </a:r>
            <a:r>
              <a:rPr lang="en-US" dirty="0" err="1"/>
              <a:t>CloudFlare</a:t>
            </a:r>
            <a:r>
              <a:rPr lang="en-US" dirty="0"/>
              <a:t>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2829510" y="3308264"/>
            <a:ext cx="880462" cy="4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8BBCE1-F7B4-3383-B007-6D9A0A486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34" y="2792069"/>
            <a:ext cx="1998676" cy="103239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14546</TotalTime>
  <Words>5839</Words>
  <Application>Microsoft Macintosh PowerPoint</Application>
  <PresentationFormat>Widescreen</PresentationFormat>
  <Paragraphs>1030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PowerPoint Presentation</vt:lpstr>
      <vt:lpstr>My Current Architecture</vt:lpstr>
      <vt:lpstr>My Current Architecture</vt:lpstr>
      <vt:lpstr>2018: CloudFlare Adds "Workers"</vt:lpstr>
      <vt:lpstr>CloudFlare Workers - my concerns 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 (later)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Three Slides</vt:lpstr>
      <vt:lpstr>Python and JavaScript</vt:lpstr>
      <vt:lpstr>PowerPoint Presentation</vt:lpstr>
      <vt:lpstr>PowerPoint Presentation</vt:lpstr>
      <vt:lpstr>Deno kvadmin.py  https://www.pg4e.com/code/kvadmin.py  https://github.com/csev/deno-first/blob/main/main.ts  https://docs.deno.com/deploy/kv/manual/operations/  </vt:lpstr>
      <vt:lpstr>Deno has no admin tool (for now)</vt:lpstr>
      <vt:lpstr>Experiment: Simple kvadmin.py</vt:lpstr>
      <vt:lpstr>A Simple Deno+Hono Web Server</vt:lpstr>
      <vt:lpstr>kvadmin.py</vt:lpstr>
      <vt:lpstr>kvadmin.py</vt:lpstr>
      <vt:lpstr>PowerPoint Presentation</vt:lpstr>
      <vt:lpstr>PowerPoint Presentation</vt:lpstr>
      <vt:lpstr>kvadmin.py</vt:lpstr>
      <vt:lpstr>kvadmin.py</vt:lpstr>
      <vt:lpstr>We will explore all four CRUD use cases in client and server code in the walk though…</vt:lpstr>
      <vt:lpstr>Data Model Design in Deno KV  https://docs.deno.com/deploy/kv/manual/operations/</vt:lpstr>
      <vt:lpstr>Some book data to model</vt:lpstr>
      <vt:lpstr>Deno KV Overview (Review)</vt:lpstr>
      <vt:lpstr>Deno Keys are Arrays</vt:lpstr>
      <vt:lpstr>Python Sorted Dictionaries (if only)</vt:lpstr>
      <vt:lpstr>Python Sorted Dictionaries (if only)</vt:lpstr>
      <vt:lpstr>A classic SQL Model</vt:lpstr>
      <vt:lpstr>Translating to Deno KV</vt:lpstr>
      <vt:lpstr>Deno Secondary Indexes</vt:lpstr>
      <vt:lpstr>In kvadmin.py</vt:lpstr>
      <vt:lpstr>We will explore all of CRUD client and server code in the walk though…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375</cp:revision>
  <dcterms:created xsi:type="dcterms:W3CDTF">2019-03-20T19:59:17Z</dcterms:created>
  <dcterms:modified xsi:type="dcterms:W3CDTF">2025-07-11T00:59:08Z</dcterms:modified>
</cp:coreProperties>
</file>