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6" r:id="rId3"/>
    <p:sldId id="258" r:id="rId4"/>
    <p:sldId id="259" r:id="rId5"/>
    <p:sldId id="267" r:id="rId6"/>
    <p:sldId id="257" r:id="rId7"/>
    <p:sldId id="271" r:id="rId8"/>
    <p:sldId id="270" r:id="rId9"/>
    <p:sldId id="269" r:id="rId10"/>
    <p:sldId id="260" r:id="rId11"/>
    <p:sldId id="261" r:id="rId12"/>
    <p:sldId id="272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630" autoAdjust="0"/>
  </p:normalViewPr>
  <p:slideViewPr>
    <p:cSldViewPr snapToGrid="0">
      <p:cViewPr varScale="1">
        <p:scale>
          <a:sx n="72" d="100"/>
          <a:sy n="72" d="100"/>
        </p:scale>
        <p:origin x="133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54A3F-D879-4624-8FA5-E2E4412C9293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3940E-003E-49F8-AEA9-D208377E8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86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Feladat ismertetése</a:t>
            </a:r>
          </a:p>
          <a:p>
            <a:r>
              <a:rPr lang="hu-HU" dirty="0"/>
              <a:t>Kritériumok: Minden  pozíció legyen betöltve, érjenek rá az emberek.</a:t>
            </a:r>
            <a:endParaRPr lang="en-GB" dirty="0"/>
          </a:p>
          <a:p>
            <a:r>
              <a:rPr lang="en-GB" dirty="0" err="1"/>
              <a:t>Egy</a:t>
            </a:r>
            <a:r>
              <a:rPr lang="hu-HU" dirty="0"/>
              <a:t> vizsgához kell: vizsgázó, konzulens ,elnök, titkár, belső tag, csak a titkár és elnök nem össze vonható</a:t>
            </a:r>
          </a:p>
          <a:p>
            <a:r>
              <a:rPr lang="hu-HU" dirty="0"/>
              <a:t>A többi feltétel elhagyása a kezdetekben.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3940E-003E-49F8-AEA9-D208377E885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993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Magas komplexitású feladat, -&gt;heurisztikák</a:t>
            </a:r>
          </a:p>
          <a:p>
            <a:endParaRPr lang="hu-HU" dirty="0"/>
          </a:p>
          <a:p>
            <a:r>
              <a:rPr lang="hu-HU" dirty="0"/>
              <a:t>Összes lehetőség végig próbálása jó eredményt hozna, de túl sokáig tart.</a:t>
            </a:r>
          </a:p>
          <a:p>
            <a:r>
              <a:rPr lang="hu-HU" dirty="0"/>
              <a:t>Kevésbé optimális de jó eredmény sokkal gyorsabban.</a:t>
            </a:r>
          </a:p>
          <a:p>
            <a:endParaRPr lang="hu-HU" dirty="0"/>
          </a:p>
          <a:p>
            <a:r>
              <a:rPr lang="hu-HU" dirty="0"/>
              <a:t>Végtelen majom tétel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3940E-003E-49F8-AEA9-D208377E885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345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Szelekció – legjobb </a:t>
            </a:r>
            <a:r>
              <a:rPr lang="hu-HU" dirty="0" err="1"/>
              <a:t>egyedek</a:t>
            </a:r>
            <a:r>
              <a:rPr lang="hu-HU" dirty="0"/>
              <a:t> választása a keresztezéshez</a:t>
            </a:r>
          </a:p>
          <a:p>
            <a:r>
              <a:rPr lang="hu-HU" dirty="0"/>
              <a:t>Keresztezés – kiválasztót szülő párokból gyerekeket hozunk létre</a:t>
            </a:r>
          </a:p>
          <a:p>
            <a:r>
              <a:rPr lang="hu-HU" dirty="0"/>
              <a:t>Mutáció – Random egyes elemeket megváltoztatunk az </a:t>
            </a:r>
            <a:r>
              <a:rPr lang="hu-HU" dirty="0" err="1"/>
              <a:t>egyedekben</a:t>
            </a:r>
            <a:r>
              <a:rPr lang="hu-HU" dirty="0"/>
              <a:t>.</a:t>
            </a:r>
          </a:p>
          <a:p>
            <a:endParaRPr lang="hu-HU" dirty="0"/>
          </a:p>
          <a:p>
            <a:r>
              <a:rPr lang="hu-HU" dirty="0"/>
              <a:t>Nálunk: (5-10k populáció)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3940E-003E-49F8-AEA9-D208377E885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422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3940E-003E-49F8-AEA9-D208377E885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992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Összes generációra lefut és összegződnek a bűntető pontok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3940E-003E-49F8-AEA9-D208377E885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158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Fentről lefelé csökken a lokális minimumba szorulás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3940E-003E-49F8-AEA9-D208377E885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374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Kromoszoma</a:t>
            </a:r>
            <a:r>
              <a:rPr lang="hu-HU" dirty="0"/>
              <a:t> = egy beosztás</a:t>
            </a:r>
          </a:p>
          <a:p>
            <a:r>
              <a:rPr lang="hu-HU" dirty="0"/>
              <a:t>Egy gén= egy vizsga</a:t>
            </a:r>
          </a:p>
          <a:p>
            <a:endParaRPr lang="hu-HU" dirty="0"/>
          </a:p>
          <a:p>
            <a:r>
              <a:rPr lang="hu-HU" dirty="0"/>
              <a:t>Így több mint 300k javít a program 200 generáción belül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3940E-003E-49F8-AEA9-D208377E885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201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D08A-D113-40FE-BA66-A7CEEC48BA7F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A98B-854F-44BD-86E4-9301B4AE8CD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809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D08A-D113-40FE-BA66-A7CEEC48BA7F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A98B-854F-44BD-86E4-9301B4AE8C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603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D08A-D113-40FE-BA66-A7CEEC48BA7F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A98B-854F-44BD-86E4-9301B4AE8C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31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D08A-D113-40FE-BA66-A7CEEC48BA7F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A98B-854F-44BD-86E4-9301B4AE8C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37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D08A-D113-40FE-BA66-A7CEEC48BA7F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A98B-854F-44BD-86E4-9301B4AE8CD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478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D08A-D113-40FE-BA66-A7CEEC48BA7F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A98B-854F-44BD-86E4-9301B4AE8C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632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D08A-D113-40FE-BA66-A7CEEC48BA7F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A98B-854F-44BD-86E4-9301B4AE8C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67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D08A-D113-40FE-BA66-A7CEEC48BA7F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A98B-854F-44BD-86E4-9301B4AE8C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80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D08A-D113-40FE-BA66-A7CEEC48BA7F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A98B-854F-44BD-86E4-9301B4AE8C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165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931D08A-D113-40FE-BA66-A7CEEC48BA7F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D2A98B-854F-44BD-86E4-9301B4AE8C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66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D08A-D113-40FE-BA66-A7CEEC48BA7F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A98B-854F-44BD-86E4-9301B4AE8C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07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931D08A-D113-40FE-BA66-A7CEEC48BA7F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3D2A98B-854F-44BD-86E4-9301B4AE8CDB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532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10" Type="http://schemas.openxmlformats.org/officeDocument/2006/relationships/image" Target="../media/image19.emf"/><Relationship Id="rId4" Type="http://schemas.openxmlformats.org/officeDocument/2006/relationships/image" Target="../media/image13.emf"/><Relationship Id="rId9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ED823-7B70-4951-BFF3-BC13C10B11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6000" dirty="0"/>
              <a:t>Záróvizsga beosztás készítésé genetikus algoritmussal</a:t>
            </a:r>
            <a:endParaRPr lang="en-GB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8785C-B527-49E0-B060-9C3899F14C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Szabó Gergő &amp; Kárpáti Márk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4821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1D292-950F-433B-AD21-A8E99278D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Crossover</a:t>
            </a:r>
            <a:r>
              <a:rPr lang="hu-HU" dirty="0"/>
              <a:t> módosítva</a:t>
            </a:r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2E6407A-D775-4898-92F6-66FEAB305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680" y="2152080"/>
            <a:ext cx="10080000" cy="20494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BA992D-BFD0-4D4C-A17C-1997390E3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680" y="2152079"/>
            <a:ext cx="10080000" cy="20494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D07CFA-22A2-4133-B151-48888A1E37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680" y="2152079"/>
            <a:ext cx="10080000" cy="20494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F14821-98BB-4690-8CCF-C10AF0DF2A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680" y="2152078"/>
            <a:ext cx="10080000" cy="20494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5691C7-DA7F-4766-B12D-55F44CE220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5680" y="2152077"/>
            <a:ext cx="10080000" cy="20494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0160183-AFCA-40BD-BEE9-D5C91C13AB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5680" y="2152076"/>
            <a:ext cx="10080000" cy="20494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6C1011F-D59D-46CA-AB3B-795D2ED733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5680" y="2152075"/>
            <a:ext cx="10080000" cy="204946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C45108E-BF99-4DDA-886A-92E5C1D444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5680" y="2152074"/>
            <a:ext cx="10080000" cy="20494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C99EC29-546D-491A-A5DC-128F2EFFE0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5680" y="2152074"/>
            <a:ext cx="10080000" cy="204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1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6D0C7A-33D9-4046-8165-2D63BBF1C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3751" y="4072271"/>
            <a:ext cx="1796824" cy="17968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90A44E-79E7-43D5-8FF9-1150C5682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Mutációk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B64E8-EB52-4B98-AAB7-9BF76EC96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141873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sz="3600" dirty="0"/>
              <a:t>Kromoszómában 2 véletlenszerű gént kicserél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3600" dirty="0"/>
              <a:t>1 blokkra egységesíti az elnököt és titkárt.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3600" dirty="0"/>
              <a:t>Konzulenst elnökre állítja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3600" dirty="0"/>
              <a:t>Konzulenst titkárra állítja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3600" dirty="0"/>
              <a:t>Ha nem elérhető az elnök vagy titkár akkor kicseréli őket másik elnökre és titkárra.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211131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6A123-269C-41F5-99BC-C30843642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Merre tovább?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BAC1C-342F-4EE2-A659-BE89C9C26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600" dirty="0"/>
              <a:t>Bővítések:</a:t>
            </a:r>
          </a:p>
          <a:p>
            <a:r>
              <a:rPr lang="hu-HU" sz="3600" dirty="0"/>
              <a:t>Termek		-&gt; fejlesztett </a:t>
            </a:r>
            <a:r>
              <a:rPr lang="hu-HU" sz="3600" dirty="0" err="1"/>
              <a:t>crossover</a:t>
            </a:r>
            <a:endParaRPr lang="hu-HU" sz="3600" dirty="0"/>
          </a:p>
          <a:p>
            <a:r>
              <a:rPr lang="hu-HU" sz="3600" dirty="0" err="1"/>
              <a:t>MSc</a:t>
            </a:r>
            <a:r>
              <a:rPr lang="hu-HU" sz="3600" dirty="0"/>
              <a:t>			-&gt; bővített </a:t>
            </a:r>
            <a:r>
              <a:rPr lang="hu-HU" sz="3600" dirty="0" err="1"/>
              <a:t>fitness</a:t>
            </a:r>
            <a:r>
              <a:rPr lang="hu-HU" sz="3600" dirty="0"/>
              <a:t> </a:t>
            </a:r>
            <a:r>
              <a:rPr lang="hu-HU" sz="3600" dirty="0" err="1"/>
              <a:t>fv</a:t>
            </a:r>
            <a:endParaRPr lang="hu-HU" sz="3600" dirty="0"/>
          </a:p>
          <a:p>
            <a:r>
              <a:rPr lang="hu-HU" sz="3600" dirty="0"/>
              <a:t>Villanyosok	-&gt; bővített </a:t>
            </a:r>
            <a:r>
              <a:rPr lang="hu-HU" sz="3600" dirty="0" err="1"/>
              <a:t>fitness</a:t>
            </a:r>
            <a:r>
              <a:rPr lang="hu-HU" sz="3600" dirty="0"/>
              <a:t> </a:t>
            </a:r>
            <a:r>
              <a:rPr lang="hu-HU" sz="3600" dirty="0" err="1"/>
              <a:t>fv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805172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DD73E-DF4A-457F-9395-170FF4CFE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Kérdések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72F40-88E6-40B9-8860-9084D3CEE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2D9568-E55C-401C-9DF8-1ED6B3CF64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401"/>
          <a:stretch/>
        </p:blipFill>
        <p:spPr>
          <a:xfrm>
            <a:off x="4130624" y="1737360"/>
            <a:ext cx="3116540" cy="432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51BEA1-5A89-428C-A20F-43653F1862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835"/>
          <a:stretch/>
        </p:blipFill>
        <p:spPr>
          <a:xfrm>
            <a:off x="1097280" y="1737360"/>
            <a:ext cx="2855810" cy="432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E0BE4D-AB54-4DEA-BA9A-41D950F27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5661" y="1737360"/>
            <a:ext cx="3710019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331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946E8-63D9-480F-8A40-80B125D2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hu-HU" dirty="0"/>
              <a:t>A feladat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F5696-072C-42CF-84B6-EBB24F8AF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r>
              <a:rPr lang="hu-HU" sz="3600" dirty="0"/>
              <a:t>Beosztás készítés.</a:t>
            </a:r>
          </a:p>
          <a:p>
            <a:r>
              <a:rPr lang="hu-HU" sz="3600" dirty="0"/>
              <a:t>Kritériumok.</a:t>
            </a:r>
            <a:endParaRPr lang="en-GB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9FD684-009E-4698-9214-DF18DE090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118" y="3110930"/>
            <a:ext cx="2093881" cy="30346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BDD643-5D6B-444E-BC9C-F33B1010D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0975" y="1845734"/>
            <a:ext cx="6494705" cy="3353587"/>
          </a:xfrm>
          <a:prstGeom prst="rect">
            <a:avLst/>
          </a:prstGeom>
        </p:spPr>
      </p:pic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42559D6A-F8F0-4A01-B736-BD3472EE72C4}"/>
              </a:ext>
            </a:extLst>
          </p:cNvPr>
          <p:cNvSpPr/>
          <p:nvPr/>
        </p:nvSpPr>
        <p:spPr>
          <a:xfrm>
            <a:off x="8682823" y="2786676"/>
            <a:ext cx="1003437" cy="64850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BBAE5521-59C4-4E4D-891A-6B6A1B4AA34C}"/>
              </a:ext>
            </a:extLst>
          </p:cNvPr>
          <p:cNvSpPr/>
          <p:nvPr/>
        </p:nvSpPr>
        <p:spPr>
          <a:xfrm>
            <a:off x="9887847" y="1960881"/>
            <a:ext cx="1003437" cy="64850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2BB0337F-E1AD-4AD1-8009-C7EF79D43F59}"/>
              </a:ext>
            </a:extLst>
          </p:cNvPr>
          <p:cNvSpPr/>
          <p:nvPr/>
        </p:nvSpPr>
        <p:spPr>
          <a:xfrm>
            <a:off x="4869279" y="2138169"/>
            <a:ext cx="1003437" cy="64850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4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BA88A-42FC-4171-B7B0-4AB2671B8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hu-HU" dirty="0"/>
              <a:t>A legjobb nem optimális.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98C0F-F473-4B6E-AB28-885FFC1FD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r>
              <a:rPr lang="hu-HU" sz="3600" dirty="0"/>
              <a:t>Az út ára. </a:t>
            </a:r>
          </a:p>
          <a:p>
            <a:r>
              <a:rPr lang="hu-HU" sz="3600" dirty="0"/>
              <a:t>Sok-sok majom.</a:t>
            </a:r>
          </a:p>
          <a:p>
            <a:r>
              <a:rPr lang="hu-HU" sz="3600" dirty="0"/>
              <a:t>Miért jó a genetikus?</a:t>
            </a:r>
            <a:endParaRPr lang="en-GB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BBE204-3B5C-4CD0-9092-4A00F77B08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35" r="770" b="2"/>
          <a:stretch/>
        </p:blipFill>
        <p:spPr>
          <a:xfrm>
            <a:off x="1097279" y="3857414"/>
            <a:ext cx="3464088" cy="21296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667CCC-89E1-421B-A0C0-9F0FA2187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2266" y="1845733"/>
            <a:ext cx="3603414" cy="396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743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F4535-F611-4AD4-986A-9ACEC3829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Genetikus algoritmus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B566-4BAD-4502-B8C9-178381F48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2" descr="Keresztezés &#10;Szelekció &#10;esetleg elitizmussal) &#10;Mutáció &#10;Inicializálás &#10;Kiénékelés &#10;(fitn esz függvény) &#10;Nem &#10;Kész? &#10;Igen ">
            <a:extLst>
              <a:ext uri="{FF2B5EF4-FFF2-40B4-BE49-F238E27FC236}">
                <a16:creationId xmlns:a16="http://schemas.microsoft.com/office/drawing/2014/main" id="{4853AC08-656E-4FCE-B65A-26AF326C0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077" y="1932960"/>
            <a:ext cx="7803845" cy="3848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557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CF3C1-CC6C-4D29-84D7-E6D2922E0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Model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4CC1F-09D5-4C68-B93B-1FC70B43C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600" dirty="0"/>
              <a:t>Három </a:t>
            </a:r>
            <a:r>
              <a:rPr lang="hu-HU" sz="3600" dirty="0" err="1"/>
              <a:t>csv</a:t>
            </a:r>
            <a:r>
              <a:rPr lang="hu-HU" sz="3600" dirty="0"/>
              <a:t> fájlban tároljuk az adatokat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sz="3600" dirty="0" err="1"/>
              <a:t>Instructors</a:t>
            </a:r>
            <a:endParaRPr lang="hu-HU" sz="3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hu-HU" sz="3600" dirty="0" err="1"/>
              <a:t>Courses</a:t>
            </a:r>
            <a:endParaRPr lang="hu-HU" sz="3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hu-HU" sz="3600" dirty="0" err="1"/>
              <a:t>Students</a:t>
            </a:r>
            <a:endParaRPr lang="hu-HU" sz="3600" dirty="0"/>
          </a:p>
          <a:p>
            <a:pPr marL="201168" lvl="1" indent="0">
              <a:buNone/>
            </a:pPr>
            <a:r>
              <a:rPr lang="hu-HU" sz="3600" dirty="0"/>
              <a:t>Megvalósítás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80386A-43D7-4F1F-A146-FC6EBE4E85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900"/>
          <a:stretch/>
        </p:blipFill>
        <p:spPr>
          <a:xfrm>
            <a:off x="4331705" y="2449988"/>
            <a:ext cx="6823975" cy="34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673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526A6-8560-46D2-8231-A2621C7D2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Merre van az előre?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9A5B5-CDD4-4DCC-8393-B2B17CAE0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729362" cy="4023360"/>
          </a:xfrm>
        </p:spPr>
        <p:txBody>
          <a:bodyPr>
            <a:normAutofit/>
          </a:bodyPr>
          <a:lstStyle/>
          <a:p>
            <a:r>
              <a:rPr lang="hu-HU" sz="3600" dirty="0" err="1"/>
              <a:t>Fitness</a:t>
            </a:r>
            <a:r>
              <a:rPr lang="hu-HU" sz="3600" dirty="0"/>
              <a:t> függvények és követelmények.</a:t>
            </a:r>
          </a:p>
          <a:p>
            <a:endParaRPr lang="en-GB" sz="36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D6A2097-3149-409F-9A8C-44FBFB18C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850133"/>
              </p:ext>
            </p:extLst>
          </p:nvPr>
        </p:nvGraphicFramePr>
        <p:xfrm>
          <a:off x="5975498" y="2160694"/>
          <a:ext cx="518018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465">
                  <a:extLst>
                    <a:ext uri="{9D8B030D-6E8A-4147-A177-3AD203B41FA5}">
                      <a16:colId xmlns:a16="http://schemas.microsoft.com/office/drawing/2014/main" val="3215984621"/>
                    </a:ext>
                  </a:extLst>
                </a:gridCol>
                <a:gridCol w="1179717">
                  <a:extLst>
                    <a:ext uri="{9D8B030D-6E8A-4147-A177-3AD203B41FA5}">
                      <a16:colId xmlns:a16="http://schemas.microsoft.com/office/drawing/2014/main" val="614736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Neve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Pont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671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Terhelés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30-20-10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982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Ebéd túl korán ill. túl későn kezdődik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770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Tag nem elérhető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666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Konzulens nem elérhető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01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Konzulens nem elnök de lehetne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522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Konzulens nem titkár de lehetne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143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Vizsgáztató nem elnök de lehetne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263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Vizsga túl korán ill. túl későn kezdődik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484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Ha az ebéd nem optimális hosszúságú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948625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D37D1057-4A4C-497C-BFE1-E01CB3CAE6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576504"/>
              </p:ext>
            </p:extLst>
          </p:nvPr>
        </p:nvGraphicFramePr>
        <p:xfrm>
          <a:off x="1097280" y="3273214"/>
          <a:ext cx="441038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6923">
                  <a:extLst>
                    <a:ext uri="{9D8B030D-6E8A-4147-A177-3AD203B41FA5}">
                      <a16:colId xmlns:a16="http://schemas.microsoft.com/office/drawing/2014/main" val="3215984621"/>
                    </a:ext>
                  </a:extLst>
                </a:gridCol>
                <a:gridCol w="1193462">
                  <a:extLst>
                    <a:ext uri="{9D8B030D-6E8A-4147-A177-3AD203B41FA5}">
                      <a16:colId xmlns:a16="http://schemas.microsoft.com/office/drawing/2014/main" val="614736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Neve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Pont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671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Elnök nem elérhető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982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Titkár nem elérhető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770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Vizsgáztató nem elérhető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1000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666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Elnök változik egy blokkon belül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1000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01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Titkár változik egy blokkon belül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1000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522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Nincs ebédszünet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1000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456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4392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AE90-AD2F-4930-ADF6-84E94CB9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Szelekció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0D4B1-398A-4A67-B46B-D0AC04FE0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sz="3600" dirty="0" err="1"/>
              <a:t>Tournament</a:t>
            </a:r>
            <a:r>
              <a:rPr lang="hu-HU" sz="3600" dirty="0"/>
              <a:t> </a:t>
            </a:r>
            <a:r>
              <a:rPr lang="hu-HU" sz="3600" dirty="0" err="1"/>
              <a:t>Selection</a:t>
            </a:r>
            <a:endParaRPr lang="en-GB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hu-HU" sz="3600" dirty="0" err="1"/>
              <a:t>Elite</a:t>
            </a:r>
            <a:r>
              <a:rPr lang="hu-HU" sz="3600" dirty="0"/>
              <a:t> </a:t>
            </a:r>
            <a:r>
              <a:rPr lang="hu-HU" sz="3600" dirty="0" err="1"/>
              <a:t>Selection</a:t>
            </a:r>
            <a:endParaRPr lang="hu-HU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hu-HU" sz="3600" dirty="0" err="1"/>
              <a:t>Roulette</a:t>
            </a:r>
            <a:r>
              <a:rPr lang="hu-HU" sz="3600" dirty="0"/>
              <a:t> Wheel </a:t>
            </a:r>
            <a:r>
              <a:rPr lang="hu-HU" sz="3600" dirty="0" err="1"/>
              <a:t>Selection</a:t>
            </a:r>
            <a:endParaRPr lang="hu-HU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4084FB-F3B1-4EB5-A3C1-9309A51B02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180"/>
          <a:stretch/>
        </p:blipFill>
        <p:spPr>
          <a:xfrm>
            <a:off x="7495954" y="1845734"/>
            <a:ext cx="3659726" cy="410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940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6130D-21D7-402A-841E-17E31E422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6" y="783473"/>
            <a:ext cx="3690257" cy="921324"/>
          </a:xfrm>
        </p:spPr>
        <p:txBody>
          <a:bodyPr>
            <a:normAutofit/>
          </a:bodyPr>
          <a:lstStyle/>
          <a:p>
            <a:r>
              <a:rPr lang="hu-HU" dirty="0" err="1"/>
              <a:t>Crossover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5ADAE1-5D28-4DBE-A8B2-BCE225CDB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516" y="457200"/>
            <a:ext cx="6684787" cy="531440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C529193B-E2EB-48FB-9F48-C2E7C8079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6" y="1935377"/>
            <a:ext cx="3690257" cy="3670180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742394-866C-4123-AD7F-132C1AC02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55" y="2025914"/>
            <a:ext cx="3787007" cy="280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714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9A2AF-CD01-4A15-8994-68F488D77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Cycle</a:t>
            </a:r>
            <a:r>
              <a:rPr lang="hu-HU" dirty="0"/>
              <a:t> </a:t>
            </a:r>
            <a:r>
              <a:rPr lang="hu-HU" dirty="0" err="1"/>
              <a:t>crossover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FB715-A951-4AA4-AC28-701D80CC5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églalap 5">
            <a:extLst>
              <a:ext uri="{FF2B5EF4-FFF2-40B4-BE49-F238E27FC236}">
                <a16:creationId xmlns:a16="http://schemas.microsoft.com/office/drawing/2014/main" id="{65F128FF-A395-4571-B55E-A870C6DF21F6}"/>
              </a:ext>
            </a:extLst>
          </p:cNvPr>
          <p:cNvSpPr/>
          <p:nvPr/>
        </p:nvSpPr>
        <p:spPr>
          <a:xfrm>
            <a:off x="1137895" y="2660232"/>
            <a:ext cx="5740400" cy="914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" name="Egyenes összekötő nyíllal 6">
            <a:extLst>
              <a:ext uri="{FF2B5EF4-FFF2-40B4-BE49-F238E27FC236}">
                <a16:creationId xmlns:a16="http://schemas.microsoft.com/office/drawing/2014/main" id="{3839240D-D014-4997-9A85-AD81FD011E87}"/>
              </a:ext>
            </a:extLst>
          </p:cNvPr>
          <p:cNvCxnSpPr/>
          <p:nvPr/>
        </p:nvCxnSpPr>
        <p:spPr>
          <a:xfrm flipH="1">
            <a:off x="2154530" y="2660867"/>
            <a:ext cx="20320" cy="914400"/>
          </a:xfrm>
          <a:prstGeom prst="straightConnector1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Egyenes összekötő nyíllal 7">
            <a:extLst>
              <a:ext uri="{FF2B5EF4-FFF2-40B4-BE49-F238E27FC236}">
                <a16:creationId xmlns:a16="http://schemas.microsoft.com/office/drawing/2014/main" id="{B6EFE470-65AF-4873-8AB8-C10B143395A1}"/>
              </a:ext>
            </a:extLst>
          </p:cNvPr>
          <p:cNvCxnSpPr>
            <a:cxnSpLocks/>
          </p:cNvCxnSpPr>
          <p:nvPr/>
        </p:nvCxnSpPr>
        <p:spPr>
          <a:xfrm flipH="1">
            <a:off x="3302609" y="2660866"/>
            <a:ext cx="20320" cy="914400"/>
          </a:xfrm>
          <a:prstGeom prst="straightConnector1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Egyenes összekötő nyíllal 8">
            <a:extLst>
              <a:ext uri="{FF2B5EF4-FFF2-40B4-BE49-F238E27FC236}">
                <a16:creationId xmlns:a16="http://schemas.microsoft.com/office/drawing/2014/main" id="{BD66E822-BD5E-4579-8872-C6658F95AE99}"/>
              </a:ext>
            </a:extLst>
          </p:cNvPr>
          <p:cNvCxnSpPr>
            <a:cxnSpLocks/>
          </p:cNvCxnSpPr>
          <p:nvPr/>
        </p:nvCxnSpPr>
        <p:spPr>
          <a:xfrm flipH="1">
            <a:off x="4511649" y="2660867"/>
            <a:ext cx="20320" cy="914400"/>
          </a:xfrm>
          <a:prstGeom prst="straightConnector1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Egyenes összekötő nyíllal 9">
            <a:extLst>
              <a:ext uri="{FF2B5EF4-FFF2-40B4-BE49-F238E27FC236}">
                <a16:creationId xmlns:a16="http://schemas.microsoft.com/office/drawing/2014/main" id="{ED44DD57-AD99-4600-ADF4-1BF27562661E}"/>
              </a:ext>
            </a:extLst>
          </p:cNvPr>
          <p:cNvCxnSpPr>
            <a:cxnSpLocks/>
          </p:cNvCxnSpPr>
          <p:nvPr/>
        </p:nvCxnSpPr>
        <p:spPr>
          <a:xfrm flipH="1">
            <a:off x="5832449" y="2660867"/>
            <a:ext cx="20320" cy="914400"/>
          </a:xfrm>
          <a:prstGeom prst="straightConnector1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églalap 10">
            <a:extLst>
              <a:ext uri="{FF2B5EF4-FFF2-40B4-BE49-F238E27FC236}">
                <a16:creationId xmlns:a16="http://schemas.microsoft.com/office/drawing/2014/main" id="{CCB1E5F8-445D-47C1-8806-FB576982FC22}"/>
              </a:ext>
            </a:extLst>
          </p:cNvPr>
          <p:cNvSpPr/>
          <p:nvPr/>
        </p:nvSpPr>
        <p:spPr>
          <a:xfrm>
            <a:off x="1113641" y="4724123"/>
            <a:ext cx="5740400" cy="914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0" name="Egyenes összekötő nyíllal 11">
            <a:extLst>
              <a:ext uri="{FF2B5EF4-FFF2-40B4-BE49-F238E27FC236}">
                <a16:creationId xmlns:a16="http://schemas.microsoft.com/office/drawing/2014/main" id="{A7199A74-BF5C-41B2-BF72-3C3E7D594063}"/>
              </a:ext>
            </a:extLst>
          </p:cNvPr>
          <p:cNvCxnSpPr>
            <a:cxnSpLocks/>
          </p:cNvCxnSpPr>
          <p:nvPr/>
        </p:nvCxnSpPr>
        <p:spPr>
          <a:xfrm flipH="1">
            <a:off x="2130276" y="4724758"/>
            <a:ext cx="20320" cy="914400"/>
          </a:xfrm>
          <a:prstGeom prst="straightConnector1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Egyenes összekötő nyíllal 12">
            <a:extLst>
              <a:ext uri="{FF2B5EF4-FFF2-40B4-BE49-F238E27FC236}">
                <a16:creationId xmlns:a16="http://schemas.microsoft.com/office/drawing/2014/main" id="{DCF4B48F-640D-45FA-9B99-AA4A41E446CD}"/>
              </a:ext>
            </a:extLst>
          </p:cNvPr>
          <p:cNvCxnSpPr>
            <a:cxnSpLocks/>
          </p:cNvCxnSpPr>
          <p:nvPr/>
        </p:nvCxnSpPr>
        <p:spPr>
          <a:xfrm flipH="1">
            <a:off x="3278355" y="4724757"/>
            <a:ext cx="20320" cy="914400"/>
          </a:xfrm>
          <a:prstGeom prst="straightConnector1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Egyenes összekötő nyíllal 13">
            <a:extLst>
              <a:ext uri="{FF2B5EF4-FFF2-40B4-BE49-F238E27FC236}">
                <a16:creationId xmlns:a16="http://schemas.microsoft.com/office/drawing/2014/main" id="{607EE067-1DE5-435C-A900-1E27A363AA33}"/>
              </a:ext>
            </a:extLst>
          </p:cNvPr>
          <p:cNvCxnSpPr>
            <a:cxnSpLocks/>
          </p:cNvCxnSpPr>
          <p:nvPr/>
        </p:nvCxnSpPr>
        <p:spPr>
          <a:xfrm flipH="1">
            <a:off x="4487395" y="4724758"/>
            <a:ext cx="20320" cy="914400"/>
          </a:xfrm>
          <a:prstGeom prst="straightConnector1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Egyenes összekötő nyíllal 14">
            <a:extLst>
              <a:ext uri="{FF2B5EF4-FFF2-40B4-BE49-F238E27FC236}">
                <a16:creationId xmlns:a16="http://schemas.microsoft.com/office/drawing/2014/main" id="{D4BF4361-5365-4C39-9656-4CD8B7269906}"/>
              </a:ext>
            </a:extLst>
          </p:cNvPr>
          <p:cNvCxnSpPr>
            <a:cxnSpLocks/>
          </p:cNvCxnSpPr>
          <p:nvPr/>
        </p:nvCxnSpPr>
        <p:spPr>
          <a:xfrm flipH="1">
            <a:off x="5808195" y="4724758"/>
            <a:ext cx="20320" cy="914400"/>
          </a:xfrm>
          <a:prstGeom prst="straightConnector1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Egyenes összekötő nyíllal 15">
            <a:extLst>
              <a:ext uri="{FF2B5EF4-FFF2-40B4-BE49-F238E27FC236}">
                <a16:creationId xmlns:a16="http://schemas.microsoft.com/office/drawing/2014/main" id="{39672144-BDDD-4C21-A7DD-EEDFE9B07ABE}"/>
              </a:ext>
            </a:extLst>
          </p:cNvPr>
          <p:cNvCxnSpPr/>
          <p:nvPr/>
        </p:nvCxnSpPr>
        <p:spPr>
          <a:xfrm>
            <a:off x="1108685" y="3108542"/>
            <a:ext cx="5791200" cy="1016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Egyenes összekötő nyíllal 16">
            <a:extLst>
              <a:ext uri="{FF2B5EF4-FFF2-40B4-BE49-F238E27FC236}">
                <a16:creationId xmlns:a16="http://schemas.microsoft.com/office/drawing/2014/main" id="{FBBCCB1A-6CF3-4CC3-867E-7C4A5DE7EB39}"/>
              </a:ext>
            </a:extLst>
          </p:cNvPr>
          <p:cNvCxnSpPr>
            <a:cxnSpLocks/>
          </p:cNvCxnSpPr>
          <p:nvPr/>
        </p:nvCxnSpPr>
        <p:spPr>
          <a:xfrm flipV="1">
            <a:off x="1114912" y="5223234"/>
            <a:ext cx="5740400" cy="1016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églalap 38">
            <a:extLst>
              <a:ext uri="{FF2B5EF4-FFF2-40B4-BE49-F238E27FC236}">
                <a16:creationId xmlns:a16="http://schemas.microsoft.com/office/drawing/2014/main" id="{AF224D40-9F9E-41DE-B694-ACEE79B71C0B}"/>
              </a:ext>
            </a:extLst>
          </p:cNvPr>
          <p:cNvSpPr/>
          <p:nvPr/>
        </p:nvSpPr>
        <p:spPr>
          <a:xfrm>
            <a:off x="1141070" y="2660210"/>
            <a:ext cx="1024561" cy="44863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Téglalap 1">
            <a:extLst>
              <a:ext uri="{FF2B5EF4-FFF2-40B4-BE49-F238E27FC236}">
                <a16:creationId xmlns:a16="http://schemas.microsoft.com/office/drawing/2014/main" id="{5B04E57B-0C13-497C-A2FA-EC53BAD2F8EB}"/>
              </a:ext>
            </a:extLst>
          </p:cNvPr>
          <p:cNvSpPr/>
          <p:nvPr/>
        </p:nvSpPr>
        <p:spPr>
          <a:xfrm>
            <a:off x="1139358" y="3120836"/>
            <a:ext cx="1033123" cy="4486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Téglalap 2">
            <a:extLst>
              <a:ext uri="{FF2B5EF4-FFF2-40B4-BE49-F238E27FC236}">
                <a16:creationId xmlns:a16="http://schemas.microsoft.com/office/drawing/2014/main" id="{79E0A2A6-1331-4DA0-A9DD-8A34497D5B94}"/>
              </a:ext>
            </a:extLst>
          </p:cNvPr>
          <p:cNvSpPr/>
          <p:nvPr/>
        </p:nvSpPr>
        <p:spPr>
          <a:xfrm>
            <a:off x="4504436" y="5225254"/>
            <a:ext cx="1307100" cy="4058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Szövegdoboz 36">
            <a:extLst>
              <a:ext uri="{FF2B5EF4-FFF2-40B4-BE49-F238E27FC236}">
                <a16:creationId xmlns:a16="http://schemas.microsoft.com/office/drawing/2014/main" id="{C7EB83B0-A7C0-4279-893E-2AFE013C1E12}"/>
              </a:ext>
            </a:extLst>
          </p:cNvPr>
          <p:cNvSpPr txBox="1"/>
          <p:nvPr/>
        </p:nvSpPr>
        <p:spPr>
          <a:xfrm>
            <a:off x="4907852" y="5138078"/>
            <a:ext cx="416560" cy="58477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3200" b="1" dirty="0"/>
              <a:t>1</a:t>
            </a:r>
            <a:endParaRPr lang="hu-HU" sz="3200" b="1" dirty="0">
              <a:cs typeface="Calibri"/>
            </a:endParaRPr>
          </a:p>
        </p:txBody>
      </p:sp>
      <p:sp>
        <p:nvSpPr>
          <p:cNvPr id="20" name="Téglalap 3">
            <a:extLst>
              <a:ext uri="{FF2B5EF4-FFF2-40B4-BE49-F238E27FC236}">
                <a16:creationId xmlns:a16="http://schemas.microsoft.com/office/drawing/2014/main" id="{730205B6-9172-4F9F-8517-A1EAF07B59F0}"/>
              </a:ext>
            </a:extLst>
          </p:cNvPr>
          <p:cNvSpPr/>
          <p:nvPr/>
        </p:nvSpPr>
        <p:spPr>
          <a:xfrm>
            <a:off x="8948285" y="1928692"/>
            <a:ext cx="1446944" cy="7962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Szövegdoboz 42">
            <a:extLst>
              <a:ext uri="{FF2B5EF4-FFF2-40B4-BE49-F238E27FC236}">
                <a16:creationId xmlns:a16="http://schemas.microsoft.com/office/drawing/2014/main" id="{F13DEF66-A32F-447C-A309-9525190E0DB1}"/>
              </a:ext>
            </a:extLst>
          </p:cNvPr>
          <p:cNvSpPr txBox="1"/>
          <p:nvPr/>
        </p:nvSpPr>
        <p:spPr>
          <a:xfrm>
            <a:off x="9054823" y="2035286"/>
            <a:ext cx="416560" cy="58477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3200" b="1" dirty="0">
                <a:cs typeface="Calibri"/>
              </a:rPr>
              <a:t>1</a:t>
            </a:r>
          </a:p>
        </p:txBody>
      </p:sp>
      <p:sp>
        <p:nvSpPr>
          <p:cNvPr id="22" name="Téglalap 4">
            <a:extLst>
              <a:ext uri="{FF2B5EF4-FFF2-40B4-BE49-F238E27FC236}">
                <a16:creationId xmlns:a16="http://schemas.microsoft.com/office/drawing/2014/main" id="{F2BC5C6B-C91D-4B8A-A9F8-906C8ABF76AB}"/>
              </a:ext>
            </a:extLst>
          </p:cNvPr>
          <p:cNvSpPr/>
          <p:nvPr/>
        </p:nvSpPr>
        <p:spPr>
          <a:xfrm>
            <a:off x="4497586" y="4721820"/>
            <a:ext cx="1324223" cy="49144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Szövegdoboz 26">
            <a:extLst>
              <a:ext uri="{FF2B5EF4-FFF2-40B4-BE49-F238E27FC236}">
                <a16:creationId xmlns:a16="http://schemas.microsoft.com/office/drawing/2014/main" id="{390CAC36-6230-4F60-A26F-823C05181DE6}"/>
              </a:ext>
            </a:extLst>
          </p:cNvPr>
          <p:cNvSpPr txBox="1"/>
          <p:nvPr/>
        </p:nvSpPr>
        <p:spPr>
          <a:xfrm>
            <a:off x="4907852" y="4648230"/>
            <a:ext cx="416560" cy="58477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3200" b="1" dirty="0"/>
              <a:t>C</a:t>
            </a:r>
            <a:endParaRPr lang="hu-HU" sz="3200" b="1" dirty="0">
              <a:cs typeface="Calibri"/>
            </a:endParaRPr>
          </a:p>
        </p:txBody>
      </p:sp>
      <p:sp>
        <p:nvSpPr>
          <p:cNvPr id="24" name="Téglalap 18">
            <a:extLst>
              <a:ext uri="{FF2B5EF4-FFF2-40B4-BE49-F238E27FC236}">
                <a16:creationId xmlns:a16="http://schemas.microsoft.com/office/drawing/2014/main" id="{17628F75-885F-4142-A3EA-297BF2353805}"/>
              </a:ext>
            </a:extLst>
          </p:cNvPr>
          <p:cNvSpPr/>
          <p:nvPr/>
        </p:nvSpPr>
        <p:spPr>
          <a:xfrm>
            <a:off x="3314054" y="2658498"/>
            <a:ext cx="1212920" cy="45719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Szövegdoboz 20">
            <a:extLst>
              <a:ext uri="{FF2B5EF4-FFF2-40B4-BE49-F238E27FC236}">
                <a16:creationId xmlns:a16="http://schemas.microsoft.com/office/drawing/2014/main" id="{C01B7975-3A3B-4736-AC49-F2F42AE40229}"/>
              </a:ext>
            </a:extLst>
          </p:cNvPr>
          <p:cNvSpPr txBox="1"/>
          <p:nvPr/>
        </p:nvSpPr>
        <p:spPr>
          <a:xfrm>
            <a:off x="3689960" y="2575776"/>
            <a:ext cx="416560" cy="58477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3200" b="1" dirty="0">
                <a:cs typeface="Calibri"/>
              </a:rPr>
              <a:t>C</a:t>
            </a:r>
          </a:p>
        </p:txBody>
      </p:sp>
      <p:sp>
        <p:nvSpPr>
          <p:cNvPr id="26" name="Téglalap 46">
            <a:extLst>
              <a:ext uri="{FF2B5EF4-FFF2-40B4-BE49-F238E27FC236}">
                <a16:creationId xmlns:a16="http://schemas.microsoft.com/office/drawing/2014/main" id="{31247E74-F7D4-46C4-AD5D-E9897FBC02FF}"/>
              </a:ext>
            </a:extLst>
          </p:cNvPr>
          <p:cNvSpPr/>
          <p:nvPr/>
        </p:nvSpPr>
        <p:spPr>
          <a:xfrm>
            <a:off x="3312342" y="3110563"/>
            <a:ext cx="1212920" cy="4743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Szövegdoboz 30">
            <a:extLst>
              <a:ext uri="{FF2B5EF4-FFF2-40B4-BE49-F238E27FC236}">
                <a16:creationId xmlns:a16="http://schemas.microsoft.com/office/drawing/2014/main" id="{741AB743-02A9-41EA-AB64-BB138C13D5A4}"/>
              </a:ext>
            </a:extLst>
          </p:cNvPr>
          <p:cNvSpPr txBox="1"/>
          <p:nvPr/>
        </p:nvSpPr>
        <p:spPr>
          <a:xfrm>
            <a:off x="3689959" y="3053296"/>
            <a:ext cx="416560" cy="58477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3200" b="1" dirty="0"/>
              <a:t>3</a:t>
            </a:r>
            <a:endParaRPr lang="hu-HU" sz="3200" b="1" dirty="0">
              <a:cs typeface="Calibri"/>
            </a:endParaRPr>
          </a:p>
        </p:txBody>
      </p:sp>
      <p:sp>
        <p:nvSpPr>
          <p:cNvPr id="28" name="Szövegdoboz 47">
            <a:extLst>
              <a:ext uri="{FF2B5EF4-FFF2-40B4-BE49-F238E27FC236}">
                <a16:creationId xmlns:a16="http://schemas.microsoft.com/office/drawing/2014/main" id="{B00DE9E8-1F2C-4D23-A1C9-D07BCAEBFE6D}"/>
              </a:ext>
            </a:extLst>
          </p:cNvPr>
          <p:cNvSpPr txBox="1"/>
          <p:nvPr/>
        </p:nvSpPr>
        <p:spPr>
          <a:xfrm>
            <a:off x="9520583" y="2024782"/>
            <a:ext cx="416560" cy="58477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3200" b="1" dirty="0"/>
              <a:t>3</a:t>
            </a:r>
            <a:endParaRPr lang="hu-HU" sz="3200" b="1" dirty="0">
              <a:cs typeface="Calibri"/>
            </a:endParaRPr>
          </a:p>
        </p:txBody>
      </p:sp>
      <p:sp>
        <p:nvSpPr>
          <p:cNvPr id="29" name="Téglalap 49">
            <a:extLst>
              <a:ext uri="{FF2B5EF4-FFF2-40B4-BE49-F238E27FC236}">
                <a16:creationId xmlns:a16="http://schemas.microsoft.com/office/drawing/2014/main" id="{55B9C3B9-B2DE-4045-9C0E-732994D72F36}"/>
              </a:ext>
            </a:extLst>
          </p:cNvPr>
          <p:cNvSpPr/>
          <p:nvPr/>
        </p:nvSpPr>
        <p:spPr>
          <a:xfrm>
            <a:off x="3286947" y="5214982"/>
            <a:ext cx="1204358" cy="43151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35">
            <a:extLst>
              <a:ext uri="{FF2B5EF4-FFF2-40B4-BE49-F238E27FC236}">
                <a16:creationId xmlns:a16="http://schemas.microsoft.com/office/drawing/2014/main" id="{ED7B83B0-E6A0-44C2-BE67-A4C55CFECDE6}"/>
              </a:ext>
            </a:extLst>
          </p:cNvPr>
          <p:cNvSpPr txBox="1"/>
          <p:nvPr/>
        </p:nvSpPr>
        <p:spPr>
          <a:xfrm>
            <a:off x="3665706" y="5117188"/>
            <a:ext cx="416560" cy="58477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3200" b="1" dirty="0">
                <a:cs typeface="Calibri"/>
              </a:rPr>
              <a:t>3</a:t>
            </a:r>
          </a:p>
        </p:txBody>
      </p:sp>
      <p:sp>
        <p:nvSpPr>
          <p:cNvPr id="31" name="Téglalap 51">
            <a:extLst>
              <a:ext uri="{FF2B5EF4-FFF2-40B4-BE49-F238E27FC236}">
                <a16:creationId xmlns:a16="http://schemas.microsoft.com/office/drawing/2014/main" id="{71DF6D30-2684-4B01-AF0D-9C022E7064AE}"/>
              </a:ext>
            </a:extLst>
          </p:cNvPr>
          <p:cNvSpPr/>
          <p:nvPr/>
        </p:nvSpPr>
        <p:spPr>
          <a:xfrm>
            <a:off x="3298934" y="4721819"/>
            <a:ext cx="1204357" cy="5000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Szövegdoboz 25">
            <a:extLst>
              <a:ext uri="{FF2B5EF4-FFF2-40B4-BE49-F238E27FC236}">
                <a16:creationId xmlns:a16="http://schemas.microsoft.com/office/drawing/2014/main" id="{CE685B34-90CF-4BAF-AE1B-4049C9A266ED}"/>
              </a:ext>
            </a:extLst>
          </p:cNvPr>
          <p:cNvSpPr txBox="1"/>
          <p:nvPr/>
        </p:nvSpPr>
        <p:spPr>
          <a:xfrm>
            <a:off x="3665706" y="4700628"/>
            <a:ext cx="416560" cy="58477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3200" b="1" dirty="0">
                <a:cs typeface="Calibri"/>
              </a:rPr>
              <a:t>E</a:t>
            </a:r>
          </a:p>
        </p:txBody>
      </p:sp>
      <p:sp>
        <p:nvSpPr>
          <p:cNvPr id="33" name="Téglalap 53">
            <a:extLst>
              <a:ext uri="{FF2B5EF4-FFF2-40B4-BE49-F238E27FC236}">
                <a16:creationId xmlns:a16="http://schemas.microsoft.com/office/drawing/2014/main" id="{DDEF7CEE-9429-49A2-82C9-1F61FBE2BBE6}"/>
              </a:ext>
            </a:extLst>
          </p:cNvPr>
          <p:cNvSpPr/>
          <p:nvPr/>
        </p:nvSpPr>
        <p:spPr>
          <a:xfrm>
            <a:off x="5839784" y="2658498"/>
            <a:ext cx="1067370" cy="45719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Szövegdoboz 22">
            <a:extLst>
              <a:ext uri="{FF2B5EF4-FFF2-40B4-BE49-F238E27FC236}">
                <a16:creationId xmlns:a16="http://schemas.microsoft.com/office/drawing/2014/main" id="{73895B0F-DC39-45E6-B7D1-22FEB3ED1914}"/>
              </a:ext>
            </a:extLst>
          </p:cNvPr>
          <p:cNvSpPr txBox="1"/>
          <p:nvPr/>
        </p:nvSpPr>
        <p:spPr>
          <a:xfrm>
            <a:off x="6128360" y="2575776"/>
            <a:ext cx="416560" cy="58477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3200" b="1" dirty="0">
                <a:cs typeface="Calibri"/>
              </a:rPr>
              <a:t>E</a:t>
            </a:r>
          </a:p>
        </p:txBody>
      </p:sp>
      <p:sp>
        <p:nvSpPr>
          <p:cNvPr id="35" name="Téglalap 55">
            <a:extLst>
              <a:ext uri="{FF2B5EF4-FFF2-40B4-BE49-F238E27FC236}">
                <a16:creationId xmlns:a16="http://schemas.microsoft.com/office/drawing/2014/main" id="{97295C67-315D-4AF3-AE9A-DD873F6F33E4}"/>
              </a:ext>
            </a:extLst>
          </p:cNvPr>
          <p:cNvSpPr/>
          <p:nvPr/>
        </p:nvSpPr>
        <p:spPr>
          <a:xfrm>
            <a:off x="5838072" y="3110562"/>
            <a:ext cx="1058809" cy="465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Szövegdoboz 32">
            <a:extLst>
              <a:ext uri="{FF2B5EF4-FFF2-40B4-BE49-F238E27FC236}">
                <a16:creationId xmlns:a16="http://schemas.microsoft.com/office/drawing/2014/main" id="{1E2844F6-B87C-4B1E-BCC9-3AA294BE0C28}"/>
              </a:ext>
            </a:extLst>
          </p:cNvPr>
          <p:cNvSpPr txBox="1"/>
          <p:nvPr/>
        </p:nvSpPr>
        <p:spPr>
          <a:xfrm>
            <a:off x="6128359" y="3022816"/>
            <a:ext cx="416560" cy="58477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3200" b="1" dirty="0"/>
              <a:t>5</a:t>
            </a:r>
            <a:endParaRPr lang="hu-HU" sz="3200" b="1" dirty="0">
              <a:cs typeface="Calibri"/>
            </a:endParaRPr>
          </a:p>
        </p:txBody>
      </p:sp>
      <p:sp>
        <p:nvSpPr>
          <p:cNvPr id="37" name="Szövegdoboz 56">
            <a:extLst>
              <a:ext uri="{FF2B5EF4-FFF2-40B4-BE49-F238E27FC236}">
                <a16:creationId xmlns:a16="http://schemas.microsoft.com/office/drawing/2014/main" id="{A54CE2A3-99D4-4134-8439-1FD21447FBDA}"/>
              </a:ext>
            </a:extLst>
          </p:cNvPr>
          <p:cNvSpPr txBox="1"/>
          <p:nvPr/>
        </p:nvSpPr>
        <p:spPr>
          <a:xfrm>
            <a:off x="9938399" y="2028549"/>
            <a:ext cx="416560" cy="58477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3200" b="1" dirty="0"/>
              <a:t>5</a:t>
            </a:r>
            <a:endParaRPr lang="hu-HU" sz="3200" b="1" dirty="0">
              <a:cs typeface="Calibri"/>
            </a:endParaRPr>
          </a:p>
        </p:txBody>
      </p:sp>
      <p:sp>
        <p:nvSpPr>
          <p:cNvPr id="38" name="Téglalap 58">
            <a:extLst>
              <a:ext uri="{FF2B5EF4-FFF2-40B4-BE49-F238E27FC236}">
                <a16:creationId xmlns:a16="http://schemas.microsoft.com/office/drawing/2014/main" id="{04EB2E85-B837-479E-A0F8-0DB53B862E14}"/>
              </a:ext>
            </a:extLst>
          </p:cNvPr>
          <p:cNvSpPr/>
          <p:nvPr/>
        </p:nvSpPr>
        <p:spPr>
          <a:xfrm>
            <a:off x="2139666" y="5223542"/>
            <a:ext cx="1144427" cy="4229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Szövegdoboz 34">
            <a:extLst>
              <a:ext uri="{FF2B5EF4-FFF2-40B4-BE49-F238E27FC236}">
                <a16:creationId xmlns:a16="http://schemas.microsoft.com/office/drawing/2014/main" id="{2A2DDC48-5D5B-4084-ADFF-5123F1CEED83}"/>
              </a:ext>
            </a:extLst>
          </p:cNvPr>
          <p:cNvSpPr txBox="1"/>
          <p:nvPr/>
        </p:nvSpPr>
        <p:spPr>
          <a:xfrm>
            <a:off x="2476986" y="5117188"/>
            <a:ext cx="416560" cy="58477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3200" b="1" dirty="0"/>
              <a:t>5</a:t>
            </a:r>
            <a:endParaRPr lang="hu-HU" sz="3200" b="1" dirty="0">
              <a:cs typeface="Calibri"/>
            </a:endParaRPr>
          </a:p>
        </p:txBody>
      </p:sp>
      <p:sp>
        <p:nvSpPr>
          <p:cNvPr id="40" name="Téglalap 60">
            <a:extLst>
              <a:ext uri="{FF2B5EF4-FFF2-40B4-BE49-F238E27FC236}">
                <a16:creationId xmlns:a16="http://schemas.microsoft.com/office/drawing/2014/main" id="{1DB42C29-8393-4EB1-AFEE-657CF61EEFE0}"/>
              </a:ext>
            </a:extLst>
          </p:cNvPr>
          <p:cNvSpPr/>
          <p:nvPr/>
        </p:nvSpPr>
        <p:spPr>
          <a:xfrm>
            <a:off x="2134529" y="4721819"/>
            <a:ext cx="1161549" cy="4914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Szövegdoboz 24">
            <a:extLst>
              <a:ext uri="{FF2B5EF4-FFF2-40B4-BE49-F238E27FC236}">
                <a16:creationId xmlns:a16="http://schemas.microsoft.com/office/drawing/2014/main" id="{05736BB3-B2D3-4A70-8B22-773E8418AC1F}"/>
              </a:ext>
            </a:extLst>
          </p:cNvPr>
          <p:cNvSpPr txBox="1"/>
          <p:nvPr/>
        </p:nvSpPr>
        <p:spPr>
          <a:xfrm>
            <a:off x="2476986" y="4670148"/>
            <a:ext cx="416560" cy="58477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3200" b="1" dirty="0"/>
              <a:t>A</a:t>
            </a:r>
            <a:endParaRPr lang="hu-HU" sz="3200" b="1" dirty="0">
              <a:cs typeface="Calibri"/>
            </a:endParaRPr>
          </a:p>
        </p:txBody>
      </p:sp>
      <p:sp>
        <p:nvSpPr>
          <p:cNvPr id="42" name="Téglalap 62">
            <a:extLst>
              <a:ext uri="{FF2B5EF4-FFF2-40B4-BE49-F238E27FC236}">
                <a16:creationId xmlns:a16="http://schemas.microsoft.com/office/drawing/2014/main" id="{6E35CFD2-28CE-427C-B356-421E394D132E}"/>
              </a:ext>
            </a:extLst>
          </p:cNvPr>
          <p:cNvSpPr/>
          <p:nvPr/>
        </p:nvSpPr>
        <p:spPr>
          <a:xfrm>
            <a:off x="1130796" y="2658498"/>
            <a:ext cx="1033122" cy="4571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Szövegdoboz 17">
            <a:extLst>
              <a:ext uri="{FF2B5EF4-FFF2-40B4-BE49-F238E27FC236}">
                <a16:creationId xmlns:a16="http://schemas.microsoft.com/office/drawing/2014/main" id="{7BBC1BC4-4589-45B3-A4C2-DD97A338F787}"/>
              </a:ext>
            </a:extLst>
          </p:cNvPr>
          <p:cNvSpPr txBox="1"/>
          <p:nvPr/>
        </p:nvSpPr>
        <p:spPr>
          <a:xfrm>
            <a:off x="1383640" y="2575777"/>
            <a:ext cx="416560" cy="58477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3200" b="1" dirty="0"/>
              <a:t>A</a:t>
            </a:r>
            <a:endParaRPr lang="hu-HU" sz="3200" b="1" dirty="0">
              <a:cs typeface="Calibri"/>
            </a:endParaRPr>
          </a:p>
        </p:txBody>
      </p:sp>
      <p:sp>
        <p:nvSpPr>
          <p:cNvPr id="44" name="Téglalap 64">
            <a:extLst>
              <a:ext uri="{FF2B5EF4-FFF2-40B4-BE49-F238E27FC236}">
                <a16:creationId xmlns:a16="http://schemas.microsoft.com/office/drawing/2014/main" id="{E0B50518-AEB8-4ED2-8FD3-94C7D02AF50B}"/>
              </a:ext>
            </a:extLst>
          </p:cNvPr>
          <p:cNvSpPr/>
          <p:nvPr/>
        </p:nvSpPr>
        <p:spPr>
          <a:xfrm>
            <a:off x="1137646" y="3110562"/>
            <a:ext cx="1024561" cy="4657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Szövegdoboz 28">
            <a:extLst>
              <a:ext uri="{FF2B5EF4-FFF2-40B4-BE49-F238E27FC236}">
                <a16:creationId xmlns:a16="http://schemas.microsoft.com/office/drawing/2014/main" id="{A2C1544E-39E5-40B7-9182-03657BA92878}"/>
              </a:ext>
            </a:extLst>
          </p:cNvPr>
          <p:cNvSpPr txBox="1"/>
          <p:nvPr/>
        </p:nvSpPr>
        <p:spPr>
          <a:xfrm>
            <a:off x="1383639" y="3053296"/>
            <a:ext cx="416560" cy="58477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3200" b="1" dirty="0">
                <a:cs typeface="Calibri"/>
              </a:rPr>
              <a:t>1</a:t>
            </a:r>
          </a:p>
        </p:txBody>
      </p:sp>
      <p:sp>
        <p:nvSpPr>
          <p:cNvPr id="46" name="Téglalap 66">
            <a:extLst>
              <a:ext uri="{FF2B5EF4-FFF2-40B4-BE49-F238E27FC236}">
                <a16:creationId xmlns:a16="http://schemas.microsoft.com/office/drawing/2014/main" id="{4A23FE1D-591A-42EF-A93E-AF9E5E0C42B2}"/>
              </a:ext>
            </a:extLst>
          </p:cNvPr>
          <p:cNvSpPr/>
          <p:nvPr/>
        </p:nvSpPr>
        <p:spPr>
          <a:xfrm>
            <a:off x="2156498" y="2656787"/>
            <a:ext cx="1152987" cy="45719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Téglalap 68">
            <a:extLst>
              <a:ext uri="{FF2B5EF4-FFF2-40B4-BE49-F238E27FC236}">
                <a16:creationId xmlns:a16="http://schemas.microsoft.com/office/drawing/2014/main" id="{BF50DA8E-7557-4595-B9A6-3F2A75DB39DA}"/>
              </a:ext>
            </a:extLst>
          </p:cNvPr>
          <p:cNvSpPr/>
          <p:nvPr/>
        </p:nvSpPr>
        <p:spPr>
          <a:xfrm>
            <a:off x="2163348" y="3117412"/>
            <a:ext cx="1152988" cy="465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Téglalap 69">
            <a:extLst>
              <a:ext uri="{FF2B5EF4-FFF2-40B4-BE49-F238E27FC236}">
                <a16:creationId xmlns:a16="http://schemas.microsoft.com/office/drawing/2014/main" id="{A7686A41-C47F-48DE-BD3A-8C9999955DC0}"/>
              </a:ext>
            </a:extLst>
          </p:cNvPr>
          <p:cNvSpPr/>
          <p:nvPr/>
        </p:nvSpPr>
        <p:spPr>
          <a:xfrm>
            <a:off x="8948284" y="2973231"/>
            <a:ext cx="1061664" cy="8133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Szövegdoboz 71">
            <a:extLst>
              <a:ext uri="{FF2B5EF4-FFF2-40B4-BE49-F238E27FC236}">
                <a16:creationId xmlns:a16="http://schemas.microsoft.com/office/drawing/2014/main" id="{DAAE19B9-1084-41AE-ADB3-FD7D4450115A}"/>
              </a:ext>
            </a:extLst>
          </p:cNvPr>
          <p:cNvSpPr txBox="1"/>
          <p:nvPr/>
        </p:nvSpPr>
        <p:spPr>
          <a:xfrm>
            <a:off x="9054822" y="3079938"/>
            <a:ext cx="416560" cy="58477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3200" b="1" dirty="0">
                <a:cs typeface="Calibri"/>
              </a:rPr>
              <a:t>2</a:t>
            </a:r>
          </a:p>
        </p:txBody>
      </p:sp>
      <p:sp>
        <p:nvSpPr>
          <p:cNvPr id="50" name="Téglalap 73">
            <a:extLst>
              <a:ext uri="{FF2B5EF4-FFF2-40B4-BE49-F238E27FC236}">
                <a16:creationId xmlns:a16="http://schemas.microsoft.com/office/drawing/2014/main" id="{4B31BCFE-A65C-4A12-B25C-C0491A7403B3}"/>
              </a:ext>
            </a:extLst>
          </p:cNvPr>
          <p:cNvSpPr/>
          <p:nvPr/>
        </p:nvSpPr>
        <p:spPr>
          <a:xfrm>
            <a:off x="1110538" y="5230391"/>
            <a:ext cx="1024562" cy="39726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Szövegdoboz 33">
            <a:extLst>
              <a:ext uri="{FF2B5EF4-FFF2-40B4-BE49-F238E27FC236}">
                <a16:creationId xmlns:a16="http://schemas.microsoft.com/office/drawing/2014/main" id="{8E9DEE9B-EFD0-4660-A043-EBAC4CA8654B}"/>
              </a:ext>
            </a:extLst>
          </p:cNvPr>
          <p:cNvSpPr txBox="1"/>
          <p:nvPr/>
        </p:nvSpPr>
        <p:spPr>
          <a:xfrm>
            <a:off x="1359386" y="5117188"/>
            <a:ext cx="416560" cy="58477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3200" b="1" dirty="0">
                <a:cs typeface="Calibri"/>
              </a:rPr>
              <a:t>2</a:t>
            </a:r>
          </a:p>
        </p:txBody>
      </p:sp>
      <p:sp>
        <p:nvSpPr>
          <p:cNvPr id="52" name="Téglalap 75">
            <a:extLst>
              <a:ext uri="{FF2B5EF4-FFF2-40B4-BE49-F238E27FC236}">
                <a16:creationId xmlns:a16="http://schemas.microsoft.com/office/drawing/2014/main" id="{53A1FE5E-BB68-4CB6-B138-5056F410C7B3}"/>
              </a:ext>
            </a:extLst>
          </p:cNvPr>
          <p:cNvSpPr/>
          <p:nvPr/>
        </p:nvSpPr>
        <p:spPr>
          <a:xfrm>
            <a:off x="1113963" y="4720106"/>
            <a:ext cx="1024560" cy="5085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Szövegdoboz 23">
            <a:extLst>
              <a:ext uri="{FF2B5EF4-FFF2-40B4-BE49-F238E27FC236}">
                <a16:creationId xmlns:a16="http://schemas.microsoft.com/office/drawing/2014/main" id="{EA18C03B-20AC-448D-A792-D8E0BFDE16FD}"/>
              </a:ext>
            </a:extLst>
          </p:cNvPr>
          <p:cNvSpPr txBox="1"/>
          <p:nvPr/>
        </p:nvSpPr>
        <p:spPr>
          <a:xfrm>
            <a:off x="1359387" y="4670148"/>
            <a:ext cx="416560" cy="58477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3200" b="1" dirty="0"/>
              <a:t>D</a:t>
            </a:r>
            <a:endParaRPr lang="hu-HU" sz="3200" b="1" dirty="0">
              <a:cs typeface="Calibri"/>
            </a:endParaRPr>
          </a:p>
        </p:txBody>
      </p:sp>
      <p:sp>
        <p:nvSpPr>
          <p:cNvPr id="54" name="Téglalap 77">
            <a:extLst>
              <a:ext uri="{FF2B5EF4-FFF2-40B4-BE49-F238E27FC236}">
                <a16:creationId xmlns:a16="http://schemas.microsoft.com/office/drawing/2014/main" id="{D16FD826-CDD5-45DD-A881-51359E734C5A}"/>
              </a:ext>
            </a:extLst>
          </p:cNvPr>
          <p:cNvSpPr/>
          <p:nvPr/>
        </p:nvSpPr>
        <p:spPr>
          <a:xfrm>
            <a:off x="4528117" y="2665346"/>
            <a:ext cx="1307098" cy="44863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Szövegdoboz 21">
            <a:extLst>
              <a:ext uri="{FF2B5EF4-FFF2-40B4-BE49-F238E27FC236}">
                <a16:creationId xmlns:a16="http://schemas.microsoft.com/office/drawing/2014/main" id="{8CAF7DBA-082F-472F-90E6-232D1C3E0C06}"/>
              </a:ext>
            </a:extLst>
          </p:cNvPr>
          <p:cNvSpPr txBox="1"/>
          <p:nvPr/>
        </p:nvSpPr>
        <p:spPr>
          <a:xfrm>
            <a:off x="4980280" y="2575776"/>
            <a:ext cx="416560" cy="58477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3200" b="1" dirty="0"/>
              <a:t>D</a:t>
            </a:r>
            <a:endParaRPr lang="hu-HU" sz="3200" b="1" dirty="0">
              <a:cs typeface="Calibri"/>
            </a:endParaRPr>
          </a:p>
        </p:txBody>
      </p:sp>
      <p:sp>
        <p:nvSpPr>
          <p:cNvPr id="56" name="Téglalap 79">
            <a:extLst>
              <a:ext uri="{FF2B5EF4-FFF2-40B4-BE49-F238E27FC236}">
                <a16:creationId xmlns:a16="http://schemas.microsoft.com/office/drawing/2014/main" id="{3DF4AB1A-679A-4D2B-81A7-99123CE723AA}"/>
              </a:ext>
            </a:extLst>
          </p:cNvPr>
          <p:cNvSpPr/>
          <p:nvPr/>
        </p:nvSpPr>
        <p:spPr>
          <a:xfrm>
            <a:off x="4526405" y="3108850"/>
            <a:ext cx="1307101" cy="465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" name="Szövegdoboz 31">
            <a:extLst>
              <a:ext uri="{FF2B5EF4-FFF2-40B4-BE49-F238E27FC236}">
                <a16:creationId xmlns:a16="http://schemas.microsoft.com/office/drawing/2014/main" id="{946F986D-D940-41FA-81D1-0E0359BF0D86}"/>
              </a:ext>
            </a:extLst>
          </p:cNvPr>
          <p:cNvSpPr txBox="1"/>
          <p:nvPr/>
        </p:nvSpPr>
        <p:spPr>
          <a:xfrm>
            <a:off x="4980279" y="3022816"/>
            <a:ext cx="416560" cy="58477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3200" b="1" dirty="0">
                <a:cs typeface="Calibri"/>
              </a:rPr>
              <a:t>4</a:t>
            </a:r>
          </a:p>
        </p:txBody>
      </p:sp>
      <p:sp>
        <p:nvSpPr>
          <p:cNvPr id="58" name="Szövegdoboz 81">
            <a:extLst>
              <a:ext uri="{FF2B5EF4-FFF2-40B4-BE49-F238E27FC236}">
                <a16:creationId xmlns:a16="http://schemas.microsoft.com/office/drawing/2014/main" id="{CE054C75-820C-4DE9-80B6-480276B7B686}"/>
              </a:ext>
            </a:extLst>
          </p:cNvPr>
          <p:cNvSpPr txBox="1"/>
          <p:nvPr/>
        </p:nvSpPr>
        <p:spPr>
          <a:xfrm>
            <a:off x="9524009" y="3078225"/>
            <a:ext cx="416560" cy="58477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3200" b="1" dirty="0">
                <a:cs typeface="Calibri"/>
              </a:rPr>
              <a:t>4</a:t>
            </a:r>
          </a:p>
        </p:txBody>
      </p:sp>
      <p:sp>
        <p:nvSpPr>
          <p:cNvPr id="59" name="Téglalap 83">
            <a:extLst>
              <a:ext uri="{FF2B5EF4-FFF2-40B4-BE49-F238E27FC236}">
                <a16:creationId xmlns:a16="http://schemas.microsoft.com/office/drawing/2014/main" id="{4FA646E8-B69E-48B2-9EF9-4009D91DE783}"/>
              </a:ext>
            </a:extLst>
          </p:cNvPr>
          <p:cNvSpPr/>
          <p:nvPr/>
        </p:nvSpPr>
        <p:spPr>
          <a:xfrm>
            <a:off x="5812678" y="5214979"/>
            <a:ext cx="1041686" cy="4143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" name="Szövegdoboz 37">
            <a:extLst>
              <a:ext uri="{FF2B5EF4-FFF2-40B4-BE49-F238E27FC236}">
                <a16:creationId xmlns:a16="http://schemas.microsoft.com/office/drawing/2014/main" id="{754614C2-5FE2-4A3B-85DB-3B7D34737B29}"/>
              </a:ext>
            </a:extLst>
          </p:cNvPr>
          <p:cNvSpPr txBox="1"/>
          <p:nvPr/>
        </p:nvSpPr>
        <p:spPr>
          <a:xfrm>
            <a:off x="6124426" y="5120955"/>
            <a:ext cx="416560" cy="58477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3200" b="1" dirty="0">
                <a:cs typeface="Calibri"/>
              </a:rPr>
              <a:t>4</a:t>
            </a:r>
          </a:p>
        </p:txBody>
      </p:sp>
      <p:sp>
        <p:nvSpPr>
          <p:cNvPr id="61" name="Téglalap 85">
            <a:extLst>
              <a:ext uri="{FF2B5EF4-FFF2-40B4-BE49-F238E27FC236}">
                <a16:creationId xmlns:a16="http://schemas.microsoft.com/office/drawing/2014/main" id="{876A665C-E330-4A57-9B27-729C6D79030F}"/>
              </a:ext>
            </a:extLst>
          </p:cNvPr>
          <p:cNvSpPr/>
          <p:nvPr/>
        </p:nvSpPr>
        <p:spPr>
          <a:xfrm>
            <a:off x="5814389" y="4720108"/>
            <a:ext cx="1058808" cy="50856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Szövegdoboz 27">
            <a:extLst>
              <a:ext uri="{FF2B5EF4-FFF2-40B4-BE49-F238E27FC236}">
                <a16:creationId xmlns:a16="http://schemas.microsoft.com/office/drawing/2014/main" id="{BE2F6BB5-590E-4DE0-BF4C-4D3163F26547}"/>
              </a:ext>
            </a:extLst>
          </p:cNvPr>
          <p:cNvSpPr txBox="1"/>
          <p:nvPr/>
        </p:nvSpPr>
        <p:spPr>
          <a:xfrm>
            <a:off x="6124426" y="4639668"/>
            <a:ext cx="416560" cy="58477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3200" b="1" dirty="0"/>
              <a:t>B</a:t>
            </a:r>
            <a:endParaRPr lang="hu-HU" sz="3200" b="1" dirty="0">
              <a:cs typeface="Calibri"/>
            </a:endParaRPr>
          </a:p>
        </p:txBody>
      </p:sp>
      <p:sp>
        <p:nvSpPr>
          <p:cNvPr id="63" name="Téglalap 87">
            <a:extLst>
              <a:ext uri="{FF2B5EF4-FFF2-40B4-BE49-F238E27FC236}">
                <a16:creationId xmlns:a16="http://schemas.microsoft.com/office/drawing/2014/main" id="{506DB9AD-8A4C-42F7-A54D-8113E117B7D2}"/>
              </a:ext>
            </a:extLst>
          </p:cNvPr>
          <p:cNvSpPr/>
          <p:nvPr/>
        </p:nvSpPr>
        <p:spPr>
          <a:xfrm>
            <a:off x="2163349" y="2663636"/>
            <a:ext cx="1144426" cy="4571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Szövegdoboz 19">
            <a:extLst>
              <a:ext uri="{FF2B5EF4-FFF2-40B4-BE49-F238E27FC236}">
                <a16:creationId xmlns:a16="http://schemas.microsoft.com/office/drawing/2014/main" id="{866FD73A-201E-4847-97B3-F9577EF7179A}"/>
              </a:ext>
            </a:extLst>
          </p:cNvPr>
          <p:cNvSpPr txBox="1"/>
          <p:nvPr/>
        </p:nvSpPr>
        <p:spPr>
          <a:xfrm>
            <a:off x="2470760" y="2575777"/>
            <a:ext cx="416560" cy="58477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3200" b="1" dirty="0"/>
              <a:t>B</a:t>
            </a:r>
            <a:endParaRPr lang="hu-HU" sz="3200" b="1" dirty="0">
              <a:cs typeface="Calibri"/>
            </a:endParaRPr>
          </a:p>
        </p:txBody>
      </p:sp>
      <p:sp>
        <p:nvSpPr>
          <p:cNvPr id="65" name="Téglalap 89">
            <a:extLst>
              <a:ext uri="{FF2B5EF4-FFF2-40B4-BE49-F238E27FC236}">
                <a16:creationId xmlns:a16="http://schemas.microsoft.com/office/drawing/2014/main" id="{BAA76B75-3BE1-4CFF-8C87-4228BD546EED}"/>
              </a:ext>
            </a:extLst>
          </p:cNvPr>
          <p:cNvSpPr/>
          <p:nvPr/>
        </p:nvSpPr>
        <p:spPr>
          <a:xfrm>
            <a:off x="2163349" y="3108850"/>
            <a:ext cx="1144426" cy="4657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Szövegdoboz 29">
            <a:extLst>
              <a:ext uri="{FF2B5EF4-FFF2-40B4-BE49-F238E27FC236}">
                <a16:creationId xmlns:a16="http://schemas.microsoft.com/office/drawing/2014/main" id="{64E047E8-5948-4D4C-B8A5-68F12AC4E999}"/>
              </a:ext>
            </a:extLst>
          </p:cNvPr>
          <p:cNvSpPr txBox="1"/>
          <p:nvPr/>
        </p:nvSpPr>
        <p:spPr>
          <a:xfrm>
            <a:off x="2470759" y="3053296"/>
            <a:ext cx="416560" cy="58477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3200" b="1" dirty="0">
                <a:cs typeface="Calibri"/>
              </a:rPr>
              <a:t>2</a:t>
            </a:r>
          </a:p>
        </p:txBody>
      </p:sp>
      <p:sp>
        <p:nvSpPr>
          <p:cNvPr id="67" name="Szövegdoboz 90">
            <a:extLst>
              <a:ext uri="{FF2B5EF4-FFF2-40B4-BE49-F238E27FC236}">
                <a16:creationId xmlns:a16="http://schemas.microsoft.com/office/drawing/2014/main" id="{17A7D32F-AEAE-456C-B0E2-3F619F42478D}"/>
              </a:ext>
            </a:extLst>
          </p:cNvPr>
          <p:cNvSpPr txBox="1"/>
          <p:nvPr/>
        </p:nvSpPr>
        <p:spPr>
          <a:xfrm>
            <a:off x="1050182" y="1912347"/>
            <a:ext cx="149317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3200" dirty="0"/>
              <a:t>1. szülő</a:t>
            </a:r>
            <a:endParaRPr lang="hu-HU" sz="3200" dirty="0">
              <a:cs typeface="Calibri"/>
            </a:endParaRPr>
          </a:p>
        </p:txBody>
      </p:sp>
      <p:sp>
        <p:nvSpPr>
          <p:cNvPr id="68" name="Szövegdoboz 91">
            <a:extLst>
              <a:ext uri="{FF2B5EF4-FFF2-40B4-BE49-F238E27FC236}">
                <a16:creationId xmlns:a16="http://schemas.microsoft.com/office/drawing/2014/main" id="{1EC411DF-B080-4838-94DA-E4DC86298EC3}"/>
              </a:ext>
            </a:extLst>
          </p:cNvPr>
          <p:cNvSpPr txBox="1"/>
          <p:nvPr/>
        </p:nvSpPr>
        <p:spPr>
          <a:xfrm>
            <a:off x="1050182" y="3994160"/>
            <a:ext cx="154454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3200" dirty="0"/>
              <a:t>2. szülő</a:t>
            </a:r>
            <a:endParaRPr lang="hu-HU" sz="3200" dirty="0">
              <a:cs typeface="Calibri"/>
            </a:endParaRPr>
          </a:p>
        </p:txBody>
      </p:sp>
      <p:sp>
        <p:nvSpPr>
          <p:cNvPr id="69" name="Szövegdoboz 92">
            <a:extLst>
              <a:ext uri="{FF2B5EF4-FFF2-40B4-BE49-F238E27FC236}">
                <a16:creationId xmlns:a16="http://schemas.microsoft.com/office/drawing/2014/main" id="{6DBE633C-C1C7-4AEA-A2DD-78B3B76E52CF}"/>
              </a:ext>
            </a:extLst>
          </p:cNvPr>
          <p:cNvSpPr txBox="1"/>
          <p:nvPr/>
        </p:nvSpPr>
        <p:spPr>
          <a:xfrm>
            <a:off x="7680176" y="2034749"/>
            <a:ext cx="133050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3200" dirty="0"/>
              <a:t>1. kör</a:t>
            </a:r>
            <a:endParaRPr lang="hu-HU" sz="3200" dirty="0">
              <a:cs typeface="Calibri"/>
            </a:endParaRPr>
          </a:p>
        </p:txBody>
      </p:sp>
      <p:sp>
        <p:nvSpPr>
          <p:cNvPr id="70" name="Szövegdoboz 93">
            <a:extLst>
              <a:ext uri="{FF2B5EF4-FFF2-40B4-BE49-F238E27FC236}">
                <a16:creationId xmlns:a16="http://schemas.microsoft.com/office/drawing/2014/main" id="{72CF78A3-E90E-45B9-8881-32CB78F8D2CB}"/>
              </a:ext>
            </a:extLst>
          </p:cNvPr>
          <p:cNvSpPr txBox="1"/>
          <p:nvPr/>
        </p:nvSpPr>
        <p:spPr>
          <a:xfrm>
            <a:off x="7697300" y="3079289"/>
            <a:ext cx="129625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3200" dirty="0">
                <a:cs typeface="Calibri"/>
              </a:rPr>
              <a:t>2. kör</a:t>
            </a:r>
          </a:p>
        </p:txBody>
      </p:sp>
      <p:sp>
        <p:nvSpPr>
          <p:cNvPr id="71" name="Téglalap 94">
            <a:extLst>
              <a:ext uri="{FF2B5EF4-FFF2-40B4-BE49-F238E27FC236}">
                <a16:creationId xmlns:a16="http://schemas.microsoft.com/office/drawing/2014/main" id="{043BACC9-19DD-48BE-9D50-42E2F10F207C}"/>
              </a:ext>
            </a:extLst>
          </p:cNvPr>
          <p:cNvSpPr/>
          <p:nvPr/>
        </p:nvSpPr>
        <p:spPr>
          <a:xfrm>
            <a:off x="9699148" y="3968646"/>
            <a:ext cx="1395572" cy="933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cs typeface="Calibri"/>
              </a:rPr>
              <a:t>A C E D B</a:t>
            </a:r>
          </a:p>
          <a:p>
            <a:pPr algn="ctr"/>
            <a:r>
              <a:rPr lang="hu-HU" dirty="0">
                <a:cs typeface="Calibri"/>
              </a:rPr>
              <a:t>1 3 5 2 4</a:t>
            </a:r>
          </a:p>
        </p:txBody>
      </p:sp>
      <p:sp>
        <p:nvSpPr>
          <p:cNvPr id="72" name="Szövegdoboz 95">
            <a:extLst>
              <a:ext uri="{FF2B5EF4-FFF2-40B4-BE49-F238E27FC236}">
                <a16:creationId xmlns:a16="http://schemas.microsoft.com/office/drawing/2014/main" id="{E51235E2-0CD3-46BA-B802-4C62E0469450}"/>
              </a:ext>
            </a:extLst>
          </p:cNvPr>
          <p:cNvSpPr txBox="1"/>
          <p:nvPr/>
        </p:nvSpPr>
        <p:spPr>
          <a:xfrm>
            <a:off x="7710833" y="4124357"/>
            <a:ext cx="178427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3200" dirty="0">
                <a:cs typeface="Calibri"/>
              </a:rPr>
              <a:t>1. gyerek</a:t>
            </a:r>
          </a:p>
        </p:txBody>
      </p:sp>
      <p:sp>
        <p:nvSpPr>
          <p:cNvPr id="73" name="Szövegdoboz 96">
            <a:extLst>
              <a:ext uri="{FF2B5EF4-FFF2-40B4-BE49-F238E27FC236}">
                <a16:creationId xmlns:a16="http://schemas.microsoft.com/office/drawing/2014/main" id="{804C5FFE-C9D5-4A51-96D2-D01347230AB6}"/>
              </a:ext>
            </a:extLst>
          </p:cNvPr>
          <p:cNvSpPr txBox="1"/>
          <p:nvPr/>
        </p:nvSpPr>
        <p:spPr>
          <a:xfrm>
            <a:off x="7691513" y="5338637"/>
            <a:ext cx="178427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3200" dirty="0">
                <a:cs typeface="Calibri"/>
              </a:rPr>
              <a:t>2. gyerek</a:t>
            </a:r>
          </a:p>
        </p:txBody>
      </p:sp>
      <p:sp>
        <p:nvSpPr>
          <p:cNvPr id="74" name="Téglalap 97">
            <a:extLst>
              <a:ext uri="{FF2B5EF4-FFF2-40B4-BE49-F238E27FC236}">
                <a16:creationId xmlns:a16="http://schemas.microsoft.com/office/drawing/2014/main" id="{92C83D6F-F294-449B-8BF4-76B2E3E4AF6B}"/>
              </a:ext>
            </a:extLst>
          </p:cNvPr>
          <p:cNvSpPr/>
          <p:nvPr/>
        </p:nvSpPr>
        <p:spPr>
          <a:xfrm>
            <a:off x="9699147" y="5124488"/>
            <a:ext cx="1395572" cy="933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dirty="0">
                <a:cs typeface="Calibri"/>
              </a:rPr>
              <a:t>A C E D B</a:t>
            </a:r>
          </a:p>
          <a:p>
            <a:pPr algn="ctr"/>
            <a:r>
              <a:rPr lang="hu-HU" dirty="0">
                <a:cs typeface="Calibri"/>
              </a:rPr>
              <a:t>5 1 3 4 2</a:t>
            </a:r>
          </a:p>
        </p:txBody>
      </p:sp>
    </p:spTree>
    <p:extLst>
      <p:ext uri="{BB962C8B-B14F-4D97-AF65-F5344CB8AC3E}">
        <p14:creationId xmlns:p14="http://schemas.microsoft.com/office/powerpoint/2010/main" val="37728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1" grpId="0"/>
      <p:bldP spid="22" grpId="0" animBg="1"/>
      <p:bldP spid="24" grpId="0" animBg="1"/>
      <p:bldP spid="26" grpId="0" animBg="1"/>
      <p:bldP spid="28" grpId="0"/>
      <p:bldP spid="29" grpId="0" animBg="1"/>
      <p:bldP spid="31" grpId="0" animBg="1"/>
      <p:bldP spid="33" grpId="0" animBg="1"/>
      <p:bldP spid="35" grpId="0" animBg="1"/>
      <p:bldP spid="37" grpId="0"/>
      <p:bldP spid="38" grpId="0" animBg="1"/>
      <p:bldP spid="40" grpId="0" animBg="1"/>
      <p:bldP spid="42" grpId="0" animBg="1"/>
      <p:bldP spid="44" grpId="0" animBg="1"/>
      <p:bldP spid="46" grpId="0" animBg="1"/>
      <p:bldP spid="47" grpId="0" animBg="1"/>
      <p:bldP spid="49" grpId="0"/>
      <p:bldP spid="50" grpId="0" animBg="1"/>
      <p:bldP spid="52" grpId="0" animBg="1"/>
      <p:bldP spid="54" grpId="0" animBg="1"/>
      <p:bldP spid="56" grpId="0" animBg="1"/>
      <p:bldP spid="58" grpId="0"/>
      <p:bldP spid="59" grpId="0" animBg="1"/>
      <p:bldP spid="61" grpId="0" animBg="1"/>
      <p:bldP spid="63" grpId="0" animBg="1"/>
      <p:bldP spid="65" grpId="0" animBg="1"/>
      <p:bldP spid="71" grpId="0" animBg="1"/>
      <p:bldP spid="74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3525</TotalTime>
  <Words>423</Words>
  <Application>Microsoft Office PowerPoint</Application>
  <PresentationFormat>Widescreen</PresentationFormat>
  <Paragraphs>134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Retrospect</vt:lpstr>
      <vt:lpstr>Záróvizsga beosztás készítésé genetikus algoritmussal</vt:lpstr>
      <vt:lpstr>A feladat</vt:lpstr>
      <vt:lpstr>A legjobb nem optimális.</vt:lpstr>
      <vt:lpstr>Genetikus algoritmus</vt:lpstr>
      <vt:lpstr>Model</vt:lpstr>
      <vt:lpstr>Merre van az előre?</vt:lpstr>
      <vt:lpstr>Szelekció</vt:lpstr>
      <vt:lpstr>Crossover</vt:lpstr>
      <vt:lpstr>Cycle crossover</vt:lpstr>
      <vt:lpstr>Crossover módosítva</vt:lpstr>
      <vt:lpstr>Mutációk</vt:lpstr>
      <vt:lpstr>Merre tovább?</vt:lpstr>
      <vt:lpstr>Kérdések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Kárpáti Márk András</dc:creator>
  <cp:lastModifiedBy>Kárpáti Márk András</cp:lastModifiedBy>
  <cp:revision>36</cp:revision>
  <dcterms:created xsi:type="dcterms:W3CDTF">2021-12-13T14:05:43Z</dcterms:created>
  <dcterms:modified xsi:type="dcterms:W3CDTF">2021-12-16T09:48:42Z</dcterms:modified>
</cp:coreProperties>
</file>