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3" r:id="rId5"/>
    <p:sldId id="258" r:id="rId6"/>
    <p:sldId id="261" r:id="rId7"/>
    <p:sldId id="262" r:id="rId8"/>
    <p:sldId id="265" r:id="rId9"/>
    <p:sldId id="266" r:id="rId10"/>
    <p:sldId id="264" r:id="rId11"/>
    <p:sldId id="267" r:id="rId12"/>
    <p:sldId id="26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103" autoAdjust="0"/>
  </p:normalViewPr>
  <p:slideViewPr>
    <p:cSldViewPr snapToGrid="0">
      <p:cViewPr varScale="1">
        <p:scale>
          <a:sx n="72" d="100"/>
          <a:sy n="72" d="100"/>
        </p:scale>
        <p:origin x="13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9B7D21-DD13-461C-96A0-B8C179F1147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AC3943-7AAA-468B-894C-7A6A68F3032B}">
      <dgm:prSet/>
      <dgm:spPr/>
      <dgm:t>
        <a:bodyPr/>
        <a:lstStyle/>
        <a:p>
          <a:r>
            <a:rPr lang="hu-HU"/>
            <a:t>Single-Player Monte-Carlo Tree Search megvalósítása</a:t>
          </a:r>
          <a:endParaRPr lang="en-US"/>
        </a:p>
      </dgm:t>
    </dgm:pt>
    <dgm:pt modelId="{A54393E5-38C0-4745-BA42-155572D32877}" type="parTrans" cxnId="{DDC48E26-22B0-43BD-BA93-DD880B3C4842}">
      <dgm:prSet/>
      <dgm:spPr/>
      <dgm:t>
        <a:bodyPr/>
        <a:lstStyle/>
        <a:p>
          <a:endParaRPr lang="en-US"/>
        </a:p>
      </dgm:t>
    </dgm:pt>
    <dgm:pt modelId="{C0A67EE1-9FC8-4C18-B67A-29C805566CD3}" type="sibTrans" cxnId="{DDC48E26-22B0-43BD-BA93-DD880B3C4842}">
      <dgm:prSet/>
      <dgm:spPr/>
      <dgm:t>
        <a:bodyPr/>
        <a:lstStyle/>
        <a:p>
          <a:endParaRPr lang="en-US"/>
        </a:p>
      </dgm:t>
    </dgm:pt>
    <dgm:pt modelId="{0F85ACD3-2C98-4DFB-9793-0ACA44E16E3D}">
      <dgm:prSet/>
      <dgm:spPr/>
      <dgm:t>
        <a:bodyPr/>
        <a:lstStyle/>
        <a:p>
          <a:r>
            <a:rPr lang="hu-HU"/>
            <a:t>Különböző heurisztikák </a:t>
          </a:r>
          <a:endParaRPr lang="en-US"/>
        </a:p>
      </dgm:t>
    </dgm:pt>
    <dgm:pt modelId="{E8AE2309-2BF7-493F-A930-D13E5185145A}" type="parTrans" cxnId="{57625E09-2D6B-4C68-8A96-C0C66627FC09}">
      <dgm:prSet/>
      <dgm:spPr/>
      <dgm:t>
        <a:bodyPr/>
        <a:lstStyle/>
        <a:p>
          <a:endParaRPr lang="en-US"/>
        </a:p>
      </dgm:t>
    </dgm:pt>
    <dgm:pt modelId="{2306211F-AA4B-4357-99CC-0F5A08CE64C1}" type="sibTrans" cxnId="{57625E09-2D6B-4C68-8A96-C0C66627FC09}">
      <dgm:prSet/>
      <dgm:spPr/>
      <dgm:t>
        <a:bodyPr/>
        <a:lstStyle/>
        <a:p>
          <a:endParaRPr lang="en-US"/>
        </a:p>
      </dgm:t>
    </dgm:pt>
    <dgm:pt modelId="{B99D7E4C-2AF0-46FA-B9E6-40B5D84B87C6}">
      <dgm:prSet/>
      <dgm:spPr/>
      <dgm:t>
        <a:bodyPr/>
        <a:lstStyle/>
        <a:p>
          <a:r>
            <a:rPr lang="hu-HU"/>
            <a:t>Kereső algoritmus változóinak hangolása</a:t>
          </a:r>
          <a:endParaRPr lang="en-US"/>
        </a:p>
      </dgm:t>
    </dgm:pt>
    <dgm:pt modelId="{EF267DA1-15F0-4743-9D3A-542EB068C0AD}" type="parTrans" cxnId="{B5A45C0B-840B-4ECD-A91D-5B0ED5AC8B18}">
      <dgm:prSet/>
      <dgm:spPr/>
      <dgm:t>
        <a:bodyPr/>
        <a:lstStyle/>
        <a:p>
          <a:endParaRPr lang="en-US"/>
        </a:p>
      </dgm:t>
    </dgm:pt>
    <dgm:pt modelId="{E23C68FE-BF05-4B3F-BC93-9F295F78A632}" type="sibTrans" cxnId="{B5A45C0B-840B-4ECD-A91D-5B0ED5AC8B18}">
      <dgm:prSet/>
      <dgm:spPr/>
      <dgm:t>
        <a:bodyPr/>
        <a:lstStyle/>
        <a:p>
          <a:endParaRPr lang="en-US"/>
        </a:p>
      </dgm:t>
    </dgm:pt>
    <dgm:pt modelId="{0F6FC568-DC2E-4799-A114-BDDD18E6CDA6}">
      <dgm:prSet/>
      <dgm:spPr/>
      <dgm:t>
        <a:bodyPr/>
        <a:lstStyle/>
        <a:p>
          <a:r>
            <a:rPr lang="hu-HU" dirty="0"/>
            <a:t>Pálya kiértékelése algoritmus alapján</a:t>
          </a:r>
          <a:endParaRPr lang="en-US" dirty="0"/>
        </a:p>
      </dgm:t>
    </dgm:pt>
    <dgm:pt modelId="{A59AA344-A153-4E3C-9819-B6099A2B81DA}" type="parTrans" cxnId="{12331C12-CADB-4B7E-B4A5-2DE7F170B77E}">
      <dgm:prSet/>
      <dgm:spPr/>
      <dgm:t>
        <a:bodyPr/>
        <a:lstStyle/>
        <a:p>
          <a:endParaRPr lang="en-US"/>
        </a:p>
      </dgm:t>
    </dgm:pt>
    <dgm:pt modelId="{F069A2DA-8C8C-465B-9899-BB6089320904}" type="sibTrans" cxnId="{12331C12-CADB-4B7E-B4A5-2DE7F170B77E}">
      <dgm:prSet/>
      <dgm:spPr/>
      <dgm:t>
        <a:bodyPr/>
        <a:lstStyle/>
        <a:p>
          <a:endParaRPr lang="en-US"/>
        </a:p>
      </dgm:t>
    </dgm:pt>
    <dgm:pt modelId="{3833FD8B-71D0-4461-9B3B-9E6A821AFC33}" type="pres">
      <dgm:prSet presAssocID="{C89B7D21-DD13-461C-96A0-B8C179F11477}" presName="linear" presStyleCnt="0">
        <dgm:presLayoutVars>
          <dgm:animLvl val="lvl"/>
          <dgm:resizeHandles val="exact"/>
        </dgm:presLayoutVars>
      </dgm:prSet>
      <dgm:spPr/>
    </dgm:pt>
    <dgm:pt modelId="{E8DC0183-F7A4-4A26-86D4-FD87707B4F9A}" type="pres">
      <dgm:prSet presAssocID="{DDAC3943-7AAA-468B-894C-7A6A68F3032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0837C5A-FD1E-4FD7-8E67-F87781404006}" type="pres">
      <dgm:prSet presAssocID="{C0A67EE1-9FC8-4C18-B67A-29C805566CD3}" presName="spacer" presStyleCnt="0"/>
      <dgm:spPr/>
    </dgm:pt>
    <dgm:pt modelId="{C2B3782B-2C95-4380-B013-FC64AC896548}" type="pres">
      <dgm:prSet presAssocID="{0F85ACD3-2C98-4DFB-9793-0ACA44E16E3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F28B057-4EAC-4618-8184-297024363E3A}" type="pres">
      <dgm:prSet presAssocID="{2306211F-AA4B-4357-99CC-0F5A08CE64C1}" presName="spacer" presStyleCnt="0"/>
      <dgm:spPr/>
    </dgm:pt>
    <dgm:pt modelId="{192573F2-1F1B-44C9-AFB2-5468CC11A938}" type="pres">
      <dgm:prSet presAssocID="{B99D7E4C-2AF0-46FA-B9E6-40B5D84B87C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E49696C-C495-4969-927D-21671F326F06}" type="pres">
      <dgm:prSet presAssocID="{E23C68FE-BF05-4B3F-BC93-9F295F78A632}" presName="spacer" presStyleCnt="0"/>
      <dgm:spPr/>
    </dgm:pt>
    <dgm:pt modelId="{6867890F-48E8-4CE1-80E1-0E68B89B0A8A}" type="pres">
      <dgm:prSet presAssocID="{0F6FC568-DC2E-4799-A114-BDDD18E6CDA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7625E09-2D6B-4C68-8A96-C0C66627FC09}" srcId="{C89B7D21-DD13-461C-96A0-B8C179F11477}" destId="{0F85ACD3-2C98-4DFB-9793-0ACA44E16E3D}" srcOrd="1" destOrd="0" parTransId="{E8AE2309-2BF7-493F-A930-D13E5185145A}" sibTransId="{2306211F-AA4B-4357-99CC-0F5A08CE64C1}"/>
    <dgm:cxn modelId="{B5A45C0B-840B-4ECD-A91D-5B0ED5AC8B18}" srcId="{C89B7D21-DD13-461C-96A0-B8C179F11477}" destId="{B99D7E4C-2AF0-46FA-B9E6-40B5D84B87C6}" srcOrd="2" destOrd="0" parTransId="{EF267DA1-15F0-4743-9D3A-542EB068C0AD}" sibTransId="{E23C68FE-BF05-4B3F-BC93-9F295F78A632}"/>
    <dgm:cxn modelId="{03856C0E-44EE-424F-BA3D-37F937AC8AF2}" type="presOf" srcId="{B99D7E4C-2AF0-46FA-B9E6-40B5D84B87C6}" destId="{192573F2-1F1B-44C9-AFB2-5468CC11A938}" srcOrd="0" destOrd="0" presId="urn:microsoft.com/office/officeart/2005/8/layout/vList2"/>
    <dgm:cxn modelId="{12331C12-CADB-4B7E-B4A5-2DE7F170B77E}" srcId="{C89B7D21-DD13-461C-96A0-B8C179F11477}" destId="{0F6FC568-DC2E-4799-A114-BDDD18E6CDA6}" srcOrd="3" destOrd="0" parTransId="{A59AA344-A153-4E3C-9819-B6099A2B81DA}" sibTransId="{F069A2DA-8C8C-465B-9899-BB6089320904}"/>
    <dgm:cxn modelId="{DDC48E26-22B0-43BD-BA93-DD880B3C4842}" srcId="{C89B7D21-DD13-461C-96A0-B8C179F11477}" destId="{DDAC3943-7AAA-468B-894C-7A6A68F3032B}" srcOrd="0" destOrd="0" parTransId="{A54393E5-38C0-4745-BA42-155572D32877}" sibTransId="{C0A67EE1-9FC8-4C18-B67A-29C805566CD3}"/>
    <dgm:cxn modelId="{B585EBA4-BB03-4149-9319-1C872C48B7C8}" type="presOf" srcId="{0F6FC568-DC2E-4799-A114-BDDD18E6CDA6}" destId="{6867890F-48E8-4CE1-80E1-0E68B89B0A8A}" srcOrd="0" destOrd="0" presId="urn:microsoft.com/office/officeart/2005/8/layout/vList2"/>
    <dgm:cxn modelId="{00F812B6-B025-4E19-BD13-CC77B30BBCC4}" type="presOf" srcId="{DDAC3943-7AAA-468B-894C-7A6A68F3032B}" destId="{E8DC0183-F7A4-4A26-86D4-FD87707B4F9A}" srcOrd="0" destOrd="0" presId="urn:microsoft.com/office/officeart/2005/8/layout/vList2"/>
    <dgm:cxn modelId="{87ECA1C6-E81A-4F7A-9CD7-A049E9EE728A}" type="presOf" srcId="{0F85ACD3-2C98-4DFB-9793-0ACA44E16E3D}" destId="{C2B3782B-2C95-4380-B013-FC64AC896548}" srcOrd="0" destOrd="0" presId="urn:microsoft.com/office/officeart/2005/8/layout/vList2"/>
    <dgm:cxn modelId="{EEF8E1CD-076C-4A32-979B-88B8120EBD48}" type="presOf" srcId="{C89B7D21-DD13-461C-96A0-B8C179F11477}" destId="{3833FD8B-71D0-4461-9B3B-9E6A821AFC33}" srcOrd="0" destOrd="0" presId="urn:microsoft.com/office/officeart/2005/8/layout/vList2"/>
    <dgm:cxn modelId="{EC920EB2-D562-474D-A58E-F1BBEA14CB83}" type="presParOf" srcId="{3833FD8B-71D0-4461-9B3B-9E6A821AFC33}" destId="{E8DC0183-F7A4-4A26-86D4-FD87707B4F9A}" srcOrd="0" destOrd="0" presId="urn:microsoft.com/office/officeart/2005/8/layout/vList2"/>
    <dgm:cxn modelId="{F5D1131B-D2E4-474E-866B-D76178AF5C5F}" type="presParOf" srcId="{3833FD8B-71D0-4461-9B3B-9E6A821AFC33}" destId="{50837C5A-FD1E-4FD7-8E67-F87781404006}" srcOrd="1" destOrd="0" presId="urn:microsoft.com/office/officeart/2005/8/layout/vList2"/>
    <dgm:cxn modelId="{136989E5-7C88-4CCC-BE65-835F76E57454}" type="presParOf" srcId="{3833FD8B-71D0-4461-9B3B-9E6A821AFC33}" destId="{C2B3782B-2C95-4380-B013-FC64AC896548}" srcOrd="2" destOrd="0" presId="urn:microsoft.com/office/officeart/2005/8/layout/vList2"/>
    <dgm:cxn modelId="{56AB71A5-6F86-40EF-B608-30272BA56A14}" type="presParOf" srcId="{3833FD8B-71D0-4461-9B3B-9E6A821AFC33}" destId="{0F28B057-4EAC-4618-8184-297024363E3A}" srcOrd="3" destOrd="0" presId="urn:microsoft.com/office/officeart/2005/8/layout/vList2"/>
    <dgm:cxn modelId="{7F7559AF-9665-461F-99B7-5020533D522E}" type="presParOf" srcId="{3833FD8B-71D0-4461-9B3B-9E6A821AFC33}" destId="{192573F2-1F1B-44C9-AFB2-5468CC11A938}" srcOrd="4" destOrd="0" presId="urn:microsoft.com/office/officeart/2005/8/layout/vList2"/>
    <dgm:cxn modelId="{19BEBF50-E331-4BCB-B0C9-8C47762BAA67}" type="presParOf" srcId="{3833FD8B-71D0-4461-9B3B-9E6A821AFC33}" destId="{BE49696C-C495-4969-927D-21671F326F06}" srcOrd="5" destOrd="0" presId="urn:microsoft.com/office/officeart/2005/8/layout/vList2"/>
    <dgm:cxn modelId="{4FC2CEEB-0C6D-4347-865A-E7080B76C87B}" type="presParOf" srcId="{3833FD8B-71D0-4461-9B3B-9E6A821AFC33}" destId="{6867890F-48E8-4CE1-80E1-0E68B89B0A8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C0183-F7A4-4A26-86D4-FD87707B4F9A}">
      <dsp:nvSpPr>
        <dsp:cNvPr id="0" name=""/>
        <dsp:cNvSpPr/>
      </dsp:nvSpPr>
      <dsp:spPr>
        <a:xfrm>
          <a:off x="0" y="44485"/>
          <a:ext cx="1014366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kern="1200"/>
            <a:t>Single-Player Monte-Carlo Tree Search megvalósítása</a:t>
          </a:r>
          <a:endParaRPr lang="en-US" sz="3200" kern="1200"/>
        </a:p>
      </dsp:txBody>
      <dsp:txXfrm>
        <a:off x="37467" y="81952"/>
        <a:ext cx="10068734" cy="692586"/>
      </dsp:txXfrm>
    </dsp:sp>
    <dsp:sp modelId="{C2B3782B-2C95-4380-B013-FC64AC896548}">
      <dsp:nvSpPr>
        <dsp:cNvPr id="0" name=""/>
        <dsp:cNvSpPr/>
      </dsp:nvSpPr>
      <dsp:spPr>
        <a:xfrm>
          <a:off x="0" y="904165"/>
          <a:ext cx="1014366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kern="1200"/>
            <a:t>Különböző heurisztikák </a:t>
          </a:r>
          <a:endParaRPr lang="en-US" sz="3200" kern="1200"/>
        </a:p>
      </dsp:txBody>
      <dsp:txXfrm>
        <a:off x="37467" y="941632"/>
        <a:ext cx="10068734" cy="692586"/>
      </dsp:txXfrm>
    </dsp:sp>
    <dsp:sp modelId="{192573F2-1F1B-44C9-AFB2-5468CC11A938}">
      <dsp:nvSpPr>
        <dsp:cNvPr id="0" name=""/>
        <dsp:cNvSpPr/>
      </dsp:nvSpPr>
      <dsp:spPr>
        <a:xfrm>
          <a:off x="0" y="1763845"/>
          <a:ext cx="1014366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kern="1200"/>
            <a:t>Kereső algoritmus változóinak hangolása</a:t>
          </a:r>
          <a:endParaRPr lang="en-US" sz="3200" kern="1200"/>
        </a:p>
      </dsp:txBody>
      <dsp:txXfrm>
        <a:off x="37467" y="1801312"/>
        <a:ext cx="10068734" cy="692586"/>
      </dsp:txXfrm>
    </dsp:sp>
    <dsp:sp modelId="{6867890F-48E8-4CE1-80E1-0E68B89B0A8A}">
      <dsp:nvSpPr>
        <dsp:cNvPr id="0" name=""/>
        <dsp:cNvSpPr/>
      </dsp:nvSpPr>
      <dsp:spPr>
        <a:xfrm>
          <a:off x="0" y="2623525"/>
          <a:ext cx="1014366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kern="1200" dirty="0"/>
            <a:t>Pálya kiértékelése algoritmus alapján</a:t>
          </a:r>
          <a:endParaRPr lang="en-US" sz="3200" kern="1200" dirty="0"/>
        </a:p>
      </dsp:txBody>
      <dsp:txXfrm>
        <a:off x="37467" y="2660992"/>
        <a:ext cx="10068734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8A6F2-5019-46AF-A25A-4FC3ABD36EB3}" type="datetimeFigureOut">
              <a:rPr lang="hu-HU" smtClean="0"/>
              <a:t>2022. 05. 24.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217B9-40FA-4262-8253-21E859F2B1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5024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-games.de/eng/games/samegam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Bsc</a:t>
            </a:r>
            <a:r>
              <a:rPr lang="hu-HU" dirty="0"/>
              <a:t> önálló labor keretei belül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217B9-40FA-4262-8253-21E859F2B18A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063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Újrakezdés, de más </a:t>
            </a:r>
            <a:r>
              <a:rPr lang="hu-HU" dirty="0" err="1"/>
              <a:t>seed</a:t>
            </a:r>
            <a:r>
              <a:rPr lang="hu-HU" dirty="0"/>
              <a:t>-t adunk a random függvénynek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217B9-40FA-4262-8253-21E859F2B18A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0654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217B9-40FA-4262-8253-21E859F2B18A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9046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Kérdések?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217B9-40FA-4262-8253-21E859F2B18A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601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0" i="0" dirty="0">
                <a:solidFill>
                  <a:srgbClr val="2E2E2E"/>
                </a:solidFill>
                <a:effectLst/>
                <a:latin typeface="NexusSerif"/>
              </a:rPr>
              <a:t>Feltaláló: </a:t>
            </a:r>
            <a:r>
              <a:rPr lang="en-GB" b="0" i="0" dirty="0" err="1">
                <a:solidFill>
                  <a:srgbClr val="2E2E2E"/>
                </a:solidFill>
                <a:effectLst/>
                <a:latin typeface="NexusSerif"/>
              </a:rPr>
              <a:t>Kuniaki</a:t>
            </a:r>
            <a:r>
              <a:rPr lang="en-GB" b="0" i="0" dirty="0">
                <a:solidFill>
                  <a:srgbClr val="2E2E2E"/>
                </a:solidFill>
                <a:effectLst/>
                <a:latin typeface="NexusSerif"/>
              </a:rPr>
              <a:t> </a:t>
            </a:r>
            <a:r>
              <a:rPr lang="en-GB" b="0" i="0" dirty="0" err="1">
                <a:solidFill>
                  <a:srgbClr val="2E2E2E"/>
                </a:solidFill>
                <a:effectLst/>
                <a:latin typeface="NexusSerif"/>
              </a:rPr>
              <a:t>Moribe</a:t>
            </a:r>
            <a:r>
              <a:rPr lang="hu-HU" b="0" i="0" dirty="0">
                <a:solidFill>
                  <a:srgbClr val="2E2E2E"/>
                </a:solidFill>
                <a:effectLst/>
                <a:latin typeface="NexusSerif"/>
              </a:rPr>
              <a:t> 1985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0" i="0" dirty="0">
                <a:solidFill>
                  <a:srgbClr val="2E2E2E"/>
                </a:solidFill>
                <a:effectLst/>
                <a:latin typeface="NexusSerif"/>
              </a:rPr>
              <a:t>Újra készítette: </a:t>
            </a:r>
            <a:r>
              <a:rPr lang="en-GB" b="0" i="0" dirty="0" err="1">
                <a:solidFill>
                  <a:srgbClr val="2E2E2E"/>
                </a:solidFill>
                <a:effectLst/>
                <a:latin typeface="NexusSerif"/>
              </a:rPr>
              <a:t>Eiji</a:t>
            </a:r>
            <a:r>
              <a:rPr lang="en-GB" b="0" i="0" dirty="0">
                <a:solidFill>
                  <a:srgbClr val="2E2E2E"/>
                </a:solidFill>
                <a:effectLst/>
                <a:latin typeface="NexusSerif"/>
              </a:rPr>
              <a:t> Fukumoto</a:t>
            </a:r>
            <a:r>
              <a:rPr lang="hu-HU" b="0" i="0" dirty="0">
                <a:solidFill>
                  <a:srgbClr val="2E2E2E"/>
                </a:solidFill>
                <a:effectLst/>
                <a:latin typeface="NexusSerif"/>
              </a:rPr>
              <a:t> 1992</a:t>
            </a:r>
            <a:br>
              <a:rPr lang="hu-HU" dirty="0"/>
            </a:br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/>
              <a:t>Szabáylok</a:t>
            </a:r>
            <a:r>
              <a:rPr lang="hu-HU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Egy lépésként kilehet választani egy mezőt, és az összes mező ami ugyan olyan színű és szomszédos eltűnik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Játéknak vége, ha minden blokk elfogyott, vagy nincs több lépési lehetőség.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Példa a </a:t>
            </a:r>
            <a:r>
              <a:rPr lang="hu-HU" sz="1200" dirty="0" err="1"/>
              <a:t>müködésre</a:t>
            </a:r>
            <a:endParaRPr lang="hu-HU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217B9-40FA-4262-8253-21E859F2B18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9550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Talált megoldás optimáltassanak vizsgálata NP teljes, hiszen ha van egy esetem, és keresek egy jobb esetet, akkor meg kell oldanom a </a:t>
            </a:r>
            <a:r>
              <a:rPr lang="hu-HU" dirty="0" err="1"/>
              <a:t>clickomanaia</a:t>
            </a:r>
            <a:r>
              <a:rPr lang="hu-HU" dirty="0"/>
              <a:t> problémát</a:t>
            </a:r>
          </a:p>
          <a:p>
            <a:r>
              <a:rPr lang="hu-HU" dirty="0" err="1"/>
              <a:t>Clickomanai</a:t>
            </a:r>
            <a:r>
              <a:rPr lang="hu-HU" dirty="0"/>
              <a:t> 2oszlopra 5 színre bizonyított: 2002  hogy NP teljes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217B9-40FA-4262-8253-21E859F2B18A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8398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SamgeGame</a:t>
            </a:r>
            <a:r>
              <a:rPr lang="hu-HU" dirty="0"/>
              <a:t> kutatásához van egy benchmark mely 20 pozícióra standardizált.</a:t>
            </a:r>
          </a:p>
          <a:p>
            <a:r>
              <a:rPr lang="en-GB" b="0" i="0" u="none" strike="noStrike" dirty="0">
                <a:solidFill>
                  <a:srgbClr val="007398"/>
                </a:solidFill>
                <a:effectLst/>
                <a:latin typeface="NexusSans"/>
                <a:hlinkClick r:id="rId3"/>
              </a:rPr>
              <a:t>www.js-games.de/eng/games/samegame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217B9-40FA-4262-8253-21E859F2B18A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4719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Kiértékelő függvénytől való függés</a:t>
            </a:r>
          </a:p>
          <a:p>
            <a:r>
              <a:rPr lang="hu-HU" dirty="0"/>
              <a:t>Nincs jó heurisztika (ingadozik a pálya átlag értéke)</a:t>
            </a:r>
          </a:p>
          <a:p>
            <a:r>
              <a:rPr lang="hu-HU" dirty="0" err="1"/>
              <a:t>Manhatten</a:t>
            </a:r>
            <a:r>
              <a:rPr lang="hu-HU" dirty="0"/>
              <a:t> távolság, csak derékszögű utakban közelíti meg a cél állomást.</a:t>
            </a:r>
          </a:p>
          <a:p>
            <a:r>
              <a:rPr lang="hu-HU" dirty="0"/>
              <a:t>Nagy a pont belli eltérés, ha a jelen állás pontját néznénk.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217B9-40FA-4262-8253-21E859F2B18A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4628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Nincs szüksége kiértékelő függvényre csak MonteCarlo szimulációra.</a:t>
            </a:r>
          </a:p>
          <a:p>
            <a:r>
              <a:rPr lang="hu-HU" dirty="0"/>
              <a:t>MonteCarlo szimuláció: Valószínűségek jóslása random változok intervallumaival.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217B9-40FA-4262-8253-21E859F2B18A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4717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 D konstansok</a:t>
            </a:r>
          </a:p>
          <a:p>
            <a:r>
              <a:rPr lang="hu-HU" dirty="0" err="1"/>
              <a:t>Vi</a:t>
            </a:r>
            <a:r>
              <a:rPr lang="hu-HU" dirty="0"/>
              <a:t> átlagos játék érték</a:t>
            </a:r>
          </a:p>
          <a:p>
            <a:r>
              <a:rPr lang="hu-HU" dirty="0"/>
              <a:t>Egy játékos, nem kell aggódni, a másik játékos lépésének bizonytalansága miatt, ugyan akkor az érték tartomány teljesen más lehet a megszokott [-1,1]-</a:t>
            </a:r>
            <a:r>
              <a:rPr lang="hu-HU" dirty="0" err="1"/>
              <a:t>től</a:t>
            </a:r>
            <a:endParaRPr lang="hu-HU" dirty="0"/>
          </a:p>
          <a:p>
            <a:r>
              <a:rPr lang="hu-HU" dirty="0"/>
              <a:t>P a szülőt </a:t>
            </a:r>
            <a:r>
              <a:rPr lang="hu-HU" dirty="0" err="1"/>
              <a:t>jelőli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217B9-40FA-4262-8253-21E859F2B18A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106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TabuRandom</a:t>
            </a:r>
            <a:r>
              <a:rPr lang="hu-HU" dirty="0"/>
              <a:t>- egy szint kerül amíg lehet, hogy nagy csoport </a:t>
            </a:r>
            <a:r>
              <a:rPr lang="hu-HU" dirty="0" err="1"/>
              <a:t>jöjjö</a:t>
            </a:r>
            <a:r>
              <a:rPr lang="hu-HU" dirty="0"/>
              <a:t> létre</a:t>
            </a:r>
          </a:p>
          <a:p>
            <a:r>
              <a:rPr lang="hu-HU" dirty="0" err="1"/>
              <a:t>TabuColoRandom</a:t>
            </a:r>
            <a:r>
              <a:rPr lang="hu-HU" dirty="0"/>
              <a:t> – azt a szint kerüli, amiből a legtöbb van</a:t>
            </a:r>
          </a:p>
          <a:p>
            <a:r>
              <a:rPr lang="hu-HU" dirty="0"/>
              <a:t>Kis epszilon bekövetkezte esetén térjen el, és mohon válasszon</a:t>
            </a:r>
          </a:p>
          <a:p>
            <a:r>
              <a:rPr lang="hu-HU" dirty="0"/>
              <a:t>Rulett nem hozz jobb eredményt gyakorlatban, a növelt számítási igényei miatt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217B9-40FA-4262-8253-21E859F2B18A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1752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Kutatás szerint ajánlott egyszerre csak eggyel bővíteni  fát.</a:t>
            </a:r>
          </a:p>
          <a:p>
            <a:r>
              <a:rPr lang="hu-HU" dirty="0"/>
              <a:t>Vissza terjesztés a gyökérig, kijátszások átlagos értékére alapozva.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217B9-40FA-4262-8253-21E859F2B18A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3256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D867-F9FC-0AB6-8ABC-A60254447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09D2C-F119-2587-CB1F-95554686A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8CF8E-0D78-0167-4ED0-61FE863A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FA38-5165-4AE9-A147-7A742E1CEECD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FFE85-A20E-2F2A-D323-3E62EE4B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66B8F-33C0-4B8F-A449-41899969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9281-DA1A-462F-B3AA-3BD02307B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94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4ECA-C8FE-43DB-473B-145298D0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A1300-8BDD-6BFB-787B-8B4C4D546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0E71B-54A1-78B6-E971-10B26F61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FA38-5165-4AE9-A147-7A742E1CEECD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6BAD-5D96-B311-A1E4-438531FD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832A3-50B1-4669-5D01-325DF18E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9281-DA1A-462F-B3AA-3BD02307B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93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C6E60-10F8-1C5B-1CD8-3F3FC9A26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42CB2-6709-E356-AEDC-51527BDAA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3C057-10B6-2D4E-D404-C2A67B54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FA38-5165-4AE9-A147-7A742E1CEECD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0A8FE-7F9E-F4AC-C9D8-8E389751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6BDE0-7E0C-33E6-EECF-7C342B19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9281-DA1A-462F-B3AA-3BD02307B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64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19EB-0D23-AA43-501B-B18C8CCD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7A8D-9E87-78CB-2005-3E661490E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8514E-72BB-3A73-D67E-45AA4803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FA38-5165-4AE9-A147-7A742E1CEECD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5F916-4EF9-505D-63B6-E74937AB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19B62-F3D5-FFB8-AFDF-D3EA6946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9281-DA1A-462F-B3AA-3BD02307B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20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F19D-D564-ADFD-78A5-C7818306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09018-8851-8E7C-D401-729D10FDA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EB55-DFB7-DD11-1424-EC08BA54F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FA38-5165-4AE9-A147-7A742E1CEECD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FA690-784F-47DA-0B64-BDD1C9F4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03662-74FE-B078-4991-5026A94C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9281-DA1A-462F-B3AA-3BD02307B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8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0DB8-9052-A983-1672-089096E3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61A13-021A-3C93-7F51-94BE479C3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9B113-EF77-E218-BC30-CE5502CB7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FB3DE-0975-1864-1E41-7105E351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FA38-5165-4AE9-A147-7A742E1CEECD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49329-F5A7-E668-4C3A-582AE7F5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31F68-6567-0EF6-8300-D408E835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9281-DA1A-462F-B3AA-3BD02307B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31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7EBE0-7D26-4329-B8A4-E037D7E74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91C5E-37B3-8344-1E14-1E79D89D5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028BD-2C2D-7851-90CF-D8CACE8C2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D0552-A7BC-0479-8E42-96FBECF67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63E10-154D-4DD9-1D5A-A565E9BE0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C45821-376B-0E90-46D4-8DD2087C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FA38-5165-4AE9-A147-7A742E1CEECD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81FA2-ED86-C2CE-AD45-35169EE5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3559E-4104-5D40-AA5A-04055289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9281-DA1A-462F-B3AA-3BD02307B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0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D8DF-0461-B379-403F-3B41A10E4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8FDAE8-6657-C385-D2B8-F66CF301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FA38-5165-4AE9-A147-7A742E1CEECD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1B184-A9CF-4DD8-23DF-2239F01F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1139B-FE5B-D17C-5BA4-D8D0768E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9281-DA1A-462F-B3AA-3BD02307B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63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8A17C-C57B-4430-6B83-7B2751A1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FA38-5165-4AE9-A147-7A742E1CEECD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A3795-D6EB-9941-BDE8-331FFF38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7010E-1716-9649-B9DB-1FA9C618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9281-DA1A-462F-B3AA-3BD02307B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20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CAAD-A752-12F3-9549-469D80B93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104A1-A5CB-65DD-6509-CDBB93677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865D9-1524-FAC2-665E-A3C5D8450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6AF05-92FE-1900-88B1-753B384D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FA38-5165-4AE9-A147-7A742E1CEECD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8DF9E-27CE-DBAA-BACA-CAE1724E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9C263-F9F3-4317-1865-1BDB400C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9281-DA1A-462F-B3AA-3BD02307B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A457-DE4B-0F95-7DBD-923295011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2071F-40F0-C20C-7E28-468E40921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417C7-5DB3-9B3E-631A-DA99C289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2411C-64A3-DDBC-0341-A4785C6C7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FA38-5165-4AE9-A147-7A742E1CEECD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A2516-695F-5A4D-188D-68A23FD3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23710-1E4E-DA27-133D-58B87A31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9281-DA1A-462F-B3AA-3BD02307B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55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9371A-04C9-CF6B-60B7-8B020216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D453B-B895-CD2E-5582-3C4B9CAF4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A919B-116F-CC67-3862-34BEBD99B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FA38-5165-4AE9-A147-7A742E1CEECD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A83C6-F3F5-0C9E-EBEF-157A928E8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2A5A2-9CC0-65B2-A4CD-22BAC62D0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49281-DA1A-462F-B3AA-3BD02307B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39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21129-78B8-5A1D-F24E-347D11329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8587"/>
            <a:ext cx="9144000" cy="2387600"/>
          </a:xfrm>
        </p:spPr>
        <p:txBody>
          <a:bodyPr>
            <a:normAutofit/>
          </a:bodyPr>
          <a:lstStyle/>
          <a:p>
            <a:r>
              <a:rPr lang="hu-HU" sz="5400"/>
              <a:t>Logikai rejtvény generáló és megoldó algoritmus fejlesztése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2660D-2420-0884-C9BB-3F990CB8D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0338"/>
            <a:ext cx="9144000" cy="1563686"/>
          </a:xfrm>
        </p:spPr>
        <p:txBody>
          <a:bodyPr>
            <a:normAutofit/>
          </a:bodyPr>
          <a:lstStyle/>
          <a:p>
            <a:r>
              <a:rPr lang="hu-HU" dirty="0" err="1"/>
              <a:t>SameGame</a:t>
            </a:r>
            <a:r>
              <a:rPr lang="hu-HU" dirty="0"/>
              <a:t>  megoldási módszereinek vizsgálata</a:t>
            </a:r>
            <a:br>
              <a:rPr lang="hu-HU" dirty="0"/>
            </a:br>
            <a:r>
              <a:rPr lang="hu-HU" dirty="0"/>
              <a:t>Kárpáti Márk András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99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AFF0F1-597D-BA2A-417B-168AA7B48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hu-HU" sz="3700" dirty="0"/>
              <a:t>Lokális Maximum problémája</a:t>
            </a:r>
          </a:p>
        </p:txBody>
      </p:sp>
      <p:grpSp>
        <p:nvGrpSpPr>
          <p:cNvPr id="30" name="Group 2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2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272A9-0454-9D29-E2FD-AF24176C4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98268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dirty="0"/>
              <a:t>Mély fákat generálunk</a:t>
            </a:r>
          </a:p>
          <a:p>
            <a:pPr marL="0" indent="0">
              <a:buNone/>
            </a:pPr>
            <a:r>
              <a:rPr lang="hu-HU" dirty="0"/>
              <a:t>Megoldások:</a:t>
            </a:r>
          </a:p>
          <a:p>
            <a:r>
              <a:rPr lang="hu-HU" dirty="0"/>
              <a:t>Újrakezdés</a:t>
            </a:r>
          </a:p>
          <a:p>
            <a:r>
              <a:rPr lang="hu-HU" dirty="0"/>
              <a:t>Párhuzamosítás egy szálon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32517-7004-C6BB-521C-0A582B9D5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5" t="1" r="8021" b="12596"/>
          <a:stretch/>
        </p:blipFill>
        <p:spPr>
          <a:xfrm>
            <a:off x="5817730" y="1387596"/>
            <a:ext cx="5783551" cy="381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49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0FB2-9514-73F7-2390-456403F4C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hu-HU" sz="5400" dirty="0"/>
              <a:t>Eddigi program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855A-0FC9-3A30-887C-3222F38B3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59" y="2599509"/>
            <a:ext cx="10455588" cy="3435531"/>
          </a:xfrm>
        </p:spPr>
        <p:txBody>
          <a:bodyPr anchor="ctr">
            <a:normAutofit/>
          </a:bodyPr>
          <a:lstStyle/>
          <a:p>
            <a:r>
              <a:rPr lang="en-GB" dirty="0"/>
              <a:t>A </a:t>
            </a:r>
            <a:r>
              <a:rPr lang="hu-HU" dirty="0"/>
              <a:t>játék lefuttatására alkalmas keret program</a:t>
            </a:r>
          </a:p>
          <a:p>
            <a:pPr lvl="1"/>
            <a:r>
              <a:rPr lang="hu-HU" sz="2800" dirty="0"/>
              <a:t>Pálya össze omlása</a:t>
            </a:r>
          </a:p>
          <a:p>
            <a:pPr lvl="1"/>
            <a:r>
              <a:rPr lang="hu-HU" sz="2800" dirty="0"/>
              <a:t>Mezők eltávolítása</a:t>
            </a:r>
          </a:p>
          <a:p>
            <a:pPr lvl="1"/>
            <a:r>
              <a:rPr lang="hu-HU" sz="2800" dirty="0"/>
              <a:t>Pont szám kiszámítása</a:t>
            </a:r>
          </a:p>
          <a:p>
            <a:r>
              <a:rPr lang="hu-HU" dirty="0"/>
              <a:t>Játék állás mentése betöltése</a:t>
            </a:r>
          </a:p>
          <a:p>
            <a:r>
              <a:rPr lang="hu-HU" dirty="0"/>
              <a:t>Teljesen véletlenszerű pályát tud generálni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DCE0B-6432-0C95-EF52-3CD0977FD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009" y="3245225"/>
            <a:ext cx="2336681" cy="214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0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7DE99-B482-F3A4-9D24-B4E6086CB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hu-HU" sz="5400"/>
              <a:t>Merre tovább</a:t>
            </a:r>
            <a:endParaRPr lang="hu-HU" sz="5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E953AFA-83D0-AEBD-AAD5-D58FCB6B53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857055"/>
              </p:ext>
            </p:extLst>
          </p:nvPr>
        </p:nvGraphicFramePr>
        <p:xfrm>
          <a:off x="793660" y="2599509"/>
          <a:ext cx="10143668" cy="3435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76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A5003-E448-2094-5A63-B781EEC70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941205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u-HU" sz="5200" dirty="0"/>
              <a:t>Köszönöm szépen a figyelmet! </a:t>
            </a:r>
            <a:endParaRPr lang="en-US" sz="5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F06AD0-06F2-16FE-62E3-ADBFF4EC9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7717" y="1194921"/>
            <a:ext cx="5069590" cy="19517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9A8885-1D54-C03A-D7F6-96DA031D92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14" r="3967" b="-3"/>
          <a:stretch/>
        </p:blipFill>
        <p:spPr>
          <a:xfrm>
            <a:off x="7214416" y="671201"/>
            <a:ext cx="3093958" cy="29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0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98264-0E6F-4758-A0F5-500F207D5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hu-HU" sz="4000" dirty="0" err="1"/>
              <a:t>SameGame</a:t>
            </a:r>
            <a:r>
              <a:rPr lang="hu-HU" sz="4000" dirty="0"/>
              <a:t> és szabályai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BB11-33D2-3D5F-82F1-12AA3CEFE9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719" y="2330505"/>
                <a:ext cx="4559425" cy="3979585"/>
              </a:xfrm>
            </p:spPr>
            <p:txBody>
              <a:bodyPr anchor="ctr">
                <a:normAutofit/>
              </a:bodyPr>
              <a:lstStyle/>
              <a:p>
                <a:r>
                  <a:rPr lang="hu-HU" dirty="0"/>
                  <a:t>15x15 mező</a:t>
                </a:r>
              </a:p>
              <a:p>
                <a:r>
                  <a:rPr lang="hu-HU" dirty="0"/>
                  <a:t>5 különböző szín</a:t>
                </a:r>
              </a:p>
              <a:p>
                <a:r>
                  <a:rPr lang="hu-HU" dirty="0"/>
                  <a:t>Egy lépés egy csoport eltűntetése</a:t>
                </a:r>
                <a:endParaRPr lang="hu-HU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b="0" i="1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hu-HU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dirty="0"/>
                  <a:t> pont jár n mező eltüntetéséért</a:t>
                </a:r>
              </a:p>
              <a:p>
                <a:r>
                  <a:rPr lang="hu-HU" dirty="0"/>
                  <a:t>Nincs se lépés, se idő korlát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BB11-33D2-3D5F-82F1-12AA3CEFE9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719" y="2330505"/>
                <a:ext cx="4559425" cy="3979585"/>
              </a:xfrm>
              <a:blipFill>
                <a:blip r:embed="rId3"/>
                <a:stretch>
                  <a:fillRect l="-240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DB5922-3E9F-6F70-8F07-87FFDB3778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14" r="3967" b="-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3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88BA5-13A9-13CE-E335-0AE1C4B3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9" y="856180"/>
            <a:ext cx="4699673" cy="1128068"/>
          </a:xfrm>
        </p:spPr>
        <p:txBody>
          <a:bodyPr anchor="ctr">
            <a:normAutofit/>
          </a:bodyPr>
          <a:lstStyle/>
          <a:p>
            <a:r>
              <a:rPr lang="hu-HU" sz="3200" dirty="0"/>
              <a:t>A </a:t>
            </a:r>
            <a:r>
              <a:rPr lang="hu-HU" sz="3200" dirty="0" err="1"/>
              <a:t>SameGame</a:t>
            </a:r>
            <a:r>
              <a:rPr lang="hu-HU" sz="3200" dirty="0"/>
              <a:t> NP teljessége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37578-2650-6C2F-DAC7-D89466830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hu-HU" dirty="0"/>
              <a:t>Hasonlít </a:t>
            </a:r>
            <a:r>
              <a:rPr lang="hu-HU" dirty="0" err="1"/>
              <a:t>Clickomania-ra</a:t>
            </a:r>
            <a:r>
              <a:rPr lang="hu-HU" dirty="0"/>
              <a:t> de a karakterisztika eltérhet</a:t>
            </a:r>
          </a:p>
          <a:p>
            <a:r>
              <a:rPr lang="hu-HU" dirty="0"/>
              <a:t>Különbözőség vizsgálata</a:t>
            </a:r>
          </a:p>
          <a:p>
            <a:r>
              <a:rPr lang="hu-HU" dirty="0"/>
              <a:t>2002 Fleischer </a:t>
            </a:r>
            <a:r>
              <a:rPr lang="hu-HU" dirty="0" err="1"/>
              <a:t>Clickomania</a:t>
            </a:r>
            <a:endParaRPr lang="hu-HU" dirty="0"/>
          </a:p>
          <a:p>
            <a:endParaRPr lang="hu-HU" sz="2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CEDA5E-B98C-20F8-88A9-1D2A5ED113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6" b="47523"/>
          <a:stretch/>
        </p:blipFill>
        <p:spPr>
          <a:xfrm>
            <a:off x="5873189" y="656284"/>
            <a:ext cx="5425410" cy="565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8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91C8A-7D7B-2703-BCF9-D253A302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hu-HU" sz="4800" dirty="0"/>
              <a:t>Az első ismert program ~2006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A4807-6C3F-1844-31E8-B65D1D0C9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Autofit/>
          </a:bodyPr>
          <a:lstStyle/>
          <a:p>
            <a:r>
              <a:rPr lang="hu-HU" dirty="0" err="1"/>
              <a:t>Depth-budgeted</a:t>
            </a:r>
            <a:r>
              <a:rPr lang="hu-HU" dirty="0"/>
              <a:t> </a:t>
            </a:r>
            <a:r>
              <a:rPr lang="hu-HU" dirty="0" err="1"/>
              <a:t>search</a:t>
            </a:r>
            <a:endParaRPr lang="hu-HU" dirty="0"/>
          </a:p>
          <a:p>
            <a:r>
              <a:rPr lang="hu-HU" dirty="0"/>
              <a:t>Mélységi keresés költségvetéssel és mohó algoritmussal kombinálva.</a:t>
            </a:r>
          </a:p>
          <a:p>
            <a:r>
              <a:rPr lang="hu-HU" dirty="0"/>
              <a:t>20 pozícióra standardizált teszt</a:t>
            </a:r>
          </a:p>
          <a:p>
            <a:r>
              <a:rPr lang="hu-HU" dirty="0"/>
              <a:t>Táblánkként 2-3 óra</a:t>
            </a:r>
          </a:p>
          <a:p>
            <a:r>
              <a:rPr lang="hu-HU" dirty="0"/>
              <a:t>72,816 pont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398FF-2AFF-CD82-97DD-BBA602312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532" y="2693288"/>
            <a:ext cx="5150277" cy="3296177"/>
          </a:xfrm>
          <a:prstGeom prst="rect">
            <a:avLst/>
          </a:prstGeom>
        </p:spPr>
      </p:pic>
      <p:sp>
        <p:nvSpPr>
          <p:cNvPr id="47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1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95C0B-084A-B1AE-4C65-E10C772B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hu-HU" sz="4800"/>
              <a:t>Tipikus megközelítések és SameGame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56CB-51F4-DFA1-6EAE-E2D3381ED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hu-HU" dirty="0"/>
              <a:t>A* Keresés</a:t>
            </a:r>
          </a:p>
          <a:p>
            <a:r>
              <a:rPr lang="hu-HU" dirty="0"/>
              <a:t>IDA* Keresés</a:t>
            </a:r>
          </a:p>
          <a:p>
            <a:endParaRPr lang="hu-HU" dirty="0"/>
          </a:p>
          <a:p>
            <a:r>
              <a:rPr lang="hu-HU" dirty="0"/>
              <a:t>Heurisztikák</a:t>
            </a:r>
          </a:p>
          <a:p>
            <a:r>
              <a:rPr lang="hu-HU" dirty="0" err="1"/>
              <a:t>Manhatten</a:t>
            </a:r>
            <a:r>
              <a:rPr lang="hu-HU" dirty="0"/>
              <a:t> távolság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288A3C1F-3A99-46CE-0BB3-5E1520AD68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2" r="-2" b="-3"/>
          <a:stretch/>
        </p:blipFill>
        <p:spPr>
          <a:xfrm>
            <a:off x="6323317" y="2250561"/>
            <a:ext cx="4536467" cy="4173025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6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4527C-C0D9-CA14-2F77-D83A52B5C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hu-HU" sz="4800"/>
              <a:t>Monte-Carlo Keresés és előnye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A86A4-37C4-304B-AB49-C0940F6A8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hu-HU" dirty="0"/>
              <a:t>Kiválasztás</a:t>
            </a:r>
          </a:p>
          <a:p>
            <a:r>
              <a:rPr lang="hu-HU" dirty="0"/>
              <a:t>Szimuláció</a:t>
            </a:r>
          </a:p>
          <a:p>
            <a:r>
              <a:rPr lang="hu-HU" dirty="0"/>
              <a:t>Kiterjesztés</a:t>
            </a:r>
          </a:p>
          <a:p>
            <a:r>
              <a:rPr lang="hu-HU" dirty="0"/>
              <a:t>Visszaterjesztés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75878-26BD-4569-7764-CFE51CD46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362" y="3060705"/>
            <a:ext cx="6630487" cy="255273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51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A204C-E8BE-53FA-C70B-32F31FED2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hu-HU" sz="4800"/>
              <a:t>Single-Player Monte-Carlo Tree Search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0E17E-5F4B-D48E-9BF5-8F5176C10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70" y="2599509"/>
            <a:ext cx="5858540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2400" dirty="0"/>
              <a:t>Kiválasztás</a:t>
            </a:r>
          </a:p>
          <a:p>
            <a:r>
              <a:rPr lang="hu-HU" sz="2400" dirty="0"/>
              <a:t>UCT (felső bizalmi határ)</a:t>
            </a:r>
          </a:p>
          <a:p>
            <a:r>
              <a:rPr lang="hu-HU" sz="2400" dirty="0"/>
              <a:t>n</a:t>
            </a:r>
            <a:r>
              <a:rPr lang="hu-HU" sz="2400" baseline="-25000" dirty="0"/>
              <a:t>i</a:t>
            </a:r>
            <a:r>
              <a:rPr lang="hu-HU" sz="2400" dirty="0"/>
              <a:t> 	- i csomópont hányszor lett meglátogatva</a:t>
            </a:r>
          </a:p>
          <a:p>
            <a:r>
              <a:rPr lang="hu-HU" sz="2400" dirty="0"/>
              <a:t>v</a:t>
            </a:r>
            <a:r>
              <a:rPr lang="hu-HU" sz="2400" baseline="-25000" dirty="0"/>
              <a:t>i</a:t>
            </a:r>
            <a:r>
              <a:rPr lang="hu-HU" sz="2400" dirty="0"/>
              <a:t> 	- átlagos játék értéke</a:t>
            </a:r>
          </a:p>
          <a:p>
            <a:r>
              <a:rPr lang="hu-HU" sz="2400" dirty="0"/>
              <a:t>r	-eddig elért eredmény</a:t>
            </a:r>
          </a:p>
          <a:p>
            <a:r>
              <a:rPr lang="hu-HU" sz="2400" dirty="0"/>
              <a:t>D	-konstans érték, ritkák vizsgálata</a:t>
            </a:r>
          </a:p>
          <a:p>
            <a:r>
              <a:rPr lang="hu-HU" sz="2400" dirty="0"/>
              <a:t>C	-kiaknázás </a:t>
            </a:r>
            <a:r>
              <a:rPr lang="hu-HU" sz="2400" dirty="0" err="1"/>
              <a:t>vs</a:t>
            </a:r>
            <a:r>
              <a:rPr lang="hu-HU" sz="2400" dirty="0"/>
              <a:t> felfedezés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7ECED-EAC4-EF5F-E102-753E9937D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532" y="3787722"/>
            <a:ext cx="5150277" cy="110730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1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76306-5E0C-568B-F572-13621066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hu-HU" sz="4800"/>
              <a:t>Kijátszás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4DE64-ED05-FE9B-8409-B832BB0E8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hu-HU" dirty="0" err="1"/>
              <a:t>TabuRandom</a:t>
            </a:r>
            <a:endParaRPr lang="hu-HU" dirty="0"/>
          </a:p>
          <a:p>
            <a:r>
              <a:rPr lang="hu-HU" dirty="0" err="1"/>
              <a:t>TabuColorRandom</a:t>
            </a:r>
            <a:endParaRPr lang="hu-HU" dirty="0"/>
          </a:p>
          <a:p>
            <a:r>
              <a:rPr lang="hu-HU" dirty="0"/>
              <a:t>Epszilon eltérés Mohó</a:t>
            </a:r>
          </a:p>
          <a:p>
            <a:endParaRPr lang="hu-HU" dirty="0"/>
          </a:p>
          <a:p>
            <a:r>
              <a:rPr lang="hu-HU" dirty="0"/>
              <a:t>Rulett kiválasztás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4AA53-5236-CB7C-3CE7-6A1A77E74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376" y="2484255"/>
            <a:ext cx="4382588" cy="371424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26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0D889-9ACB-6DDF-7C52-264BE734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hu-HU" sz="5400"/>
              <a:t>Négy lépés ismétlése</a:t>
            </a:r>
            <a:endParaRPr lang="hu-HU" sz="5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9B7E1-E4CD-B286-1B2A-D8CBA7E37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hu-HU" dirty="0"/>
              <a:t>Négy lépés ismétlése az időkorlátig</a:t>
            </a:r>
          </a:p>
          <a:p>
            <a:r>
              <a:rPr lang="hu-HU" dirty="0"/>
              <a:t>Csak egyszemélyes játék</a:t>
            </a:r>
          </a:p>
          <a:p>
            <a:r>
              <a:rPr lang="hu-HU" dirty="0"/>
              <a:t>Legtöbb átlag pontot ígérő elem kijátszása.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7A694-71CA-F169-10F1-560CDE47E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189" y="3467376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44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4580</TotalTime>
  <Words>525</Words>
  <Application>Microsoft Office PowerPoint</Application>
  <PresentationFormat>Widescreen</PresentationFormat>
  <Paragraphs>107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NexusSans</vt:lpstr>
      <vt:lpstr>NexusSerif</vt:lpstr>
      <vt:lpstr>Office Theme</vt:lpstr>
      <vt:lpstr>Logikai rejtvény generáló és megoldó algoritmus fejlesztése</vt:lpstr>
      <vt:lpstr>SameGame és szabályai</vt:lpstr>
      <vt:lpstr>A SameGame NP teljessége</vt:lpstr>
      <vt:lpstr>Az első ismert program ~2006</vt:lpstr>
      <vt:lpstr>Tipikus megközelítések és SameGame</vt:lpstr>
      <vt:lpstr>Monte-Carlo Keresés és előnye</vt:lpstr>
      <vt:lpstr>Single-Player Monte-Carlo Tree Search</vt:lpstr>
      <vt:lpstr>Kijátszás</vt:lpstr>
      <vt:lpstr>Négy lépés ismétlése</vt:lpstr>
      <vt:lpstr>Lokális Maximum problémája</vt:lpstr>
      <vt:lpstr>Eddigi program</vt:lpstr>
      <vt:lpstr>Merre tovább</vt:lpstr>
      <vt:lpstr>Köszönöm szépen a figyelmet!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Logikai rejtvény generáló és megoldó algoritmus fejlesztése</dc:title>
  <dc:creator>Kárpáti Márk András</dc:creator>
  <cp:lastModifiedBy>Kárpáti Márk András</cp:lastModifiedBy>
  <cp:revision>52</cp:revision>
  <dcterms:created xsi:type="dcterms:W3CDTF">2022-05-22T08:53:01Z</dcterms:created>
  <dcterms:modified xsi:type="dcterms:W3CDTF">2022-05-25T21:48:11Z</dcterms:modified>
</cp:coreProperties>
</file>