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notesMasterIdLst>
    <p:notesMasterId r:id="rId37"/>
  </p:notesMasterIdLst>
  <p:handoutMasterIdLst>
    <p:handoutMasterId r:id="rId38"/>
  </p:handoutMasterIdLst>
  <p:sldIdLst>
    <p:sldId id="256" r:id="rId4"/>
    <p:sldId id="257" r:id="rId5"/>
    <p:sldId id="304" r:id="rId6"/>
    <p:sldId id="306" r:id="rId7"/>
    <p:sldId id="330" r:id="rId8"/>
    <p:sldId id="259" r:id="rId9"/>
    <p:sldId id="333" r:id="rId10"/>
    <p:sldId id="329" r:id="rId11"/>
    <p:sldId id="351" r:id="rId12"/>
    <p:sldId id="334" r:id="rId13"/>
    <p:sldId id="335" r:id="rId14"/>
    <p:sldId id="272" r:id="rId15"/>
    <p:sldId id="352" r:id="rId16"/>
    <p:sldId id="353" r:id="rId17"/>
    <p:sldId id="356" r:id="rId18"/>
    <p:sldId id="357" r:id="rId19"/>
    <p:sldId id="359" r:id="rId20"/>
    <p:sldId id="360" r:id="rId21"/>
    <p:sldId id="361" r:id="rId22"/>
    <p:sldId id="362" r:id="rId23"/>
    <p:sldId id="363" r:id="rId24"/>
    <p:sldId id="364" r:id="rId25"/>
    <p:sldId id="365" r:id="rId26"/>
    <p:sldId id="366" r:id="rId27"/>
    <p:sldId id="367" r:id="rId28"/>
    <p:sldId id="368" r:id="rId29"/>
    <p:sldId id="369" r:id="rId30"/>
    <p:sldId id="370" r:id="rId31"/>
    <p:sldId id="371" r:id="rId32"/>
    <p:sldId id="372" r:id="rId33"/>
    <p:sldId id="373" r:id="rId34"/>
    <p:sldId id="374" r:id="rId35"/>
    <p:sldId id="375" r:id="rId36"/>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icrosoft YaHei Light" panose="020B0502040204020203"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7C5A"/>
    <a:srgbClr val="E08648"/>
    <a:srgbClr val="E36C64"/>
    <a:srgbClr val="675E8C"/>
    <a:srgbClr val="27282C"/>
    <a:srgbClr val="1665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p:restoredTop sz="94660"/>
  </p:normalViewPr>
  <p:slideViewPr>
    <p:cSldViewPr snapToGrid="0" showGuides="1">
      <p:cViewPr>
        <p:scale>
          <a:sx n="69" d="100"/>
          <a:sy n="69" d="100"/>
        </p:scale>
        <p:origin x="780" y="216"/>
      </p:cViewPr>
      <p:guideLst>
        <p:guide pos="3840"/>
        <p:guide orient="horz" pos="2177"/>
      </p:guideLst>
    </p:cSldViewPr>
  </p:slideViewPr>
  <p:notesTextViewPr>
    <p:cViewPr>
      <p:scale>
        <a:sx n="1" d="1"/>
        <a:sy n="1" d="1"/>
      </p:scale>
      <p:origin x="0" y="0"/>
    </p:cViewPr>
  </p:notesTextViewPr>
  <p:sorterViewPr showFormatting="0">
    <p:cViewPr>
      <p:scale>
        <a:sx n="66" d="100"/>
        <a:sy n="66" d="100"/>
      </p:scale>
      <p:origin x="0" y="-82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notesMaster" Target="notesMasters/notes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Microsoft YaHei Light" panose="020B0502040204020203" pitchFamily="34"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Microsoft YaHei Light" panose="020B0502040204020203"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Arial" panose="020B0604020202020204" pitchFamily="34" charset="0"/>
                <a:cs typeface="+mn-cs"/>
              </a:rPr>
            </a:fld>
            <a:endParaRPr lang="zh-CN" altLang="en-US" strike="noStrike" noProof="1"/>
          </a:p>
        </p:txBody>
      </p:sp>
      <p:sp>
        <p:nvSpPr>
          <p:cNvPr id="10244"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0245"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base"/>
            <a:fld id="{A6837353-30EB-4A48-80EB-173D804AEFBD}" type="slidenum">
              <a:rPr lang="zh-CN" altLang="en-US" strike="noStrike" noProof="1" smtClean="0">
                <a:latin typeface="Calibri" panose="020F0502020204030204" pitchFamily="34" charset="0"/>
                <a:ea typeface="Arial" panose="020B0604020202020204" pitchFamily="34" charset="0"/>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27282C"/>
        </a:solidFill>
        <a:effectLst/>
      </p:bgPr>
    </p:bg>
    <p:spTree>
      <p:nvGrpSpPr>
        <p:cNvPr id="1" name=""/>
        <p:cNvGrpSpPr/>
        <p:nvPr/>
      </p:nvGrpSpPr>
      <p:grpSpPr>
        <a:xfrm>
          <a:off x="0" y="0"/>
          <a:ext cx="0" cy="0"/>
          <a:chOff x="0" y="0"/>
          <a:chExt cx="0" cy="0"/>
        </a:xfrm>
      </p:grpSpPr>
      <p:sp>
        <p:nvSpPr>
          <p:cNvPr id="7" name="任意多边形 6"/>
          <p:cNvSpPr/>
          <p:nvPr/>
        </p:nvSpPr>
        <p:spPr>
          <a:xfrm>
            <a:off x="0" y="-17462"/>
            <a:ext cx="5095875" cy="466725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a:off x="315913" y="4041775"/>
            <a:ext cx="3265488" cy="2816225"/>
          </a:xfrm>
          <a:prstGeom prst="triangle">
            <a:avLst/>
          </a:pr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0" y="4649788"/>
            <a:ext cx="800100" cy="2208213"/>
          </a:xfrm>
          <a:custGeom>
            <a:avLst/>
            <a:gdLst>
              <a:gd name="connsiteX0" fmla="*/ 317500 w 800100"/>
              <a:gd name="connsiteY0" fmla="*/ 0 h 1676400"/>
              <a:gd name="connsiteX1" fmla="*/ 0 w 800100"/>
              <a:gd name="connsiteY1" fmla="*/ 419100 h 1676400"/>
              <a:gd name="connsiteX2" fmla="*/ 0 w 800100"/>
              <a:gd name="connsiteY2" fmla="*/ 1676400 h 1676400"/>
              <a:gd name="connsiteX3" fmla="*/ 800100 w 800100"/>
              <a:gd name="connsiteY3" fmla="*/ 1676400 h 1676400"/>
              <a:gd name="connsiteX4" fmla="*/ 317500 w 8001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 h="1676400">
                <a:moveTo>
                  <a:pt x="317500" y="0"/>
                </a:moveTo>
                <a:lnTo>
                  <a:pt x="0" y="419100"/>
                </a:lnTo>
                <a:lnTo>
                  <a:pt x="0" y="1676400"/>
                </a:lnTo>
                <a:lnTo>
                  <a:pt x="800100" y="1676400"/>
                </a:lnTo>
                <a:lnTo>
                  <a:pt x="317500" y="0"/>
                </a:lnTo>
                <a:close/>
              </a:path>
            </a:pathLst>
          </a:custGeom>
          <a:solidFill>
            <a:srgbClr val="E36C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等腰三角形 9"/>
          <p:cNvSpPr/>
          <p:nvPr/>
        </p:nvSpPr>
        <p:spPr>
          <a:xfrm>
            <a:off x="0" y="4838700"/>
            <a:ext cx="1724025" cy="1487488"/>
          </a:xfrm>
          <a:prstGeom prst="triangle">
            <a:avLst/>
          </a:prstGeom>
          <a:solidFill>
            <a:srgbClr val="675E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等腰三角形 10"/>
          <p:cNvSpPr/>
          <p:nvPr/>
        </p:nvSpPr>
        <p:spPr>
          <a:xfrm flipV="1">
            <a:off x="996950" y="1765300"/>
            <a:ext cx="1517650" cy="1308100"/>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a:off x="0" y="439738"/>
            <a:ext cx="2754313" cy="3300413"/>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3438314" y="2261762"/>
            <a:ext cx="7913899" cy="2387600"/>
          </a:xfrm>
        </p:spPr>
        <p:txBody>
          <a:bodyPr anchor="b"/>
          <a:lstStyle>
            <a:lvl1pPr algn="l">
              <a:defRPr sz="6000" b="1" spc="300" baseline="0">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3438314" y="4741437"/>
            <a:ext cx="7913899" cy="1655762"/>
          </a:xfrm>
        </p:spPr>
        <p:txBody>
          <a:bodyPr/>
          <a:lstStyle>
            <a:lvl1pPr marL="0" indent="0" algn="l">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13"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27282C"/>
        </a:solidFill>
        <a:effectLst/>
      </p:bgPr>
    </p:bg>
    <p:spTree>
      <p:nvGrpSpPr>
        <p:cNvPr id="1" name=""/>
        <p:cNvGrpSpPr/>
        <p:nvPr/>
      </p:nvGrpSpPr>
      <p:grpSpPr>
        <a:xfrm>
          <a:off x="0" y="0"/>
          <a:ext cx="0" cy="0"/>
          <a:chOff x="0" y="0"/>
          <a:chExt cx="0" cy="0"/>
        </a:xfrm>
      </p:grpSpPr>
      <p:sp>
        <p:nvSpPr>
          <p:cNvPr id="7" name="任意多边形 6"/>
          <p:cNvSpPr/>
          <p:nvPr/>
        </p:nvSpPr>
        <p:spPr>
          <a:xfrm>
            <a:off x="0" y="3636963"/>
            <a:ext cx="1166813" cy="3221038"/>
          </a:xfrm>
          <a:custGeom>
            <a:avLst/>
            <a:gdLst>
              <a:gd name="connsiteX0" fmla="*/ 317500 w 800100"/>
              <a:gd name="connsiteY0" fmla="*/ 0 h 1676400"/>
              <a:gd name="connsiteX1" fmla="*/ 0 w 800100"/>
              <a:gd name="connsiteY1" fmla="*/ 419100 h 1676400"/>
              <a:gd name="connsiteX2" fmla="*/ 0 w 800100"/>
              <a:gd name="connsiteY2" fmla="*/ 1676400 h 1676400"/>
              <a:gd name="connsiteX3" fmla="*/ 800100 w 800100"/>
              <a:gd name="connsiteY3" fmla="*/ 1676400 h 1676400"/>
              <a:gd name="connsiteX4" fmla="*/ 317500 w 8001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 h="1676400">
                <a:moveTo>
                  <a:pt x="317500" y="0"/>
                </a:moveTo>
                <a:lnTo>
                  <a:pt x="0" y="419100"/>
                </a:lnTo>
                <a:lnTo>
                  <a:pt x="0" y="1676400"/>
                </a:lnTo>
                <a:lnTo>
                  <a:pt x="800100" y="1676400"/>
                </a:lnTo>
                <a:lnTo>
                  <a:pt x="317500" y="0"/>
                </a:lnTo>
                <a:close/>
              </a:path>
            </a:pathLst>
          </a:custGeom>
          <a:solidFill>
            <a:srgbClr val="E36C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a:off x="0" y="3527425"/>
            <a:ext cx="1931988" cy="3330575"/>
          </a:xfrm>
          <a:custGeom>
            <a:avLst/>
            <a:gdLst>
              <a:gd name="connsiteX0" fmla="*/ 0 w 1932106"/>
              <a:gd name="connsiteY0" fmla="*/ 0 h 3331217"/>
              <a:gd name="connsiteX1" fmla="*/ 1932106 w 1932106"/>
              <a:gd name="connsiteY1" fmla="*/ 3331217 h 3331217"/>
              <a:gd name="connsiteX2" fmla="*/ 0 w 1932106"/>
              <a:gd name="connsiteY2" fmla="*/ 3331217 h 3331217"/>
              <a:gd name="connsiteX3" fmla="*/ 0 w 1932106"/>
              <a:gd name="connsiteY3" fmla="*/ 0 h 3331217"/>
            </a:gdLst>
            <a:ahLst/>
            <a:cxnLst>
              <a:cxn ang="0">
                <a:pos x="connsiteX0" y="connsiteY0"/>
              </a:cxn>
              <a:cxn ang="0">
                <a:pos x="connsiteX1" y="connsiteY1"/>
              </a:cxn>
              <a:cxn ang="0">
                <a:pos x="connsiteX2" y="connsiteY2"/>
              </a:cxn>
              <a:cxn ang="0">
                <a:pos x="connsiteX3" y="connsiteY3"/>
              </a:cxn>
            </a:cxnLst>
            <a:rect l="l" t="t" r="r" b="b"/>
            <a:pathLst>
              <a:path w="1932106" h="3331217">
                <a:moveTo>
                  <a:pt x="0" y="0"/>
                </a:moveTo>
                <a:lnTo>
                  <a:pt x="1932106" y="3331217"/>
                </a:lnTo>
                <a:lnTo>
                  <a:pt x="0" y="3331217"/>
                </a:lnTo>
                <a:lnTo>
                  <a:pt x="0" y="0"/>
                </a:lnTo>
                <a:close/>
              </a:path>
            </a:pathLst>
          </a:cu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1066800" y="1709738"/>
            <a:ext cx="10280650" cy="2852737"/>
          </a:xfrm>
        </p:spPr>
        <p:txBody>
          <a:bodyPr anchor="b"/>
          <a:lstStyle>
            <a:lvl1pPr>
              <a:defRPr sz="6000" b="1">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1066800" y="4589463"/>
            <a:ext cx="1028065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27282C"/>
        </a:solidFill>
        <a:effectLst/>
      </p:bgPr>
    </p:bg>
    <p:spTree>
      <p:nvGrpSpPr>
        <p:cNvPr id="1" name=""/>
        <p:cNvGrpSpPr/>
        <p:nvPr/>
      </p:nvGrpSpPr>
      <p:grpSpPr>
        <a:xfrm>
          <a:off x="0" y="0"/>
          <a:ext cx="0" cy="0"/>
          <a:chOff x="0" y="0"/>
          <a:chExt cx="0" cy="0"/>
        </a:xfrm>
      </p:grpSpPr>
      <p:grpSp>
        <p:nvGrpSpPr>
          <p:cNvPr id="5122" name="组合 6"/>
          <p:cNvGrpSpPr/>
          <p:nvPr userDrawn="1"/>
        </p:nvGrpSpPr>
        <p:grpSpPr>
          <a:xfrm>
            <a:off x="0" y="-17462"/>
            <a:ext cx="1162050" cy="1065212"/>
            <a:chOff x="0" y="-17037"/>
            <a:chExt cx="5095525" cy="4666400"/>
          </a:xfrm>
        </p:grpSpPr>
        <p:sp>
          <p:nvSpPr>
            <p:cNvPr id="8" name="任意多边形 7"/>
            <p:cNvSpPr/>
            <p:nvPr/>
          </p:nvSpPr>
          <p:spPr>
            <a:xfrm>
              <a:off x="0" y="-17037"/>
              <a:ext cx="5095525" cy="466640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等腰三角形 8"/>
            <p:cNvSpPr/>
            <p:nvPr/>
          </p:nvSpPr>
          <p:spPr>
            <a:xfrm flipV="1">
              <a:off x="996552" y="1764627"/>
              <a:ext cx="1518490" cy="1309043"/>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0" y="439770"/>
              <a:ext cx="2754101" cy="3300541"/>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p:txBody>
          <a:bodyPr/>
          <a:lstStyle>
            <a:lvl1pPr>
              <a:defRPr>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11"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27282C"/>
        </a:solidFill>
        <a:effectLst/>
      </p:bgPr>
    </p:bg>
    <p:spTree>
      <p:nvGrpSpPr>
        <p:cNvPr id="1" name=""/>
        <p:cNvGrpSpPr/>
        <p:nvPr/>
      </p:nvGrpSpPr>
      <p:grpSpPr>
        <a:xfrm>
          <a:off x="0" y="0"/>
          <a:ext cx="0" cy="0"/>
          <a:chOff x="0" y="0"/>
          <a:chExt cx="0" cy="0"/>
        </a:xfrm>
      </p:grpSpPr>
      <p:sp>
        <p:nvSpPr>
          <p:cNvPr id="7" name="任意多边形 6"/>
          <p:cNvSpPr/>
          <p:nvPr/>
        </p:nvSpPr>
        <p:spPr>
          <a:xfrm>
            <a:off x="0" y="-17462"/>
            <a:ext cx="5095875" cy="466725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a:off x="315913" y="4041775"/>
            <a:ext cx="3265488" cy="2816225"/>
          </a:xfrm>
          <a:prstGeom prst="triangle">
            <a:avLst/>
          </a:pr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0" y="4649788"/>
            <a:ext cx="800100" cy="2208213"/>
          </a:xfrm>
          <a:custGeom>
            <a:avLst/>
            <a:gdLst>
              <a:gd name="connsiteX0" fmla="*/ 317500 w 800100"/>
              <a:gd name="connsiteY0" fmla="*/ 0 h 1676400"/>
              <a:gd name="connsiteX1" fmla="*/ 0 w 800100"/>
              <a:gd name="connsiteY1" fmla="*/ 419100 h 1676400"/>
              <a:gd name="connsiteX2" fmla="*/ 0 w 800100"/>
              <a:gd name="connsiteY2" fmla="*/ 1676400 h 1676400"/>
              <a:gd name="connsiteX3" fmla="*/ 800100 w 800100"/>
              <a:gd name="connsiteY3" fmla="*/ 1676400 h 1676400"/>
              <a:gd name="connsiteX4" fmla="*/ 317500 w 8001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 h="1676400">
                <a:moveTo>
                  <a:pt x="317500" y="0"/>
                </a:moveTo>
                <a:lnTo>
                  <a:pt x="0" y="419100"/>
                </a:lnTo>
                <a:lnTo>
                  <a:pt x="0" y="1676400"/>
                </a:lnTo>
                <a:lnTo>
                  <a:pt x="800100" y="1676400"/>
                </a:lnTo>
                <a:lnTo>
                  <a:pt x="317500" y="0"/>
                </a:lnTo>
                <a:close/>
              </a:path>
            </a:pathLst>
          </a:custGeom>
          <a:solidFill>
            <a:srgbClr val="E36C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等腰三角形 9"/>
          <p:cNvSpPr/>
          <p:nvPr/>
        </p:nvSpPr>
        <p:spPr>
          <a:xfrm>
            <a:off x="0" y="4838700"/>
            <a:ext cx="1724025" cy="1487488"/>
          </a:xfrm>
          <a:prstGeom prst="triangle">
            <a:avLst/>
          </a:prstGeom>
          <a:solidFill>
            <a:srgbClr val="675E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等腰三角形 10"/>
          <p:cNvSpPr/>
          <p:nvPr/>
        </p:nvSpPr>
        <p:spPr>
          <a:xfrm flipV="1">
            <a:off x="996950" y="1765300"/>
            <a:ext cx="1517650" cy="1308100"/>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a:off x="0" y="439738"/>
            <a:ext cx="2754313" cy="3300413"/>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3438314" y="2261762"/>
            <a:ext cx="7913899" cy="2387600"/>
          </a:xfrm>
        </p:spPr>
        <p:txBody>
          <a:bodyPr anchor="b"/>
          <a:lstStyle>
            <a:lvl1pPr algn="l">
              <a:defRPr sz="6000" b="1" spc="300" baseline="0">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3438314" y="4741437"/>
            <a:ext cx="7913899" cy="1655762"/>
          </a:xfrm>
        </p:spPr>
        <p:txBody>
          <a:bodyPr/>
          <a:lstStyle>
            <a:lvl1pPr marL="0" indent="0" algn="l">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13"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27282C"/>
        </a:solidFill>
        <a:effectLst/>
      </p:bgPr>
    </p:bg>
    <p:spTree>
      <p:nvGrpSpPr>
        <p:cNvPr id="1" name=""/>
        <p:cNvGrpSpPr/>
        <p:nvPr/>
      </p:nvGrpSpPr>
      <p:grpSpPr>
        <a:xfrm>
          <a:off x="0" y="0"/>
          <a:ext cx="0" cy="0"/>
          <a:chOff x="0" y="0"/>
          <a:chExt cx="0" cy="0"/>
        </a:xfrm>
      </p:grpSpPr>
      <p:sp>
        <p:nvSpPr>
          <p:cNvPr id="7" name="任意多边形 6"/>
          <p:cNvSpPr/>
          <p:nvPr/>
        </p:nvSpPr>
        <p:spPr>
          <a:xfrm>
            <a:off x="0" y="3636963"/>
            <a:ext cx="1166813" cy="3221038"/>
          </a:xfrm>
          <a:custGeom>
            <a:avLst/>
            <a:gdLst>
              <a:gd name="connsiteX0" fmla="*/ 317500 w 800100"/>
              <a:gd name="connsiteY0" fmla="*/ 0 h 1676400"/>
              <a:gd name="connsiteX1" fmla="*/ 0 w 800100"/>
              <a:gd name="connsiteY1" fmla="*/ 419100 h 1676400"/>
              <a:gd name="connsiteX2" fmla="*/ 0 w 800100"/>
              <a:gd name="connsiteY2" fmla="*/ 1676400 h 1676400"/>
              <a:gd name="connsiteX3" fmla="*/ 800100 w 800100"/>
              <a:gd name="connsiteY3" fmla="*/ 1676400 h 1676400"/>
              <a:gd name="connsiteX4" fmla="*/ 317500 w 8001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 h="1676400">
                <a:moveTo>
                  <a:pt x="317500" y="0"/>
                </a:moveTo>
                <a:lnTo>
                  <a:pt x="0" y="419100"/>
                </a:lnTo>
                <a:lnTo>
                  <a:pt x="0" y="1676400"/>
                </a:lnTo>
                <a:lnTo>
                  <a:pt x="800100" y="1676400"/>
                </a:lnTo>
                <a:lnTo>
                  <a:pt x="317500" y="0"/>
                </a:lnTo>
                <a:close/>
              </a:path>
            </a:pathLst>
          </a:custGeom>
          <a:solidFill>
            <a:srgbClr val="E36C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a:off x="0" y="3527425"/>
            <a:ext cx="1931988" cy="3330575"/>
          </a:xfrm>
          <a:custGeom>
            <a:avLst/>
            <a:gdLst>
              <a:gd name="connsiteX0" fmla="*/ 0 w 1932106"/>
              <a:gd name="connsiteY0" fmla="*/ 0 h 3331217"/>
              <a:gd name="connsiteX1" fmla="*/ 1932106 w 1932106"/>
              <a:gd name="connsiteY1" fmla="*/ 3331217 h 3331217"/>
              <a:gd name="connsiteX2" fmla="*/ 0 w 1932106"/>
              <a:gd name="connsiteY2" fmla="*/ 3331217 h 3331217"/>
              <a:gd name="connsiteX3" fmla="*/ 0 w 1932106"/>
              <a:gd name="connsiteY3" fmla="*/ 0 h 3331217"/>
            </a:gdLst>
            <a:ahLst/>
            <a:cxnLst>
              <a:cxn ang="0">
                <a:pos x="connsiteX0" y="connsiteY0"/>
              </a:cxn>
              <a:cxn ang="0">
                <a:pos x="connsiteX1" y="connsiteY1"/>
              </a:cxn>
              <a:cxn ang="0">
                <a:pos x="connsiteX2" y="connsiteY2"/>
              </a:cxn>
              <a:cxn ang="0">
                <a:pos x="connsiteX3" y="connsiteY3"/>
              </a:cxn>
            </a:cxnLst>
            <a:rect l="l" t="t" r="r" b="b"/>
            <a:pathLst>
              <a:path w="1932106" h="3331217">
                <a:moveTo>
                  <a:pt x="0" y="0"/>
                </a:moveTo>
                <a:lnTo>
                  <a:pt x="1932106" y="3331217"/>
                </a:lnTo>
                <a:lnTo>
                  <a:pt x="0" y="3331217"/>
                </a:lnTo>
                <a:lnTo>
                  <a:pt x="0" y="0"/>
                </a:lnTo>
                <a:close/>
              </a:path>
            </a:pathLst>
          </a:cu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1066800" y="1709738"/>
            <a:ext cx="10280650" cy="2852737"/>
          </a:xfrm>
        </p:spPr>
        <p:txBody>
          <a:bodyPr anchor="b"/>
          <a:lstStyle>
            <a:lvl1pPr>
              <a:defRPr sz="6000" b="1">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1066800" y="4589463"/>
            <a:ext cx="1028065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27282C"/>
        </a:solidFill>
        <a:effectLst/>
      </p:bgPr>
    </p:bg>
    <p:spTree>
      <p:nvGrpSpPr>
        <p:cNvPr id="1" name=""/>
        <p:cNvGrpSpPr/>
        <p:nvPr/>
      </p:nvGrpSpPr>
      <p:grpSpPr>
        <a:xfrm>
          <a:off x="0" y="0"/>
          <a:ext cx="0" cy="0"/>
          <a:chOff x="0" y="0"/>
          <a:chExt cx="0" cy="0"/>
        </a:xfrm>
      </p:grpSpPr>
      <p:grpSp>
        <p:nvGrpSpPr>
          <p:cNvPr id="8194" name="组合 6"/>
          <p:cNvGrpSpPr/>
          <p:nvPr userDrawn="1"/>
        </p:nvGrpSpPr>
        <p:grpSpPr>
          <a:xfrm>
            <a:off x="0" y="-17462"/>
            <a:ext cx="1162050" cy="1065212"/>
            <a:chOff x="0" y="-17037"/>
            <a:chExt cx="5095525" cy="4666400"/>
          </a:xfrm>
        </p:grpSpPr>
        <p:sp>
          <p:nvSpPr>
            <p:cNvPr id="8" name="任意多边形 7"/>
            <p:cNvSpPr/>
            <p:nvPr/>
          </p:nvSpPr>
          <p:spPr>
            <a:xfrm>
              <a:off x="0" y="-17037"/>
              <a:ext cx="5095525" cy="466640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等腰三角形 8"/>
            <p:cNvSpPr/>
            <p:nvPr/>
          </p:nvSpPr>
          <p:spPr>
            <a:xfrm flipV="1">
              <a:off x="996552" y="1764627"/>
              <a:ext cx="1518490" cy="1309043"/>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0" y="439770"/>
              <a:ext cx="2754101" cy="3300541"/>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p:txBody>
          <a:bodyPr/>
          <a:lstStyle>
            <a:lvl1pPr>
              <a:defRPr>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11"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p:sp>
        <p:nvSpPr>
          <p:cNvPr id="2050"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1"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6.png"/><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hyperlink" Target="https://en.wikipedia.org/wiki/Switzerland" TargetMode="External"/><Relationship Id="rId3" Type="http://schemas.openxmlformats.org/officeDocument/2006/relationships/hyperlink" Target="https://en.wikipedia.org/wiki/Z%C3%BCrich" TargetMode="External"/><Relationship Id="rId2" Type="http://schemas.openxmlformats.org/officeDocument/2006/relationships/hyperlink" Target="https://en.wikipedia.org/wiki/IBM_Research" TargetMode="External"/><Relationship Id="rId1" Type="http://schemas.openxmlformats.org/officeDocument/2006/relationships/hyperlink" Target="https://en.wikipedia.org/wiki/Qubi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副标题 2"/>
          <p:cNvSpPr>
            <a:spLocks noGrp="1"/>
          </p:cNvSpPr>
          <p:nvPr>
            <p:ph type="subTitle" idx="1"/>
          </p:nvPr>
        </p:nvSpPr>
        <p:spPr>
          <a:xfrm>
            <a:off x="3361055" y="3977640"/>
            <a:ext cx="7914005" cy="2322830"/>
          </a:xfrm>
        </p:spPr>
        <p:txBody>
          <a:bodyPr wrap="square" lIns="91440" tIns="45720" rIns="91440" bIns="45720" anchor="t" anchorCtr="0"/>
          <a:p>
            <a:pPr defTabSz="914400">
              <a:buClrTx/>
              <a:buSzTx/>
            </a:pPr>
            <a:r>
              <a:rPr lang="en-IN" altLang="zh-CN" kern="1200" dirty="0">
                <a:latin typeface="+mn-lt"/>
                <a:ea typeface="Arial" panose="020B0604020202020204" pitchFamily="34" charset="0"/>
                <a:cs typeface="+mn-cs"/>
              </a:rPr>
              <a:t>SHREYASH BHATKAR  41</a:t>
            </a:r>
            <a:endParaRPr lang="en-IN" altLang="zh-CN" kern="1200" dirty="0">
              <a:latin typeface="+mn-lt"/>
              <a:ea typeface="Arial" panose="020B0604020202020204" pitchFamily="34" charset="0"/>
              <a:cs typeface="+mn-cs"/>
            </a:endParaRPr>
          </a:p>
        </p:txBody>
      </p:sp>
      <p:sp>
        <p:nvSpPr>
          <p:cNvPr id="4" name="Title 1"/>
          <p:cNvSpPr>
            <a:spLocks noGrp="1"/>
          </p:cNvSpPr>
          <p:nvPr/>
        </p:nvSpPr>
        <p:spPr>
          <a:xfrm>
            <a:off x="465826" y="457200"/>
            <a:ext cx="11360989" cy="2372264"/>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8000" dirty="0">
                <a:solidFill>
                  <a:schemeClr val="bg1"/>
                </a:solidFill>
              </a:rPr>
              <a:t>Quantum Computin</a:t>
            </a:r>
            <a:r>
              <a:rPr lang="en-IN" altLang="en-GB" sz="8000" dirty="0">
                <a:solidFill>
                  <a:schemeClr val="bg1"/>
                </a:solidFill>
              </a:rPr>
              <a:t>g</a:t>
            </a:r>
            <a:endParaRPr lang="en-IN" altLang="en-GB" sz="8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Grp="1" noChangeAspect="1"/>
          </p:cNvPicPr>
          <p:nvPr>
            <p:ph idx="1"/>
          </p:nvPr>
        </p:nvPicPr>
        <p:blipFill>
          <a:blip r:embed="rId1"/>
          <a:stretch>
            <a:fillRect/>
          </a:stretch>
        </p:blipFill>
        <p:spPr>
          <a:xfrm>
            <a:off x="1221105" y="0"/>
            <a:ext cx="9776460" cy="68573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GB" dirty="0">
                <a:sym typeface="+mn-ea"/>
              </a:rPr>
              <a:t>Representation of Qubit</a:t>
            </a:r>
            <a:r>
              <a:rPr lang="en-IN" altLang="en-GB" dirty="0">
                <a:sym typeface="+mn-ea"/>
              </a:rPr>
              <a:t>:</a:t>
            </a:r>
            <a:br>
              <a:rPr lang="en-IN" dirty="0"/>
            </a:b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endParaRPr lang="en-US"/>
          </a:p>
        </p:txBody>
      </p:sp>
      <p:sp>
        <p:nvSpPr>
          <p:cNvPr id="3" name="Title 1"/>
          <p:cNvSpPr>
            <a:spLocks noGrp="1"/>
          </p:cNvSpPr>
          <p:nvPr/>
        </p:nvSpPr>
        <p:spPr>
          <a:xfrm>
            <a:off x="838200" y="365125"/>
            <a:ext cx="10515600" cy="1325563"/>
          </a:xfrm>
          <a:prstGeom prst="rect">
            <a:avLst/>
          </a:prstGeom>
          <a:noFill/>
          <a:ln w="9525">
            <a:noFill/>
          </a:ln>
        </p:spPr>
        <p:txBody>
          <a:bodyPr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Arial" panose="020B0604020202020204" pitchFamily="34" charset="0"/>
                <a:cs typeface="+mj-cs"/>
              </a:defRPr>
            </a:lvl1pPr>
          </a:lstStyle>
          <a:p>
            <a:pPr algn="l"/>
            <a:r>
              <a:rPr lang="en-GB" dirty="0">
                <a:solidFill>
                  <a:schemeClr val="bg1"/>
                </a:solidFill>
              </a:rPr>
              <a:t>Quantum bits : Qubits</a:t>
            </a:r>
            <a:endParaRPr lang="en-GB" dirty="0">
              <a:solidFill>
                <a:schemeClr val="bg1"/>
              </a:solidFill>
            </a:endParaRPr>
          </a:p>
        </p:txBody>
      </p:sp>
      <p:sp>
        <p:nvSpPr>
          <p:cNvPr id="4" name="Content Placeholder 2"/>
          <p:cNvSpPr>
            <a:spLocks noGrp="1"/>
          </p:cNvSpPr>
          <p:nvPr/>
        </p:nvSpPr>
        <p:spPr>
          <a:xfrm>
            <a:off x="838200" y="2002790"/>
            <a:ext cx="10515600" cy="4351338"/>
          </a:xfrm>
          <a:prstGeom prst="rect">
            <a:avLst/>
          </a:prstGeom>
          <a:noFill/>
          <a:ln w="9525">
            <a:noFill/>
          </a:ln>
        </p:spPr>
        <p:txBody>
          <a:bodyPr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solidFill>
                  <a:schemeClr val="bg1"/>
                </a:solidFill>
                <a:latin typeface="Microsoft JhengHei UI" panose="020B0604030504040204" charset="-120"/>
                <a:ea typeface="Microsoft JhengHei UI" panose="020B0604030504040204" charset="-120"/>
              </a:rPr>
              <a:t>A Qubit is a logical concept that can be implemented on a wide range of different systems with quantum behaviour.</a:t>
            </a:r>
            <a:endParaRPr lang="en-GB" sz="2400" dirty="0">
              <a:solidFill>
                <a:schemeClr val="bg1"/>
              </a:solidFill>
              <a:latin typeface="Microsoft JhengHei UI" panose="020B0604030504040204" charset="-120"/>
              <a:ea typeface="Microsoft JhengHei UI" panose="020B0604030504040204" charset="-120"/>
            </a:endParaRPr>
          </a:p>
          <a:p>
            <a:r>
              <a:rPr lang="en-GB" sz="2400" dirty="0">
                <a:solidFill>
                  <a:schemeClr val="bg1"/>
                </a:solidFill>
                <a:latin typeface="Microsoft JhengHei UI" panose="020B0604030504040204" charset="-120"/>
                <a:ea typeface="Microsoft JhengHei UI" panose="020B0604030504040204" charset="-120"/>
              </a:rPr>
              <a:t>A classical bit can only represent either one of two states 0 and 1, but qubit manages to represent all possible combinations between 0 and 1.</a:t>
            </a:r>
            <a:endParaRPr lang="en-GB" sz="2400" dirty="0">
              <a:solidFill>
                <a:schemeClr val="bg1"/>
              </a:solidFill>
              <a:latin typeface="Microsoft JhengHei UI" panose="020B0604030504040204" charset="-120"/>
              <a:ea typeface="Microsoft JhengHei UI" panose="020B0604030504040204" charset="-120"/>
            </a:endParaRPr>
          </a:p>
          <a:p>
            <a:endParaRPr lang="en-GB" sz="2400" dirty="0">
              <a:solidFill>
                <a:schemeClr val="bg1"/>
              </a:solidFill>
              <a:latin typeface="Microsoft JhengHei UI" panose="020B0604030504040204" charset="-120"/>
              <a:ea typeface="Microsoft JhengHei UI" panose="020B0604030504040204" charset="-120"/>
            </a:endParaRPr>
          </a:p>
          <a:p>
            <a:endParaRPr lang="en-GB" sz="2400" dirty="0">
              <a:solidFill>
                <a:schemeClr val="bg1"/>
              </a:solidFill>
              <a:latin typeface="Microsoft JhengHei UI" panose="020B0604030504040204" charset="-120"/>
              <a:ea typeface="Microsoft JhengHei UI" panose="020B0604030504040204" charset="-120"/>
            </a:endParaRPr>
          </a:p>
          <a:p>
            <a:endParaRPr lang="en-GB" sz="2400" dirty="0">
              <a:solidFill>
                <a:schemeClr val="bg1"/>
              </a:solidFill>
              <a:latin typeface="Microsoft JhengHei UI" panose="020B0604030504040204" charset="-120"/>
              <a:ea typeface="Microsoft JhengHei UI" panose="020B0604030504040204" charset="-120"/>
            </a:endParaRPr>
          </a:p>
          <a:p>
            <a:r>
              <a:rPr lang="en-US" altLang="en-US" sz="2400" dirty="0">
                <a:solidFill>
                  <a:schemeClr val="bg1"/>
                </a:solidFill>
                <a:latin typeface="Microsoft JhengHei UI" panose="020B0604030504040204" charset="-120"/>
                <a:ea typeface="Microsoft JhengHei UI" panose="020B0604030504040204" charset="-120"/>
              </a:rPr>
              <a:t>A physical implementation of a qubit could use the two energy levels of an atom.  An excited state representing |1&gt; and a ground state representing |0&gt;.</a:t>
            </a:r>
            <a:r>
              <a:rPr lang="en-US" altLang="en-US" sz="2400" dirty="0"/>
              <a:t>	</a:t>
            </a:r>
            <a:endParaRPr lang="en-IN" sz="2400" dirty="0"/>
          </a:p>
        </p:txBody>
      </p:sp>
      <p:pic>
        <p:nvPicPr>
          <p:cNvPr id="6" name="Content Placeholder 5"/>
          <p:cNvPicPr>
            <a:picLocks noChangeAspect="1"/>
          </p:cNvPicPr>
          <p:nvPr>
            <p:ph idx="1"/>
          </p:nvPr>
        </p:nvPicPr>
        <p:blipFill>
          <a:blip r:embed="rId1"/>
          <a:stretch>
            <a:fillRect/>
          </a:stretch>
        </p:blipFill>
        <p:spPr>
          <a:xfrm>
            <a:off x="1614170" y="3479800"/>
            <a:ext cx="3321685" cy="1397635"/>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2465" y="3479945"/>
            <a:ext cx="4002657" cy="142461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GB" dirty="0">
                <a:solidFill>
                  <a:schemeClr val="bg1"/>
                </a:solidFill>
                <a:sym typeface="+mn-ea"/>
              </a:rPr>
              <a:t>Vector representation of a Qubit</a:t>
            </a:r>
            <a:endParaRPr lang="en-GB" altLang="en-US" dirty="0">
              <a:solidFill>
                <a:schemeClr val="bg1"/>
              </a:solidFill>
              <a:sym typeface="+mn-ea"/>
            </a:endParaRPr>
          </a:p>
        </p:txBody>
      </p:sp>
      <mc:AlternateContent xmlns:mc="http://schemas.openxmlformats.org/markup-compatibility/2006">
        <mc:Choice xmlns:a14="http://schemas.microsoft.com/office/drawing/2010/main" Requires="a14">
          <p:sp>
            <p:nvSpPr>
              <p:cNvPr id="6" name="Content Placeholder 2"/>
              <p:cNvSpPr>
                <a:spLocks noGrp="1"/>
              </p:cNvSpPr>
              <p:nvPr/>
            </p:nvSpPr>
            <p:spPr>
              <a:xfrm>
                <a:off x="606425" y="1718945"/>
                <a:ext cx="10747375" cy="4458335"/>
              </a:xfrm>
              <a:prstGeom prst="rect">
                <a:avLst/>
              </a:prstGeom>
              <a:noFill/>
              <a:ln w="9525">
                <a:noFill/>
              </a:ln>
            </p:spPr>
            <p:txBody>
              <a:bodyPr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solidFill>
                      <a:schemeClr val="bg1"/>
                    </a:solidFill>
                    <a:latin typeface="Microsoft JhengHei UI" panose="020B0604030504040204" charset="-120"/>
                    <a:ea typeface="Microsoft JhengHei UI" panose="020B0604030504040204" charset="-120"/>
                    <a:cs typeface="Microsoft JhengHei UI" panose="020B0604030504040204" charset="-120"/>
                  </a:rPr>
                  <a:t>Vector Representation of classical 0:         </a:t>
                </a:r>
                <a14:m>
                  <m:oMath xmlns:m="http://schemas.openxmlformats.org/officeDocument/2006/math">
                    <m:m>
                      <m:mPr>
                        <m:mcs>
                          <m:mc>
                            <m:mcPr>
                              <m:count m:val="1"/>
                              <m:mcJc m:val="center"/>
                            </m:mcPr>
                          </m:mc>
                        </m:mcs>
                        <m:ctrlPr>
                          <a:rPr lang="en-IN" sz="2400" i="1" smtClean="0">
                            <a:solidFill>
                              <a:schemeClr val="bg1"/>
                            </a:solidFill>
                            <a:latin typeface="Cambria Math" panose="02040503050406030204" pitchFamily="18" charset="0"/>
                            <a:ea typeface="Microsoft JhengHei UI" panose="020B0604030504040204" charset="-120"/>
                            <a:cs typeface="Cambria Math" panose="02040503050406030204" pitchFamily="18" charset="0"/>
                          </a:rPr>
                        </m:ctrlPr>
                      </m:mPr>
                      <m:mr>
                        <m:e>
                          <m:r>
                            <m:rPr>
                              <m:brk m:alnAt="7"/>
                            </m:rPr>
                            <a:rPr lang="en-GB" sz="2400" b="0" i="1" smtClean="0">
                              <a:solidFill>
                                <a:schemeClr val="bg1"/>
                              </a:solidFill>
                              <a:latin typeface="Cambria Math" panose="02040503050406030204" pitchFamily="18" charset="0"/>
                              <a:ea typeface="MS Mincho" panose="02020609040205080304" charset="-128"/>
                              <a:cs typeface="Cambria Math" panose="02040503050406030204" pitchFamily="18" charset="0"/>
                            </a:rPr>
                            <m:t>0</m:t>
                          </m:r>
                        </m:e>
                      </m:mr>
                      <m:mr>
                        <m:e>
                          <m:r>
                            <a:rPr lang="en-GB" sz="2400" b="0" i="1" smtClean="0">
                              <a:solidFill>
                                <a:schemeClr val="bg1"/>
                              </a:solidFill>
                              <a:latin typeface="Cambria Math" panose="02040503050406030204" pitchFamily="18" charset="0"/>
                              <a:ea typeface="MS Mincho" panose="02020609040205080304" charset="-128"/>
                              <a:cs typeface="Cambria Math" panose="02040503050406030204" pitchFamily="18" charset="0"/>
                            </a:rPr>
                            <m:t>1</m:t>
                          </m:r>
                        </m:e>
                      </m:mr>
                    </m:m>
                  </m:oMath>
                </a14:m>
                <a:endParaRPr lang="en-IN" sz="2400" dirty="0">
                  <a:solidFill>
                    <a:schemeClr val="bg1"/>
                  </a:solidFill>
                  <a:latin typeface="Microsoft JhengHei UI" panose="020B0604030504040204" charset="-120"/>
                  <a:ea typeface="Microsoft JhengHei UI" panose="020B0604030504040204" charset="-120"/>
                  <a:cs typeface="Microsoft JhengHei UI" panose="020B0604030504040204" charset="-120"/>
                </a:endParaRPr>
              </a:p>
              <a:p>
                <a:pPr marL="36830" indent="0">
                  <a:buNone/>
                </a:pPr>
                <a:endParaRPr lang="en-GB" sz="2400" dirty="0">
                  <a:solidFill>
                    <a:schemeClr val="bg1"/>
                  </a:solidFill>
                  <a:latin typeface="Microsoft JhengHei UI" panose="020B0604030504040204" charset="-120"/>
                  <a:ea typeface="Microsoft JhengHei UI" panose="020B0604030504040204" charset="-120"/>
                  <a:cs typeface="Microsoft JhengHei UI" panose="020B0604030504040204" charset="-120"/>
                </a:endParaRPr>
              </a:p>
              <a:p>
                <a:r>
                  <a:rPr lang="en-GB" sz="2400" dirty="0">
                    <a:solidFill>
                      <a:schemeClr val="bg1"/>
                    </a:solidFill>
                    <a:latin typeface="Microsoft JhengHei UI" panose="020B0604030504040204" charset="-120"/>
                    <a:ea typeface="Microsoft JhengHei UI" panose="020B0604030504040204" charset="-120"/>
                    <a:cs typeface="Microsoft JhengHei UI" panose="020B0604030504040204" charset="-120"/>
                  </a:rPr>
                  <a:t>Vector Representation of classical 1:         1</a:t>
                </a:r>
                <a:endParaRPr lang="en-GB" sz="2400" dirty="0">
                  <a:solidFill>
                    <a:schemeClr val="bg1"/>
                  </a:solidFill>
                  <a:latin typeface="Microsoft JhengHei UI" panose="020B0604030504040204" charset="-120"/>
                  <a:ea typeface="Microsoft JhengHei UI" panose="020B0604030504040204" charset="-120"/>
                  <a:cs typeface="Microsoft JhengHei UI" panose="020B0604030504040204" charset="-120"/>
                </a:endParaRPr>
              </a:p>
              <a:p>
                <a:pPr marL="36830" indent="0">
                  <a:buNone/>
                </a:pPr>
                <a:r>
                  <a:rPr lang="en-GB" sz="2400" dirty="0">
                    <a:solidFill>
                      <a:schemeClr val="bg1"/>
                    </a:solidFill>
                    <a:latin typeface="Microsoft JhengHei UI" panose="020B0604030504040204" charset="-120"/>
                    <a:ea typeface="Microsoft JhengHei UI" panose="020B0604030504040204" charset="-120"/>
                    <a:cs typeface="Microsoft JhengHei UI" panose="020B0604030504040204" charset="-120"/>
                  </a:rPr>
                  <a:t>                                                                         0</a:t>
                </a:r>
                <a:endParaRPr lang="en-GB" sz="2400" dirty="0">
                  <a:solidFill>
                    <a:schemeClr val="bg1"/>
                  </a:solidFill>
                  <a:latin typeface="Microsoft JhengHei UI" panose="020B0604030504040204" charset="-120"/>
                  <a:ea typeface="Microsoft JhengHei UI" panose="020B0604030504040204" charset="-120"/>
                  <a:cs typeface="Microsoft JhengHei UI" panose="020B0604030504040204" charset="-120"/>
                </a:endParaRPr>
              </a:p>
              <a:p>
                <a:pPr marL="36830" indent="0">
                  <a:buNone/>
                </a:pPr>
                <a:endParaRPr lang="en-GB" sz="2400" dirty="0">
                  <a:solidFill>
                    <a:schemeClr val="bg1"/>
                  </a:solidFill>
                  <a:latin typeface="Microsoft JhengHei UI" panose="020B0604030504040204" charset="-120"/>
                  <a:ea typeface="Microsoft JhengHei UI" panose="020B0604030504040204" charset="-120"/>
                  <a:cs typeface="Microsoft JhengHei UI" panose="020B0604030504040204" charset="-120"/>
                </a:endParaRPr>
              </a:p>
              <a:p>
                <a:r>
                  <a:rPr lang="en-IN" sz="2400" dirty="0">
                    <a:solidFill>
                      <a:schemeClr val="bg1"/>
                    </a:solidFill>
                    <a:latin typeface="Microsoft JhengHei UI" panose="020B0604030504040204" charset="-120"/>
                    <a:ea typeface="Microsoft JhengHei UI" panose="020B0604030504040204" charset="-120"/>
                    <a:cs typeface="Microsoft JhengHei UI" panose="020B0604030504040204" charset="-120"/>
                  </a:rPr>
                  <a:t>Vector Representation of Qubit  </a:t>
                </a:r>
                <a:r>
                  <a:rPr lang="en-US" altLang="en-US" sz="2400" b="1" dirty="0">
                    <a:solidFill>
                      <a:schemeClr val="bg1"/>
                    </a:solidFill>
                    <a:latin typeface="Microsoft JhengHei UI" panose="020B0604030504040204" charset="-120"/>
                    <a:ea typeface="Microsoft JhengHei UI" panose="020B0604030504040204" charset="-120"/>
                    <a:cs typeface="Microsoft JhengHei UI" panose="020B0604030504040204" charset="-120"/>
                    <a:sym typeface="Symbol" panose="05050102010706020507" pitchFamily="18" charset="2"/>
                  </a:rPr>
                  <a:t> </a:t>
                </a:r>
                <a:r>
                  <a:rPr lang="en-US" altLang="en-US" sz="2400" dirty="0">
                    <a:solidFill>
                      <a:schemeClr val="bg1"/>
                    </a:solidFill>
                    <a:latin typeface="Microsoft JhengHei UI" panose="020B0604030504040204" charset="-120"/>
                    <a:ea typeface="Microsoft JhengHei UI" panose="020B0604030504040204" charset="-120"/>
                    <a:cs typeface="Microsoft JhengHei UI" panose="020B0604030504040204" charset="-120"/>
                    <a:sym typeface="Symbol" panose="05050102010706020507" pitchFamily="18" charset="2"/>
                  </a:rPr>
                  <a:t>:          </a:t>
                </a:r>
                <a:r>
                  <a:rPr lang="el-GR" altLang="en-US" sz="2400" dirty="0">
                    <a:solidFill>
                      <a:schemeClr val="bg1"/>
                    </a:solidFill>
                    <a:latin typeface="Microsoft JhengHei UI" panose="020B0604030504040204" charset="-120"/>
                    <a:ea typeface="Microsoft JhengHei UI" panose="020B0604030504040204" charset="-120"/>
                    <a:cs typeface="Microsoft JhengHei UI" panose="020B0604030504040204" charset="-120"/>
                    <a:sym typeface="Symbol" panose="05050102010706020507" pitchFamily="18" charset="2"/>
                  </a:rPr>
                  <a:t>α</a:t>
                </a:r>
                <a:endParaRPr lang="en-GB" altLang="en-US" sz="2400" dirty="0">
                  <a:solidFill>
                    <a:schemeClr val="bg1"/>
                  </a:solidFill>
                  <a:latin typeface="Microsoft JhengHei UI" panose="020B0604030504040204" charset="-120"/>
                  <a:ea typeface="Microsoft JhengHei UI" panose="020B0604030504040204" charset="-120"/>
                  <a:cs typeface="Microsoft JhengHei UI" panose="020B0604030504040204" charset="-120"/>
                  <a:sym typeface="Symbol" panose="05050102010706020507" pitchFamily="18" charset="2"/>
                </a:endParaRPr>
              </a:p>
              <a:p>
                <a:pPr marL="36830" indent="0">
                  <a:buNone/>
                </a:pPr>
                <a:r>
                  <a:rPr lang="en-GB" sz="2400" dirty="0">
                    <a:solidFill>
                      <a:schemeClr val="bg1"/>
                    </a:solidFill>
                    <a:latin typeface="Microsoft JhengHei UI" panose="020B0604030504040204" charset="-120"/>
                    <a:ea typeface="Microsoft JhengHei UI" panose="020B0604030504040204" charset="-120"/>
                    <a:cs typeface="Microsoft JhengHei UI" panose="020B0604030504040204" charset="-120"/>
                    <a:sym typeface="Symbol" panose="05050102010706020507" pitchFamily="18" charset="2"/>
                  </a:rPr>
                  <a:t>                                                                          </a:t>
                </a:r>
                <a:r>
                  <a:rPr lang="el-GR" sz="2400" dirty="0">
                    <a:solidFill>
                      <a:schemeClr val="bg1"/>
                    </a:solidFill>
                    <a:latin typeface="Microsoft JhengHei UI" panose="020B0604030504040204" charset="-120"/>
                    <a:ea typeface="Microsoft JhengHei UI" panose="020B0604030504040204" charset="-120"/>
                    <a:cs typeface="Microsoft JhengHei UI" panose="020B0604030504040204" charset="-120"/>
                    <a:sym typeface="Symbol" panose="05050102010706020507" pitchFamily="18" charset="2"/>
                  </a:rPr>
                  <a:t>β</a:t>
                </a:r>
                <a:endParaRPr lang="en-GB" sz="2400" dirty="0">
                  <a:solidFill>
                    <a:schemeClr val="bg1"/>
                  </a:solidFill>
                  <a:latin typeface="Microsoft JhengHei UI" panose="020B0604030504040204" charset="-120"/>
                  <a:ea typeface="Microsoft JhengHei UI" panose="020B0604030504040204" charset="-120"/>
                  <a:cs typeface="Microsoft JhengHei UI" panose="020B0604030504040204" charset="-120"/>
                  <a:sym typeface="Symbol" panose="05050102010706020507" pitchFamily="18" charset="2"/>
                </a:endParaRPr>
              </a:p>
              <a:p>
                <a:pPr marL="36830" indent="0">
                  <a:buNone/>
                </a:pPr>
                <a:r>
                  <a:rPr lang="en-US" altLang="en-US" sz="2400" b="1" dirty="0">
                    <a:solidFill>
                      <a:schemeClr val="bg1"/>
                    </a:solidFill>
                    <a:latin typeface="Microsoft JhengHei UI" panose="020B0604030504040204" charset="-120"/>
                    <a:ea typeface="Microsoft JhengHei UI" panose="020B0604030504040204" charset="-120"/>
                    <a:cs typeface="Microsoft JhengHei UI" panose="020B0604030504040204" charset="-120"/>
                  </a:rPr>
                  <a:t>      </a:t>
                </a:r>
                <a:endParaRPr lang="en-US" altLang="en-US" sz="2400" b="1" dirty="0">
                  <a:solidFill>
                    <a:schemeClr val="bg1"/>
                  </a:solidFill>
                  <a:latin typeface="Microsoft JhengHei UI" panose="020B0604030504040204" charset="-120"/>
                  <a:ea typeface="Microsoft JhengHei UI" panose="020B0604030504040204" charset="-120"/>
                  <a:cs typeface="Microsoft JhengHei UI" panose="020B0604030504040204" charset="-120"/>
                </a:endParaRPr>
              </a:p>
              <a:p>
                <a:pPr marL="36830" indent="0">
                  <a:buNone/>
                </a:pPr>
                <a:r>
                  <a:rPr lang="en-US" altLang="en-US" sz="2400" b="1" dirty="0">
                    <a:solidFill>
                      <a:schemeClr val="bg1"/>
                    </a:solidFill>
                    <a:latin typeface="Microsoft JhengHei UI" panose="020B0604030504040204" charset="-120"/>
                    <a:ea typeface="Microsoft JhengHei UI" panose="020B0604030504040204" charset="-120"/>
                    <a:cs typeface="Microsoft JhengHei UI" panose="020B0604030504040204" charset="-120"/>
                  </a:rPr>
                  <a:t>             |</a:t>
                </a:r>
                <a:r>
                  <a:rPr lang="en-US" altLang="en-US" sz="2400" b="1" dirty="0">
                    <a:solidFill>
                      <a:schemeClr val="bg1"/>
                    </a:solidFill>
                    <a:latin typeface="Microsoft JhengHei UI" panose="020B0604030504040204" charset="-120"/>
                    <a:ea typeface="Microsoft JhengHei UI" panose="020B0604030504040204" charset="-120"/>
                    <a:cs typeface="Microsoft JhengHei UI" panose="020B0604030504040204" charset="-120"/>
                    <a:sym typeface="Symbol" panose="05050102010706020507" pitchFamily="18" charset="2"/>
                  </a:rPr>
                  <a:t>&gt; =  </a:t>
                </a:r>
                <a:r>
                  <a:rPr lang="el-GR" altLang="en-US" sz="2400" dirty="0">
                    <a:solidFill>
                      <a:schemeClr val="bg1"/>
                    </a:solidFill>
                    <a:latin typeface="Microsoft JhengHei UI" panose="020B0604030504040204" charset="-120"/>
                    <a:ea typeface="Microsoft JhengHei UI" panose="020B0604030504040204" charset="-120"/>
                    <a:cs typeface="Microsoft JhengHei UI" panose="020B0604030504040204" charset="-120"/>
                    <a:sym typeface="Symbol" panose="05050102010706020507" pitchFamily="18" charset="2"/>
                  </a:rPr>
                  <a:t>α</a:t>
                </a:r>
                <a:r>
                  <a:rPr lang="en-GB" altLang="en-US" sz="2400" dirty="0">
                    <a:solidFill>
                      <a:schemeClr val="bg1"/>
                    </a:solidFill>
                    <a:latin typeface="Microsoft JhengHei UI" panose="020B0604030504040204" charset="-120"/>
                    <a:ea typeface="Microsoft JhengHei UI" panose="020B0604030504040204" charset="-120"/>
                    <a:cs typeface="Microsoft JhengHei UI" panose="020B0604030504040204" charset="-120"/>
                    <a:sym typeface="Symbol" panose="05050102010706020507" pitchFamily="18" charset="2"/>
                  </a:rPr>
                  <a:t> </a:t>
                </a:r>
                <a:r>
                  <a:rPr lang="en-US" altLang="en-US" sz="2400" b="1" dirty="0">
                    <a:solidFill>
                      <a:schemeClr val="bg1"/>
                    </a:solidFill>
                    <a:latin typeface="Microsoft JhengHei UI" panose="020B0604030504040204" charset="-120"/>
                    <a:ea typeface="Microsoft JhengHei UI" panose="020B0604030504040204" charset="-120"/>
                    <a:cs typeface="Microsoft JhengHei UI" panose="020B0604030504040204" charset="-120"/>
                  </a:rPr>
                  <a:t>|0&gt; + </a:t>
                </a:r>
                <a:r>
                  <a:rPr lang="el-GR" sz="2400" dirty="0">
                    <a:solidFill>
                      <a:schemeClr val="bg1"/>
                    </a:solidFill>
                    <a:latin typeface="Microsoft JhengHei UI" panose="020B0604030504040204" charset="-120"/>
                    <a:ea typeface="Microsoft JhengHei UI" panose="020B0604030504040204" charset="-120"/>
                    <a:cs typeface="Microsoft JhengHei UI" panose="020B0604030504040204" charset="-120"/>
                    <a:sym typeface="Symbol" panose="05050102010706020507" pitchFamily="18" charset="2"/>
                  </a:rPr>
                  <a:t>β</a:t>
                </a:r>
                <a:r>
                  <a:rPr lang="en-US" altLang="en-US" sz="2400" b="1" dirty="0">
                    <a:solidFill>
                      <a:schemeClr val="bg1"/>
                    </a:solidFill>
                    <a:latin typeface="Microsoft JhengHei UI" panose="020B0604030504040204" charset="-120"/>
                    <a:ea typeface="Microsoft JhengHei UI" panose="020B0604030504040204" charset="-120"/>
                    <a:cs typeface="Microsoft JhengHei UI" panose="020B0604030504040204" charset="-120"/>
                  </a:rPr>
                  <a:t> |1&gt;</a:t>
                </a:r>
                <a:endParaRPr lang="en-US" altLang="en-US" sz="2400" b="1" dirty="0">
                  <a:solidFill>
                    <a:schemeClr val="bg1"/>
                  </a:solidFill>
                  <a:latin typeface="Microsoft JhengHei UI" panose="020B0604030504040204" charset="-120"/>
                  <a:ea typeface="Microsoft JhengHei UI" panose="020B0604030504040204" charset="-120"/>
                  <a:cs typeface="Microsoft JhengHei UI" panose="020B0604030504040204" charset="-120"/>
                </a:endParaRPr>
              </a:p>
            </p:txBody>
          </p:sp>
        </mc:Choice>
        <mc:Fallback>
          <p:sp>
            <p:nvSpPr>
              <p:cNvPr id="6" name="Content Placeholder 2"/>
              <p:cNvSpPr>
                <a:spLocks noRot="1" noChangeAspect="1" noMove="1" noResize="1" noEditPoints="1" noAdjustHandles="1" noChangeArrowheads="1" noChangeShapeType="1" noTextEdit="1"/>
              </p:cNvSpPr>
              <p:nvPr/>
            </p:nvSpPr>
            <p:spPr>
              <a:xfrm>
                <a:off x="606425" y="1718945"/>
                <a:ext cx="10747375" cy="4458335"/>
              </a:xfrm>
              <a:prstGeom prst="rect">
                <a:avLst/>
              </a:prstGeom>
              <a:blipFill rotWithShape="1">
                <a:blip r:embed="rId1"/>
                <a:stretch>
                  <a:fillRect/>
                </a:stretch>
              </a:blipFill>
              <a:ln w="9525">
                <a:noFill/>
              </a:ln>
            </p:spPr>
            <p:txBody>
              <a:bodyPr/>
              <a:lstStyle/>
              <a:p>
                <a:r>
                  <a:rPr lang="en-US" altLang="en-US">
                    <a:noFill/>
                  </a:rPr>
                  <a:t> </a:t>
                </a:r>
              </a:p>
            </p:txBody>
          </p:sp>
        </mc:Fallback>
      </mc:AlternateContent>
      <p:pic>
        <p:nvPicPr>
          <p:cNvPr id="10" name="Content Placeholder 9"/>
          <p:cNvPicPr>
            <a:picLocks noChangeAspect="1"/>
          </p:cNvPicPr>
          <p:nvPr>
            <p:ph idx="1"/>
          </p:nvPr>
        </p:nvPicPr>
        <p:blipFill>
          <a:blip r:embed="rId2"/>
          <a:stretch>
            <a:fillRect/>
          </a:stretch>
        </p:blipFill>
        <p:spPr>
          <a:xfrm>
            <a:off x="7103745" y="1253490"/>
            <a:ext cx="4583430" cy="4351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ph idx="1"/>
          </p:nvPr>
        </p:nvSpPr>
        <p:spPr>
          <a:xfrm>
            <a:off x="815975" y="826135"/>
            <a:ext cx="10531475" cy="5263515"/>
          </a:xfrm>
        </p:spPr>
        <p:txBody>
          <a:bodyPr>
            <a:normAutofit fontScale="85000" lnSpcReduction="10000"/>
          </a:bodyPr>
          <a:p>
            <a:r>
              <a:rPr lang="en-US" altLang="en-US" sz="2800" dirty="0">
                <a:solidFill>
                  <a:schemeClr val="bg1"/>
                </a:solidFill>
                <a:latin typeface="Microsoft JhengHei UI" panose="020B0604030504040204" charset="-120"/>
                <a:ea typeface="Microsoft JhengHei UI" panose="020B0604030504040204" charset="-120"/>
                <a:cs typeface="Microsoft JhengHei UI" panose="020B0604030504040204" charset="-120"/>
              </a:rPr>
              <a:t>A single qubit can be forced into a superposition of the two states denoted by the addition of the state vectors:</a:t>
            </a:r>
            <a:endParaRPr lang="en-US" altLang="en-US" sz="2800" dirty="0">
              <a:solidFill>
                <a:schemeClr val="bg1"/>
              </a:solidFill>
              <a:latin typeface="Microsoft JhengHei UI" panose="020B0604030504040204" charset="-120"/>
              <a:ea typeface="Microsoft JhengHei UI" panose="020B0604030504040204" charset="-120"/>
              <a:cs typeface="Microsoft JhengHei UI" panose="020B0604030504040204" charset="-120"/>
            </a:endParaRPr>
          </a:p>
          <a:p>
            <a:pPr marL="36830" indent="0">
              <a:buNone/>
            </a:pPr>
            <a:r>
              <a:rPr lang="en-US" altLang="en-US" sz="2800" dirty="0">
                <a:solidFill>
                  <a:schemeClr val="bg1"/>
                </a:solidFill>
                <a:latin typeface="Microsoft JhengHei UI" panose="020B0604030504040204" charset="-120"/>
                <a:ea typeface="Microsoft JhengHei UI" panose="020B0604030504040204" charset="-120"/>
                <a:cs typeface="Microsoft JhengHei UI" panose="020B0604030504040204" charset="-120"/>
              </a:rPr>
              <a:t>                                 </a:t>
            </a:r>
            <a:r>
              <a:rPr lang="en-US" altLang="en-US" sz="2800" b="1" dirty="0">
                <a:solidFill>
                  <a:schemeClr val="bg1"/>
                </a:solidFill>
                <a:latin typeface="Microsoft JhengHei UI" panose="020B0604030504040204" charset="-120"/>
                <a:ea typeface="Microsoft JhengHei UI" panose="020B0604030504040204" charset="-120"/>
                <a:cs typeface="Microsoft JhengHei UI" panose="020B0604030504040204" charset="-120"/>
              </a:rPr>
              <a:t>|</a:t>
            </a:r>
            <a:r>
              <a:rPr lang="en-US" altLang="en-US" sz="2800" b="1" dirty="0">
                <a:solidFill>
                  <a:schemeClr val="bg1"/>
                </a:solidFill>
                <a:latin typeface="Microsoft JhengHei UI" panose="020B0604030504040204" charset="-120"/>
                <a:ea typeface="Microsoft JhengHei UI" panose="020B0604030504040204" charset="-120"/>
                <a:cs typeface="Microsoft JhengHei UI" panose="020B0604030504040204" charset="-120"/>
                <a:sym typeface="Symbol" panose="05050102010706020507" pitchFamily="18" charset="2"/>
              </a:rPr>
              <a:t>&gt; =  </a:t>
            </a:r>
            <a:r>
              <a:rPr lang="el-GR" altLang="en-US" sz="2800" dirty="0">
                <a:solidFill>
                  <a:schemeClr val="bg1"/>
                </a:solidFill>
                <a:latin typeface="Microsoft JhengHei UI" panose="020B0604030504040204" charset="-120"/>
                <a:ea typeface="Microsoft JhengHei UI" panose="020B0604030504040204" charset="-120"/>
                <a:cs typeface="Microsoft JhengHei UI" panose="020B0604030504040204" charset="-120"/>
                <a:sym typeface="Symbol" panose="05050102010706020507" pitchFamily="18" charset="2"/>
              </a:rPr>
              <a:t>α</a:t>
            </a:r>
            <a:r>
              <a:rPr lang="en-GB" altLang="en-US" sz="2800" dirty="0">
                <a:solidFill>
                  <a:schemeClr val="bg1"/>
                </a:solidFill>
                <a:latin typeface="Microsoft JhengHei UI" panose="020B0604030504040204" charset="-120"/>
                <a:ea typeface="Microsoft JhengHei UI" panose="020B0604030504040204" charset="-120"/>
                <a:cs typeface="Microsoft JhengHei UI" panose="020B0604030504040204" charset="-120"/>
                <a:sym typeface="Symbol" panose="05050102010706020507" pitchFamily="18" charset="2"/>
              </a:rPr>
              <a:t> </a:t>
            </a:r>
            <a:r>
              <a:rPr lang="en-US" altLang="en-US" sz="2800" b="1" dirty="0">
                <a:solidFill>
                  <a:schemeClr val="bg1"/>
                </a:solidFill>
                <a:latin typeface="Microsoft JhengHei UI" panose="020B0604030504040204" charset="-120"/>
                <a:ea typeface="Microsoft JhengHei UI" panose="020B0604030504040204" charset="-120"/>
                <a:cs typeface="Microsoft JhengHei UI" panose="020B0604030504040204" charset="-120"/>
              </a:rPr>
              <a:t>|0&gt; + </a:t>
            </a:r>
            <a:r>
              <a:rPr lang="el-GR" sz="2800" dirty="0">
                <a:solidFill>
                  <a:schemeClr val="bg1"/>
                </a:solidFill>
                <a:latin typeface="Microsoft JhengHei UI" panose="020B0604030504040204" charset="-120"/>
                <a:ea typeface="Microsoft JhengHei UI" panose="020B0604030504040204" charset="-120"/>
                <a:cs typeface="Microsoft JhengHei UI" panose="020B0604030504040204" charset="-120"/>
                <a:sym typeface="Symbol" panose="05050102010706020507" pitchFamily="18" charset="2"/>
              </a:rPr>
              <a:t>β</a:t>
            </a:r>
            <a:r>
              <a:rPr lang="en-US" altLang="en-US" sz="2800" b="1" dirty="0">
                <a:solidFill>
                  <a:schemeClr val="bg1"/>
                </a:solidFill>
                <a:latin typeface="Microsoft JhengHei UI" panose="020B0604030504040204" charset="-120"/>
                <a:ea typeface="Microsoft JhengHei UI" panose="020B0604030504040204" charset="-120"/>
                <a:cs typeface="Microsoft JhengHei UI" panose="020B0604030504040204" charset="-120"/>
              </a:rPr>
              <a:t> |1&gt; </a:t>
            </a:r>
            <a:endParaRPr lang="en-US" altLang="en-US" sz="2800" b="1" dirty="0">
              <a:solidFill>
                <a:schemeClr val="bg1"/>
              </a:solidFill>
              <a:latin typeface="Microsoft JhengHei UI" panose="020B0604030504040204" charset="-120"/>
              <a:ea typeface="Microsoft JhengHei UI" panose="020B0604030504040204" charset="-120"/>
              <a:cs typeface="Microsoft JhengHei UI" panose="020B0604030504040204" charset="-120"/>
            </a:endParaRPr>
          </a:p>
          <a:p>
            <a:pPr marL="36830" indent="0">
              <a:buNone/>
            </a:pPr>
            <a:r>
              <a:rPr lang="en-US" altLang="en-US" sz="2800" dirty="0">
                <a:solidFill>
                  <a:schemeClr val="bg1"/>
                </a:solidFill>
                <a:latin typeface="Microsoft JhengHei UI" panose="020B0604030504040204" charset="-120"/>
                <a:ea typeface="Microsoft JhengHei UI" panose="020B0604030504040204" charset="-120"/>
                <a:cs typeface="Microsoft JhengHei UI" panose="020B0604030504040204" charset="-120"/>
              </a:rPr>
              <a:t>  Where </a:t>
            </a:r>
            <a:r>
              <a:rPr lang="el-GR" altLang="en-US" sz="2800" dirty="0">
                <a:solidFill>
                  <a:schemeClr val="bg1"/>
                </a:solidFill>
                <a:latin typeface="Microsoft JhengHei UI" panose="020B0604030504040204" charset="-120"/>
                <a:ea typeface="Microsoft JhengHei UI" panose="020B0604030504040204" charset="-120"/>
                <a:cs typeface="Microsoft JhengHei UI" panose="020B0604030504040204" charset="-120"/>
                <a:sym typeface="Symbol" panose="05050102010706020507" pitchFamily="18" charset="2"/>
              </a:rPr>
              <a:t>α</a:t>
            </a:r>
            <a:r>
              <a:rPr lang="en-GB" altLang="en-US" sz="2800" dirty="0">
                <a:solidFill>
                  <a:schemeClr val="bg1"/>
                </a:solidFill>
                <a:latin typeface="Microsoft JhengHei UI" panose="020B0604030504040204" charset="-120"/>
                <a:ea typeface="Microsoft JhengHei UI" panose="020B0604030504040204" charset="-120"/>
                <a:cs typeface="Microsoft JhengHei UI" panose="020B0604030504040204" charset="-120"/>
                <a:sym typeface="Symbol" panose="05050102010706020507" pitchFamily="18" charset="2"/>
              </a:rPr>
              <a:t> </a:t>
            </a:r>
            <a:r>
              <a:rPr lang="en-US" altLang="en-US" sz="2800" b="1" dirty="0">
                <a:solidFill>
                  <a:schemeClr val="bg1"/>
                </a:solidFill>
                <a:latin typeface="Microsoft JhengHei UI" panose="020B0604030504040204" charset="-120"/>
                <a:ea typeface="Microsoft JhengHei UI" panose="020B0604030504040204" charset="-120"/>
                <a:cs typeface="Microsoft JhengHei UI" panose="020B0604030504040204" charset="-120"/>
                <a:sym typeface="Symbol" panose="05050102010706020507" pitchFamily="18" charset="2"/>
              </a:rPr>
              <a:t>and </a:t>
            </a:r>
            <a:r>
              <a:rPr lang="el-GR" sz="2800" dirty="0">
                <a:solidFill>
                  <a:schemeClr val="bg1"/>
                </a:solidFill>
                <a:latin typeface="Microsoft JhengHei UI" panose="020B0604030504040204" charset="-120"/>
                <a:ea typeface="Microsoft JhengHei UI" panose="020B0604030504040204" charset="-120"/>
                <a:cs typeface="Microsoft JhengHei UI" panose="020B0604030504040204" charset="-120"/>
                <a:sym typeface="Symbol" panose="05050102010706020507" pitchFamily="18" charset="2"/>
              </a:rPr>
              <a:t>β </a:t>
            </a:r>
            <a:r>
              <a:rPr lang="en-US" altLang="en-US" sz="2800" dirty="0">
                <a:solidFill>
                  <a:schemeClr val="bg1"/>
                </a:solidFill>
                <a:latin typeface="Microsoft JhengHei UI" panose="020B0604030504040204" charset="-120"/>
                <a:ea typeface="Microsoft JhengHei UI" panose="020B0604030504040204" charset="-120"/>
                <a:cs typeface="Microsoft JhengHei UI" panose="020B0604030504040204" charset="-120"/>
                <a:sym typeface="Symbol" panose="05050102010706020507" pitchFamily="18" charset="2"/>
              </a:rPr>
              <a:t>are complex numbers and </a:t>
            </a:r>
            <a:r>
              <a:rPr lang="en-US" altLang="en-US" sz="2800" b="1" dirty="0">
                <a:solidFill>
                  <a:schemeClr val="bg1"/>
                </a:solidFill>
                <a:latin typeface="Microsoft JhengHei UI" panose="020B0604030504040204" charset="-120"/>
                <a:ea typeface="Microsoft JhengHei UI" panose="020B0604030504040204" charset="-120"/>
                <a:cs typeface="Microsoft JhengHei UI" panose="020B0604030504040204" charset="-120"/>
                <a:sym typeface="Symbol" panose="05050102010706020507" pitchFamily="18" charset="2"/>
              </a:rPr>
              <a:t>| |</a:t>
            </a:r>
            <a:r>
              <a:rPr lang="en-US" altLang="en-US" sz="2800" b="1" baseline="30000" dirty="0">
                <a:solidFill>
                  <a:schemeClr val="bg1"/>
                </a:solidFill>
                <a:latin typeface="Microsoft JhengHei UI" panose="020B0604030504040204" charset="-120"/>
                <a:ea typeface="Microsoft JhengHei UI" panose="020B0604030504040204" charset="-120"/>
                <a:cs typeface="Microsoft JhengHei UI" panose="020B0604030504040204" charset="-120"/>
                <a:sym typeface="Symbol" panose="05050102010706020507" pitchFamily="18" charset="2"/>
              </a:rPr>
              <a:t>2</a:t>
            </a:r>
            <a:r>
              <a:rPr lang="en-US" altLang="en-US" sz="2800" b="1" dirty="0">
                <a:solidFill>
                  <a:schemeClr val="bg1"/>
                </a:solidFill>
                <a:latin typeface="Microsoft JhengHei UI" panose="020B0604030504040204" charset="-120"/>
                <a:ea typeface="Microsoft JhengHei UI" panose="020B0604030504040204" charset="-120"/>
                <a:cs typeface="Microsoft JhengHei UI" panose="020B0604030504040204" charset="-120"/>
                <a:sym typeface="Symbol" panose="05050102010706020507" pitchFamily="18" charset="2"/>
              </a:rPr>
              <a:t>   +  | </a:t>
            </a:r>
            <a:r>
              <a:rPr lang="el-GR" sz="2800" dirty="0">
                <a:solidFill>
                  <a:schemeClr val="bg1"/>
                </a:solidFill>
                <a:latin typeface="Microsoft JhengHei UI" panose="020B0604030504040204" charset="-120"/>
                <a:ea typeface="Microsoft JhengHei UI" panose="020B0604030504040204" charset="-120"/>
                <a:cs typeface="Microsoft JhengHei UI" panose="020B0604030504040204" charset="-120"/>
                <a:sym typeface="Symbol" panose="05050102010706020507" pitchFamily="18" charset="2"/>
              </a:rPr>
              <a:t>β </a:t>
            </a:r>
            <a:r>
              <a:rPr lang="en-US" altLang="en-US" sz="2800" b="1" dirty="0">
                <a:solidFill>
                  <a:schemeClr val="bg1"/>
                </a:solidFill>
                <a:latin typeface="Microsoft JhengHei UI" panose="020B0604030504040204" charset="-120"/>
                <a:ea typeface="Microsoft JhengHei UI" panose="020B0604030504040204" charset="-120"/>
                <a:cs typeface="Microsoft JhengHei UI" panose="020B0604030504040204" charset="-120"/>
                <a:sym typeface="Symbol" panose="05050102010706020507" pitchFamily="18" charset="2"/>
              </a:rPr>
              <a:t>|</a:t>
            </a:r>
            <a:r>
              <a:rPr lang="en-US" altLang="en-US" sz="2800" b="1" baseline="30000" dirty="0">
                <a:solidFill>
                  <a:schemeClr val="bg1"/>
                </a:solidFill>
                <a:latin typeface="Microsoft JhengHei UI" panose="020B0604030504040204" charset="-120"/>
                <a:ea typeface="Microsoft JhengHei UI" panose="020B0604030504040204" charset="-120"/>
                <a:cs typeface="Microsoft JhengHei UI" panose="020B0604030504040204" charset="-120"/>
                <a:sym typeface="Symbol" panose="05050102010706020507" pitchFamily="18" charset="2"/>
              </a:rPr>
              <a:t>2</a:t>
            </a:r>
            <a:r>
              <a:rPr lang="en-US" altLang="en-US" sz="2800" b="1" dirty="0">
                <a:solidFill>
                  <a:schemeClr val="bg1"/>
                </a:solidFill>
                <a:latin typeface="Microsoft JhengHei UI" panose="020B0604030504040204" charset="-120"/>
                <a:ea typeface="Microsoft JhengHei UI" panose="020B0604030504040204" charset="-120"/>
                <a:cs typeface="Microsoft JhengHei UI" panose="020B0604030504040204" charset="-120"/>
                <a:sym typeface="Symbol" panose="05050102010706020507" pitchFamily="18" charset="2"/>
              </a:rPr>
              <a:t>   = 1</a:t>
            </a:r>
            <a:endParaRPr lang="en-US" altLang="en-US" sz="2800" b="1" dirty="0">
              <a:solidFill>
                <a:schemeClr val="bg1"/>
              </a:solidFill>
              <a:latin typeface="Microsoft JhengHei UI" panose="020B0604030504040204" charset="-120"/>
              <a:ea typeface="Microsoft JhengHei UI" panose="020B0604030504040204" charset="-120"/>
              <a:cs typeface="Microsoft JhengHei UI" panose="020B0604030504040204" charset="-120"/>
              <a:sym typeface="Symbol" panose="05050102010706020507" pitchFamily="18" charset="2"/>
            </a:endParaRPr>
          </a:p>
          <a:p>
            <a:r>
              <a:rPr lang="en-US" altLang="en-US" sz="2800" b="1" dirty="0">
                <a:solidFill>
                  <a:schemeClr val="bg1"/>
                </a:solidFill>
                <a:latin typeface="Microsoft JhengHei UI" panose="020B0604030504040204" charset="-120"/>
                <a:ea typeface="Microsoft JhengHei UI" panose="020B0604030504040204" charset="-120"/>
                <a:cs typeface="Microsoft JhengHei UI" panose="020B0604030504040204" charset="-120"/>
                <a:sym typeface="Symbol" panose="05050102010706020507" pitchFamily="18" charset="2"/>
              </a:rPr>
              <a:t> </a:t>
            </a:r>
            <a:r>
              <a:rPr lang="en-US" altLang="en-US" sz="2800" dirty="0">
                <a:solidFill>
                  <a:schemeClr val="bg1"/>
                </a:solidFill>
                <a:latin typeface="Microsoft JhengHei UI" panose="020B0604030504040204" charset="-120"/>
                <a:ea typeface="Microsoft JhengHei UI" panose="020B0604030504040204" charset="-120"/>
                <a:cs typeface="Microsoft JhengHei UI" panose="020B0604030504040204" charset="-120"/>
              </a:rPr>
              <a:t>A qubit in superposition is in both of the states |1&gt; and |0&gt; at the same time. </a:t>
            </a:r>
            <a:endParaRPr lang="en-US" altLang="en-US" sz="2800" dirty="0">
              <a:solidFill>
                <a:schemeClr val="bg1"/>
              </a:solidFill>
              <a:latin typeface="Microsoft JhengHei UI" panose="020B0604030504040204" charset="-120"/>
              <a:ea typeface="Microsoft JhengHei UI" panose="020B0604030504040204" charset="-120"/>
              <a:cs typeface="Microsoft JhengHei UI" panose="020B0604030504040204" charset="-120"/>
            </a:endParaRPr>
          </a:p>
          <a:p>
            <a:endParaRPr lang="en-US" altLang="en-US" sz="2800" b="1" dirty="0">
              <a:solidFill>
                <a:schemeClr val="bg1"/>
              </a:solidFill>
              <a:latin typeface="Microsoft JhengHei UI" panose="020B0604030504040204" charset="-120"/>
              <a:ea typeface="Microsoft JhengHei UI" panose="020B0604030504040204" charset="-120"/>
              <a:cs typeface="Microsoft JhengHei UI" panose="020B0604030504040204" charset="-120"/>
              <a:sym typeface="Symbol" panose="05050102010706020507" pitchFamily="18" charset="2"/>
            </a:endParaRPr>
          </a:p>
          <a:p>
            <a:pPr marL="36830" indent="0">
              <a:buNone/>
            </a:pPr>
            <a:r>
              <a:rPr lang="en-US" altLang="en-US" sz="3200" b="1" dirty="0">
                <a:solidFill>
                  <a:schemeClr val="bg1"/>
                </a:solidFill>
                <a:latin typeface="Microsoft JhengHei UI" panose="020B0604030504040204" charset="-120"/>
                <a:ea typeface="Microsoft JhengHei UI" panose="020B0604030504040204" charset="-120"/>
                <a:cs typeface="Microsoft JhengHei UI" panose="020B0604030504040204" charset="-120"/>
                <a:sym typeface="Symbol" panose="05050102010706020507" pitchFamily="18" charset="2"/>
              </a:rPr>
              <a:t> </a:t>
            </a:r>
            <a:endParaRPr lang="en-US" altLang="en-US" sz="2800" dirty="0">
              <a:solidFill>
                <a:schemeClr val="bg1"/>
              </a:solidFill>
              <a:latin typeface="Microsoft JhengHei UI" panose="020B0604030504040204" charset="-120"/>
              <a:ea typeface="Microsoft JhengHei UI" panose="020B0604030504040204" charset="-120"/>
              <a:cs typeface="Microsoft JhengHei UI" panose="020B0604030504040204" charset="-120"/>
            </a:endParaRPr>
          </a:p>
          <a:p>
            <a:pPr marL="36830" indent="0">
              <a:buNone/>
            </a:pPr>
            <a:endParaRPr lang="en-GB" sz="2800" dirty="0">
              <a:solidFill>
                <a:schemeClr val="bg1"/>
              </a:solidFill>
              <a:latin typeface="Microsoft JhengHei UI" panose="020B0604030504040204" charset="-120"/>
              <a:ea typeface="Microsoft JhengHei UI" panose="020B0604030504040204" charset="-120"/>
              <a:cs typeface="Microsoft JhengHei UI" panose="020B0604030504040204" charset="-120"/>
            </a:endParaRPr>
          </a:p>
          <a:p>
            <a:pPr marL="36830" indent="0">
              <a:buNone/>
            </a:pPr>
            <a:endParaRPr lang="en-GB" sz="2800" dirty="0">
              <a:solidFill>
                <a:schemeClr val="bg1"/>
              </a:solidFill>
              <a:latin typeface="Microsoft JhengHei UI" panose="020B0604030504040204" charset="-120"/>
              <a:ea typeface="Microsoft JhengHei UI" panose="020B0604030504040204" charset="-120"/>
              <a:cs typeface="Microsoft JhengHei UI" panose="020B0604030504040204" charset="-120"/>
            </a:endParaRPr>
          </a:p>
          <a:p>
            <a:pPr marL="36830" indent="0">
              <a:buNone/>
            </a:pPr>
            <a:endParaRPr lang="en-GB" sz="2800" dirty="0">
              <a:solidFill>
                <a:schemeClr val="bg1"/>
              </a:solidFill>
              <a:latin typeface="Microsoft JhengHei UI" panose="020B0604030504040204" charset="-120"/>
              <a:ea typeface="Microsoft JhengHei UI" panose="020B0604030504040204" charset="-120"/>
              <a:cs typeface="Microsoft JhengHei UI" panose="020B0604030504040204" charset="-120"/>
            </a:endParaRPr>
          </a:p>
          <a:p>
            <a:r>
              <a:rPr lang="en-US" altLang="en-US" sz="2800" dirty="0">
                <a:solidFill>
                  <a:schemeClr val="bg1"/>
                </a:solidFill>
                <a:latin typeface="Microsoft JhengHei UI" panose="020B0604030504040204" charset="-120"/>
                <a:ea typeface="Microsoft JhengHei UI" panose="020B0604030504040204" charset="-120"/>
                <a:cs typeface="Microsoft JhengHei UI" panose="020B0604030504040204" charset="-120"/>
              </a:rPr>
              <a:t>We can also entangle the two qubits such that the measurement of one qubit is always correlated to the measurement of the other qubit.</a:t>
            </a:r>
            <a:endParaRPr lang="en-US" altLang="en-US" sz="2800" dirty="0">
              <a:solidFill>
                <a:schemeClr val="bg1"/>
              </a:solidFill>
              <a:latin typeface="Microsoft JhengHei UI" panose="020B0604030504040204" charset="-120"/>
              <a:ea typeface="Microsoft JhengHei UI" panose="020B0604030504040204" charset="-120"/>
              <a:cs typeface="Microsoft JhengHei UI" panose="020B0604030504040204" charset="-120"/>
            </a:endParaRPr>
          </a:p>
          <a:p>
            <a:pPr marL="36830" indent="0">
              <a:buNone/>
            </a:pPr>
            <a:endParaRPr lang="en-US" altLang="en-US" sz="2800" dirty="0">
              <a:solidFill>
                <a:schemeClr val="bg1"/>
              </a:solidFill>
              <a:latin typeface="Microsoft JhengHei UI" panose="020B0604030504040204" charset="-120"/>
              <a:ea typeface="Microsoft JhengHei UI" panose="020B0604030504040204" charset="-120"/>
              <a:cs typeface="Microsoft JhengHei UI" panose="020B0604030504040204" charset="-12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95345" y="2988310"/>
            <a:ext cx="4763135" cy="21564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000" dirty="0"/>
              <a:t>“Operations on Qubit”</a:t>
            </a:r>
            <a:endParaRPr lang="en-IN" sz="6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600" dirty="0">
                <a:solidFill>
                  <a:schemeClr val="bg1"/>
                </a:solidFill>
              </a:rPr>
              <a:t>Operations on Qubits : Quantum Gates</a:t>
            </a:r>
            <a:endParaRPr lang="en-GB" sz="3600" dirty="0">
              <a:solidFill>
                <a:schemeClr val="bg1"/>
              </a:solidFill>
            </a:endParaRPr>
          </a:p>
        </p:txBody>
      </p:sp>
      <p:sp>
        <p:nvSpPr>
          <p:cNvPr id="3" name="Content Placeholder 2"/>
          <p:cNvSpPr>
            <a:spLocks noGrp="1"/>
          </p:cNvSpPr>
          <p:nvPr>
            <p:ph idx="4294967295"/>
          </p:nvPr>
        </p:nvSpPr>
        <p:spPr>
          <a:xfrm>
            <a:off x="0" y="1825625"/>
            <a:ext cx="10515600" cy="4351655"/>
          </a:xfrm>
        </p:spPr>
        <p:txBody>
          <a:bodyPr>
            <a:normAutofit fontScale="90000" lnSpcReduction="10000"/>
          </a:bodyPr>
          <a:lstStyle/>
          <a:p>
            <a:r>
              <a:rPr lang="en-GB" sz="2400" dirty="0">
                <a:solidFill>
                  <a:schemeClr val="bg1"/>
                </a:solidFill>
                <a:latin typeface="Malgun Gothic" panose="020B0503020000020004" charset="-127"/>
                <a:ea typeface="Malgun Gothic" panose="020B0503020000020004" charset="-127"/>
                <a:cs typeface="Malgun Gothic" panose="020B0503020000020004" charset="-127"/>
              </a:rPr>
              <a:t>In quantum computing and specifically in the quantum circuit model of computation, a </a:t>
            </a:r>
            <a:r>
              <a:rPr lang="en-GB" sz="2400" b="1" dirty="0">
                <a:solidFill>
                  <a:schemeClr val="bg1"/>
                </a:solidFill>
                <a:latin typeface="Malgun Gothic" panose="020B0503020000020004" charset="-127"/>
                <a:ea typeface="Malgun Gothic" panose="020B0503020000020004" charset="-127"/>
                <a:cs typeface="Malgun Gothic" panose="020B0503020000020004" charset="-127"/>
              </a:rPr>
              <a:t>Quantum Gate </a:t>
            </a:r>
            <a:r>
              <a:rPr lang="en-GB" sz="2400" dirty="0">
                <a:solidFill>
                  <a:schemeClr val="bg1"/>
                </a:solidFill>
                <a:latin typeface="Malgun Gothic" panose="020B0503020000020004" charset="-127"/>
                <a:ea typeface="Malgun Gothic" panose="020B0503020000020004" charset="-127"/>
                <a:cs typeface="Malgun Gothic" panose="020B0503020000020004" charset="-127"/>
              </a:rPr>
              <a:t>is a basic quantum circuit operating on a small number of Qubits.</a:t>
            </a:r>
            <a:endParaRPr lang="en-GB" sz="2400" dirty="0">
              <a:solidFill>
                <a:schemeClr val="bg1"/>
              </a:solidFill>
              <a:latin typeface="Malgun Gothic" panose="020B0503020000020004" charset="-127"/>
              <a:ea typeface="Malgun Gothic" panose="020B0503020000020004" charset="-127"/>
              <a:cs typeface="Malgun Gothic" panose="020B0503020000020004" charset="-127"/>
            </a:endParaRPr>
          </a:p>
          <a:p>
            <a:r>
              <a:rPr lang="en-GB" sz="2400" dirty="0">
                <a:solidFill>
                  <a:schemeClr val="bg1"/>
                </a:solidFill>
                <a:latin typeface="Malgun Gothic" panose="020B0503020000020004" charset="-127"/>
                <a:ea typeface="Malgun Gothic" panose="020B0503020000020004" charset="-127"/>
                <a:cs typeface="Malgun Gothic" panose="020B0503020000020004" charset="-127"/>
              </a:rPr>
              <a:t>They are the building blocks of quantum circuits, like classical </a:t>
            </a:r>
            <a:r>
              <a:rPr lang="en-GB" sz="2400" b="1" dirty="0">
                <a:solidFill>
                  <a:schemeClr val="bg1"/>
                </a:solidFill>
                <a:latin typeface="Malgun Gothic" panose="020B0503020000020004" charset="-127"/>
                <a:ea typeface="Malgun Gothic" panose="020B0503020000020004" charset="-127"/>
                <a:cs typeface="Malgun Gothic" panose="020B0503020000020004" charset="-127"/>
              </a:rPr>
              <a:t>Logic Gates</a:t>
            </a:r>
            <a:endParaRPr lang="en-GB" sz="2400" b="1" dirty="0">
              <a:solidFill>
                <a:schemeClr val="bg1"/>
              </a:solidFill>
              <a:latin typeface="Malgun Gothic" panose="020B0503020000020004" charset="-127"/>
              <a:ea typeface="Malgun Gothic" panose="020B0503020000020004" charset="-127"/>
              <a:cs typeface="Malgun Gothic" panose="020B0503020000020004" charset="-127"/>
            </a:endParaRPr>
          </a:p>
          <a:p>
            <a:pPr marL="36830" indent="0">
              <a:buNone/>
            </a:pPr>
            <a:r>
              <a:rPr lang="en-GB" sz="2400" dirty="0">
                <a:solidFill>
                  <a:schemeClr val="bg1"/>
                </a:solidFill>
                <a:latin typeface="Malgun Gothic" panose="020B0503020000020004" charset="-127"/>
                <a:ea typeface="Malgun Gothic" panose="020B0503020000020004" charset="-127"/>
                <a:cs typeface="Malgun Gothic" panose="020B0503020000020004" charset="-127"/>
              </a:rPr>
              <a:t>     which are for conventional digital circuits.</a:t>
            </a:r>
            <a:endParaRPr lang="en-GB" sz="2400" dirty="0">
              <a:solidFill>
                <a:schemeClr val="bg1"/>
              </a:solidFill>
              <a:latin typeface="Malgun Gothic" panose="020B0503020000020004" charset="-127"/>
              <a:ea typeface="Malgun Gothic" panose="020B0503020000020004" charset="-127"/>
              <a:cs typeface="Malgun Gothic" panose="020B0503020000020004" charset="-127"/>
            </a:endParaRPr>
          </a:p>
          <a:p>
            <a:r>
              <a:rPr lang="en-GB" sz="2400" dirty="0">
                <a:solidFill>
                  <a:schemeClr val="bg1"/>
                </a:solidFill>
                <a:latin typeface="Malgun Gothic" panose="020B0503020000020004" charset="-127"/>
                <a:ea typeface="Malgun Gothic" panose="020B0503020000020004" charset="-127"/>
                <a:cs typeface="Malgun Gothic" panose="020B0503020000020004" charset="-127"/>
              </a:rPr>
              <a:t>Unlike many logic gates, Quantum Gates are reversible. </a:t>
            </a:r>
            <a:r>
              <a:rPr lang="en-IN" sz="2400" dirty="0">
                <a:solidFill>
                  <a:schemeClr val="bg1"/>
                </a:solidFill>
                <a:latin typeface="Malgun Gothic" panose="020B0503020000020004" charset="-127"/>
                <a:ea typeface="Malgun Gothic" panose="020B0503020000020004" charset="-127"/>
                <a:cs typeface="Malgun Gothic" panose="020B0503020000020004" charset="-127"/>
              </a:rPr>
              <a:t>Given output and gate type, it is always possible to find out input.</a:t>
            </a:r>
            <a:endParaRPr lang="en-GB" sz="2400" dirty="0">
              <a:solidFill>
                <a:schemeClr val="bg1"/>
              </a:solidFill>
              <a:latin typeface="Malgun Gothic" panose="020B0503020000020004" charset="-127"/>
              <a:ea typeface="Malgun Gothic" panose="020B0503020000020004" charset="-127"/>
              <a:cs typeface="Malgun Gothic" panose="020B0503020000020004" charset="-127"/>
            </a:endParaRPr>
          </a:p>
          <a:p>
            <a:r>
              <a:rPr lang="en-GB" sz="2400" dirty="0">
                <a:solidFill>
                  <a:schemeClr val="bg1"/>
                </a:solidFill>
                <a:latin typeface="Malgun Gothic" panose="020B0503020000020004" charset="-127"/>
                <a:ea typeface="Malgun Gothic" panose="020B0503020000020004" charset="-127"/>
                <a:cs typeface="Malgun Gothic" panose="020B0503020000020004" charset="-127"/>
              </a:rPr>
              <a:t>They are represented using ‘Unitary Matrices’. </a:t>
            </a:r>
            <a:r>
              <a:rPr lang="en-IN" sz="2400" dirty="0">
                <a:solidFill>
                  <a:schemeClr val="bg1"/>
                </a:solidFill>
                <a:latin typeface="Malgun Gothic" panose="020B0503020000020004" charset="-127"/>
                <a:ea typeface="Malgun Gothic" panose="020B0503020000020004" charset="-127"/>
                <a:cs typeface="Malgun Gothic" panose="020B0503020000020004" charset="-127"/>
              </a:rPr>
              <a:t>Every gate can be represented as matrix and every gate operation is matrix multiplication of qubit and gate matrices.</a:t>
            </a:r>
            <a:endParaRPr lang="en-IN" sz="2400" dirty="0">
              <a:solidFill>
                <a:schemeClr val="bg1"/>
              </a:solidFill>
              <a:latin typeface="Malgun Gothic" panose="020B0503020000020004" charset="-127"/>
              <a:ea typeface="Malgun Gothic" panose="020B0503020000020004" charset="-127"/>
              <a:cs typeface="Malgun Gothic" panose="020B0503020000020004" charset="-127"/>
            </a:endParaRPr>
          </a:p>
          <a:p>
            <a:r>
              <a:rPr lang="en-GB" sz="2400" dirty="0">
                <a:solidFill>
                  <a:schemeClr val="bg1"/>
                </a:solidFill>
                <a:latin typeface="Malgun Gothic" panose="020B0503020000020004" charset="-127"/>
                <a:ea typeface="Malgun Gothic" panose="020B0503020000020004" charset="-127"/>
                <a:cs typeface="Malgun Gothic" panose="020B0503020000020004" charset="-127"/>
              </a:rPr>
              <a:t>A gate which acts on n qubits is represented by a 2</a:t>
            </a:r>
            <a:r>
              <a:rPr lang="en-GB" sz="2400" baseline="30000" dirty="0">
                <a:solidFill>
                  <a:schemeClr val="bg1"/>
                </a:solidFill>
                <a:latin typeface="Malgun Gothic" panose="020B0503020000020004" charset="-127"/>
                <a:ea typeface="Malgun Gothic" panose="020B0503020000020004" charset="-127"/>
                <a:cs typeface="Malgun Gothic" panose="020B0503020000020004" charset="-127"/>
              </a:rPr>
              <a:t>n </a:t>
            </a:r>
            <a:r>
              <a:rPr lang="en-GB" sz="2400" dirty="0">
                <a:solidFill>
                  <a:schemeClr val="bg1"/>
                </a:solidFill>
                <a:latin typeface="Malgun Gothic" panose="020B0503020000020004" charset="-127"/>
                <a:ea typeface="Malgun Gothic" panose="020B0503020000020004" charset="-127"/>
                <a:cs typeface="Malgun Gothic" panose="020B0503020000020004" charset="-127"/>
              </a:rPr>
              <a:t> × 2</a:t>
            </a:r>
            <a:r>
              <a:rPr lang="en-GB" sz="2400" baseline="30000" dirty="0">
                <a:solidFill>
                  <a:schemeClr val="bg1"/>
                </a:solidFill>
                <a:latin typeface="Malgun Gothic" panose="020B0503020000020004" charset="-127"/>
                <a:ea typeface="Malgun Gothic" panose="020B0503020000020004" charset="-127"/>
                <a:cs typeface="Malgun Gothic" panose="020B0503020000020004" charset="-127"/>
              </a:rPr>
              <a:t>n</a:t>
            </a:r>
            <a:r>
              <a:rPr lang="en-GB" sz="2400" dirty="0">
                <a:solidFill>
                  <a:schemeClr val="bg1"/>
                </a:solidFill>
                <a:latin typeface="Malgun Gothic" panose="020B0503020000020004" charset="-127"/>
                <a:ea typeface="Malgun Gothic" panose="020B0503020000020004" charset="-127"/>
                <a:cs typeface="Malgun Gothic" panose="020B0503020000020004" charset="-127"/>
              </a:rPr>
              <a:t> unitary matrix.</a:t>
            </a:r>
            <a:endParaRPr lang="en-GB" sz="2400" baseline="30000" dirty="0">
              <a:solidFill>
                <a:schemeClr val="bg1"/>
              </a:solidFill>
              <a:latin typeface="Malgun Gothic" panose="020B0503020000020004" charset="-127"/>
              <a:ea typeface="Malgun Gothic" panose="020B0503020000020004" charset="-127"/>
              <a:cs typeface="Malgun Gothic" panose="020B0503020000020004" charset="-127"/>
            </a:endParaRPr>
          </a:p>
          <a:p>
            <a:pPr marL="36830" indent="0">
              <a:buNone/>
            </a:pPr>
            <a:r>
              <a:rPr lang="en-GB" sz="2400" dirty="0">
                <a:latin typeface="Microsoft JhengHei UI" panose="020B0604030504040204" charset="-120"/>
                <a:ea typeface="Microsoft JhengHei UI" panose="020B0604030504040204" charset="-120"/>
                <a:cs typeface="Microsoft JhengHei UI" panose="020B0604030504040204" charset="-120"/>
              </a:rPr>
              <a:t> </a:t>
            </a:r>
            <a:r>
              <a:rPr lang="en-GB" sz="2400" b="1" dirty="0">
                <a:latin typeface="Microsoft JhengHei UI" panose="020B0604030504040204" charset="-120"/>
                <a:ea typeface="Microsoft JhengHei UI" panose="020B0604030504040204" charset="-120"/>
                <a:cs typeface="Microsoft JhengHei UI" panose="020B0604030504040204" charset="-120"/>
              </a:rPr>
              <a:t>  </a:t>
            </a:r>
            <a:endParaRPr lang="en-IN" sz="2400" b="1" dirty="0">
              <a:latin typeface="Microsoft JhengHei UI" panose="020B0604030504040204" charset="-120"/>
              <a:ea typeface="Microsoft JhengHei UI" panose="020B0604030504040204" charset="-120"/>
              <a:cs typeface="Microsoft JhengHei UI" panose="020B0604030504040204" charset="-12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4805" y="210820"/>
            <a:ext cx="10515600" cy="1325563"/>
          </a:xfrm>
        </p:spPr>
        <p:txBody>
          <a:bodyPr>
            <a:normAutofit/>
          </a:bodyPr>
          <a:lstStyle/>
          <a:p>
            <a:r>
              <a:rPr lang="en-US" sz="4400" b="1" dirty="0">
                <a:effectLst/>
                <a:latin typeface="Microsoft JhengHei UI" panose="020B0604030504040204" charset="-120"/>
                <a:ea typeface="Microsoft JhengHei UI" panose="020B0604030504040204" charset="-120"/>
                <a:cs typeface="Times New Roman" panose="02020603050405020304" pitchFamily="18" charset="0"/>
              </a:rPr>
              <a:t>Hadamard (H) gate</a:t>
            </a:r>
            <a:endParaRPr lang="en-US" sz="4400" dirty="0">
              <a:effectLst/>
              <a:latin typeface="Microsoft JhengHei UI" panose="020B0604030504040204" charset="-120"/>
              <a:ea typeface="Microsoft JhengHei UI" panose="020B0604030504040204" charset="-12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4294967295"/>
              </p:nvPr>
            </p:nvSpPr>
            <p:spPr>
              <a:xfrm>
                <a:off x="447040" y="1162685"/>
                <a:ext cx="11744960" cy="2602865"/>
              </a:xfrm>
            </p:spPr>
            <p:txBody>
              <a:bodyPr>
                <a:normAutofit fontScale="60000"/>
              </a:bodyPr>
              <a:lstStyle/>
              <a:p>
                <a:pPr marL="342900" indent="-342900" algn="l">
                  <a:buFont typeface="Wingdings 2" panose="05020102010507070707" charset="2"/>
                  <a:buChar char=""/>
                  <a:tabLst>
                    <a:tab pos="57150" algn="l"/>
                    <a:tab pos="400050" algn="l"/>
                  </a:tabLst>
                </a:pPr>
                <a:r>
                  <a:rPr lang="en-US" sz="343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This gate operates on a single qubit. It maps the basis state </a:t>
                </a:r>
                <a14:m>
                  <m:oMath xmlns:m="http://schemas.openxmlformats.org/officeDocument/2006/math">
                    <m:d>
                      <m:dPr>
                        <m:begChr m:val=""/>
                        <m:endChr m:val="⟩"/>
                        <m:ctrlPr>
                          <a:rPr lang="en-US" sz="3430" i="1" smtClean="0">
                            <a:solidFill>
                              <a:schemeClr val="bg1"/>
                            </a:solidFill>
                            <a:latin typeface="Cambria Math" panose="02040503050406030204" pitchFamily="18" charset="0"/>
                            <a:ea typeface="Microsoft JhengHei UI" panose="020B0604030504040204" charset="-120"/>
                            <a:cs typeface="Cambria Math" panose="02040503050406030204" pitchFamily="18" charset="0"/>
                          </a:rPr>
                        </m:ctrlPr>
                      </m:dPr>
                      <m:e>
                        <m:r>
                          <a:rPr lang="en-US" sz="3430" b="0" i="1" smtClean="0">
                            <a:solidFill>
                              <a:schemeClr val="bg1"/>
                            </a:solidFill>
                            <a:latin typeface="Cambria Math" panose="02040503050406030204" pitchFamily="18" charset="0"/>
                            <a:ea typeface="MS Mincho" panose="02020609040205080304" charset="-128"/>
                            <a:cs typeface="Cambria Math" panose="02040503050406030204" pitchFamily="18" charset="0"/>
                          </a:rPr>
                          <m:t>|</m:t>
                        </m:r>
                        <m:r>
                          <a:rPr lang="en-US" sz="3430" b="0" i="1" smtClean="0">
                            <a:solidFill>
                              <a:schemeClr val="bg1"/>
                            </a:solidFill>
                            <a:latin typeface="Cambria Math" panose="02040503050406030204" pitchFamily="18" charset="0"/>
                            <a:ea typeface="MS Mincho" panose="02020609040205080304" charset="-128"/>
                            <a:cs typeface="Cambria Math" panose="02040503050406030204" pitchFamily="18" charset="0"/>
                          </a:rPr>
                          <m:t>0</m:t>
                        </m:r>
                      </m:e>
                    </m:d>
                  </m:oMath>
                </a14:m>
                <a:r>
                  <a:rPr lang="en-US" sz="343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  to  </a:t>
                </a:r>
                <a14:m>
                  <m:oMath xmlns:m="http://schemas.openxmlformats.org/officeDocument/2006/math">
                    <m:f>
                      <m:fPr>
                        <m:ctrlPr>
                          <a:rPr lang="en-US" sz="3430" i="1" smtClean="0">
                            <a:solidFill>
                              <a:schemeClr val="bg1"/>
                            </a:solidFill>
                            <a:latin typeface="Cambria Math" panose="02040503050406030204" pitchFamily="18" charset="0"/>
                            <a:ea typeface="Microsoft JhengHei UI" panose="020B0604030504040204" charset="-120"/>
                            <a:cs typeface="Cambria Math" panose="02040503050406030204" pitchFamily="18" charset="0"/>
                          </a:rPr>
                        </m:ctrlPr>
                      </m:fPr>
                      <m:num>
                        <m:d>
                          <m:dPr>
                            <m:begChr m:val=""/>
                            <m:endChr m:val="⟩"/>
                            <m:ctrlPr>
                              <a:rPr lang="en-US" sz="3430" i="1" smtClean="0">
                                <a:solidFill>
                                  <a:schemeClr val="bg1"/>
                                </a:solidFill>
                                <a:latin typeface="Cambria Math" panose="02040503050406030204" pitchFamily="18" charset="0"/>
                                <a:ea typeface="Microsoft JhengHei UI" panose="020B0604030504040204" charset="-120"/>
                                <a:cs typeface="Cambria Math" panose="02040503050406030204" pitchFamily="18" charset="0"/>
                              </a:rPr>
                            </m:ctrlPr>
                          </m:dPr>
                          <m:e>
                            <m:r>
                              <a:rPr lang="en-US" sz="3430" b="0" i="1" smtClean="0">
                                <a:solidFill>
                                  <a:schemeClr val="bg1"/>
                                </a:solidFill>
                                <a:latin typeface="Cambria Math" panose="02040503050406030204" pitchFamily="18" charset="0"/>
                                <a:ea typeface="MS Mincho" panose="02020609040205080304" charset="-128"/>
                                <a:cs typeface="Cambria Math" panose="02040503050406030204" pitchFamily="18" charset="0"/>
                              </a:rPr>
                              <m:t>|</m:t>
                            </m:r>
                            <m:r>
                              <a:rPr lang="en-US" sz="3430" b="0" i="1" smtClean="0">
                                <a:solidFill>
                                  <a:schemeClr val="bg1"/>
                                </a:solidFill>
                                <a:latin typeface="Cambria Math" panose="02040503050406030204" pitchFamily="18" charset="0"/>
                                <a:ea typeface="MS Mincho" panose="02020609040205080304" charset="-128"/>
                                <a:cs typeface="Cambria Math" panose="02040503050406030204" pitchFamily="18" charset="0"/>
                              </a:rPr>
                              <m:t>0</m:t>
                            </m:r>
                          </m:e>
                        </m:d>
                        <m:r>
                          <a:rPr lang="en-US" sz="3430" b="0" i="1" smtClean="0">
                            <a:solidFill>
                              <a:schemeClr val="bg1"/>
                            </a:solidFill>
                            <a:latin typeface="Cambria Math" panose="02040503050406030204" pitchFamily="18" charset="0"/>
                            <a:ea typeface="MS Mincho" panose="02020609040205080304" charset="-128"/>
                            <a:cs typeface="Cambria Math" panose="02040503050406030204" pitchFamily="18" charset="0"/>
                          </a:rPr>
                          <m:t>+</m:t>
                        </m:r>
                        <m:d>
                          <m:dPr>
                            <m:begChr m:val=""/>
                            <m:endChr m:val="⟩"/>
                            <m:ctrlPr>
                              <a:rPr lang="en-US" sz="3430" b="0" i="1" smtClean="0">
                                <a:solidFill>
                                  <a:schemeClr val="bg1"/>
                                </a:solidFill>
                                <a:latin typeface="Cambria Math" panose="02040503050406030204" pitchFamily="18" charset="0"/>
                                <a:ea typeface="Microsoft JhengHei UI" panose="020B0604030504040204" charset="-120"/>
                                <a:cs typeface="Cambria Math" panose="02040503050406030204" pitchFamily="18" charset="0"/>
                              </a:rPr>
                            </m:ctrlPr>
                          </m:dPr>
                          <m:e>
                            <m:r>
                              <a:rPr lang="en-US" sz="3430" b="0" i="1" smtClean="0">
                                <a:solidFill>
                                  <a:schemeClr val="bg1"/>
                                </a:solidFill>
                                <a:latin typeface="Cambria Math" panose="02040503050406030204" pitchFamily="18" charset="0"/>
                                <a:ea typeface="MS Mincho" panose="02020609040205080304" charset="-128"/>
                                <a:cs typeface="Cambria Math" panose="02040503050406030204" pitchFamily="18" charset="0"/>
                              </a:rPr>
                              <m:t>|</m:t>
                            </m:r>
                            <m:r>
                              <a:rPr lang="en-US" sz="3430" b="0" i="1" smtClean="0">
                                <a:solidFill>
                                  <a:schemeClr val="bg1"/>
                                </a:solidFill>
                                <a:latin typeface="Cambria Math" panose="02040503050406030204" pitchFamily="18" charset="0"/>
                                <a:ea typeface="MS Mincho" panose="02020609040205080304" charset="-128"/>
                                <a:cs typeface="Cambria Math" panose="02040503050406030204" pitchFamily="18" charset="0"/>
                              </a:rPr>
                              <m:t>1</m:t>
                            </m:r>
                          </m:e>
                        </m:d>
                      </m:num>
                      <m:den>
                        <m:rad>
                          <m:radPr>
                            <m:degHide m:val="on"/>
                            <m:ctrlPr>
                              <a:rPr lang="en-US" sz="3430" i="1" smtClean="0">
                                <a:solidFill>
                                  <a:schemeClr val="bg1"/>
                                </a:solidFill>
                                <a:latin typeface="Cambria Math" panose="02040503050406030204" pitchFamily="18" charset="0"/>
                                <a:ea typeface="Microsoft JhengHei UI" panose="020B0604030504040204" charset="-120"/>
                                <a:cs typeface="Cambria Math" panose="02040503050406030204" pitchFamily="18" charset="0"/>
                              </a:rPr>
                            </m:ctrlPr>
                          </m:radPr>
                          <m:deg/>
                          <m:e>
                            <m:r>
                              <a:rPr lang="en-US" sz="3430" b="0" i="1" smtClean="0">
                                <a:solidFill>
                                  <a:schemeClr val="bg1"/>
                                </a:solidFill>
                                <a:latin typeface="Cambria Math" panose="02040503050406030204" pitchFamily="18" charset="0"/>
                                <a:ea typeface="MS Mincho" panose="02020609040205080304" charset="-128"/>
                                <a:cs typeface="Cambria Math" panose="02040503050406030204" pitchFamily="18" charset="0"/>
                              </a:rPr>
                              <m:t>2</m:t>
                            </m:r>
                          </m:e>
                        </m:rad>
                      </m:den>
                    </m:f>
                    <m:r>
                      <a:rPr lang="en-US" sz="3430" i="1" smtClean="0">
                        <a:solidFill>
                          <a:schemeClr val="bg1"/>
                        </a:solidFill>
                        <a:latin typeface="Cambria Math" panose="02040503050406030204" pitchFamily="18" charset="0"/>
                        <a:ea typeface="MS Mincho" panose="02020609040205080304" charset="-128"/>
                        <a:cs typeface="Cambria Math" panose="02040503050406030204" pitchFamily="18" charset="0"/>
                      </a:rPr>
                      <m:t> </m:t>
                    </m:r>
                  </m:oMath>
                </a14:m>
                <a:r>
                  <a:rPr lang="en-US" sz="343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 and  </a:t>
                </a:r>
                <a14:m>
                  <m:oMath xmlns:m="http://schemas.openxmlformats.org/officeDocument/2006/math">
                    <m:d>
                      <m:dPr>
                        <m:begChr m:val=""/>
                        <m:endChr m:val="⟩"/>
                        <m:ctrlPr>
                          <a:rPr lang="en-US" sz="3430" i="1" smtClean="0">
                            <a:solidFill>
                              <a:schemeClr val="bg1"/>
                            </a:solidFill>
                            <a:latin typeface="Cambria Math" panose="02040503050406030204" pitchFamily="18" charset="0"/>
                            <a:ea typeface="Microsoft JhengHei UI" panose="020B0604030504040204" charset="-120"/>
                            <a:cs typeface="Cambria Math" panose="02040503050406030204" pitchFamily="18" charset="0"/>
                          </a:rPr>
                        </m:ctrlPr>
                      </m:dPr>
                      <m:e>
                        <m:r>
                          <a:rPr lang="en-US" sz="3430" b="0" i="1" smtClean="0">
                            <a:solidFill>
                              <a:schemeClr val="bg1"/>
                            </a:solidFill>
                            <a:latin typeface="Cambria Math" panose="02040503050406030204" pitchFamily="18" charset="0"/>
                            <a:ea typeface="MS Mincho" panose="02020609040205080304" charset="-128"/>
                            <a:cs typeface="Cambria Math" panose="02040503050406030204" pitchFamily="18" charset="0"/>
                          </a:rPr>
                          <m:t>|</m:t>
                        </m:r>
                        <m:r>
                          <a:rPr lang="en-US" sz="3430" b="0" i="1" smtClean="0">
                            <a:solidFill>
                              <a:schemeClr val="bg1"/>
                            </a:solidFill>
                            <a:latin typeface="Cambria Math" panose="02040503050406030204" pitchFamily="18" charset="0"/>
                            <a:ea typeface="MS Mincho" panose="02020609040205080304" charset="-128"/>
                            <a:cs typeface="Cambria Math" panose="02040503050406030204" pitchFamily="18" charset="0"/>
                          </a:rPr>
                          <m:t>1</m:t>
                        </m:r>
                      </m:e>
                    </m:d>
                    <m:r>
                      <a:rPr lang="en-US" sz="3430" b="0" i="1" smtClean="0">
                        <a:solidFill>
                          <a:schemeClr val="bg1"/>
                        </a:solidFill>
                        <a:latin typeface="Cambria Math" panose="02040503050406030204" pitchFamily="18" charset="0"/>
                        <a:ea typeface="MS Mincho" panose="02020609040205080304" charset="-128"/>
                        <a:cs typeface="Cambria Math" panose="02040503050406030204" pitchFamily="18" charset="0"/>
                      </a:rPr>
                      <m:t> </m:t>
                    </m:r>
                  </m:oMath>
                </a14:m>
                <a:r>
                  <a:rPr lang="en-US" sz="343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 to </a:t>
                </a:r>
                <a14:m>
                  <m:oMath xmlns:m="http://schemas.openxmlformats.org/officeDocument/2006/math">
                    <m:f>
                      <m:fPr>
                        <m:ctrlPr>
                          <a:rPr lang="en-US" sz="3430" i="1" smtClean="0">
                            <a:solidFill>
                              <a:schemeClr val="bg1"/>
                            </a:solidFill>
                            <a:latin typeface="Cambria Math" panose="02040503050406030204" pitchFamily="18" charset="0"/>
                            <a:ea typeface="Microsoft JhengHei UI" panose="020B0604030504040204" charset="-120"/>
                            <a:cs typeface="Cambria Math" panose="02040503050406030204" pitchFamily="18" charset="0"/>
                          </a:rPr>
                        </m:ctrlPr>
                      </m:fPr>
                      <m:num>
                        <m:d>
                          <m:dPr>
                            <m:begChr m:val=""/>
                            <m:endChr m:val="⟩"/>
                            <m:ctrlPr>
                              <a:rPr lang="en-US" sz="3430" i="1" smtClean="0">
                                <a:solidFill>
                                  <a:schemeClr val="bg1"/>
                                </a:solidFill>
                                <a:latin typeface="Cambria Math" panose="02040503050406030204" pitchFamily="18" charset="0"/>
                                <a:ea typeface="Microsoft JhengHei UI" panose="020B0604030504040204" charset="-120"/>
                                <a:cs typeface="Cambria Math" panose="02040503050406030204" pitchFamily="18" charset="0"/>
                              </a:rPr>
                            </m:ctrlPr>
                          </m:dPr>
                          <m:e>
                            <m:r>
                              <a:rPr lang="en-US" sz="3430" b="0" i="1" smtClean="0">
                                <a:solidFill>
                                  <a:schemeClr val="bg1"/>
                                </a:solidFill>
                                <a:latin typeface="Cambria Math" panose="02040503050406030204" pitchFamily="18" charset="0"/>
                                <a:ea typeface="MS Mincho" panose="02020609040205080304" charset="-128"/>
                                <a:cs typeface="Cambria Math" panose="02040503050406030204" pitchFamily="18" charset="0"/>
                              </a:rPr>
                              <m:t>|</m:t>
                            </m:r>
                            <m:r>
                              <a:rPr lang="en-US" sz="3430" b="0" i="1" smtClean="0">
                                <a:solidFill>
                                  <a:schemeClr val="bg1"/>
                                </a:solidFill>
                                <a:latin typeface="Cambria Math" panose="02040503050406030204" pitchFamily="18" charset="0"/>
                                <a:ea typeface="MS Mincho" panose="02020609040205080304" charset="-128"/>
                                <a:cs typeface="Cambria Math" panose="02040503050406030204" pitchFamily="18" charset="0"/>
                              </a:rPr>
                              <m:t>0</m:t>
                            </m:r>
                          </m:e>
                        </m:d>
                        <m:r>
                          <a:rPr lang="en-US" sz="3430" b="0" i="1" smtClean="0">
                            <a:solidFill>
                              <a:schemeClr val="bg1"/>
                            </a:solidFill>
                            <a:latin typeface="Cambria Math" panose="02040503050406030204" pitchFamily="18" charset="0"/>
                            <a:ea typeface="MS Mincho" panose="02020609040205080304" charset="-128"/>
                            <a:cs typeface="Cambria Math" panose="02040503050406030204" pitchFamily="18" charset="0"/>
                          </a:rPr>
                          <m:t>−</m:t>
                        </m:r>
                        <m:d>
                          <m:dPr>
                            <m:begChr m:val=""/>
                            <m:endChr m:val="⟩"/>
                            <m:ctrlPr>
                              <a:rPr lang="en-US" sz="3430" b="0" i="1" smtClean="0">
                                <a:solidFill>
                                  <a:schemeClr val="bg1"/>
                                </a:solidFill>
                                <a:latin typeface="Cambria Math" panose="02040503050406030204" pitchFamily="18" charset="0"/>
                                <a:ea typeface="Microsoft JhengHei UI" panose="020B0604030504040204" charset="-120"/>
                                <a:cs typeface="Cambria Math" panose="02040503050406030204" pitchFamily="18" charset="0"/>
                              </a:rPr>
                            </m:ctrlPr>
                          </m:dPr>
                          <m:e>
                            <m:r>
                              <a:rPr lang="en-US" sz="3430" b="0" i="1" smtClean="0">
                                <a:solidFill>
                                  <a:schemeClr val="bg1"/>
                                </a:solidFill>
                                <a:latin typeface="Cambria Math" panose="02040503050406030204" pitchFamily="18" charset="0"/>
                                <a:ea typeface="MS Mincho" panose="02020609040205080304" charset="-128"/>
                                <a:cs typeface="Cambria Math" panose="02040503050406030204" pitchFamily="18" charset="0"/>
                              </a:rPr>
                              <m:t>|</m:t>
                            </m:r>
                            <m:r>
                              <a:rPr lang="en-US" sz="3430" b="0" i="1" smtClean="0">
                                <a:solidFill>
                                  <a:schemeClr val="bg1"/>
                                </a:solidFill>
                                <a:latin typeface="Cambria Math" panose="02040503050406030204" pitchFamily="18" charset="0"/>
                                <a:ea typeface="MS Mincho" panose="02020609040205080304" charset="-128"/>
                                <a:cs typeface="Cambria Math" panose="02040503050406030204" pitchFamily="18" charset="0"/>
                              </a:rPr>
                              <m:t>1</m:t>
                            </m:r>
                          </m:e>
                        </m:d>
                      </m:num>
                      <m:den>
                        <m:rad>
                          <m:radPr>
                            <m:degHide m:val="on"/>
                            <m:ctrlPr>
                              <a:rPr lang="en-US" sz="3430" i="1" smtClean="0">
                                <a:solidFill>
                                  <a:schemeClr val="bg1"/>
                                </a:solidFill>
                                <a:latin typeface="Cambria Math" panose="02040503050406030204" pitchFamily="18" charset="0"/>
                                <a:ea typeface="Microsoft JhengHei UI" panose="020B0604030504040204" charset="-120"/>
                                <a:cs typeface="Cambria Math" panose="02040503050406030204" pitchFamily="18" charset="0"/>
                              </a:rPr>
                            </m:ctrlPr>
                          </m:radPr>
                          <m:deg/>
                          <m:e>
                            <m:r>
                              <a:rPr lang="en-US" sz="3430" b="0" i="1" smtClean="0">
                                <a:solidFill>
                                  <a:schemeClr val="bg1"/>
                                </a:solidFill>
                                <a:latin typeface="Cambria Math" panose="02040503050406030204" pitchFamily="18" charset="0"/>
                                <a:ea typeface="MS Mincho" panose="02020609040205080304" charset="-128"/>
                                <a:cs typeface="Cambria Math" panose="02040503050406030204" pitchFamily="18" charset="0"/>
                              </a:rPr>
                              <m:t>2</m:t>
                            </m:r>
                          </m:e>
                        </m:rad>
                      </m:den>
                    </m:f>
                  </m:oMath>
                </a14:m>
                <a:r>
                  <a:rPr lang="en-US" sz="343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 , which means that a measurement will have equal probabilities to become 1 or 0 (i.e. creates a superposition). It is represented by the Hadamard matrix</a:t>
                </a:r>
                <a:endParaRPr lang="en-US" sz="3430" dirty="0">
                  <a:solidFill>
                    <a:schemeClr val="bg1"/>
                  </a:solidFill>
                  <a:latin typeface="Microsoft JhengHei UI" panose="020B0604030504040204" charset="-120"/>
                  <a:ea typeface="Microsoft JhengHei UI" panose="020B0604030504040204" charset="-120"/>
                  <a:cs typeface="Times New Roman" panose="02020603050405020304" pitchFamily="18" charset="0"/>
                </a:endParaRPr>
              </a:p>
              <a:p>
                <a:pPr>
                  <a:tabLst>
                    <a:tab pos="57150" algn="l"/>
                    <a:tab pos="400050" algn="l"/>
                  </a:tabLst>
                </a:pPr>
                <a:r>
                  <a:rPr lang="en-US" sz="343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H = </a:t>
                </a:r>
                <a14:m>
                  <m:oMath xmlns:m="http://schemas.openxmlformats.org/officeDocument/2006/math">
                    <m:f>
                      <m:fPr>
                        <m:ctrlPr>
                          <a:rPr lang="en-US" sz="3430" i="1" smtClean="0">
                            <a:solidFill>
                              <a:schemeClr val="bg1"/>
                            </a:solidFill>
                            <a:latin typeface="Cambria Math" panose="02040503050406030204" pitchFamily="18" charset="0"/>
                            <a:ea typeface="Microsoft JhengHei UI" panose="020B0604030504040204" charset="-120"/>
                            <a:cs typeface="Cambria Math" panose="02040503050406030204" pitchFamily="18" charset="0"/>
                          </a:rPr>
                        </m:ctrlPr>
                      </m:fPr>
                      <m:num>
                        <m:r>
                          <a:rPr lang="en-US" sz="3430" b="0" i="1" smtClean="0">
                            <a:solidFill>
                              <a:schemeClr val="bg1"/>
                            </a:solidFill>
                            <a:latin typeface="Cambria Math" panose="02040503050406030204" pitchFamily="18" charset="0"/>
                            <a:ea typeface="MS Mincho" panose="02020609040205080304" charset="-128"/>
                            <a:cs typeface="Cambria Math" panose="02040503050406030204" pitchFamily="18" charset="0"/>
                          </a:rPr>
                          <m:t>1</m:t>
                        </m:r>
                      </m:num>
                      <m:den>
                        <m:rad>
                          <m:radPr>
                            <m:degHide m:val="on"/>
                            <m:ctrlPr>
                              <a:rPr lang="en-US" sz="3430" i="1" smtClean="0">
                                <a:solidFill>
                                  <a:schemeClr val="bg1"/>
                                </a:solidFill>
                                <a:latin typeface="Cambria Math" panose="02040503050406030204" pitchFamily="18" charset="0"/>
                                <a:ea typeface="Microsoft JhengHei UI" panose="020B0604030504040204" charset="-120"/>
                                <a:cs typeface="Cambria Math" panose="02040503050406030204" pitchFamily="18" charset="0"/>
                              </a:rPr>
                            </m:ctrlPr>
                          </m:radPr>
                          <m:deg/>
                          <m:e>
                            <m:r>
                              <a:rPr lang="en-US" sz="3430" b="0" i="1" smtClean="0">
                                <a:solidFill>
                                  <a:schemeClr val="bg1"/>
                                </a:solidFill>
                                <a:latin typeface="Cambria Math" panose="02040503050406030204" pitchFamily="18" charset="0"/>
                                <a:ea typeface="MS Mincho" panose="02020609040205080304" charset="-128"/>
                                <a:cs typeface="Cambria Math" panose="02040503050406030204" pitchFamily="18" charset="0"/>
                              </a:rPr>
                              <m:t>2</m:t>
                            </m:r>
                          </m:e>
                        </m:rad>
                      </m:den>
                    </m:f>
                    <m:d>
                      <m:dPr>
                        <m:begChr m:val="["/>
                        <m:endChr m:val="]"/>
                        <m:ctrlPr>
                          <a:rPr lang="en-US" sz="3430" i="1" smtClean="0">
                            <a:solidFill>
                              <a:schemeClr val="bg1"/>
                            </a:solidFill>
                            <a:latin typeface="Cambria Math" panose="02040503050406030204" pitchFamily="18" charset="0"/>
                            <a:ea typeface="Microsoft JhengHei UI" panose="020B0604030504040204" charset="-120"/>
                            <a:cs typeface="Cambria Math" panose="02040503050406030204" pitchFamily="18" charset="0"/>
                          </a:rPr>
                        </m:ctrlPr>
                      </m:dPr>
                      <m:e>
                        <m:m>
                          <m:mPr>
                            <m:mcs>
                              <m:mc>
                                <m:mcPr>
                                  <m:count m:val="2"/>
                                  <m:mcJc m:val="center"/>
                                </m:mcPr>
                              </m:mc>
                            </m:mcs>
                            <m:ctrlPr>
                              <a:rPr lang="en-US" sz="3430" i="1" smtClean="0">
                                <a:solidFill>
                                  <a:schemeClr val="bg1"/>
                                </a:solidFill>
                                <a:latin typeface="Cambria Math" panose="02040503050406030204" pitchFamily="18" charset="0"/>
                                <a:ea typeface="Microsoft JhengHei UI" panose="020B0604030504040204" charset="-120"/>
                                <a:cs typeface="Cambria Math" panose="02040503050406030204" pitchFamily="18" charset="0"/>
                              </a:rPr>
                            </m:ctrlPr>
                          </m:mPr>
                          <m:mr>
                            <m:e>
                              <m:r>
                                <m:rPr>
                                  <m:brk m:alnAt="7"/>
                                </m:rPr>
                                <a:rPr lang="en-US" sz="3430" b="0" i="1" smtClean="0">
                                  <a:solidFill>
                                    <a:schemeClr val="bg1"/>
                                  </a:solidFill>
                                  <a:latin typeface="Cambria Math" panose="02040503050406030204" pitchFamily="18" charset="0"/>
                                  <a:ea typeface="MS Mincho" panose="02020609040205080304" charset="-128"/>
                                  <a:cs typeface="Cambria Math" panose="02040503050406030204" pitchFamily="18" charset="0"/>
                                </a:rPr>
                                <m:t>1</m:t>
                              </m:r>
                            </m:e>
                            <m:e>
                              <m:r>
                                <a:rPr lang="en-US" sz="3430" b="0" i="1" smtClean="0">
                                  <a:solidFill>
                                    <a:schemeClr val="bg1"/>
                                  </a:solidFill>
                                  <a:latin typeface="Cambria Math" panose="02040503050406030204" pitchFamily="18" charset="0"/>
                                  <a:ea typeface="MS Mincho" panose="02020609040205080304" charset="-128"/>
                                  <a:cs typeface="Cambria Math" panose="02040503050406030204" pitchFamily="18" charset="0"/>
                                </a:rPr>
                                <m:t>1</m:t>
                              </m:r>
                            </m:e>
                          </m:mr>
                          <m:mr>
                            <m:e>
                              <m:r>
                                <a:rPr lang="en-US" sz="3430" b="0" i="1" smtClean="0">
                                  <a:solidFill>
                                    <a:schemeClr val="bg1"/>
                                  </a:solidFill>
                                  <a:latin typeface="Cambria Math" panose="02040503050406030204" pitchFamily="18" charset="0"/>
                                  <a:ea typeface="MS Mincho" panose="02020609040205080304" charset="-128"/>
                                  <a:cs typeface="Cambria Math" panose="02040503050406030204" pitchFamily="18" charset="0"/>
                                </a:rPr>
                                <m:t>1</m:t>
                              </m:r>
                            </m:e>
                            <m:e>
                              <m:r>
                                <a:rPr lang="en-US" sz="3430" b="0" i="1" smtClean="0">
                                  <a:solidFill>
                                    <a:schemeClr val="bg1"/>
                                  </a:solidFill>
                                  <a:latin typeface="Cambria Math" panose="02040503050406030204" pitchFamily="18" charset="0"/>
                                  <a:ea typeface="MS Mincho" panose="02020609040205080304" charset="-128"/>
                                  <a:cs typeface="Cambria Math" panose="02040503050406030204" pitchFamily="18" charset="0"/>
                                </a:rPr>
                                <m:t>−</m:t>
                              </m:r>
                              <m:r>
                                <a:rPr lang="en-US" sz="3430" b="0" i="1" smtClean="0">
                                  <a:solidFill>
                                    <a:schemeClr val="bg1"/>
                                  </a:solidFill>
                                  <a:latin typeface="Cambria Math" panose="02040503050406030204" pitchFamily="18" charset="0"/>
                                  <a:ea typeface="MS Mincho" panose="02020609040205080304" charset="-128"/>
                                  <a:cs typeface="Cambria Math" panose="02040503050406030204" pitchFamily="18" charset="0"/>
                                </a:rPr>
                                <m:t>1</m:t>
                              </m:r>
                            </m:e>
                          </m:mr>
                        </m:m>
                      </m:e>
                    </m:d>
                  </m:oMath>
                </a14:m>
                <a:endParaRPr lang="en-US" sz="3430" dirty="0">
                  <a:solidFill>
                    <a:schemeClr val="bg1"/>
                  </a:solidFill>
                  <a:latin typeface="Microsoft JhengHei UI" panose="020B0604030504040204" charset="-120"/>
                  <a:ea typeface="Microsoft JhengHei UI" panose="020B0604030504040204" charset="-120"/>
                  <a:cs typeface="Times New Roman" panose="02020603050405020304" pitchFamily="18" charset="0"/>
                </a:endParaRPr>
              </a:p>
              <a:p>
                <a:pPr marL="342900" indent="-342900" algn="l">
                  <a:buFont typeface="Wingdings 2" panose="05020102010507070707" charset="2"/>
                  <a:buChar char="²"/>
                  <a:tabLst>
                    <a:tab pos="57150" algn="l"/>
                    <a:tab pos="400050" algn="l"/>
                  </a:tabLst>
                </a:pPr>
                <a:r>
                  <a:rPr lang="en-US" sz="343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Note: Two Hadamard gates used in succession can be used as a NOT gate</a:t>
                </a:r>
                <a:endParaRPr lang="en-US" sz="3430" dirty="0">
                  <a:solidFill>
                    <a:schemeClr val="bg1"/>
                  </a:solidFill>
                  <a:latin typeface="Microsoft JhengHei UI" panose="020B0604030504040204" charset="-120"/>
                  <a:ea typeface="Microsoft JhengHei UI" panose="020B0604030504040204" charset="-120"/>
                  <a:cs typeface="Times New Roman" panose="02020603050405020304" pitchFamily="18" charset="0"/>
                </a:endParaRPr>
              </a:p>
              <a:p>
                <a:pPr algn="l">
                  <a:tabLst>
                    <a:tab pos="57150" algn="l"/>
                    <a:tab pos="400050" algn="l"/>
                  </a:tabLst>
                </a:pPr>
                <a:endParaRPr lang="en-US" sz="2400" dirty="0">
                  <a:latin typeface="Times New Roman" panose="02020603050405020304" pitchFamily="18" charset="0"/>
                  <a:cs typeface="Times New Roman" panose="02020603050405020304" pitchFamily="18" charset="0"/>
                </a:endParaRPr>
              </a:p>
              <a:p>
                <a:pPr algn="l">
                  <a:tabLst>
                    <a:tab pos="57150" algn="l"/>
                    <a:tab pos="400050" algn="l"/>
                  </a:tabLst>
                </a:pPr>
                <a:endParaRPr lang="en-US" sz="2400" dirty="0">
                  <a:latin typeface="Times New Roman" panose="02020603050405020304" pitchFamily="18" charset="0"/>
                  <a:cs typeface="Times New Roman" panose="02020603050405020304" pitchFamily="18" charset="0"/>
                </a:endParaRPr>
              </a:p>
              <a:p>
                <a:pPr algn="l">
                  <a:tabLst>
                    <a:tab pos="57150" algn="l"/>
                    <a:tab pos="400050" algn="l"/>
                  </a:tabLst>
                </a:pPr>
                <a:endParaRPr lang="en-US" sz="2400" dirty="0">
                  <a:latin typeface="Times New Roman" panose="02020603050405020304" pitchFamily="18" charset="0"/>
                  <a:cs typeface="Times New Roman" panose="02020603050405020304" pitchFamily="18" charset="0"/>
                </a:endParaRPr>
              </a:p>
              <a:p>
                <a:pPr algn="l">
                  <a:tabLst>
                    <a:tab pos="57150" algn="l"/>
                    <a:tab pos="400050" algn="l"/>
                  </a:tabLst>
                </a:pPr>
                <a:endParaRPr lang="en-US" sz="2400" dirty="0">
                  <a:latin typeface="Times New Roman" panose="02020603050405020304" pitchFamily="18" charset="0"/>
                  <a:cs typeface="Times New Roman" panose="02020603050405020304" pitchFamily="18" charset="0"/>
                </a:endParaRPr>
              </a:p>
              <a:p>
                <a:pPr algn="l">
                  <a:tabLst>
                    <a:tab pos="57150" algn="l"/>
                    <a:tab pos="400050" algn="l"/>
                  </a:tabLst>
                </a:pPr>
                <a:endParaRPr lang="en-US" sz="2400" dirty="0">
                  <a:latin typeface="Times New Roman" panose="02020603050405020304" pitchFamily="18" charset="0"/>
                  <a:cs typeface="Times New Roman" panose="02020603050405020304" pitchFamily="18" charset="0"/>
                </a:endParaRPr>
              </a:p>
              <a:p>
                <a:pPr algn="l">
                  <a:tabLst>
                    <a:tab pos="57150" algn="l"/>
                    <a:tab pos="400050" algn="l"/>
                  </a:tabLst>
                </a:pPr>
                <a:endParaRPr lang="en-US" sz="2400" dirty="0">
                  <a:latin typeface="Times New Roman" panose="02020603050405020304" pitchFamily="18" charset="0"/>
                  <a:cs typeface="Times New Roman" panose="02020603050405020304" pitchFamily="18" charset="0"/>
                </a:endParaRPr>
              </a:p>
              <a:p>
                <a:pPr algn="l">
                  <a:tabLst>
                    <a:tab pos="57150" algn="l"/>
                    <a:tab pos="400050" algn="l"/>
                  </a:tabLst>
                </a:pPr>
                <a:endParaRPr lang="en-US" sz="2400" dirty="0">
                  <a:latin typeface="Times New Roman" panose="02020603050405020304" pitchFamily="18" charset="0"/>
                  <a:cs typeface="Times New Roman" panose="02020603050405020304" pitchFamily="18" charset="0"/>
                </a:endParaRPr>
              </a:p>
              <a:p>
                <a:pPr>
                  <a:lnSpc>
                    <a:spcPct val="150000"/>
                  </a:lnSpc>
                  <a:tabLst>
                    <a:tab pos="57150" algn="l"/>
                    <a:tab pos="400050" algn="l"/>
                  </a:tabLst>
                </a:pPr>
                <a:endParaRPr lang="en-US" sz="2400" dirty="0">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4294967295"/>
              </p:nvPr>
            </p:nvSpPr>
            <p:spPr>
              <a:xfrm>
                <a:off x="447040" y="1162685"/>
                <a:ext cx="11744960" cy="2602865"/>
              </a:xfrm>
              <a:blipFill rotWithShape="1">
                <a:blip r:embed="rId1"/>
                <a:stretch>
                  <a:fillRect b="-82337"/>
                </a:stretch>
              </a:blipFill>
            </p:spPr>
            <p:txBody>
              <a:bodyPr/>
              <a:lstStyle/>
              <a:p>
                <a:r>
                  <a:rPr lang="en-US" altLang="en-US">
                    <a:noFill/>
                  </a:rPr>
                  <a:t> </a:t>
                </a:r>
              </a:p>
            </p:txBody>
          </p:sp>
        </mc:Fallback>
      </mc:AlternateContent>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7407" y="575754"/>
            <a:ext cx="1900084" cy="586791"/>
          </a:xfrm>
          <a:prstGeom prst="rect">
            <a:avLst/>
          </a:prstGeom>
        </p:spPr>
      </p:pic>
      <p:sp>
        <p:nvSpPr>
          <p:cNvPr id="29" name="Line 7"/>
          <p:cNvSpPr>
            <a:spLocks noChangeShapeType="1"/>
          </p:cNvSpPr>
          <p:nvPr/>
        </p:nvSpPr>
        <p:spPr bwMode="auto">
          <a:xfrm flipH="1">
            <a:off x="2857495" y="4953000"/>
            <a:ext cx="152400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dirty="0">
              <a:latin typeface="Times New Roman" panose="02020603050405020304" pitchFamily="18" charset="0"/>
              <a:cs typeface="Times New Roman" panose="02020603050405020304" pitchFamily="18" charset="0"/>
            </a:endParaRPr>
          </a:p>
        </p:txBody>
      </p:sp>
      <p:sp>
        <p:nvSpPr>
          <p:cNvPr id="30" name="Rectangle 5"/>
          <p:cNvSpPr>
            <a:spLocks noChangeArrowheads="1"/>
          </p:cNvSpPr>
          <p:nvPr/>
        </p:nvSpPr>
        <p:spPr bwMode="auto">
          <a:xfrm>
            <a:off x="4381501" y="4648200"/>
            <a:ext cx="915671" cy="5334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dirty="0">
              <a:latin typeface="Times New Roman" panose="02020603050405020304" pitchFamily="18" charset="0"/>
              <a:cs typeface="Times New Roman" panose="02020603050405020304" pitchFamily="18" charset="0"/>
            </a:endParaRPr>
          </a:p>
        </p:txBody>
      </p:sp>
      <p:sp>
        <p:nvSpPr>
          <p:cNvPr id="31" name="Text Box 6"/>
          <p:cNvSpPr txBox="1">
            <a:spLocks noChangeArrowheads="1"/>
          </p:cNvSpPr>
          <p:nvPr/>
        </p:nvSpPr>
        <p:spPr bwMode="auto">
          <a:xfrm>
            <a:off x="4550834" y="4699000"/>
            <a:ext cx="523241"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000" b="1" dirty="0">
                <a:latin typeface="Times New Roman" panose="02020603050405020304" pitchFamily="18" charset="0"/>
                <a:cs typeface="Times New Roman" panose="02020603050405020304" pitchFamily="18" charset="0"/>
              </a:rPr>
              <a:t>H</a:t>
            </a:r>
            <a:endParaRPr lang="en-US" sz="2000" dirty="0">
              <a:latin typeface="Times New Roman" panose="02020603050405020304" pitchFamily="18" charset="0"/>
              <a:cs typeface="Times New Roman" panose="02020603050405020304" pitchFamily="18" charset="0"/>
            </a:endParaRPr>
          </a:p>
        </p:txBody>
      </p:sp>
      <p:sp>
        <p:nvSpPr>
          <p:cNvPr id="32" name="Line 8"/>
          <p:cNvSpPr>
            <a:spLocks noChangeShapeType="1"/>
          </p:cNvSpPr>
          <p:nvPr/>
        </p:nvSpPr>
        <p:spPr bwMode="auto">
          <a:xfrm flipH="1">
            <a:off x="5297168" y="4953000"/>
            <a:ext cx="135339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dirty="0">
              <a:latin typeface="Times New Roman" panose="02020603050405020304" pitchFamily="18" charset="0"/>
              <a:cs typeface="Times New Roman" panose="02020603050405020304" pitchFamily="18" charset="0"/>
            </a:endParaRPr>
          </a:p>
        </p:txBody>
      </p:sp>
      <p:sp>
        <p:nvSpPr>
          <p:cNvPr id="33" name="Text Box 9"/>
          <p:cNvSpPr txBox="1">
            <a:spLocks noChangeArrowheads="1"/>
          </p:cNvSpPr>
          <p:nvPr/>
        </p:nvSpPr>
        <p:spPr bwMode="auto">
          <a:xfrm>
            <a:off x="2641600" y="5257800"/>
            <a:ext cx="1591733"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b="1" dirty="0">
                <a:latin typeface="Times New Roman" panose="02020603050405020304" pitchFamily="18" charset="0"/>
                <a:cs typeface="Times New Roman" panose="02020603050405020304" pitchFamily="18" charset="0"/>
              </a:rPr>
              <a:t>State |0&gt;</a:t>
            </a:r>
            <a:endParaRPr lang="en-US" dirty="0">
              <a:latin typeface="Times New Roman" panose="02020603050405020304" pitchFamily="18" charset="0"/>
              <a:cs typeface="Times New Roman" panose="02020603050405020304" pitchFamily="18" charset="0"/>
            </a:endParaRPr>
          </a:p>
          <a:p>
            <a:pPr>
              <a:spcBef>
                <a:spcPct val="50000"/>
              </a:spcBef>
            </a:pPr>
            <a:endParaRPr lang="en-US" sz="2000" dirty="0">
              <a:latin typeface="Times New Roman" panose="02020603050405020304" pitchFamily="18" charset="0"/>
              <a:cs typeface="Times New Roman" panose="02020603050405020304" pitchFamily="18" charset="0"/>
            </a:endParaRPr>
          </a:p>
        </p:txBody>
      </p:sp>
      <p:sp>
        <p:nvSpPr>
          <p:cNvPr id="34" name="Text Box 10"/>
          <p:cNvSpPr txBox="1">
            <a:spLocks noChangeArrowheads="1"/>
          </p:cNvSpPr>
          <p:nvPr/>
        </p:nvSpPr>
        <p:spPr bwMode="auto">
          <a:xfrm>
            <a:off x="5074075" y="5257800"/>
            <a:ext cx="2342727"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b="1" dirty="0">
                <a:latin typeface="Times New Roman" panose="02020603050405020304" pitchFamily="18" charset="0"/>
                <a:cs typeface="Times New Roman" panose="02020603050405020304" pitchFamily="18" charset="0"/>
              </a:rPr>
              <a:t>State  |0&gt; + |1&gt;</a:t>
            </a:r>
            <a:endParaRPr lang="en-US" dirty="0">
              <a:latin typeface="Times New Roman" panose="02020603050405020304" pitchFamily="18" charset="0"/>
              <a:cs typeface="Times New Roman" panose="02020603050405020304" pitchFamily="18" charset="0"/>
            </a:endParaRPr>
          </a:p>
        </p:txBody>
      </p:sp>
      <p:sp>
        <p:nvSpPr>
          <p:cNvPr id="35" name="Line 11"/>
          <p:cNvSpPr>
            <a:spLocks noChangeShapeType="1"/>
          </p:cNvSpPr>
          <p:nvPr/>
        </p:nvSpPr>
        <p:spPr bwMode="auto">
          <a:xfrm flipV="1">
            <a:off x="3263901" y="4953000"/>
            <a:ext cx="130811" cy="304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dirty="0">
              <a:latin typeface="Times New Roman" panose="02020603050405020304" pitchFamily="18" charset="0"/>
              <a:cs typeface="Times New Roman" panose="02020603050405020304" pitchFamily="18" charset="0"/>
            </a:endParaRPr>
          </a:p>
        </p:txBody>
      </p:sp>
      <p:sp>
        <p:nvSpPr>
          <p:cNvPr id="36" name="Line 12"/>
          <p:cNvSpPr>
            <a:spLocks noChangeShapeType="1"/>
          </p:cNvSpPr>
          <p:nvPr/>
        </p:nvSpPr>
        <p:spPr bwMode="auto">
          <a:xfrm flipH="1" flipV="1">
            <a:off x="5803900" y="4953000"/>
            <a:ext cx="0" cy="304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dirty="0">
              <a:latin typeface="Times New Roman" panose="02020603050405020304" pitchFamily="18" charset="0"/>
              <a:cs typeface="Times New Roman" panose="02020603050405020304" pitchFamily="18" charset="0"/>
            </a:endParaRPr>
          </a:p>
        </p:txBody>
      </p:sp>
      <p:sp>
        <p:nvSpPr>
          <p:cNvPr id="37" name="Rectangle 13"/>
          <p:cNvSpPr>
            <a:spLocks noChangeArrowheads="1"/>
          </p:cNvSpPr>
          <p:nvPr/>
        </p:nvSpPr>
        <p:spPr bwMode="auto">
          <a:xfrm>
            <a:off x="6650567" y="4648200"/>
            <a:ext cx="915671" cy="5334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dirty="0">
              <a:latin typeface="Times New Roman" panose="02020603050405020304" pitchFamily="18" charset="0"/>
              <a:cs typeface="Times New Roman" panose="02020603050405020304" pitchFamily="18" charset="0"/>
            </a:endParaRPr>
          </a:p>
        </p:txBody>
      </p:sp>
      <p:sp>
        <p:nvSpPr>
          <p:cNvPr id="38" name="Text Box 14"/>
          <p:cNvSpPr txBox="1">
            <a:spLocks noChangeArrowheads="1"/>
          </p:cNvSpPr>
          <p:nvPr/>
        </p:nvSpPr>
        <p:spPr bwMode="auto">
          <a:xfrm>
            <a:off x="6819901" y="4699000"/>
            <a:ext cx="523241"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000" b="1" dirty="0">
                <a:latin typeface="Times New Roman" panose="02020603050405020304" pitchFamily="18" charset="0"/>
                <a:cs typeface="Times New Roman" panose="02020603050405020304" pitchFamily="18" charset="0"/>
              </a:rPr>
              <a:t>H</a:t>
            </a:r>
            <a:endParaRPr lang="en-US" sz="2000" dirty="0">
              <a:latin typeface="Times New Roman" panose="02020603050405020304" pitchFamily="18" charset="0"/>
              <a:cs typeface="Times New Roman" panose="02020603050405020304" pitchFamily="18" charset="0"/>
            </a:endParaRPr>
          </a:p>
        </p:txBody>
      </p:sp>
      <p:sp>
        <p:nvSpPr>
          <p:cNvPr id="39" name="Line 15"/>
          <p:cNvSpPr>
            <a:spLocks noChangeShapeType="1"/>
          </p:cNvSpPr>
          <p:nvPr/>
        </p:nvSpPr>
        <p:spPr bwMode="auto">
          <a:xfrm flipH="1">
            <a:off x="7566235" y="4953000"/>
            <a:ext cx="17576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dirty="0">
              <a:latin typeface="Times New Roman" panose="02020603050405020304" pitchFamily="18" charset="0"/>
              <a:cs typeface="Times New Roman" panose="02020603050405020304" pitchFamily="18" charset="0"/>
            </a:endParaRPr>
          </a:p>
        </p:txBody>
      </p:sp>
      <p:sp>
        <p:nvSpPr>
          <p:cNvPr id="40" name="Line 16"/>
          <p:cNvSpPr>
            <a:spLocks noChangeShapeType="1"/>
          </p:cNvSpPr>
          <p:nvPr/>
        </p:nvSpPr>
        <p:spPr bwMode="auto">
          <a:xfrm flipH="1" flipV="1">
            <a:off x="8276164" y="4953000"/>
            <a:ext cx="218016" cy="304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dirty="0">
              <a:latin typeface="Times New Roman" panose="02020603050405020304" pitchFamily="18" charset="0"/>
              <a:cs typeface="Times New Roman" panose="02020603050405020304" pitchFamily="18" charset="0"/>
            </a:endParaRPr>
          </a:p>
        </p:txBody>
      </p:sp>
      <p:sp>
        <p:nvSpPr>
          <p:cNvPr id="41" name="Text Box 17"/>
          <p:cNvSpPr txBox="1">
            <a:spLocks noChangeArrowheads="1"/>
          </p:cNvSpPr>
          <p:nvPr/>
        </p:nvSpPr>
        <p:spPr bwMode="auto">
          <a:xfrm>
            <a:off x="8049260" y="5257800"/>
            <a:ext cx="1714501"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b="1" dirty="0">
                <a:latin typeface="Times New Roman" panose="02020603050405020304" pitchFamily="18" charset="0"/>
                <a:cs typeface="Times New Roman" panose="02020603050405020304" pitchFamily="18" charset="0"/>
              </a:rPr>
              <a:t>State |1&gt;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91905" y="570753"/>
            <a:ext cx="2641600" cy="914400"/>
          </a:xfrm>
          <a:prstGeom prst="rect">
            <a:avLst/>
          </a:prstGeom>
        </p:spPr>
      </p:pic>
      <p:sp>
        <p:nvSpPr>
          <p:cNvPr id="2" name="Title 1"/>
          <p:cNvSpPr>
            <a:spLocks noGrp="1"/>
          </p:cNvSpPr>
          <p:nvPr>
            <p:ph type="title"/>
          </p:nvPr>
        </p:nvSpPr>
        <p:spPr/>
        <p:txBody>
          <a:bodyPr>
            <a:normAutofit/>
          </a:bodyPr>
          <a:lstStyle/>
          <a:p>
            <a:pPr algn="l"/>
            <a:r>
              <a:rPr lang="en-US" sz="4400" b="1" dirty="0">
                <a:latin typeface="Times New Roman" panose="02020603050405020304" pitchFamily="18" charset="0"/>
                <a:cs typeface="Times New Roman" panose="02020603050405020304" pitchFamily="18" charset="0"/>
              </a:rPr>
              <a:t>                     </a:t>
            </a:r>
            <a:r>
              <a:rPr lang="en-US" sz="4400" b="1" dirty="0">
                <a:latin typeface="Microsoft JhengHei UI" panose="020B0604030504040204" charset="-120"/>
                <a:ea typeface="Microsoft JhengHei UI" panose="020B0604030504040204" charset="-120"/>
                <a:cs typeface="Times New Roman" panose="02020603050405020304" pitchFamily="18" charset="0"/>
              </a:rPr>
              <a:t>   Pauli-X gate</a:t>
            </a:r>
            <a:endParaRPr lang="en-US" sz="4400" dirty="0">
              <a:latin typeface="Microsoft JhengHei UI" panose="020B0604030504040204" charset="-120"/>
              <a:ea typeface="Microsoft JhengHei UI" panose="020B0604030504040204" charset="-12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4294967295"/>
              </p:nvPr>
            </p:nvSpPr>
            <p:spPr>
              <a:xfrm>
                <a:off x="0" y="1825625"/>
                <a:ext cx="10515600" cy="4351655"/>
              </a:xfrm>
            </p:spPr>
            <p:txBody>
              <a:bodyPr>
                <a:normAutofit fontScale="72500"/>
              </a:bodyPr>
              <a:lstStyle/>
              <a:p>
                <a:pPr marL="36830" indent="0">
                  <a:buNone/>
                </a:pPr>
                <a:endParaRPr lang="en-US" sz="2800" dirty="0">
                  <a:latin typeface="Times New Roman" panose="02020603050405020304" pitchFamily="18" charset="0"/>
                  <a:cs typeface="Times New Roman" panose="02020603050405020304" pitchFamily="18" charset="0"/>
                </a:endParaRPr>
              </a:p>
              <a:p>
                <a:pPr>
                  <a:lnSpc>
                    <a:spcPct val="150000"/>
                  </a:lnSpc>
                  <a:buFont typeface="Wingdings 2" panose="05020102010507070707" charset="2"/>
                  <a:buChar char=""/>
                </a:pPr>
                <a:r>
                  <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The Pauli-X gate acts on a single qubit. </a:t>
                </a:r>
                <a:endPar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endParaRPr>
              </a:p>
              <a:p>
                <a:pPr>
                  <a:lnSpc>
                    <a:spcPct val="150000"/>
                  </a:lnSpc>
                </a:pPr>
                <a:r>
                  <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It equates to a rotation around the X-axis of the Bloch sphere by </a:t>
                </a:r>
                <a:r>
                  <a:rPr lang="el-GR"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π</a:t>
                </a:r>
                <a:r>
                  <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 radians. It maps </a:t>
                </a:r>
                <a14:m>
                  <m:oMath xmlns:m="http://schemas.openxmlformats.org/officeDocument/2006/math">
                    <m:d>
                      <m:dPr>
                        <m:begChr m:val=""/>
                        <m:endChr m:val="⟩"/>
                        <m:ctrlPr>
                          <a:rPr lang="en-US" sz="2800" i="1">
                            <a:solidFill>
                              <a:schemeClr val="bg1"/>
                            </a:solidFill>
                            <a:latin typeface="Cambria Math" panose="02040503050406030204" pitchFamily="18" charset="0"/>
                            <a:ea typeface="Microsoft JhengHei UI" panose="020B0604030504040204" charset="-120"/>
                            <a:cs typeface="Cambria Math" panose="02040503050406030204" pitchFamily="18" charset="0"/>
                          </a:rPr>
                        </m:ctrlPr>
                      </m:dPr>
                      <m:e>
                        <m:r>
                          <a:rPr lang="en-US" sz="2800" i="1">
                            <a:solidFill>
                              <a:schemeClr val="bg1"/>
                            </a:solidFill>
                            <a:latin typeface="Cambria Math" panose="02040503050406030204" pitchFamily="18" charset="0"/>
                            <a:ea typeface="MS Mincho" panose="02020609040205080304" charset="-128"/>
                            <a:cs typeface="Cambria Math" panose="02040503050406030204" pitchFamily="18" charset="0"/>
                          </a:rPr>
                          <m:t>|</m:t>
                        </m:r>
                        <m:r>
                          <a:rPr lang="en-US" sz="2800" i="1">
                            <a:solidFill>
                              <a:schemeClr val="bg1"/>
                            </a:solidFill>
                            <a:latin typeface="Cambria Math" panose="02040503050406030204" pitchFamily="18" charset="0"/>
                            <a:ea typeface="MS Mincho" panose="02020609040205080304" charset="-128"/>
                            <a:cs typeface="Cambria Math" panose="02040503050406030204" pitchFamily="18" charset="0"/>
                          </a:rPr>
                          <m:t>0</m:t>
                        </m:r>
                      </m:e>
                    </m:d>
                  </m:oMath>
                </a14:m>
                <a:r>
                  <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 to </a:t>
                </a:r>
                <a14:m>
                  <m:oMath xmlns:m="http://schemas.openxmlformats.org/officeDocument/2006/math">
                    <m:d>
                      <m:dPr>
                        <m:begChr m:val=""/>
                        <m:endChr m:val="⟩"/>
                        <m:ctrlPr>
                          <a:rPr lang="en-US" sz="2800" i="1">
                            <a:solidFill>
                              <a:schemeClr val="bg1"/>
                            </a:solidFill>
                            <a:latin typeface="Cambria Math" panose="02040503050406030204" pitchFamily="18" charset="0"/>
                            <a:ea typeface="Microsoft JhengHei UI" panose="020B0604030504040204" charset="-120"/>
                            <a:cs typeface="Cambria Math" panose="02040503050406030204" pitchFamily="18" charset="0"/>
                          </a:rPr>
                        </m:ctrlPr>
                      </m:dPr>
                      <m:e>
                        <m:r>
                          <a:rPr lang="en-US" sz="2800" i="1">
                            <a:solidFill>
                              <a:schemeClr val="bg1"/>
                            </a:solidFill>
                            <a:latin typeface="Cambria Math" panose="02040503050406030204" pitchFamily="18" charset="0"/>
                            <a:ea typeface="MS Mincho" panose="02020609040205080304" charset="-128"/>
                            <a:cs typeface="Cambria Math" panose="02040503050406030204" pitchFamily="18" charset="0"/>
                          </a:rPr>
                          <m:t>|</m:t>
                        </m:r>
                        <m:r>
                          <a:rPr lang="en-US" sz="2800" i="1">
                            <a:solidFill>
                              <a:schemeClr val="bg1"/>
                            </a:solidFill>
                            <a:latin typeface="Cambria Math" panose="02040503050406030204" pitchFamily="18" charset="0"/>
                            <a:ea typeface="MS Mincho" panose="02020609040205080304" charset="-128"/>
                            <a:cs typeface="Cambria Math" panose="02040503050406030204" pitchFamily="18" charset="0"/>
                          </a:rPr>
                          <m:t>1</m:t>
                        </m:r>
                      </m:e>
                    </m:d>
                  </m:oMath>
                </a14:m>
                <a:r>
                  <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 and  </a:t>
                </a:r>
                <a14:m>
                  <m:oMath xmlns:m="http://schemas.openxmlformats.org/officeDocument/2006/math">
                    <m:d>
                      <m:dPr>
                        <m:begChr m:val=""/>
                        <m:endChr m:val="⟩"/>
                        <m:ctrlPr>
                          <a:rPr lang="en-US" sz="2800" i="1">
                            <a:solidFill>
                              <a:schemeClr val="bg1"/>
                            </a:solidFill>
                            <a:latin typeface="Cambria Math" panose="02040503050406030204" pitchFamily="18" charset="0"/>
                            <a:ea typeface="Microsoft JhengHei UI" panose="020B0604030504040204" charset="-120"/>
                            <a:cs typeface="Cambria Math" panose="02040503050406030204" pitchFamily="18" charset="0"/>
                          </a:rPr>
                        </m:ctrlPr>
                      </m:dPr>
                      <m:e>
                        <m:r>
                          <a:rPr lang="en-US" sz="2800" i="1">
                            <a:solidFill>
                              <a:schemeClr val="bg1"/>
                            </a:solidFill>
                            <a:latin typeface="Cambria Math" panose="02040503050406030204" pitchFamily="18" charset="0"/>
                            <a:ea typeface="MS Mincho" panose="02020609040205080304" charset="-128"/>
                            <a:cs typeface="Cambria Math" panose="02040503050406030204" pitchFamily="18" charset="0"/>
                          </a:rPr>
                          <m:t>|</m:t>
                        </m:r>
                        <m:r>
                          <a:rPr lang="en-US" sz="2800" i="1">
                            <a:solidFill>
                              <a:schemeClr val="bg1"/>
                            </a:solidFill>
                            <a:latin typeface="Cambria Math" panose="02040503050406030204" pitchFamily="18" charset="0"/>
                            <a:ea typeface="MS Mincho" panose="02020609040205080304" charset="-128"/>
                            <a:cs typeface="Cambria Math" panose="02040503050406030204" pitchFamily="18" charset="0"/>
                          </a:rPr>
                          <m:t>1</m:t>
                        </m:r>
                      </m:e>
                    </m:d>
                  </m:oMath>
                </a14:m>
                <a:r>
                  <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 to </a:t>
                </a:r>
                <a14:m>
                  <m:oMath xmlns:m="http://schemas.openxmlformats.org/officeDocument/2006/math">
                    <m:d>
                      <m:dPr>
                        <m:begChr m:val=""/>
                        <m:endChr m:val="⟩"/>
                        <m:ctrlPr>
                          <a:rPr lang="en-US" sz="2800" i="1">
                            <a:solidFill>
                              <a:schemeClr val="bg1"/>
                            </a:solidFill>
                            <a:latin typeface="Cambria Math" panose="02040503050406030204" pitchFamily="18" charset="0"/>
                            <a:ea typeface="Microsoft JhengHei UI" panose="020B0604030504040204" charset="-120"/>
                            <a:cs typeface="Cambria Math" panose="02040503050406030204" pitchFamily="18" charset="0"/>
                          </a:rPr>
                        </m:ctrlPr>
                      </m:dPr>
                      <m:e>
                        <m:r>
                          <a:rPr lang="en-US" sz="2800" i="1">
                            <a:solidFill>
                              <a:schemeClr val="bg1"/>
                            </a:solidFill>
                            <a:latin typeface="Cambria Math" panose="02040503050406030204" pitchFamily="18" charset="0"/>
                            <a:ea typeface="MS Mincho" panose="02020609040205080304" charset="-128"/>
                            <a:cs typeface="Cambria Math" panose="02040503050406030204" pitchFamily="18" charset="0"/>
                          </a:rPr>
                          <m:t>|</m:t>
                        </m:r>
                        <m:r>
                          <a:rPr lang="en-US" sz="2800" i="1">
                            <a:solidFill>
                              <a:schemeClr val="bg1"/>
                            </a:solidFill>
                            <a:latin typeface="Cambria Math" panose="02040503050406030204" pitchFamily="18" charset="0"/>
                            <a:ea typeface="MS Mincho" panose="02020609040205080304" charset="-128"/>
                            <a:cs typeface="Cambria Math" panose="02040503050406030204" pitchFamily="18" charset="0"/>
                          </a:rPr>
                          <m:t>0</m:t>
                        </m:r>
                      </m:e>
                    </m:d>
                  </m:oMath>
                </a14:m>
                <a:r>
                  <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 </a:t>
                </a:r>
                <a:endPar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endParaRPr>
              </a:p>
              <a:p>
                <a:pPr>
                  <a:lnSpc>
                    <a:spcPct val="150000"/>
                  </a:lnSpc>
                </a:pPr>
                <a:r>
                  <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Due to this nature, it is sometimes called bit-flip.</a:t>
                </a:r>
                <a:endPar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endParaRPr>
              </a:p>
              <a:p>
                <a:pPr>
                  <a:lnSpc>
                    <a:spcPct val="150000"/>
                  </a:lnSpc>
                </a:pPr>
                <a:r>
                  <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 It is represented by the Pauli X matrix:</a:t>
                </a:r>
                <a:endPar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endParaRPr>
              </a:p>
              <a:p>
                <a:pPr marL="0" indent="0" algn="ctr">
                  <a:lnSpc>
                    <a:spcPct val="150000"/>
                  </a:lnSpc>
                  <a:buNone/>
                </a:pPr>
                <a:r>
                  <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X = </a:t>
                </a:r>
                <a14:m>
                  <m:oMath xmlns:m="http://schemas.openxmlformats.org/officeDocument/2006/math">
                    <m:d>
                      <m:dPr>
                        <m:begChr m:val="["/>
                        <m:endChr m:val="]"/>
                        <m:ctrlPr>
                          <a:rPr lang="en-US" sz="2800" i="1" smtClean="0">
                            <a:solidFill>
                              <a:schemeClr val="bg1"/>
                            </a:solidFill>
                            <a:latin typeface="Cambria Math" panose="02040503050406030204" pitchFamily="18" charset="0"/>
                            <a:ea typeface="Microsoft JhengHei UI" panose="020B0604030504040204" charset="-120"/>
                            <a:cs typeface="Cambria Math" panose="02040503050406030204" pitchFamily="18" charset="0"/>
                          </a:rPr>
                        </m:ctrlPr>
                      </m:dPr>
                      <m:e>
                        <m:m>
                          <m:mPr>
                            <m:mcs>
                              <m:mc>
                                <m:mcPr>
                                  <m:count m:val="2"/>
                                  <m:mcJc m:val="center"/>
                                </m:mcPr>
                              </m:mc>
                            </m:mcs>
                            <m:ctrlPr>
                              <a:rPr lang="en-US" sz="2800" i="1" smtClean="0">
                                <a:solidFill>
                                  <a:schemeClr val="bg1"/>
                                </a:solidFill>
                                <a:latin typeface="Cambria Math" panose="02040503050406030204" pitchFamily="18" charset="0"/>
                                <a:ea typeface="Microsoft JhengHei UI" panose="020B0604030504040204" charset="-120"/>
                                <a:cs typeface="Cambria Math" panose="02040503050406030204" pitchFamily="18" charset="0"/>
                              </a:rPr>
                            </m:ctrlPr>
                          </m:mPr>
                          <m:mr>
                            <m:e>
                              <m:r>
                                <m:rPr>
                                  <m:brk m:alnAt="7"/>
                                </m:rPr>
                                <a:rPr lang="en-US" sz="2800" b="0" i="1" smtClean="0">
                                  <a:solidFill>
                                    <a:schemeClr val="bg1"/>
                                  </a:solidFill>
                                  <a:latin typeface="Cambria Math" panose="02040503050406030204" pitchFamily="18" charset="0"/>
                                  <a:ea typeface="MS Mincho" panose="02020609040205080304" charset="-128"/>
                                  <a:cs typeface="Cambria Math" panose="02040503050406030204" pitchFamily="18" charset="0"/>
                                </a:rPr>
                                <m:t>0</m:t>
                              </m:r>
                            </m:e>
                            <m:e>
                              <m:r>
                                <a:rPr lang="en-US" sz="2800" b="0" i="1" smtClean="0">
                                  <a:solidFill>
                                    <a:schemeClr val="bg1"/>
                                  </a:solidFill>
                                  <a:latin typeface="Cambria Math" panose="02040503050406030204" pitchFamily="18" charset="0"/>
                                  <a:ea typeface="MS Mincho" panose="02020609040205080304" charset="-128"/>
                                  <a:cs typeface="Cambria Math" panose="02040503050406030204" pitchFamily="18" charset="0"/>
                                </a:rPr>
                                <m:t>1</m:t>
                              </m:r>
                            </m:e>
                          </m:mr>
                          <m:mr>
                            <m:e>
                              <m:r>
                                <a:rPr lang="en-US" sz="2800" b="0" i="1" smtClean="0">
                                  <a:solidFill>
                                    <a:schemeClr val="bg1"/>
                                  </a:solidFill>
                                  <a:latin typeface="Cambria Math" panose="02040503050406030204" pitchFamily="18" charset="0"/>
                                  <a:ea typeface="MS Mincho" panose="02020609040205080304" charset="-128"/>
                                  <a:cs typeface="Cambria Math" panose="02040503050406030204" pitchFamily="18" charset="0"/>
                                </a:rPr>
                                <m:t>1</m:t>
                              </m:r>
                            </m:e>
                            <m:e>
                              <m:r>
                                <a:rPr lang="en-US" sz="2800" b="0" i="1" smtClean="0">
                                  <a:solidFill>
                                    <a:schemeClr val="bg1"/>
                                  </a:solidFill>
                                  <a:latin typeface="Cambria Math" panose="02040503050406030204" pitchFamily="18" charset="0"/>
                                  <a:ea typeface="MS Mincho" panose="02020609040205080304" charset="-128"/>
                                  <a:cs typeface="Cambria Math" panose="02040503050406030204" pitchFamily="18" charset="0"/>
                                </a:rPr>
                                <m:t>0</m:t>
                              </m:r>
                            </m:e>
                          </m:mr>
                        </m:m>
                      </m:e>
                    </m:d>
                  </m:oMath>
                </a14:m>
                <a:endParaRPr lang="en-US" sz="2800" b="0" i="1" dirty="0" smtClean="0">
                  <a:solidFill>
                    <a:schemeClr val="bg1"/>
                  </a:solidFill>
                  <a:latin typeface="Microsoft JhengHei UI" panose="020B0604030504040204" charset="-120"/>
                  <a:ea typeface="Microsoft JhengHei UI" panose="020B0604030504040204" charset="-120"/>
                  <a:cs typeface="Cambria Math" panose="02040503050406030204"/>
                </a:endParaRPr>
              </a:p>
            </p:txBody>
          </p:sp>
        </mc:Choice>
        <mc:Fallback>
          <p:sp>
            <p:nvSpPr>
              <p:cNvPr id="3" name="Content Placeholder 2"/>
              <p:cNvSpPr>
                <a:spLocks noRot="1" noChangeAspect="1" noMove="1" noResize="1" noEditPoints="1" noAdjustHandles="1" noChangeArrowheads="1" noChangeShapeType="1" noTextEdit="1"/>
              </p:cNvSpPr>
              <p:nvPr>
                <p:ph idx="4294967295"/>
              </p:nvPr>
            </p:nvSpPr>
            <p:spPr>
              <a:xfrm>
                <a:off x="0" y="1825625"/>
                <a:ext cx="10515600" cy="4351655"/>
              </a:xfrm>
              <a:blipFill rotWithShape="1">
                <a:blip r:embed="rId2"/>
                <a:stretch>
                  <a:fillRect/>
                </a:stretch>
              </a:blipFill>
            </p:spPr>
            <p:txBody>
              <a:bodyPr/>
              <a:lstStyle/>
              <a:p>
                <a:r>
                  <a:rPr lang="en-US"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13973" y="571050"/>
            <a:ext cx="2641601" cy="914400"/>
          </a:xfrm>
          <a:prstGeom prst="rect">
            <a:avLst/>
          </a:prstGeom>
        </p:spPr>
      </p:pic>
      <p:sp>
        <p:nvSpPr>
          <p:cNvPr id="2" name="Title 1"/>
          <p:cNvSpPr>
            <a:spLocks noGrp="1"/>
          </p:cNvSpPr>
          <p:nvPr>
            <p:ph type="title"/>
          </p:nvPr>
        </p:nvSpPr>
        <p:spPr/>
        <p:txBody>
          <a:bodyPr>
            <a:normAutofit/>
          </a:bodyPr>
          <a:lstStyle/>
          <a:p>
            <a:pPr algn="l"/>
            <a:r>
              <a:rPr lang="en-US" sz="4400" b="1" dirty="0">
                <a:effectLst/>
                <a:latin typeface="Times New Roman" panose="02020603050405020304" pitchFamily="18" charset="0"/>
                <a:cs typeface="Times New Roman" panose="02020603050405020304" pitchFamily="18" charset="0"/>
              </a:rPr>
              <a:t>                      </a:t>
            </a:r>
            <a:r>
              <a:rPr lang="en-US" sz="4400" b="1" dirty="0">
                <a:effectLst/>
                <a:latin typeface="Malgun Gothic" panose="020B0503020000020004" charset="-127"/>
                <a:ea typeface="Malgun Gothic" panose="020B0503020000020004" charset="-127"/>
                <a:cs typeface="Times New Roman" panose="02020603050405020304" pitchFamily="18" charset="0"/>
              </a:rPr>
              <a:t>  Pauli-Y gate</a:t>
            </a:r>
            <a:endParaRPr lang="en-US" sz="4400" dirty="0">
              <a:effectLst/>
              <a:latin typeface="Malgun Gothic" panose="020B0503020000020004" charset="-127"/>
              <a:ea typeface="Malgun Gothic" panose="020B0503020000020004" charset="-127"/>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4294967295"/>
              </p:nvPr>
            </p:nvSpPr>
            <p:spPr>
              <a:xfrm>
                <a:off x="0" y="1825625"/>
                <a:ext cx="10515600" cy="4351655"/>
              </a:xfrm>
            </p:spPr>
            <p:txBody>
              <a:bodyPr>
                <a:normAutofit/>
              </a:bodyPr>
              <a:lstStyle/>
              <a:p>
                <a:pPr>
                  <a:lnSpc>
                    <a:spcPct val="150000"/>
                  </a:lnSpc>
                </a:pPr>
                <a:r>
                  <a:rPr lang="en-US" sz="2800" dirty="0">
                    <a:solidFill>
                      <a:schemeClr val="bg1"/>
                    </a:solidFill>
                    <a:latin typeface="Malgun Gothic" panose="020B0503020000020004" charset="-127"/>
                    <a:ea typeface="Malgun Gothic" panose="020B0503020000020004" charset="-127"/>
                    <a:cs typeface="Malgun Gothic" panose="020B0503020000020004" charset="-127"/>
                  </a:rPr>
                  <a:t>The Pauli-Y gate acts on a single qubit. </a:t>
                </a:r>
                <a:endParaRPr lang="en-US" sz="2800" dirty="0">
                  <a:solidFill>
                    <a:schemeClr val="bg1"/>
                  </a:solidFill>
                  <a:effectLst/>
                  <a:latin typeface="Malgun Gothic" panose="020B0503020000020004" charset="-127"/>
                  <a:ea typeface="Malgun Gothic" panose="020B0503020000020004" charset="-127"/>
                  <a:cs typeface="Malgun Gothic" panose="020B0503020000020004" charset="-127"/>
                </a:endParaRPr>
              </a:p>
              <a:p>
                <a:pPr>
                  <a:lnSpc>
                    <a:spcPct val="150000"/>
                  </a:lnSpc>
                </a:pPr>
                <a:r>
                  <a:rPr lang="en-US" sz="2800" dirty="0">
                    <a:solidFill>
                      <a:schemeClr val="bg1"/>
                    </a:solidFill>
                    <a:latin typeface="Malgun Gothic" panose="020B0503020000020004" charset="-127"/>
                    <a:ea typeface="Malgun Gothic" panose="020B0503020000020004" charset="-127"/>
                    <a:cs typeface="Malgun Gothic" panose="020B0503020000020004" charset="-127"/>
                  </a:rPr>
                  <a:t>It equates to a rotation around the Y-axis of the Bloch sphere by </a:t>
                </a:r>
                <a:r>
                  <a:rPr lang="el-GR" sz="2800" dirty="0">
                    <a:solidFill>
                      <a:schemeClr val="bg1"/>
                    </a:solidFill>
                    <a:latin typeface="Malgun Gothic" panose="020B0503020000020004" charset="-127"/>
                    <a:ea typeface="Malgun Gothic" panose="020B0503020000020004" charset="-127"/>
                    <a:cs typeface="Malgun Gothic" panose="020B0503020000020004" charset="-127"/>
                  </a:rPr>
                  <a:t>π</a:t>
                </a:r>
                <a:r>
                  <a:rPr lang="en-US" sz="2800" dirty="0">
                    <a:solidFill>
                      <a:schemeClr val="bg1"/>
                    </a:solidFill>
                    <a:latin typeface="Malgun Gothic" panose="020B0503020000020004" charset="-127"/>
                    <a:ea typeface="Malgun Gothic" panose="020B0503020000020004" charset="-127"/>
                    <a:cs typeface="Malgun Gothic" panose="020B0503020000020004" charset="-127"/>
                  </a:rPr>
                  <a:t> radians. It maps </a:t>
                </a:r>
                <a14:m>
                  <m:oMath xmlns:m="http://schemas.openxmlformats.org/officeDocument/2006/math">
                    <m:d>
                      <m:dPr>
                        <m:begChr m:val=""/>
                        <m:endChr m:val="⟩"/>
                        <m:ctrlPr>
                          <a:rPr lang="en-US" sz="2800" i="1">
                            <a:solidFill>
                              <a:schemeClr val="bg1"/>
                            </a:solidFill>
                            <a:latin typeface="Cambria Math" panose="02040503050406030204" pitchFamily="18" charset="0"/>
                            <a:ea typeface="Malgun Gothic" panose="020B0503020000020004" charset="-127"/>
                            <a:cs typeface="Cambria Math" panose="02040503050406030204" pitchFamily="18" charset="0"/>
                          </a:rPr>
                        </m:ctrlPr>
                      </m:dPr>
                      <m:e>
                        <m:r>
                          <a:rPr lang="en-US" sz="2800" i="1">
                            <a:solidFill>
                              <a:schemeClr val="bg1"/>
                            </a:solidFill>
                            <a:latin typeface="Cambria Math" panose="02040503050406030204" pitchFamily="18" charset="0"/>
                            <a:ea typeface="MS Mincho" panose="02020609040205080304" charset="-128"/>
                            <a:cs typeface="Cambria Math" panose="02040503050406030204" pitchFamily="18" charset="0"/>
                          </a:rPr>
                          <m:t>|</m:t>
                        </m:r>
                        <m:r>
                          <a:rPr lang="en-US" sz="2800" i="1">
                            <a:solidFill>
                              <a:schemeClr val="bg1"/>
                            </a:solidFill>
                            <a:latin typeface="Cambria Math" panose="02040503050406030204" pitchFamily="18" charset="0"/>
                            <a:ea typeface="MS Mincho" panose="02020609040205080304" charset="-128"/>
                            <a:cs typeface="Cambria Math" panose="02040503050406030204" pitchFamily="18" charset="0"/>
                          </a:rPr>
                          <m:t>0</m:t>
                        </m:r>
                      </m:e>
                    </m:d>
                  </m:oMath>
                </a14:m>
                <a:r>
                  <a:rPr lang="en-US" sz="2800" dirty="0">
                    <a:solidFill>
                      <a:schemeClr val="bg1"/>
                    </a:solidFill>
                    <a:latin typeface="Malgun Gothic" panose="020B0503020000020004" charset="-127"/>
                    <a:ea typeface="Malgun Gothic" panose="020B0503020000020004" charset="-127"/>
                    <a:cs typeface="Malgun Gothic" panose="020B0503020000020004" charset="-127"/>
                  </a:rPr>
                  <a:t> to </a:t>
                </a:r>
                <a:r>
                  <a:rPr lang="en-US" sz="2800" b="0" dirty="0">
                    <a:solidFill>
                      <a:schemeClr val="bg1"/>
                    </a:solidFill>
                    <a:latin typeface="Malgun Gothic" panose="020B0503020000020004" charset="-127"/>
                    <a:ea typeface="Malgun Gothic" panose="020B0503020000020004" charset="-127"/>
                    <a:cs typeface="Malgun Gothic" panose="020B0503020000020004" charset="-127"/>
                  </a:rPr>
                  <a:t> </a:t>
                </a:r>
                <a14:m>
                  <m:oMath xmlns:m="http://schemas.openxmlformats.org/officeDocument/2006/math">
                    <m:r>
                      <a:rPr lang="en-US" sz="2800" b="0" i="1" smtClean="0">
                        <a:solidFill>
                          <a:schemeClr val="bg1"/>
                        </a:solidFill>
                        <a:latin typeface="Cambria Math" panose="02040503050406030204" pitchFamily="18" charset="0"/>
                        <a:ea typeface="Malgun Gothic" panose="020B0503020000020004" charset="-127"/>
                        <a:cs typeface="Cambria Math" panose="02040503050406030204" pitchFamily="18" charset="0"/>
                      </a:rPr>
                      <m:t>𝑖</m:t>
                    </m:r>
                    <m:r>
                      <a:rPr lang="en-US" sz="2800" b="0" i="1" smtClean="0">
                        <a:solidFill>
                          <a:schemeClr val="bg1"/>
                        </a:solidFill>
                        <a:latin typeface="Cambria Math" panose="02040503050406030204" pitchFamily="18" charset="0"/>
                        <a:ea typeface="MS Mincho" panose="02020609040205080304" charset="-128"/>
                        <a:cs typeface="Cambria Math" panose="02040503050406030204" pitchFamily="18" charset="0"/>
                      </a:rPr>
                      <m:t> </m:t>
                    </m:r>
                    <m:d>
                      <m:dPr>
                        <m:begChr m:val=""/>
                        <m:endChr m:val="⟩"/>
                        <m:ctrlPr>
                          <a:rPr lang="en-US" sz="2800" i="1">
                            <a:solidFill>
                              <a:schemeClr val="bg1"/>
                            </a:solidFill>
                            <a:latin typeface="Cambria Math" panose="02040503050406030204" pitchFamily="18" charset="0"/>
                            <a:ea typeface="Malgun Gothic" panose="020B0503020000020004" charset="-127"/>
                            <a:cs typeface="Cambria Math" panose="02040503050406030204" pitchFamily="18" charset="0"/>
                          </a:rPr>
                        </m:ctrlPr>
                      </m:dPr>
                      <m:e>
                        <m:r>
                          <a:rPr lang="en-US" sz="2800" i="1">
                            <a:solidFill>
                              <a:schemeClr val="bg1"/>
                            </a:solidFill>
                            <a:latin typeface="Cambria Math" panose="02040503050406030204" pitchFamily="18" charset="0"/>
                            <a:ea typeface="MS Mincho" panose="02020609040205080304" charset="-128"/>
                            <a:cs typeface="Cambria Math" panose="02040503050406030204" pitchFamily="18" charset="0"/>
                          </a:rPr>
                          <m:t>|</m:t>
                        </m:r>
                        <m:r>
                          <a:rPr lang="en-US" sz="2800" i="1">
                            <a:solidFill>
                              <a:schemeClr val="bg1"/>
                            </a:solidFill>
                            <a:latin typeface="Cambria Math" panose="02040503050406030204" pitchFamily="18" charset="0"/>
                            <a:ea typeface="MS Mincho" panose="02020609040205080304" charset="-128"/>
                            <a:cs typeface="Cambria Math" panose="02040503050406030204" pitchFamily="18" charset="0"/>
                          </a:rPr>
                          <m:t>1</m:t>
                        </m:r>
                      </m:e>
                    </m:d>
                  </m:oMath>
                </a14:m>
                <a:r>
                  <a:rPr lang="en-US" sz="2800" dirty="0">
                    <a:solidFill>
                      <a:schemeClr val="bg1"/>
                    </a:solidFill>
                    <a:latin typeface="Malgun Gothic" panose="020B0503020000020004" charset="-127"/>
                    <a:ea typeface="Malgun Gothic" panose="020B0503020000020004" charset="-127"/>
                    <a:cs typeface="Malgun Gothic" panose="020B0503020000020004" charset="-127"/>
                  </a:rPr>
                  <a:t> and </a:t>
                </a:r>
                <a14:m>
                  <m:oMath xmlns:m="http://schemas.openxmlformats.org/officeDocument/2006/math">
                    <m:d>
                      <m:dPr>
                        <m:begChr m:val=""/>
                        <m:endChr m:val="⟩"/>
                        <m:ctrlPr>
                          <a:rPr lang="en-US" sz="2800" i="1">
                            <a:solidFill>
                              <a:schemeClr val="bg1"/>
                            </a:solidFill>
                            <a:latin typeface="Cambria Math" panose="02040503050406030204" pitchFamily="18" charset="0"/>
                            <a:ea typeface="Malgun Gothic" panose="020B0503020000020004" charset="-127"/>
                            <a:cs typeface="Cambria Math" panose="02040503050406030204" pitchFamily="18" charset="0"/>
                          </a:rPr>
                        </m:ctrlPr>
                      </m:dPr>
                      <m:e>
                        <m:r>
                          <a:rPr lang="en-US" sz="2800" i="1">
                            <a:solidFill>
                              <a:schemeClr val="bg1"/>
                            </a:solidFill>
                            <a:latin typeface="Cambria Math" panose="02040503050406030204" pitchFamily="18" charset="0"/>
                            <a:ea typeface="MS Mincho" panose="02020609040205080304" charset="-128"/>
                            <a:cs typeface="Cambria Math" panose="02040503050406030204" pitchFamily="18" charset="0"/>
                          </a:rPr>
                          <m:t>|</m:t>
                        </m:r>
                        <m:r>
                          <a:rPr lang="en-US" sz="2800" i="1">
                            <a:solidFill>
                              <a:schemeClr val="bg1"/>
                            </a:solidFill>
                            <a:latin typeface="Cambria Math" panose="02040503050406030204" pitchFamily="18" charset="0"/>
                            <a:ea typeface="MS Mincho" panose="02020609040205080304" charset="-128"/>
                            <a:cs typeface="Cambria Math" panose="02040503050406030204" pitchFamily="18" charset="0"/>
                          </a:rPr>
                          <m:t>1</m:t>
                        </m:r>
                      </m:e>
                    </m:d>
                  </m:oMath>
                </a14:m>
                <a:r>
                  <a:rPr lang="en-US" sz="2800" dirty="0">
                    <a:solidFill>
                      <a:schemeClr val="bg1"/>
                    </a:solidFill>
                    <a:latin typeface="Malgun Gothic" panose="020B0503020000020004" charset="-127"/>
                    <a:ea typeface="Malgun Gothic" panose="020B0503020000020004" charset="-127"/>
                    <a:cs typeface="Malgun Gothic" panose="020B0503020000020004" charset="-127"/>
                  </a:rPr>
                  <a:t> to </a:t>
                </a:r>
                <a14:m>
                  <m:oMath xmlns:m="http://schemas.openxmlformats.org/officeDocument/2006/math">
                    <m:d>
                      <m:dPr>
                        <m:begChr m:val=""/>
                        <m:endChr m:val="⟩"/>
                        <m:ctrlPr>
                          <a:rPr lang="en-US" sz="2800" i="1">
                            <a:solidFill>
                              <a:schemeClr val="bg1"/>
                            </a:solidFill>
                            <a:latin typeface="Cambria Math" panose="02040503050406030204" pitchFamily="18" charset="0"/>
                            <a:ea typeface="Malgun Gothic" panose="020B0503020000020004" charset="-127"/>
                            <a:cs typeface="Cambria Math" panose="02040503050406030204" pitchFamily="18" charset="0"/>
                          </a:rPr>
                        </m:ctrlPr>
                      </m:dPr>
                      <m:e>
                        <m:r>
                          <a:rPr lang="en-US" sz="2800" b="0" i="1" smtClean="0">
                            <a:solidFill>
                              <a:schemeClr val="bg1"/>
                            </a:solidFill>
                            <a:latin typeface="Cambria Math" panose="02040503050406030204" pitchFamily="18" charset="0"/>
                            <a:ea typeface="MS Mincho" panose="02020609040205080304" charset="-128"/>
                            <a:cs typeface="Cambria Math" panose="02040503050406030204" pitchFamily="18" charset="0"/>
                          </a:rPr>
                          <m:t>−</m:t>
                        </m:r>
                        <m:r>
                          <a:rPr lang="en-US" sz="2800" b="0" i="1" smtClean="0">
                            <a:solidFill>
                              <a:schemeClr val="bg1"/>
                            </a:solidFill>
                            <a:latin typeface="Cambria Math" panose="02040503050406030204" pitchFamily="18" charset="0"/>
                            <a:ea typeface="Malgun Gothic" panose="020B0503020000020004" charset="-127"/>
                            <a:cs typeface="Cambria Math" panose="02040503050406030204" pitchFamily="18" charset="0"/>
                          </a:rPr>
                          <m:t>𝑖</m:t>
                        </m:r>
                        <m:r>
                          <a:rPr lang="en-US" sz="2800" i="1">
                            <a:solidFill>
                              <a:schemeClr val="bg1"/>
                            </a:solidFill>
                            <a:latin typeface="Cambria Math" panose="02040503050406030204" pitchFamily="18" charset="0"/>
                            <a:ea typeface="MS Mincho" panose="02020609040205080304" charset="-128"/>
                            <a:cs typeface="Cambria Math" panose="02040503050406030204" pitchFamily="18" charset="0"/>
                          </a:rPr>
                          <m:t>|</m:t>
                        </m:r>
                        <m:r>
                          <a:rPr lang="en-US" sz="2800" i="1">
                            <a:solidFill>
                              <a:schemeClr val="bg1"/>
                            </a:solidFill>
                            <a:latin typeface="Cambria Math" panose="02040503050406030204" pitchFamily="18" charset="0"/>
                            <a:ea typeface="MS Mincho" panose="02020609040205080304" charset="-128"/>
                            <a:cs typeface="Cambria Math" panose="02040503050406030204" pitchFamily="18" charset="0"/>
                          </a:rPr>
                          <m:t>0</m:t>
                        </m:r>
                      </m:e>
                    </m:d>
                  </m:oMath>
                </a14:m>
                <a:r>
                  <a:rPr lang="en-US" sz="2800" dirty="0">
                    <a:solidFill>
                      <a:schemeClr val="bg1"/>
                    </a:solidFill>
                    <a:latin typeface="Malgun Gothic" panose="020B0503020000020004" charset="-127"/>
                    <a:ea typeface="Malgun Gothic" panose="020B0503020000020004" charset="-127"/>
                    <a:cs typeface="Malgun Gothic" panose="020B0503020000020004" charset="-127"/>
                  </a:rPr>
                  <a:t>. </a:t>
                </a:r>
                <a:endParaRPr lang="en-US" sz="2800" dirty="0">
                  <a:solidFill>
                    <a:schemeClr val="bg1"/>
                  </a:solidFill>
                  <a:latin typeface="Malgun Gothic" panose="020B0503020000020004" charset="-127"/>
                  <a:ea typeface="Malgun Gothic" panose="020B0503020000020004" charset="-127"/>
                  <a:cs typeface="Malgun Gothic" panose="020B0503020000020004" charset="-127"/>
                </a:endParaRPr>
              </a:p>
              <a:p>
                <a:pPr>
                  <a:lnSpc>
                    <a:spcPct val="150000"/>
                  </a:lnSpc>
                </a:pPr>
                <a:r>
                  <a:rPr lang="en-US" sz="2800" dirty="0">
                    <a:solidFill>
                      <a:schemeClr val="bg1"/>
                    </a:solidFill>
                    <a:latin typeface="Malgun Gothic" panose="020B0503020000020004" charset="-127"/>
                    <a:ea typeface="Malgun Gothic" panose="020B0503020000020004" charset="-127"/>
                    <a:cs typeface="Malgun Gothic" panose="020B0503020000020004" charset="-127"/>
                  </a:rPr>
                  <a:t> It is represented by the Pauli Y matrix:</a:t>
                </a:r>
                <a:endParaRPr lang="en-US" sz="2800" dirty="0">
                  <a:solidFill>
                    <a:schemeClr val="bg1"/>
                  </a:solidFill>
                  <a:latin typeface="Malgun Gothic" panose="020B0503020000020004" charset="-127"/>
                  <a:ea typeface="Malgun Gothic" panose="020B0503020000020004" charset="-127"/>
                  <a:cs typeface="Malgun Gothic" panose="020B0503020000020004" charset="-127"/>
                </a:endParaRPr>
              </a:p>
              <a:p>
                <a:pPr marL="0" indent="0" algn="ctr">
                  <a:lnSpc>
                    <a:spcPct val="150000"/>
                  </a:lnSpc>
                  <a:buNone/>
                </a:pPr>
                <a:r>
                  <a:rPr lang="en-US" sz="2800" dirty="0">
                    <a:solidFill>
                      <a:schemeClr val="bg1"/>
                    </a:solidFill>
                    <a:latin typeface="Malgun Gothic" panose="020B0503020000020004" charset="-127"/>
                    <a:ea typeface="Malgun Gothic" panose="020B0503020000020004" charset="-127"/>
                    <a:cs typeface="Malgun Gothic" panose="020B0503020000020004" charset="-127"/>
                  </a:rPr>
                  <a:t>Y=</a:t>
                </a:r>
                <a14:m>
                  <m:oMath xmlns:m="http://schemas.openxmlformats.org/officeDocument/2006/math">
                    <m:d>
                      <m:dPr>
                        <m:begChr m:val="["/>
                        <m:endChr m:val="]"/>
                        <m:ctrlPr>
                          <a:rPr lang="en-US" sz="2800" i="1" smtClean="0">
                            <a:solidFill>
                              <a:schemeClr val="bg1"/>
                            </a:solidFill>
                            <a:latin typeface="Cambria Math" panose="02040503050406030204" pitchFamily="18" charset="0"/>
                            <a:ea typeface="Malgun Gothic" panose="020B0503020000020004" charset="-127"/>
                            <a:cs typeface="Cambria Math" panose="02040503050406030204" pitchFamily="18" charset="0"/>
                          </a:rPr>
                        </m:ctrlPr>
                      </m:dPr>
                      <m:e>
                        <m:m>
                          <m:mPr>
                            <m:mcs>
                              <m:mc>
                                <m:mcPr>
                                  <m:count m:val="2"/>
                                  <m:mcJc m:val="center"/>
                                </m:mcPr>
                              </m:mc>
                            </m:mcs>
                            <m:ctrlPr>
                              <a:rPr lang="en-US" sz="2800" i="1" smtClean="0">
                                <a:solidFill>
                                  <a:schemeClr val="bg1"/>
                                </a:solidFill>
                                <a:latin typeface="Cambria Math" panose="02040503050406030204" pitchFamily="18" charset="0"/>
                                <a:ea typeface="Malgun Gothic" panose="020B0503020000020004" charset="-127"/>
                                <a:cs typeface="Cambria Math" panose="02040503050406030204" pitchFamily="18" charset="0"/>
                              </a:rPr>
                            </m:ctrlPr>
                          </m:mPr>
                          <m:mr>
                            <m:e>
                              <m:r>
                                <m:rPr>
                                  <m:brk m:alnAt="7"/>
                                </m:rPr>
                                <a:rPr lang="en-US" sz="2800" b="0" i="1" smtClean="0">
                                  <a:solidFill>
                                    <a:schemeClr val="bg1"/>
                                  </a:solidFill>
                                  <a:latin typeface="Cambria Math" panose="02040503050406030204" pitchFamily="18" charset="0"/>
                                  <a:ea typeface="MS Mincho" panose="02020609040205080304" charset="-128"/>
                                  <a:cs typeface="Cambria Math" panose="02040503050406030204" pitchFamily="18" charset="0"/>
                                </a:rPr>
                                <m:t>0</m:t>
                              </m:r>
                            </m:e>
                            <m:e>
                              <m:r>
                                <a:rPr lang="en-US" sz="2800" b="0" i="1" smtClean="0">
                                  <a:solidFill>
                                    <a:schemeClr val="bg1"/>
                                  </a:solidFill>
                                  <a:latin typeface="Cambria Math" panose="02040503050406030204" pitchFamily="18" charset="0"/>
                                  <a:ea typeface="MS Mincho" panose="02020609040205080304" charset="-128"/>
                                  <a:cs typeface="Cambria Math" panose="02040503050406030204" pitchFamily="18" charset="0"/>
                                </a:rPr>
                                <m:t>−</m:t>
                              </m:r>
                              <m:r>
                                <a:rPr lang="en-US" sz="2800" b="0" i="1" smtClean="0">
                                  <a:solidFill>
                                    <a:schemeClr val="bg1"/>
                                  </a:solidFill>
                                  <a:latin typeface="Cambria Math" panose="02040503050406030204" pitchFamily="18" charset="0"/>
                                  <a:ea typeface="Malgun Gothic" panose="020B0503020000020004" charset="-127"/>
                                  <a:cs typeface="Cambria Math" panose="02040503050406030204" pitchFamily="18" charset="0"/>
                                </a:rPr>
                                <m:t>𝑖</m:t>
                              </m:r>
                            </m:e>
                          </m:mr>
                          <m:mr>
                            <m:e>
                              <m:r>
                                <a:rPr lang="en-US" sz="2800" b="0" i="1" smtClean="0">
                                  <a:solidFill>
                                    <a:schemeClr val="bg1"/>
                                  </a:solidFill>
                                  <a:latin typeface="Cambria Math" panose="02040503050406030204" pitchFamily="18" charset="0"/>
                                  <a:ea typeface="Malgun Gothic" panose="020B0503020000020004" charset="-127"/>
                                  <a:cs typeface="Cambria Math" panose="02040503050406030204" pitchFamily="18" charset="0"/>
                                </a:rPr>
                                <m:t>𝑖</m:t>
                              </m:r>
                            </m:e>
                            <m:e>
                              <m:r>
                                <a:rPr lang="en-US" sz="2800" b="0" i="1" smtClean="0">
                                  <a:solidFill>
                                    <a:schemeClr val="bg1"/>
                                  </a:solidFill>
                                  <a:latin typeface="Cambria Math" panose="02040503050406030204" pitchFamily="18" charset="0"/>
                                  <a:ea typeface="MS Mincho" panose="02020609040205080304" charset="-128"/>
                                  <a:cs typeface="Cambria Math" panose="02040503050406030204" pitchFamily="18" charset="0"/>
                                </a:rPr>
                                <m:t>0</m:t>
                              </m:r>
                            </m:e>
                          </m:mr>
                        </m:m>
                      </m:e>
                    </m:d>
                  </m:oMath>
                </a14:m>
                <a:endParaRPr lang="en-US" sz="2800" b="0" i="1" dirty="0" smtClean="0">
                  <a:solidFill>
                    <a:schemeClr val="bg1"/>
                  </a:solidFill>
                  <a:latin typeface="Cambria Math" panose="02040503050406030204" pitchFamily="18" charset="0"/>
                  <a:ea typeface="Malgun Gothic" panose="020B0503020000020004" charset="-127"/>
                  <a:cs typeface="Cambria Math" panose="020405030504060302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4294967295"/>
              </p:nvPr>
            </p:nvSpPr>
            <p:spPr>
              <a:xfrm>
                <a:off x="0" y="1825625"/>
                <a:ext cx="10515600" cy="4351655"/>
              </a:xfrm>
              <a:blipFill rotWithShape="1">
                <a:blip r:embed="rId2"/>
                <a:stretch>
                  <a:fillRect/>
                </a:stretch>
              </a:blipFill>
            </p:spPr>
            <p:txBody>
              <a:bodyPr/>
              <a:lstStyle/>
              <a:p>
                <a:r>
                  <a:rPr lang="en-US"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65826" y="362309"/>
            <a:ext cx="10801731" cy="1217741"/>
          </a:xfrm>
        </p:spPr>
        <p:txBody>
          <a:bodyPr>
            <a:normAutofit/>
          </a:bodyPr>
          <a:p>
            <a:pPr algn="l"/>
            <a:r>
              <a:rPr lang="en-GB" sz="5400" dirty="0"/>
              <a:t>Overview</a:t>
            </a:r>
            <a:endParaRPr lang="en-IN" sz="5400" dirty="0"/>
          </a:p>
        </p:txBody>
      </p:sp>
      <p:sp>
        <p:nvSpPr>
          <p:cNvPr id="6" name="Content Placeholder 5"/>
          <p:cNvSpPr>
            <a:spLocks noGrp="1"/>
          </p:cNvSpPr>
          <p:nvPr>
            <p:ph idx="1"/>
          </p:nvPr>
        </p:nvSpPr>
        <p:spPr>
          <a:xfrm>
            <a:off x="913795" y="1732449"/>
            <a:ext cx="10353762" cy="4711483"/>
          </a:xfrm>
        </p:spPr>
        <p:txBody>
          <a:bodyPr>
            <a:normAutofit/>
          </a:bodyPr>
          <a:p>
            <a:r>
              <a:rPr lang="en-IN" altLang="en-GB" sz="2800" b="1" dirty="0"/>
              <a:t> ^</a:t>
            </a:r>
            <a:r>
              <a:rPr lang="en-GB" sz="2800" b="1" dirty="0"/>
              <a:t> </a:t>
            </a:r>
            <a:r>
              <a:rPr lang="en-GB" sz="3600" dirty="0"/>
              <a:t>Introduction &amp; History</a:t>
            </a:r>
            <a:endParaRPr lang="en-GB" sz="3600" dirty="0"/>
          </a:p>
          <a:p>
            <a:r>
              <a:rPr lang="en-IN" altLang="en-GB" sz="3600" dirty="0"/>
              <a:t>^</a:t>
            </a:r>
            <a:r>
              <a:rPr lang="en-GB" sz="3600" dirty="0"/>
              <a:t> Classical Computer </a:t>
            </a:r>
            <a:r>
              <a:rPr lang="en-GB" sz="3600" dirty="0" err="1"/>
              <a:t>Vs</a:t>
            </a:r>
            <a:r>
              <a:rPr lang="en-GB" sz="3600" dirty="0"/>
              <a:t> Quantum Computer</a:t>
            </a:r>
            <a:endParaRPr lang="en-GB" sz="3600" dirty="0"/>
          </a:p>
          <a:p>
            <a:r>
              <a:rPr lang="en-IN" altLang="en-GB" sz="3600" dirty="0"/>
              <a:t>^</a:t>
            </a:r>
            <a:r>
              <a:rPr lang="en-GB" sz="3600" dirty="0"/>
              <a:t> Representation of Quantum bit</a:t>
            </a:r>
            <a:endParaRPr lang="en-GB" sz="3600" dirty="0"/>
          </a:p>
          <a:p>
            <a:r>
              <a:rPr lang="en-IN" altLang="en-GB" sz="3600"/>
              <a:t>^ </a:t>
            </a:r>
            <a:r>
              <a:rPr lang="en-GB" sz="3600"/>
              <a:t>Operations </a:t>
            </a:r>
            <a:r>
              <a:rPr lang="en-GB" sz="3600" dirty="0"/>
              <a:t>on </a:t>
            </a:r>
            <a:r>
              <a:rPr lang="en-GB" sz="3600" dirty="0" err="1"/>
              <a:t>Qubits</a:t>
            </a:r>
            <a:endParaRPr lang="en-GB" sz="3600" dirty="0"/>
          </a:p>
          <a:p>
            <a:r>
              <a:rPr lang="en-IN" altLang="en-GB" sz="3600" dirty="0"/>
              <a:t>^</a:t>
            </a:r>
            <a:r>
              <a:rPr lang="en-GB" sz="3600" dirty="0"/>
              <a:t> Applications of Quantum Computing</a:t>
            </a:r>
            <a:endParaRPr lang="en-GB" sz="3600" dirty="0"/>
          </a:p>
          <a:p>
            <a:r>
              <a:rPr lang="en-IN" altLang="en-GB" sz="3600" dirty="0"/>
              <a:t>^ </a:t>
            </a:r>
            <a:r>
              <a:rPr lang="en-GB" sz="3600" dirty="0"/>
              <a:t>Obstacles in Quantum Computing  </a:t>
            </a:r>
            <a:br>
              <a:rPr lang="en-GB" sz="2800" dirty="0"/>
            </a:br>
            <a:br>
              <a:rPr lang="en-GB" sz="2800" dirty="0"/>
            </a:br>
            <a:endParaRPr lang="en-IN"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98248" y="571164"/>
            <a:ext cx="2641600" cy="914400"/>
          </a:xfrm>
          <a:prstGeom prst="rect">
            <a:avLst/>
          </a:prstGeom>
        </p:spPr>
      </p:pic>
      <mc:AlternateContent xmlns:mc="http://schemas.openxmlformats.org/markup-compatibility/2006">
        <mc:Choice xmlns:a14="http://schemas.microsoft.com/office/drawing/2010/main" Requires="a14">
          <p:sp>
            <p:nvSpPr>
              <p:cNvPr id="2" name="Title 1"/>
              <p:cNvSpPr>
                <a:spLocks noGrp="1"/>
              </p:cNvSpPr>
              <p:nvPr>
                <p:ph type="title"/>
              </p:nvPr>
            </p:nvSpPr>
            <p:spPr/>
            <p:txBody>
              <a:bodyPr>
                <a:normAutofit/>
              </a:bodyPr>
              <a:lstStyle/>
              <a:p>
                <a:pPr algn="l"/>
                <a:r>
                  <a:rPr lang="en-US" sz="4400" b="1" dirty="0">
                    <a:effectLst/>
                    <a:latin typeface="Times New Roman" panose="02020603050405020304" pitchFamily="18" charset="0"/>
                    <a:cs typeface="Times New Roman" panose="02020603050405020304" pitchFamily="18" charset="0"/>
                  </a:rPr>
                  <a:t>                      Pauli-Z gate (</a:t>
                </a:r>
                <a14:m>
                  <m:oMath xmlns:m="http://schemas.openxmlformats.org/officeDocument/2006/math">
                    <m:sSub>
                      <m:sSubPr>
                        <m:ctrlPr>
                          <a:rPr lang="el-GR" sz="4400" b="1" i="1" dirty="0" smtClean="0">
                            <a:effectLst/>
                            <a:latin typeface="Cambria Math" panose="02040503050406030204" pitchFamily="18" charset="0"/>
                          </a:rPr>
                        </m:ctrlPr>
                      </m:sSubPr>
                      <m:e>
                        <m:r>
                          <a:rPr lang="en-US" sz="4400" b="1" i="1" dirty="0" smtClean="0">
                            <a:effectLst/>
                            <a:latin typeface="Cambria Math" panose="02040503050406030204"/>
                          </a:rPr>
                          <m:t>𝑹</m:t>
                        </m:r>
                      </m:e>
                      <m:sub>
                        <m:r>
                          <a:rPr lang="el-GR" sz="4400" b="1" i="1" dirty="0" smtClean="0">
                            <a:effectLst/>
                            <a:latin typeface="Cambria Math" panose="02040503050406030204"/>
                          </a:rPr>
                          <m:t>𝝅</m:t>
                        </m:r>
                      </m:sub>
                    </m:sSub>
                  </m:oMath>
                </a14:m>
                <a:r>
                  <a:rPr lang="en-US" sz="4400" b="1" dirty="0">
                    <a:effectLst/>
                    <a:latin typeface="Times New Roman" panose="02020603050405020304" pitchFamily="18" charset="0"/>
                    <a:cs typeface="Times New Roman" panose="02020603050405020304" pitchFamily="18" charset="0"/>
                  </a:rPr>
                  <a:t>)</a:t>
                </a:r>
                <a:endParaRPr lang="en-US" sz="4400" dirty="0">
                  <a:effectLst/>
                  <a:latin typeface="Times New Roman" panose="02020603050405020304" pitchFamily="18" charset="0"/>
                  <a:cs typeface="Times New Roman" panose="02020603050405020304" pitchFamily="18" charset="0"/>
                </a:endParaRPr>
              </a:p>
            </p:txBody>
          </p:sp>
        </mc:Choice>
        <mc:Fallback>
          <p:sp>
            <p:nvSpPr>
              <p:cNvPr id="2" name="Title 1"/>
              <p:cNvSpPr>
                <a:spLocks noRot="1" noChangeAspect="1" noMove="1" noResize="1" noEditPoints="1" noAdjustHandles="1" noChangeArrowheads="1" noChangeShapeType="1" noTextEdit="1"/>
              </p:cNvSpPr>
              <p:nvPr>
                <p:ph type="title"/>
              </p:nvPr>
            </p:nvSpPr>
            <p:spPr>
              <a:blipFill rotWithShape="1">
                <a:blip r:embed="rId2"/>
                <a:stretch>
                  <a:fillRect b="24"/>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4294967295"/>
              </p:nvPr>
            </p:nvSpPr>
            <p:spPr>
              <a:xfrm>
                <a:off x="0" y="1825625"/>
                <a:ext cx="10515600" cy="4351655"/>
              </a:xfrm>
            </p:spPr>
            <p:txBody>
              <a:bodyPr>
                <a:normAutofit fontScale="70000"/>
              </a:bodyPr>
              <a:lstStyle/>
              <a:p>
                <a:pPr>
                  <a:lnSpc>
                    <a:spcPct val="150000"/>
                  </a:lnSpc>
                </a:pPr>
                <a:r>
                  <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The Pauli-Z gate acts on a single qubit. </a:t>
                </a:r>
                <a:endParaRPr lang="en-US" sz="2800" dirty="0">
                  <a:solidFill>
                    <a:schemeClr val="bg1"/>
                  </a:solidFill>
                  <a:effectLst/>
                  <a:latin typeface="Microsoft JhengHei UI" panose="020B0604030504040204" charset="-120"/>
                  <a:ea typeface="Microsoft JhengHei UI" panose="020B0604030504040204" charset="-120"/>
                  <a:cs typeface="Times New Roman" panose="02020603050405020304" pitchFamily="18" charset="0"/>
                </a:endParaRPr>
              </a:p>
              <a:p>
                <a:pPr>
                  <a:lnSpc>
                    <a:spcPct val="150000"/>
                  </a:lnSpc>
                </a:pPr>
                <a:r>
                  <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It equates to a rotation around the Z-axis of the Bloch sphere by </a:t>
                </a:r>
                <a:r>
                  <a:rPr lang="el-GR"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π</a:t>
                </a:r>
                <a:r>
                  <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 radians. It leaves basic state </a:t>
                </a:r>
                <a14:m>
                  <m:oMath xmlns:m="http://schemas.openxmlformats.org/officeDocument/2006/math">
                    <m:d>
                      <m:dPr>
                        <m:begChr m:val=""/>
                        <m:endChr m:val="⟩"/>
                        <m:ctrlPr>
                          <a:rPr lang="en-US" sz="2800" i="1">
                            <a:solidFill>
                              <a:schemeClr val="bg1"/>
                            </a:solidFill>
                            <a:latin typeface="Cambria Math" panose="02040503050406030204" pitchFamily="18" charset="0"/>
                            <a:ea typeface="Microsoft JhengHei UI" panose="020B0604030504040204" charset="-120"/>
                            <a:cs typeface="Cambria Math" panose="02040503050406030204" pitchFamily="18" charset="0"/>
                          </a:rPr>
                        </m:ctrlPr>
                      </m:dPr>
                      <m:e>
                        <m:r>
                          <a:rPr lang="en-US" sz="2800" i="1">
                            <a:solidFill>
                              <a:schemeClr val="bg1"/>
                            </a:solidFill>
                            <a:latin typeface="Cambria Math" panose="02040503050406030204" pitchFamily="18" charset="0"/>
                            <a:ea typeface="MS Mincho" panose="02020609040205080304" charset="-128"/>
                            <a:cs typeface="Cambria Math" panose="02040503050406030204" pitchFamily="18" charset="0"/>
                          </a:rPr>
                          <m:t>|</m:t>
                        </m:r>
                        <m:r>
                          <a:rPr lang="en-US" sz="2800" i="1">
                            <a:solidFill>
                              <a:schemeClr val="bg1"/>
                            </a:solidFill>
                            <a:latin typeface="Cambria Math" panose="02040503050406030204" pitchFamily="18" charset="0"/>
                            <a:ea typeface="MS Mincho" panose="02020609040205080304" charset="-128"/>
                            <a:cs typeface="Cambria Math" panose="02040503050406030204" pitchFamily="18" charset="0"/>
                          </a:rPr>
                          <m:t>0</m:t>
                        </m:r>
                      </m:e>
                    </m:d>
                  </m:oMath>
                </a14:m>
                <a:r>
                  <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 unchanged and maps</a:t>
                </a:r>
                <a:r>
                  <a:rPr lang="en-US" sz="2800" b="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 </a:t>
                </a:r>
                <a14:m>
                  <m:oMath xmlns:m="http://schemas.openxmlformats.org/officeDocument/2006/math">
                    <m:d>
                      <m:dPr>
                        <m:begChr m:val=""/>
                        <m:endChr m:val="⟩"/>
                        <m:ctrlPr>
                          <a:rPr lang="en-US" sz="2800" i="1">
                            <a:solidFill>
                              <a:schemeClr val="bg1"/>
                            </a:solidFill>
                            <a:latin typeface="Cambria Math" panose="02040503050406030204" pitchFamily="18" charset="0"/>
                            <a:ea typeface="Microsoft JhengHei UI" panose="020B0604030504040204" charset="-120"/>
                            <a:cs typeface="Cambria Math" panose="02040503050406030204" pitchFamily="18" charset="0"/>
                          </a:rPr>
                        </m:ctrlPr>
                      </m:dPr>
                      <m:e>
                        <m:r>
                          <a:rPr lang="en-US" sz="2800" i="1">
                            <a:solidFill>
                              <a:schemeClr val="bg1"/>
                            </a:solidFill>
                            <a:latin typeface="Cambria Math" panose="02040503050406030204" pitchFamily="18" charset="0"/>
                            <a:ea typeface="MS Mincho" panose="02020609040205080304" charset="-128"/>
                            <a:cs typeface="Cambria Math" panose="02040503050406030204" pitchFamily="18" charset="0"/>
                          </a:rPr>
                          <m:t>|</m:t>
                        </m:r>
                        <m:r>
                          <a:rPr lang="en-US" sz="2800" i="1">
                            <a:solidFill>
                              <a:schemeClr val="bg1"/>
                            </a:solidFill>
                            <a:latin typeface="Cambria Math" panose="02040503050406030204" pitchFamily="18" charset="0"/>
                            <a:ea typeface="MS Mincho" panose="02020609040205080304" charset="-128"/>
                            <a:cs typeface="Cambria Math" panose="02040503050406030204" pitchFamily="18" charset="0"/>
                          </a:rPr>
                          <m:t>1</m:t>
                        </m:r>
                      </m:e>
                    </m:d>
                  </m:oMath>
                </a14:m>
                <a:r>
                  <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 to </a:t>
                </a:r>
                <a14:m>
                  <m:oMath xmlns:m="http://schemas.openxmlformats.org/officeDocument/2006/math">
                    <m:r>
                      <a:rPr lang="en-US" sz="2800" b="0" i="1" smtClean="0">
                        <a:solidFill>
                          <a:schemeClr val="bg1"/>
                        </a:solidFill>
                        <a:latin typeface="Cambria Math" panose="02040503050406030204" pitchFamily="18" charset="0"/>
                        <a:ea typeface="MS Mincho" panose="02020609040205080304" charset="-128"/>
                        <a:cs typeface="Cambria Math" panose="02040503050406030204" pitchFamily="18" charset="0"/>
                      </a:rPr>
                      <m:t>−</m:t>
                    </m:r>
                    <m:d>
                      <m:dPr>
                        <m:begChr m:val=""/>
                        <m:endChr m:val="⟩"/>
                        <m:ctrlPr>
                          <a:rPr lang="en-US" sz="2800" i="1">
                            <a:solidFill>
                              <a:schemeClr val="bg1"/>
                            </a:solidFill>
                            <a:latin typeface="Cambria Math" panose="02040503050406030204" pitchFamily="18" charset="0"/>
                            <a:ea typeface="Microsoft JhengHei UI" panose="020B0604030504040204" charset="-120"/>
                            <a:cs typeface="Cambria Math" panose="02040503050406030204" pitchFamily="18" charset="0"/>
                          </a:rPr>
                        </m:ctrlPr>
                      </m:dPr>
                      <m:e>
                        <m:r>
                          <a:rPr lang="en-US" sz="2800" i="1">
                            <a:solidFill>
                              <a:schemeClr val="bg1"/>
                            </a:solidFill>
                            <a:latin typeface="Cambria Math" panose="02040503050406030204" pitchFamily="18" charset="0"/>
                            <a:ea typeface="MS Mincho" panose="02020609040205080304" charset="-128"/>
                            <a:cs typeface="Cambria Math" panose="02040503050406030204" pitchFamily="18" charset="0"/>
                          </a:rPr>
                          <m:t>|</m:t>
                        </m:r>
                        <m:r>
                          <a:rPr lang="en-US" sz="2800" i="1">
                            <a:solidFill>
                              <a:schemeClr val="bg1"/>
                            </a:solidFill>
                            <a:latin typeface="Cambria Math" panose="02040503050406030204" pitchFamily="18" charset="0"/>
                            <a:ea typeface="MS Mincho" panose="02020609040205080304" charset="-128"/>
                            <a:cs typeface="Cambria Math" panose="02040503050406030204" pitchFamily="18" charset="0"/>
                          </a:rPr>
                          <m:t>1</m:t>
                        </m:r>
                      </m:e>
                    </m:d>
                  </m:oMath>
                </a14:m>
                <a:r>
                  <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 .</a:t>
                </a:r>
                <a:endPar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endParaRPr>
              </a:p>
              <a:p>
                <a:pPr>
                  <a:lnSpc>
                    <a:spcPct val="150000"/>
                  </a:lnSpc>
                </a:pPr>
                <a:r>
                  <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 Thus, it is a special case of a phase shift </a:t>
                </a:r>
                <a:r>
                  <a:rPr lang="en-US" sz="2800" i="1"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gate</a:t>
                </a:r>
                <a:r>
                  <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 with </a:t>
                </a:r>
                <a:r>
                  <a:rPr lang="el-GR"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φ</a:t>
                </a:r>
                <a:r>
                  <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 = </a:t>
                </a:r>
                <a:r>
                  <a:rPr lang="el-GR"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π</a:t>
                </a:r>
                <a:r>
                  <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a:t>
                </a:r>
                <a:endPar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endParaRPr>
              </a:p>
              <a:p>
                <a:pPr>
                  <a:lnSpc>
                    <a:spcPct val="150000"/>
                  </a:lnSpc>
                </a:pPr>
                <a:r>
                  <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Due to this nature, it is sometimes called phase-flip.</a:t>
                </a:r>
                <a:endPar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endParaRPr>
              </a:p>
              <a:p>
                <a:pPr>
                  <a:lnSpc>
                    <a:spcPct val="150000"/>
                  </a:lnSpc>
                </a:pPr>
                <a:r>
                  <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 It is represented by the Pauli Z matrix:</a:t>
                </a:r>
                <a:endPar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endParaRPr>
              </a:p>
              <a:p>
                <a:pPr marL="0" indent="0" algn="ctr">
                  <a:lnSpc>
                    <a:spcPct val="150000"/>
                  </a:lnSpc>
                  <a:buNone/>
                </a:pPr>
                <a:r>
                  <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 Z=</a:t>
                </a:r>
                <a14:m>
                  <m:oMath xmlns:m="http://schemas.openxmlformats.org/officeDocument/2006/math">
                    <m:d>
                      <m:dPr>
                        <m:begChr m:val="["/>
                        <m:endChr m:val="]"/>
                        <m:ctrlPr>
                          <a:rPr lang="en-US" sz="2800" i="1" smtClean="0">
                            <a:solidFill>
                              <a:schemeClr val="bg1"/>
                            </a:solidFill>
                            <a:latin typeface="Cambria Math" panose="02040503050406030204" pitchFamily="18" charset="0"/>
                            <a:ea typeface="Microsoft JhengHei UI" panose="020B0604030504040204" charset="-120"/>
                            <a:cs typeface="Cambria Math" panose="02040503050406030204" pitchFamily="18" charset="0"/>
                          </a:rPr>
                        </m:ctrlPr>
                      </m:dPr>
                      <m:e>
                        <m:m>
                          <m:mPr>
                            <m:mcs>
                              <m:mc>
                                <m:mcPr>
                                  <m:count m:val="2"/>
                                  <m:mcJc m:val="center"/>
                                </m:mcPr>
                              </m:mc>
                            </m:mcs>
                            <m:ctrlPr>
                              <a:rPr lang="en-US" sz="2800" i="1" smtClean="0">
                                <a:solidFill>
                                  <a:schemeClr val="bg1"/>
                                </a:solidFill>
                                <a:latin typeface="Cambria Math" panose="02040503050406030204" pitchFamily="18" charset="0"/>
                                <a:ea typeface="Microsoft JhengHei UI" panose="020B0604030504040204" charset="-120"/>
                                <a:cs typeface="Cambria Math" panose="02040503050406030204" pitchFamily="18" charset="0"/>
                              </a:rPr>
                            </m:ctrlPr>
                          </m:mPr>
                          <m:mr>
                            <m:e>
                              <m:r>
                                <m:rPr>
                                  <m:brk m:alnAt="7"/>
                                </m:rPr>
                                <a:rPr lang="en-US" sz="2800" b="0" i="1" smtClean="0">
                                  <a:solidFill>
                                    <a:schemeClr val="bg1"/>
                                  </a:solidFill>
                                  <a:latin typeface="Cambria Math" panose="02040503050406030204" pitchFamily="18" charset="0"/>
                                  <a:ea typeface="MS Mincho" panose="02020609040205080304" charset="-128"/>
                                  <a:cs typeface="Cambria Math" panose="02040503050406030204" pitchFamily="18" charset="0"/>
                                </a:rPr>
                                <m:t>1</m:t>
                              </m:r>
                            </m:e>
                            <m:e>
                              <m:r>
                                <a:rPr lang="en-US" sz="2800" b="0" i="1" smtClean="0">
                                  <a:solidFill>
                                    <a:schemeClr val="bg1"/>
                                  </a:solidFill>
                                  <a:latin typeface="Cambria Math" panose="02040503050406030204" pitchFamily="18" charset="0"/>
                                  <a:ea typeface="MS Mincho" panose="02020609040205080304" charset="-128"/>
                                  <a:cs typeface="Cambria Math" panose="02040503050406030204" pitchFamily="18" charset="0"/>
                                </a:rPr>
                                <m:t>0</m:t>
                              </m:r>
                            </m:e>
                          </m:mr>
                          <m:mr>
                            <m:e>
                              <m:r>
                                <a:rPr lang="en-US" sz="2800" b="0" i="1" smtClean="0">
                                  <a:solidFill>
                                    <a:schemeClr val="bg1"/>
                                  </a:solidFill>
                                  <a:latin typeface="Cambria Math" panose="02040503050406030204" pitchFamily="18" charset="0"/>
                                  <a:ea typeface="MS Mincho" panose="02020609040205080304" charset="-128"/>
                                  <a:cs typeface="Cambria Math" panose="02040503050406030204" pitchFamily="18" charset="0"/>
                                </a:rPr>
                                <m:t>0</m:t>
                              </m:r>
                            </m:e>
                            <m:e>
                              <m:r>
                                <a:rPr lang="en-US" sz="2800" b="0" i="1" smtClean="0">
                                  <a:solidFill>
                                    <a:schemeClr val="bg1"/>
                                  </a:solidFill>
                                  <a:latin typeface="Cambria Math" panose="02040503050406030204" pitchFamily="18" charset="0"/>
                                  <a:ea typeface="MS Mincho" panose="02020609040205080304" charset="-128"/>
                                  <a:cs typeface="Cambria Math" panose="02040503050406030204" pitchFamily="18" charset="0"/>
                                </a:rPr>
                                <m:t>−</m:t>
                              </m:r>
                              <m:r>
                                <a:rPr lang="en-US" sz="2800" b="0" i="1" smtClean="0">
                                  <a:solidFill>
                                    <a:schemeClr val="bg1"/>
                                  </a:solidFill>
                                  <a:latin typeface="Cambria Math" panose="02040503050406030204" pitchFamily="18" charset="0"/>
                                  <a:ea typeface="MS Mincho" panose="02020609040205080304" charset="-128"/>
                                  <a:cs typeface="Cambria Math" panose="02040503050406030204" pitchFamily="18" charset="0"/>
                                </a:rPr>
                                <m:t>1</m:t>
                              </m:r>
                            </m:e>
                          </m:mr>
                        </m:m>
                      </m:e>
                    </m:d>
                  </m:oMath>
                </a14:m>
                <a:endParaRPr lang="en-US" sz="2800" b="0" i="1" dirty="0" smtClean="0">
                  <a:solidFill>
                    <a:schemeClr val="bg1"/>
                  </a:solidFill>
                  <a:latin typeface="Cambria Math" panose="02040503050406030204" pitchFamily="18" charset="0"/>
                  <a:ea typeface="Microsoft JhengHei UI" panose="020B0604030504040204" charset="-120"/>
                  <a:cs typeface="Cambria Math" panose="020405030504060302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4294967295"/>
              </p:nvPr>
            </p:nvSpPr>
            <p:spPr>
              <a:xfrm>
                <a:off x="0" y="1825625"/>
                <a:ext cx="10515600" cy="4351655"/>
              </a:xfrm>
              <a:blipFill rotWithShape="1">
                <a:blip r:embed="rId3"/>
                <a:stretch>
                  <a:fillRect/>
                </a:stretch>
              </a:blipFill>
            </p:spPr>
            <p:txBody>
              <a:bodyPr/>
              <a:lstStyle/>
              <a:p>
                <a:r>
                  <a:rPr lang="en-US"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biLevel thresh="75000"/>
            <a:extLst>
              <a:ext uri="{28A0092B-C50C-407E-A947-70E740481C1C}">
                <a14:useLocalDpi xmlns:a14="http://schemas.microsoft.com/office/drawing/2010/main" val="0"/>
              </a:ext>
            </a:extLst>
          </a:blip>
          <a:stretch>
            <a:fillRect/>
          </a:stretch>
        </p:blipFill>
        <p:spPr>
          <a:xfrm>
            <a:off x="3899535" y="532765"/>
            <a:ext cx="1588069" cy="990600"/>
          </a:xfrm>
          <a:prstGeom prst="rect">
            <a:avLst/>
          </a:prstGeom>
          <a:ln>
            <a:solidFill>
              <a:schemeClr val="tx1"/>
            </a:solidFill>
          </a:ln>
        </p:spPr>
      </p:pic>
      <p:pic>
        <p:nvPicPr>
          <p:cNvPr id="9" name="Picture 8"/>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7997190" y="532765"/>
            <a:ext cx="1578320" cy="990600"/>
          </a:xfrm>
          <a:prstGeom prst="rect">
            <a:avLst/>
          </a:prstGeom>
          <a:ln>
            <a:solidFill>
              <a:schemeClr val="tx1"/>
            </a:solidFill>
          </a:ln>
          <a:effectLst/>
        </p:spPr>
      </p:pic>
      <p:sp>
        <p:nvSpPr>
          <p:cNvPr id="2" name="Title 1"/>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SWAP Gate</a:t>
            </a:r>
            <a:endParaRPr lang="en-US" sz="44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ext Placeholder 2"/>
              <p:cNvSpPr>
                <a:spLocks noGrp="1"/>
              </p:cNvSpPr>
              <p:nvPr>
                <p:ph type="body" idx="4294967295"/>
              </p:nvPr>
            </p:nvSpPr>
            <p:spPr>
              <a:xfrm>
                <a:off x="838200" y="2193925"/>
                <a:ext cx="10280650" cy="1499870"/>
              </a:xfrm>
            </p:spPr>
            <p:txBody>
              <a:bodyPr>
                <a:normAutofit fontScale="25000"/>
              </a:bodyPr>
              <a:lstStyle/>
              <a:p>
                <a:r>
                  <a:rPr lang="en-US" sz="96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The swap gate swaps two qubits.</a:t>
                </a:r>
                <a:endParaRPr lang="en-US" sz="9600" dirty="0">
                  <a:solidFill>
                    <a:schemeClr val="bg1"/>
                  </a:solidFill>
                  <a:latin typeface="Microsoft JhengHei UI" panose="020B0604030504040204" charset="-120"/>
                  <a:ea typeface="Microsoft JhengHei UI" panose="020B0604030504040204" charset="-120"/>
                  <a:cs typeface="Times New Roman" panose="02020603050405020304" pitchFamily="18" charset="0"/>
                </a:endParaRPr>
              </a:p>
              <a:p>
                <a:r>
                  <a:rPr lang="en-US" sz="96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Truth Table of SWAP is:-</a:t>
                </a:r>
                <a:endParaRPr lang="en-US" sz="9600" dirty="0">
                  <a:solidFill>
                    <a:schemeClr val="bg1"/>
                  </a:solidFill>
                  <a:latin typeface="Microsoft JhengHei UI" panose="020B0604030504040204" charset="-120"/>
                  <a:ea typeface="Microsoft JhengHei UI" panose="020B0604030504040204" charset="-120"/>
                  <a:cs typeface="Times New Roman" panose="02020603050405020304" pitchFamily="18" charset="0"/>
                </a:endParaRPr>
              </a:p>
              <a:p>
                <a:endParaRPr lang="en-US" sz="9600" dirty="0">
                  <a:solidFill>
                    <a:schemeClr val="bg1"/>
                  </a:solidFill>
                  <a:latin typeface="Microsoft JhengHei UI" panose="020B0604030504040204" charset="-120"/>
                  <a:ea typeface="Microsoft JhengHei UI" panose="020B0604030504040204" charset="-120"/>
                  <a:cs typeface="Times New Roman" panose="02020603050405020304" pitchFamily="18" charset="0"/>
                </a:endParaRPr>
              </a:p>
              <a:p>
                <a:endParaRPr lang="en-US" sz="9600" dirty="0">
                  <a:solidFill>
                    <a:schemeClr val="bg1"/>
                  </a:solidFill>
                  <a:latin typeface="Microsoft JhengHei UI" panose="020B0604030504040204" charset="-120"/>
                  <a:ea typeface="Microsoft JhengHei UI" panose="020B0604030504040204" charset="-120"/>
                  <a:cs typeface="Times New Roman" panose="02020603050405020304" pitchFamily="18" charset="0"/>
                </a:endParaRPr>
              </a:p>
              <a:p>
                <a:endParaRPr lang="en-US" sz="9600" dirty="0">
                  <a:solidFill>
                    <a:schemeClr val="bg1"/>
                  </a:solidFill>
                  <a:latin typeface="Microsoft JhengHei UI" panose="020B0604030504040204" charset="-120"/>
                  <a:ea typeface="Microsoft JhengHei UI" panose="020B0604030504040204" charset="-120"/>
                  <a:cs typeface="Times New Roman" panose="02020603050405020304" pitchFamily="18" charset="0"/>
                </a:endParaRPr>
              </a:p>
              <a:p>
                <a:endParaRPr lang="en-US" sz="9600" dirty="0">
                  <a:solidFill>
                    <a:schemeClr val="bg1"/>
                  </a:solidFill>
                  <a:latin typeface="Microsoft JhengHei UI" panose="020B0604030504040204" charset="-120"/>
                  <a:ea typeface="Microsoft JhengHei UI" panose="020B0604030504040204" charset="-120"/>
                  <a:cs typeface="Times New Roman" panose="02020603050405020304" pitchFamily="18" charset="0"/>
                </a:endParaRPr>
              </a:p>
              <a:p>
                <a:r>
                  <a:rPr lang="en-US" sz="96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Matrix representation of swap gate is</a:t>
                </a:r>
                <a:endParaRPr lang="en-US" sz="9600" dirty="0">
                  <a:solidFill>
                    <a:schemeClr val="bg1"/>
                  </a:solidFill>
                  <a:latin typeface="Microsoft JhengHei UI" panose="020B0604030504040204" charset="-120"/>
                  <a:ea typeface="Microsoft JhengHei UI" panose="020B0604030504040204" charset="-120"/>
                  <a:cs typeface="Times New Roman" panose="02020603050405020304" pitchFamily="18" charset="0"/>
                </a:endParaRPr>
              </a:p>
              <a:p>
                <a:r>
                  <a:rPr lang="en-US" sz="96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  SWAP = </a:t>
                </a:r>
                <a14:m>
                  <m:oMath xmlns:m="http://schemas.openxmlformats.org/officeDocument/2006/math">
                    <m:d>
                      <m:dPr>
                        <m:begChr m:val="["/>
                        <m:endChr m:val="]"/>
                        <m:ctrlPr>
                          <a:rPr lang="en-US" sz="9600" i="1" smtClean="0">
                            <a:solidFill>
                              <a:schemeClr val="bg1"/>
                            </a:solidFill>
                            <a:latin typeface="Cambria Math" panose="02040503050406030204" pitchFamily="18" charset="0"/>
                            <a:ea typeface="Microsoft JhengHei UI" panose="020B0604030504040204" charset="-120"/>
                            <a:cs typeface="Cambria Math" panose="02040503050406030204" pitchFamily="18" charset="0"/>
                          </a:rPr>
                        </m:ctrlPr>
                      </m:dPr>
                      <m:e>
                        <m:m>
                          <m:mPr>
                            <m:mcs>
                              <m:mc>
                                <m:mcPr>
                                  <m:count m:val="4"/>
                                  <m:mcJc m:val="center"/>
                                </m:mcPr>
                              </m:mc>
                            </m:mcs>
                            <m:ctrlPr>
                              <a:rPr lang="en-US" sz="9600" i="1" smtClean="0">
                                <a:solidFill>
                                  <a:schemeClr val="bg1"/>
                                </a:solidFill>
                                <a:latin typeface="Cambria Math" panose="02040503050406030204" pitchFamily="18" charset="0"/>
                                <a:ea typeface="Microsoft JhengHei UI" panose="020B0604030504040204" charset="-120"/>
                                <a:cs typeface="Cambria Math" panose="02040503050406030204" pitchFamily="18" charset="0"/>
                              </a:rPr>
                            </m:ctrlPr>
                          </m:mPr>
                          <m:mr>
                            <m:e>
                              <m:r>
                                <m:rPr>
                                  <m:brk m:alnAt="7"/>
                                </m:rPr>
                                <a:rPr lang="en-US" sz="9600" b="0" i="1" smtClean="0">
                                  <a:solidFill>
                                    <a:schemeClr val="bg1"/>
                                  </a:solidFill>
                                  <a:latin typeface="Cambria Math" panose="02040503050406030204" pitchFamily="18" charset="0"/>
                                  <a:ea typeface="MS Mincho" panose="02020609040205080304" charset="-128"/>
                                  <a:cs typeface="Cambria Math" panose="02040503050406030204" pitchFamily="18" charset="0"/>
                                </a:rPr>
                                <m:t>1</m:t>
                              </m:r>
                            </m:e>
                            <m:e>
                              <m:r>
                                <a:rPr lang="en-US" sz="9600" b="0" i="1" smtClean="0">
                                  <a:solidFill>
                                    <a:schemeClr val="bg1"/>
                                  </a:solidFill>
                                  <a:latin typeface="Cambria Math" panose="02040503050406030204" pitchFamily="18" charset="0"/>
                                  <a:ea typeface="MS Mincho" panose="02020609040205080304" charset="-128"/>
                                  <a:cs typeface="Cambria Math" panose="02040503050406030204" pitchFamily="18" charset="0"/>
                                </a:rPr>
                                <m:t>0</m:t>
                              </m:r>
                            </m:e>
                            <m:e>
                              <m:r>
                                <a:rPr lang="en-US" sz="9600" b="0" i="1" smtClean="0">
                                  <a:solidFill>
                                    <a:schemeClr val="bg1"/>
                                  </a:solidFill>
                                  <a:latin typeface="Cambria Math" panose="02040503050406030204" pitchFamily="18" charset="0"/>
                                  <a:ea typeface="MS Mincho" panose="02020609040205080304" charset="-128"/>
                                  <a:cs typeface="Cambria Math" panose="02040503050406030204" pitchFamily="18" charset="0"/>
                                </a:rPr>
                                <m:t>0</m:t>
                              </m:r>
                            </m:e>
                            <m:e>
                              <m:r>
                                <a:rPr lang="en-US" sz="9600" b="0" i="1" smtClean="0">
                                  <a:solidFill>
                                    <a:schemeClr val="bg1"/>
                                  </a:solidFill>
                                  <a:latin typeface="Cambria Math" panose="02040503050406030204" pitchFamily="18" charset="0"/>
                                  <a:ea typeface="MS Mincho" panose="02020609040205080304" charset="-128"/>
                                  <a:cs typeface="Cambria Math" panose="02040503050406030204" pitchFamily="18" charset="0"/>
                                </a:rPr>
                                <m:t>0</m:t>
                              </m:r>
                            </m:e>
                          </m:mr>
                          <m:mr>
                            <m:e>
                              <m:r>
                                <a:rPr lang="en-US" sz="9600" b="0" i="1" smtClean="0">
                                  <a:solidFill>
                                    <a:schemeClr val="bg1"/>
                                  </a:solidFill>
                                  <a:latin typeface="Cambria Math" panose="02040503050406030204" pitchFamily="18" charset="0"/>
                                  <a:ea typeface="MS Mincho" panose="02020609040205080304" charset="-128"/>
                                  <a:cs typeface="Cambria Math" panose="02040503050406030204" pitchFamily="18" charset="0"/>
                                </a:rPr>
                                <m:t>0</m:t>
                              </m:r>
                            </m:e>
                            <m:e>
                              <m:r>
                                <a:rPr lang="en-US" sz="9600" b="0" i="1" smtClean="0">
                                  <a:solidFill>
                                    <a:schemeClr val="bg1"/>
                                  </a:solidFill>
                                  <a:latin typeface="Cambria Math" panose="02040503050406030204" pitchFamily="18" charset="0"/>
                                  <a:ea typeface="MS Mincho" panose="02020609040205080304" charset="-128"/>
                                  <a:cs typeface="Cambria Math" panose="02040503050406030204" pitchFamily="18" charset="0"/>
                                </a:rPr>
                                <m:t>0</m:t>
                              </m:r>
                            </m:e>
                            <m:e>
                              <m:r>
                                <a:rPr lang="en-US" sz="9600" b="0" i="1" smtClean="0">
                                  <a:solidFill>
                                    <a:schemeClr val="bg1"/>
                                  </a:solidFill>
                                  <a:latin typeface="Cambria Math" panose="02040503050406030204" pitchFamily="18" charset="0"/>
                                  <a:ea typeface="MS Mincho" panose="02020609040205080304" charset="-128"/>
                                  <a:cs typeface="Cambria Math" panose="02040503050406030204" pitchFamily="18" charset="0"/>
                                </a:rPr>
                                <m:t>1</m:t>
                              </m:r>
                            </m:e>
                            <m:e>
                              <m:r>
                                <a:rPr lang="en-US" sz="9600" b="0" i="1" smtClean="0">
                                  <a:solidFill>
                                    <a:schemeClr val="bg1"/>
                                  </a:solidFill>
                                  <a:latin typeface="Cambria Math" panose="02040503050406030204" pitchFamily="18" charset="0"/>
                                  <a:ea typeface="MS Mincho" panose="02020609040205080304" charset="-128"/>
                                  <a:cs typeface="Cambria Math" panose="02040503050406030204" pitchFamily="18" charset="0"/>
                                </a:rPr>
                                <m:t>0</m:t>
                              </m:r>
                            </m:e>
                          </m:mr>
                          <m:mr>
                            <m:e>
                              <m:r>
                                <a:rPr lang="en-US" sz="9600" b="0" i="1" smtClean="0">
                                  <a:solidFill>
                                    <a:schemeClr val="bg1"/>
                                  </a:solidFill>
                                  <a:latin typeface="Cambria Math" panose="02040503050406030204" pitchFamily="18" charset="0"/>
                                  <a:ea typeface="MS Mincho" panose="02020609040205080304" charset="-128"/>
                                  <a:cs typeface="Cambria Math" panose="02040503050406030204" pitchFamily="18" charset="0"/>
                                </a:rPr>
                                <m:t>0</m:t>
                              </m:r>
                            </m:e>
                            <m:e>
                              <m:r>
                                <a:rPr lang="en-US" sz="9600" b="0" i="1" smtClean="0">
                                  <a:solidFill>
                                    <a:schemeClr val="bg1"/>
                                  </a:solidFill>
                                  <a:latin typeface="Cambria Math" panose="02040503050406030204" pitchFamily="18" charset="0"/>
                                  <a:ea typeface="MS Mincho" panose="02020609040205080304" charset="-128"/>
                                  <a:cs typeface="Cambria Math" panose="02040503050406030204" pitchFamily="18" charset="0"/>
                                </a:rPr>
                                <m:t>1</m:t>
                              </m:r>
                            </m:e>
                            <m:e>
                              <m:r>
                                <a:rPr lang="en-US" sz="9600" b="0" i="1" smtClean="0">
                                  <a:solidFill>
                                    <a:schemeClr val="bg1"/>
                                  </a:solidFill>
                                  <a:latin typeface="Cambria Math" panose="02040503050406030204" pitchFamily="18" charset="0"/>
                                  <a:ea typeface="MS Mincho" panose="02020609040205080304" charset="-128"/>
                                  <a:cs typeface="Cambria Math" panose="02040503050406030204" pitchFamily="18" charset="0"/>
                                </a:rPr>
                                <m:t>0</m:t>
                              </m:r>
                            </m:e>
                            <m:e>
                              <m:r>
                                <a:rPr lang="en-US" sz="9600" b="0" i="1" smtClean="0">
                                  <a:solidFill>
                                    <a:schemeClr val="bg1"/>
                                  </a:solidFill>
                                  <a:latin typeface="Cambria Math" panose="02040503050406030204" pitchFamily="18" charset="0"/>
                                  <a:ea typeface="MS Mincho" panose="02020609040205080304" charset="-128"/>
                                  <a:cs typeface="Cambria Math" panose="02040503050406030204" pitchFamily="18" charset="0"/>
                                </a:rPr>
                                <m:t>0</m:t>
                              </m:r>
                            </m:e>
                          </m:mr>
                          <m:mr>
                            <m:e>
                              <m:r>
                                <a:rPr lang="en-US" sz="9600" b="0" i="1" smtClean="0">
                                  <a:solidFill>
                                    <a:schemeClr val="bg1"/>
                                  </a:solidFill>
                                  <a:latin typeface="Cambria Math" panose="02040503050406030204" pitchFamily="18" charset="0"/>
                                  <a:ea typeface="MS Mincho" panose="02020609040205080304" charset="-128"/>
                                  <a:cs typeface="Cambria Math" panose="02040503050406030204" pitchFamily="18" charset="0"/>
                                </a:rPr>
                                <m:t>0</m:t>
                              </m:r>
                            </m:e>
                            <m:e>
                              <m:r>
                                <a:rPr lang="en-US" sz="9600" b="0" i="1" smtClean="0">
                                  <a:solidFill>
                                    <a:schemeClr val="bg1"/>
                                  </a:solidFill>
                                  <a:latin typeface="Cambria Math" panose="02040503050406030204" pitchFamily="18" charset="0"/>
                                  <a:ea typeface="MS Mincho" panose="02020609040205080304" charset="-128"/>
                                  <a:cs typeface="Cambria Math" panose="02040503050406030204" pitchFamily="18" charset="0"/>
                                </a:rPr>
                                <m:t>0</m:t>
                              </m:r>
                            </m:e>
                            <m:e>
                              <m:r>
                                <a:rPr lang="en-US" sz="9600" b="0" i="1" smtClean="0">
                                  <a:solidFill>
                                    <a:schemeClr val="bg1"/>
                                  </a:solidFill>
                                  <a:latin typeface="Cambria Math" panose="02040503050406030204" pitchFamily="18" charset="0"/>
                                  <a:ea typeface="MS Mincho" panose="02020609040205080304" charset="-128"/>
                                  <a:cs typeface="Cambria Math" panose="02040503050406030204" pitchFamily="18" charset="0"/>
                                </a:rPr>
                                <m:t>0</m:t>
                              </m:r>
                            </m:e>
                            <m:e>
                              <m:r>
                                <a:rPr lang="en-US" sz="9600" b="0" i="1" smtClean="0">
                                  <a:solidFill>
                                    <a:schemeClr val="bg1"/>
                                  </a:solidFill>
                                  <a:latin typeface="Cambria Math" panose="02040503050406030204" pitchFamily="18" charset="0"/>
                                  <a:ea typeface="MS Mincho" panose="02020609040205080304" charset="-128"/>
                                  <a:cs typeface="Cambria Math" panose="02040503050406030204" pitchFamily="18" charset="0"/>
                                </a:rPr>
                                <m:t>1</m:t>
                              </m:r>
                            </m:e>
                          </m:mr>
                        </m:m>
                      </m:e>
                    </m:d>
                  </m:oMath>
                </a14:m>
                <a:endParaRPr lang="en-US" sz="9600" b="0" i="1" dirty="0" smtClean="0">
                  <a:solidFill>
                    <a:schemeClr val="bg1"/>
                  </a:solidFill>
                  <a:latin typeface="Microsoft JhengHei UI" panose="020B0604030504040204" charset="-120"/>
                  <a:ea typeface="Microsoft JhengHei UI" panose="020B0604030504040204" charset="-120"/>
                  <a:cs typeface="Cambria Math" panose="02040503050406030204"/>
                </a:endParaRPr>
              </a:p>
            </p:txBody>
          </p:sp>
        </mc:Choice>
        <mc:Fallback>
          <p:sp>
            <p:nvSpPr>
              <p:cNvPr id="3" name="Text Placeholder 2"/>
              <p:cNvSpPr>
                <a:spLocks noRot="1" noChangeAspect="1" noMove="1" noResize="1" noEditPoints="1" noAdjustHandles="1" noChangeArrowheads="1" noChangeShapeType="1" noTextEdit="1"/>
              </p:cNvSpPr>
              <p:nvPr>
                <p:ph type="body" idx="4294967295"/>
              </p:nvPr>
            </p:nvSpPr>
            <p:spPr>
              <a:xfrm>
                <a:off x="838200" y="2193925"/>
                <a:ext cx="10280650" cy="1499870"/>
              </a:xfrm>
              <a:blipFill rotWithShape="1">
                <a:blip r:embed="rId3"/>
                <a:stretch>
                  <a:fillRect t="-169" b="-196359"/>
                </a:stretch>
              </a:blipFill>
            </p:spPr>
            <p:txBody>
              <a:bodyPr/>
              <a:lstStyle/>
              <a:p>
                <a:r>
                  <a:rPr lang="en-US" altLang="en-US">
                    <a:noFill/>
                  </a:rPr>
                  <a:t> </a:t>
                </a:r>
              </a:p>
            </p:txBody>
          </p:sp>
        </mc:Fallback>
      </mc:AlternateContent>
      <p:graphicFrame>
        <p:nvGraphicFramePr>
          <p:cNvPr id="5" name="Table 4"/>
          <p:cNvGraphicFramePr>
            <a:graphicFrameLocks noGrp="1"/>
          </p:cNvGraphicFramePr>
          <p:nvPr/>
        </p:nvGraphicFramePr>
        <p:xfrm>
          <a:off x="2076795" y="3123565"/>
          <a:ext cx="7802880" cy="1828800"/>
        </p:xfrm>
        <a:graphic>
          <a:graphicData uri="http://schemas.openxmlformats.org/drawingml/2006/table">
            <a:tbl>
              <a:tblPr firstRow="1" bandRow="1">
                <a:tableStyleId>{9D7B26C5-4107-4FEC-AEDC-1716B250A1EF}</a:tableStyleId>
              </a:tblPr>
              <a:tblGrid>
                <a:gridCol w="1950720"/>
                <a:gridCol w="1950720"/>
                <a:gridCol w="1950720"/>
                <a:gridCol w="1950720"/>
              </a:tblGrid>
              <a:tr h="365760">
                <a:tc>
                  <a:txBody>
                    <a:bodyPr/>
                    <a:lstStyle/>
                    <a:p>
                      <a:pPr algn="ctr"/>
                      <a:r>
                        <a:rPr lang="en-US" dirty="0">
                          <a:solidFill>
                            <a:schemeClr val="bg1"/>
                          </a:solidFill>
                          <a:latin typeface="Times New Roman" panose="02020603050405020304" pitchFamily="18" charset="0"/>
                          <a:cs typeface="Times New Roman" panose="02020603050405020304" pitchFamily="18" charset="0"/>
                        </a:rPr>
                        <a:t>a</a:t>
                      </a:r>
                      <a:endParaRPr lang="en-US" dirty="0">
                        <a:solidFill>
                          <a:schemeClr val="bg1"/>
                        </a:solidFill>
                        <a:latin typeface="Times New Roman" panose="02020603050405020304" pitchFamily="18" charset="0"/>
                        <a:cs typeface="Times New Roman" panose="02020603050405020304" pitchFamily="18" charset="0"/>
                      </a:endParaRPr>
                    </a:p>
                  </a:txBody>
                  <a:tcPr marL="121920" marR="121920">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latin typeface="Times New Roman" panose="02020603050405020304" pitchFamily="18" charset="0"/>
                          <a:cs typeface="Times New Roman" panose="02020603050405020304" pitchFamily="18" charset="0"/>
                        </a:rPr>
                        <a:t>b</a:t>
                      </a:r>
                      <a:endParaRPr lang="en-US" dirty="0">
                        <a:solidFill>
                          <a:schemeClr val="bg1"/>
                        </a:solidFill>
                        <a:latin typeface="Times New Roman" panose="02020603050405020304" pitchFamily="18" charset="0"/>
                        <a:cs typeface="Times New Roman" panose="02020603050405020304" pitchFamily="18" charset="0"/>
                      </a:endParaRPr>
                    </a:p>
                  </a:txBody>
                  <a:tcPr marL="121920" marR="121920">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latin typeface="Times New Roman" panose="02020603050405020304" pitchFamily="18" charset="0"/>
                          <a:cs typeface="Times New Roman" panose="02020603050405020304" pitchFamily="18" charset="0"/>
                        </a:rPr>
                        <a:t>a´</a:t>
                      </a:r>
                      <a:endParaRPr lang="en-US" dirty="0">
                        <a:solidFill>
                          <a:schemeClr val="bg1"/>
                        </a:solidFill>
                        <a:latin typeface="Times New Roman" panose="02020603050405020304" pitchFamily="18" charset="0"/>
                        <a:cs typeface="Times New Roman" panose="02020603050405020304" pitchFamily="18" charset="0"/>
                      </a:endParaRPr>
                    </a:p>
                  </a:txBody>
                  <a:tcPr marL="121920" marR="121920">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solidFill>
                            <a:schemeClr val="bg1"/>
                          </a:solidFill>
                          <a:latin typeface="Times New Roman" panose="02020603050405020304" pitchFamily="18" charset="0"/>
                          <a:cs typeface="Times New Roman" panose="02020603050405020304" pitchFamily="18" charset="0"/>
                        </a:rPr>
                        <a:t>       b´	</a:t>
                      </a:r>
                      <a:endParaRPr lang="en-US" dirty="0">
                        <a:solidFill>
                          <a:schemeClr val="bg1"/>
                        </a:solidFill>
                        <a:latin typeface="Times New Roman" panose="02020603050405020304" pitchFamily="18" charset="0"/>
                        <a:cs typeface="Times New Roman" panose="02020603050405020304" pitchFamily="18" charset="0"/>
                      </a:endParaRPr>
                    </a:p>
                  </a:txBody>
                  <a:tcPr marL="121920" marR="121920">
                    <a:lnB w="12700" cap="flat" cmpd="sng" algn="ctr">
                      <a:solidFill>
                        <a:schemeClr val="tx1"/>
                      </a:solidFill>
                      <a:prstDash val="solid"/>
                      <a:round/>
                      <a:headEnd type="none" w="med" len="med"/>
                      <a:tailEnd type="none" w="med" len="med"/>
                    </a:lnB>
                  </a:tcPr>
                </a:tc>
              </a:tr>
              <a:tr h="347472">
                <a:tc>
                  <a:txBody>
                    <a:bodyPr/>
                    <a:lstStyle/>
                    <a:p>
                      <a:pPr algn="ctr"/>
                      <a:r>
                        <a:rPr lang="en-US" dirty="0">
                          <a:solidFill>
                            <a:schemeClr val="bg1"/>
                          </a:solidFill>
                          <a:latin typeface="Times New Roman" panose="02020603050405020304" pitchFamily="18" charset="0"/>
                          <a:cs typeface="Times New Roman" panose="02020603050405020304" pitchFamily="18" charset="0"/>
                        </a:rPr>
                        <a:t>0</a:t>
                      </a:r>
                      <a:endParaRPr lang="en-US" dirty="0">
                        <a:solidFill>
                          <a:schemeClr val="bg1"/>
                        </a:solidFill>
                        <a:latin typeface="Times New Roman" panose="02020603050405020304" pitchFamily="18" charset="0"/>
                        <a:cs typeface="Times New Roman" panose="02020603050405020304" pitchFamily="18" charset="0"/>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ctr"/>
                      <a:r>
                        <a:rPr lang="en-US" dirty="0">
                          <a:solidFill>
                            <a:schemeClr val="bg1"/>
                          </a:solidFill>
                          <a:latin typeface="Times New Roman" panose="02020603050405020304" pitchFamily="18" charset="0"/>
                          <a:cs typeface="Times New Roman" panose="02020603050405020304" pitchFamily="18" charset="0"/>
                        </a:rPr>
                        <a:t>0</a:t>
                      </a:r>
                      <a:endParaRPr lang="en-US" dirty="0">
                        <a:solidFill>
                          <a:schemeClr val="bg1"/>
                        </a:solidFill>
                        <a:latin typeface="Times New Roman" panose="02020603050405020304" pitchFamily="18" charset="0"/>
                        <a:cs typeface="Times New Roman" panose="02020603050405020304" pitchFamily="18" charset="0"/>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ctr"/>
                      <a:r>
                        <a:rPr lang="en-US" dirty="0">
                          <a:solidFill>
                            <a:schemeClr val="bg1"/>
                          </a:solidFill>
                          <a:latin typeface="Times New Roman" panose="02020603050405020304" pitchFamily="18" charset="0"/>
                          <a:cs typeface="Times New Roman" panose="02020603050405020304" pitchFamily="18" charset="0"/>
                        </a:rPr>
                        <a:t>0</a:t>
                      </a:r>
                      <a:endParaRPr lang="en-US" dirty="0">
                        <a:solidFill>
                          <a:schemeClr val="bg1"/>
                        </a:solidFill>
                        <a:latin typeface="Times New Roman" panose="02020603050405020304" pitchFamily="18" charset="0"/>
                        <a:cs typeface="Times New Roman" panose="02020603050405020304" pitchFamily="18" charset="0"/>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ctr"/>
                      <a:r>
                        <a:rPr lang="en-US" dirty="0">
                          <a:solidFill>
                            <a:schemeClr val="bg1"/>
                          </a:solidFill>
                          <a:latin typeface="Times New Roman" panose="02020603050405020304" pitchFamily="18" charset="0"/>
                          <a:cs typeface="Times New Roman" panose="02020603050405020304" pitchFamily="18" charset="0"/>
                        </a:rPr>
                        <a:t>0</a:t>
                      </a:r>
                      <a:endParaRPr lang="en-US" dirty="0">
                        <a:solidFill>
                          <a:schemeClr val="bg1"/>
                        </a:solidFill>
                        <a:latin typeface="Times New Roman" panose="02020603050405020304" pitchFamily="18" charset="0"/>
                        <a:cs typeface="Times New Roman" panose="02020603050405020304" pitchFamily="18" charset="0"/>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47472">
                <a:tc>
                  <a:txBody>
                    <a:bodyPr/>
                    <a:lstStyle/>
                    <a:p>
                      <a:pPr algn="ctr"/>
                      <a:r>
                        <a:rPr lang="en-US" dirty="0">
                          <a:solidFill>
                            <a:schemeClr val="bg1"/>
                          </a:solidFill>
                          <a:latin typeface="Times New Roman" panose="02020603050405020304" pitchFamily="18" charset="0"/>
                          <a:cs typeface="Times New Roman" panose="02020603050405020304" pitchFamily="18" charset="0"/>
                        </a:rPr>
                        <a:t>0</a:t>
                      </a:r>
                      <a:endParaRPr lang="en-US" dirty="0">
                        <a:solidFill>
                          <a:schemeClr val="bg1"/>
                        </a:solidFill>
                        <a:latin typeface="Times New Roman" panose="02020603050405020304" pitchFamily="18" charset="0"/>
                        <a:cs typeface="Times New Roman" panose="02020603050405020304" pitchFamily="18" charset="0"/>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Times New Roman" panose="02020603050405020304" pitchFamily="18" charset="0"/>
                          <a:cs typeface="Times New Roman" panose="02020603050405020304" pitchFamily="18" charset="0"/>
                        </a:rPr>
                        <a:t>1</a:t>
                      </a:r>
                      <a:endParaRPr lang="en-US" dirty="0">
                        <a:solidFill>
                          <a:schemeClr val="bg1"/>
                        </a:solidFill>
                        <a:latin typeface="Times New Roman" panose="02020603050405020304" pitchFamily="18" charset="0"/>
                        <a:cs typeface="Times New Roman" panose="02020603050405020304" pitchFamily="18" charset="0"/>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Times New Roman" panose="02020603050405020304" pitchFamily="18" charset="0"/>
                          <a:cs typeface="Times New Roman" panose="02020603050405020304" pitchFamily="18" charset="0"/>
                        </a:rPr>
                        <a:t>1</a:t>
                      </a:r>
                      <a:endParaRPr lang="en-US" dirty="0">
                        <a:solidFill>
                          <a:schemeClr val="bg1"/>
                        </a:solidFill>
                        <a:latin typeface="Times New Roman" panose="02020603050405020304" pitchFamily="18" charset="0"/>
                        <a:cs typeface="Times New Roman" panose="02020603050405020304" pitchFamily="18" charset="0"/>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Times New Roman" panose="02020603050405020304" pitchFamily="18" charset="0"/>
                          <a:cs typeface="Times New Roman" panose="02020603050405020304" pitchFamily="18" charset="0"/>
                        </a:rPr>
                        <a:t>0</a:t>
                      </a:r>
                      <a:endParaRPr lang="en-US" dirty="0">
                        <a:solidFill>
                          <a:schemeClr val="bg1"/>
                        </a:solidFill>
                        <a:latin typeface="Times New Roman" panose="02020603050405020304" pitchFamily="18" charset="0"/>
                        <a:cs typeface="Times New Roman" panose="02020603050405020304" pitchFamily="18" charset="0"/>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ctr"/>
                      <a:r>
                        <a:rPr lang="en-US" dirty="0">
                          <a:solidFill>
                            <a:schemeClr val="bg1"/>
                          </a:solidFill>
                          <a:latin typeface="Times New Roman" panose="02020603050405020304" pitchFamily="18" charset="0"/>
                          <a:cs typeface="Times New Roman" panose="02020603050405020304" pitchFamily="18" charset="0"/>
                        </a:rPr>
                        <a:t>1</a:t>
                      </a:r>
                      <a:endParaRPr lang="en-US" dirty="0">
                        <a:solidFill>
                          <a:schemeClr val="bg1"/>
                        </a:solidFill>
                        <a:latin typeface="Times New Roman" panose="02020603050405020304" pitchFamily="18" charset="0"/>
                        <a:cs typeface="Times New Roman" panose="02020603050405020304" pitchFamily="18" charset="0"/>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ctr"/>
                      <a:r>
                        <a:rPr lang="en-US" dirty="0">
                          <a:solidFill>
                            <a:schemeClr val="bg1"/>
                          </a:solidFill>
                          <a:latin typeface="Times New Roman" panose="02020603050405020304" pitchFamily="18" charset="0"/>
                          <a:cs typeface="Times New Roman" panose="02020603050405020304" pitchFamily="18" charset="0"/>
                        </a:rPr>
                        <a:t>0</a:t>
                      </a:r>
                      <a:endParaRPr lang="en-US" dirty="0">
                        <a:solidFill>
                          <a:schemeClr val="bg1"/>
                        </a:solidFill>
                        <a:latin typeface="Times New Roman" panose="02020603050405020304" pitchFamily="18" charset="0"/>
                        <a:cs typeface="Times New Roman" panose="02020603050405020304" pitchFamily="18" charset="0"/>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ctr"/>
                      <a:r>
                        <a:rPr lang="en-US" dirty="0">
                          <a:solidFill>
                            <a:schemeClr val="bg1"/>
                          </a:solidFill>
                          <a:latin typeface="Times New Roman" panose="02020603050405020304" pitchFamily="18" charset="0"/>
                          <a:cs typeface="Times New Roman" panose="02020603050405020304" pitchFamily="18" charset="0"/>
                        </a:rPr>
                        <a:t>0</a:t>
                      </a:r>
                      <a:endParaRPr lang="en-US" dirty="0">
                        <a:solidFill>
                          <a:schemeClr val="bg1"/>
                        </a:solidFill>
                        <a:latin typeface="Times New Roman" panose="02020603050405020304" pitchFamily="18" charset="0"/>
                        <a:cs typeface="Times New Roman" panose="02020603050405020304" pitchFamily="18" charset="0"/>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ctr"/>
                      <a:r>
                        <a:rPr lang="en-US" dirty="0">
                          <a:solidFill>
                            <a:schemeClr val="bg1"/>
                          </a:solidFill>
                          <a:latin typeface="Times New Roman" panose="02020603050405020304" pitchFamily="18" charset="0"/>
                          <a:cs typeface="Times New Roman" panose="02020603050405020304" pitchFamily="18" charset="0"/>
                        </a:rPr>
                        <a:t>1</a:t>
                      </a:r>
                      <a:endParaRPr lang="en-US" dirty="0">
                        <a:solidFill>
                          <a:schemeClr val="bg1"/>
                        </a:solidFill>
                        <a:latin typeface="Times New Roman" panose="02020603050405020304" pitchFamily="18" charset="0"/>
                        <a:cs typeface="Times New Roman" panose="02020603050405020304" pitchFamily="18" charset="0"/>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47472">
                <a:tc>
                  <a:txBody>
                    <a:bodyPr/>
                    <a:lstStyle/>
                    <a:p>
                      <a:pPr algn="ctr"/>
                      <a:r>
                        <a:rPr lang="en-US" dirty="0">
                          <a:solidFill>
                            <a:schemeClr val="bg1"/>
                          </a:solidFill>
                          <a:latin typeface="Times New Roman" panose="02020603050405020304" pitchFamily="18" charset="0"/>
                          <a:cs typeface="Times New Roman" panose="02020603050405020304" pitchFamily="18" charset="0"/>
                        </a:rPr>
                        <a:t>1</a:t>
                      </a:r>
                      <a:endParaRPr lang="en-US" dirty="0">
                        <a:solidFill>
                          <a:schemeClr val="bg1"/>
                        </a:solidFill>
                        <a:latin typeface="Times New Roman" panose="02020603050405020304" pitchFamily="18" charset="0"/>
                        <a:cs typeface="Times New Roman" panose="02020603050405020304" pitchFamily="18" charset="0"/>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Times New Roman" panose="02020603050405020304" pitchFamily="18" charset="0"/>
                          <a:cs typeface="Times New Roman" panose="02020603050405020304" pitchFamily="18" charset="0"/>
                        </a:rPr>
                        <a:t>1</a:t>
                      </a:r>
                      <a:endParaRPr lang="en-US" dirty="0">
                        <a:solidFill>
                          <a:schemeClr val="bg1"/>
                        </a:solidFill>
                        <a:latin typeface="Times New Roman" panose="02020603050405020304" pitchFamily="18" charset="0"/>
                        <a:cs typeface="Times New Roman" panose="02020603050405020304" pitchFamily="18" charset="0"/>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Times New Roman" panose="02020603050405020304" pitchFamily="18" charset="0"/>
                          <a:cs typeface="Times New Roman" panose="02020603050405020304" pitchFamily="18" charset="0"/>
                        </a:rPr>
                        <a:t>1</a:t>
                      </a:r>
                      <a:endParaRPr lang="en-US" dirty="0">
                        <a:solidFill>
                          <a:schemeClr val="bg1"/>
                        </a:solidFill>
                        <a:latin typeface="Times New Roman" panose="02020603050405020304" pitchFamily="18" charset="0"/>
                        <a:cs typeface="Times New Roman" panose="02020603050405020304" pitchFamily="18" charset="0"/>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Times New Roman" panose="02020603050405020304" pitchFamily="18" charset="0"/>
                          <a:cs typeface="Times New Roman" panose="02020603050405020304" pitchFamily="18" charset="0"/>
                        </a:rPr>
                        <a:t>1</a:t>
                      </a:r>
                      <a:endParaRPr lang="en-US" dirty="0">
                        <a:solidFill>
                          <a:schemeClr val="bg1"/>
                        </a:solidFill>
                        <a:latin typeface="Times New Roman" panose="02020603050405020304" pitchFamily="18" charset="0"/>
                        <a:cs typeface="Times New Roman" panose="02020603050405020304" pitchFamily="18" charset="0"/>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effectLst/>
                <a:latin typeface="Times New Roman" panose="02020603050405020304" pitchFamily="18" charset="0"/>
                <a:cs typeface="Times New Roman" panose="02020603050405020304" pitchFamily="18" charset="0"/>
              </a:rPr>
              <a:t>Controlled NOT </a:t>
            </a:r>
            <a:endParaRPr lang="en-US" sz="4400" dirty="0">
              <a:effectLst/>
            </a:endParaRPr>
          </a:p>
        </p:txBody>
      </p:sp>
      <mc:AlternateContent xmlns:mc="http://schemas.openxmlformats.org/markup-compatibility/2006">
        <mc:Choice xmlns:a14="http://schemas.microsoft.com/office/drawing/2010/main" Requires="a14">
          <p:sp>
            <p:nvSpPr>
              <p:cNvPr id="3" name="Content Placeholder 2"/>
              <p:cNvSpPr>
                <a:spLocks noGrp="1"/>
              </p:cNvSpPr>
              <p:nvPr>
                <p:ph idx="4294967295"/>
              </p:nvPr>
            </p:nvSpPr>
            <p:spPr>
              <a:xfrm>
                <a:off x="0" y="1825625"/>
                <a:ext cx="10515600" cy="4351655"/>
              </a:xfrm>
            </p:spPr>
            <p:txBody>
              <a:bodyPr>
                <a:normAutofit fontScale="90000" lnSpcReduction="10000"/>
              </a:bodyPr>
              <a:lstStyle/>
              <a:p>
                <a:pPr marL="457200" indent="-457200"/>
                <a:r>
                  <a:rPr lang="en-US" sz="2800" dirty="0">
                    <a:latin typeface="Times New Roman" panose="02020603050405020304" pitchFamily="18" charset="0"/>
                    <a:cs typeface="Times New Roman" panose="02020603050405020304" pitchFamily="18" charset="0"/>
                  </a:rPr>
                  <a:t>A gate which operates on two qubits is called a Controlled-NOT (CN or CNOT) Gate</a:t>
                </a:r>
                <a:r>
                  <a:rPr lang="en-US" sz="2800" b="1"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If the bit on the control line is 1, invert the bit on the target line.</a:t>
                </a:r>
                <a:endParaRPr lang="en-US" sz="2800" dirty="0">
                  <a:latin typeface="Times New Roman" panose="02020603050405020304" pitchFamily="18" charset="0"/>
                  <a:cs typeface="Times New Roman" panose="02020603050405020304" pitchFamily="18" charset="0"/>
                </a:endParaRPr>
              </a:p>
              <a:p>
                <a:pPr marL="457200" indent="-457200"/>
                <a:endParaRPr lang="en-US" dirty="0">
                  <a:latin typeface="Times New Roman" panose="02020603050405020304" pitchFamily="18" charset="0"/>
                  <a:cs typeface="Times New Roman" panose="02020603050405020304" pitchFamily="18" charset="0"/>
                </a:endParaRPr>
              </a:p>
              <a:p>
                <a:pPr marL="457200" indent="-457200"/>
                <a:endParaRPr lang="en-US" dirty="0">
                  <a:latin typeface="Times New Roman" panose="02020603050405020304" pitchFamily="18" charset="0"/>
                  <a:cs typeface="Times New Roman" panose="02020603050405020304" pitchFamily="18" charset="0"/>
                </a:endParaRPr>
              </a:p>
              <a:p>
                <a:pPr marL="0" indent="0">
                  <a:buNone/>
                </a:pPr>
                <a:r>
                  <a:rPr lang="en-US" b="1" i="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p>
              <a:p>
                <a:pPr marL="0" indent="0">
                  <a:buNone/>
                </a:pPr>
                <a:endParaRPr lang="en-US" dirty="0"/>
              </a:p>
              <a:p>
                <a:r>
                  <a:rPr lang="en-US" sz="2800" b="1" i="1" dirty="0">
                    <a:latin typeface="Times New Roman" panose="02020603050405020304" pitchFamily="18" charset="0"/>
                    <a:cs typeface="Times New Roman" panose="02020603050405020304" pitchFamily="18" charset="0"/>
                  </a:rPr>
                  <a:t> </a:t>
                </a:r>
                <a:endParaRPr lang="en-US" sz="2800" b="1" i="1"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It performs the NOT operation on the second qubit only when the first qubit is </a:t>
                </a:r>
                <a14:m>
                  <m:oMath xmlns:m="http://schemas.openxmlformats.org/officeDocument/2006/math">
                    <m:d>
                      <m:dPr>
                        <m:begChr m:val=""/>
                        <m:endChr m:val="⟩"/>
                        <m:ctrlPr>
                          <a:rPr lang="en-US" sz="280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a:rPr>
                          <m:t>|</m:t>
                        </m:r>
                        <m:r>
                          <a:rPr lang="en-US" sz="2800" b="0" i="1" smtClean="0">
                            <a:solidFill>
                              <a:schemeClr val="tx1"/>
                            </a:solidFill>
                            <a:latin typeface="Cambria Math" panose="02040503050406030204"/>
                          </a:rPr>
                          <m:t>1</m:t>
                        </m:r>
                      </m:e>
                    </m:d>
                  </m:oMath>
                </a14:m>
                <a:r>
                  <a:rPr lang="en-US" sz="2800" dirty="0">
                    <a:latin typeface="Times New Roman" panose="02020603050405020304" pitchFamily="18" charset="0"/>
                    <a:cs typeface="Times New Roman" panose="02020603050405020304" pitchFamily="18" charset="0"/>
                  </a:rPr>
                  <a:t> , and otherwise leaves it unchanged</a:t>
                </a:r>
                <a:r>
                  <a:rPr lang="en-US" sz="2800" b="1" i="1"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4294967295"/>
              </p:nvPr>
            </p:nvSpPr>
            <p:spPr>
              <a:xfrm>
                <a:off x="0" y="1825625"/>
                <a:ext cx="10515600" cy="4351655"/>
              </a:xfrm>
              <a:blipFill rotWithShape="1">
                <a:blip r:embed="rId1"/>
                <a:stretch>
                  <a:fillRect t="-161" b="-1445"/>
                </a:stretch>
              </a:blipFill>
            </p:spPr>
            <p:txBody>
              <a:bodyPr/>
              <a:lstStyle/>
              <a:p>
                <a:r>
                  <a:rPr lang="en-US" altLang="en-US">
                    <a:noFill/>
                  </a:rPr>
                  <a:t> </a:t>
                </a:r>
              </a:p>
            </p:txBody>
          </p:sp>
        </mc:Fallback>
      </mc:AlternateContent>
      <p:sp>
        <p:nvSpPr>
          <p:cNvPr id="4" name="AutoShape 7"/>
          <p:cNvSpPr>
            <a:spLocks noChangeArrowheads="1"/>
          </p:cNvSpPr>
          <p:nvPr/>
        </p:nvSpPr>
        <p:spPr bwMode="auto">
          <a:xfrm>
            <a:off x="3860800" y="3370263"/>
            <a:ext cx="406400" cy="304800"/>
          </a:xfrm>
          <a:prstGeom prst="flowChartOr">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 name="Line 8"/>
          <p:cNvSpPr>
            <a:spLocks noChangeShapeType="1"/>
          </p:cNvSpPr>
          <p:nvPr/>
        </p:nvSpPr>
        <p:spPr bwMode="auto">
          <a:xfrm flipH="1">
            <a:off x="1930400" y="3522663"/>
            <a:ext cx="1930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 name="Line 9"/>
          <p:cNvSpPr>
            <a:spLocks noChangeShapeType="1"/>
          </p:cNvSpPr>
          <p:nvPr/>
        </p:nvSpPr>
        <p:spPr bwMode="auto">
          <a:xfrm flipH="1">
            <a:off x="4267200" y="3522663"/>
            <a:ext cx="1930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7" name="Line 10"/>
          <p:cNvSpPr>
            <a:spLocks noChangeShapeType="1"/>
          </p:cNvSpPr>
          <p:nvPr/>
        </p:nvSpPr>
        <p:spPr bwMode="auto">
          <a:xfrm>
            <a:off x="1930400" y="4437063"/>
            <a:ext cx="4267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 name="Line 11"/>
          <p:cNvSpPr>
            <a:spLocks noChangeShapeType="1"/>
          </p:cNvSpPr>
          <p:nvPr/>
        </p:nvSpPr>
        <p:spPr bwMode="auto">
          <a:xfrm>
            <a:off x="4064000" y="3675063"/>
            <a:ext cx="0" cy="762000"/>
          </a:xfrm>
          <a:prstGeom prst="line">
            <a:avLst/>
          </a:prstGeom>
          <a:noFill/>
          <a:ln w="9525">
            <a:solidFill>
              <a:schemeClr val="tx1"/>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 name="Text Box 12"/>
          <p:cNvSpPr txBox="1">
            <a:spLocks noChangeArrowheads="1"/>
          </p:cNvSpPr>
          <p:nvPr/>
        </p:nvSpPr>
        <p:spPr bwMode="auto">
          <a:xfrm>
            <a:off x="1828800" y="3217863"/>
            <a:ext cx="152400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dirty="0"/>
              <a:t>A - Target</a:t>
            </a:r>
            <a:endParaRPr lang="en-US" sz="1400" dirty="0"/>
          </a:p>
        </p:txBody>
      </p:sp>
      <p:sp>
        <p:nvSpPr>
          <p:cNvPr id="10" name="Text Box 13"/>
          <p:cNvSpPr txBox="1">
            <a:spLocks noChangeArrowheads="1"/>
          </p:cNvSpPr>
          <p:nvPr/>
        </p:nvSpPr>
        <p:spPr bwMode="auto">
          <a:xfrm>
            <a:off x="1828800" y="4132263"/>
            <a:ext cx="142240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dirty="0"/>
              <a:t>B - Control</a:t>
            </a:r>
            <a:endParaRPr lang="en-US" sz="1400" dirty="0"/>
          </a:p>
        </p:txBody>
      </p:sp>
      <p:graphicFrame>
        <p:nvGraphicFramePr>
          <p:cNvPr id="11" name="Group 84"/>
          <p:cNvGraphicFramePr>
            <a:graphicFrameLocks noGrp="1"/>
          </p:cNvGraphicFramePr>
          <p:nvPr/>
        </p:nvGraphicFramePr>
        <p:xfrm>
          <a:off x="7315201" y="2913063"/>
          <a:ext cx="3589868" cy="2057400"/>
        </p:xfrm>
        <a:graphic>
          <a:graphicData uri="http://schemas.openxmlformats.org/drawingml/2006/table">
            <a:tbl>
              <a:tblPr>
                <a:tableStyleId>{9D7B26C5-4107-4FEC-AEDC-1716B250A1EF}</a:tableStyleId>
              </a:tblPr>
              <a:tblGrid>
                <a:gridCol w="897467"/>
                <a:gridCol w="897467"/>
                <a:gridCol w="897467"/>
                <a:gridCol w="897467"/>
              </a:tblGrid>
              <a:tr h="395812">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A</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B   </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A’</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B’</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41642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436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642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436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
        <p:nvSpPr>
          <p:cNvPr id="12" name="Text Box 41"/>
          <p:cNvSpPr txBox="1">
            <a:spLocks noChangeArrowheads="1"/>
          </p:cNvSpPr>
          <p:nvPr/>
        </p:nvSpPr>
        <p:spPr bwMode="auto">
          <a:xfrm flipH="1">
            <a:off x="7721600" y="2608263"/>
            <a:ext cx="884767"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dirty="0"/>
              <a:t>Input</a:t>
            </a:r>
            <a:endParaRPr lang="en-US" dirty="0"/>
          </a:p>
        </p:txBody>
      </p:sp>
      <p:sp>
        <p:nvSpPr>
          <p:cNvPr id="13" name="Text Box 42"/>
          <p:cNvSpPr txBox="1">
            <a:spLocks noChangeArrowheads="1"/>
          </p:cNvSpPr>
          <p:nvPr/>
        </p:nvSpPr>
        <p:spPr bwMode="auto">
          <a:xfrm flipH="1">
            <a:off x="9448800" y="2608263"/>
            <a:ext cx="111760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dirty="0"/>
              <a:t>Output</a:t>
            </a:r>
            <a:endParaRPr lang="en-US" dirty="0"/>
          </a:p>
        </p:txBody>
      </p:sp>
      <p:sp>
        <p:nvSpPr>
          <p:cNvPr id="14" name="Text Box 85"/>
          <p:cNvSpPr txBox="1">
            <a:spLocks noChangeArrowheads="1"/>
          </p:cNvSpPr>
          <p:nvPr/>
        </p:nvSpPr>
        <p:spPr bwMode="auto">
          <a:xfrm>
            <a:off x="5892802" y="3200400"/>
            <a:ext cx="630767"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dirty="0"/>
              <a:t>A’</a:t>
            </a:r>
            <a:endParaRPr lang="en-US" sz="1400" dirty="0"/>
          </a:p>
        </p:txBody>
      </p:sp>
      <p:sp>
        <p:nvSpPr>
          <p:cNvPr id="15" name="Text Box 86"/>
          <p:cNvSpPr txBox="1">
            <a:spLocks noChangeArrowheads="1"/>
          </p:cNvSpPr>
          <p:nvPr/>
        </p:nvSpPr>
        <p:spPr bwMode="auto">
          <a:xfrm>
            <a:off x="5892802" y="4114800"/>
            <a:ext cx="630767"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dirty="0"/>
              <a:t>B’</a:t>
            </a:r>
            <a:endParaRPr lang="en-US" sz="1400" dirty="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9199" y="276225"/>
            <a:ext cx="1900084" cy="85351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879676" y="76200"/>
            <a:ext cx="1889924" cy="1219306"/>
          </a:xfrm>
          <a:prstGeom prst="rect">
            <a:avLst/>
          </a:prstGeom>
          <a:noFill/>
          <a:ln>
            <a:noFill/>
          </a:ln>
        </p:spPr>
      </p:pic>
      <p:sp>
        <p:nvSpPr>
          <p:cNvPr id="2" name="Title 1"/>
          <p:cNvSpPr>
            <a:spLocks noGrp="1"/>
          </p:cNvSpPr>
          <p:nvPr>
            <p:ph type="title"/>
          </p:nvPr>
        </p:nvSpPr>
        <p:spPr/>
        <p:txBody>
          <a:bodyPr>
            <a:normAutofit/>
          </a:bodyPr>
          <a:lstStyle/>
          <a:p>
            <a:r>
              <a:rPr lang="en-US" sz="4400" b="1" dirty="0">
                <a:effectLst/>
                <a:latin typeface="Times New Roman" panose="02020603050405020304" pitchFamily="18" charset="0"/>
                <a:cs typeface="Times New Roman" panose="02020603050405020304" pitchFamily="18" charset="0"/>
              </a:rPr>
              <a:t>Toffoli (CCNOT) Gate</a:t>
            </a:r>
            <a:endParaRPr lang="en-US" sz="4400" dirty="0">
              <a:effectLst/>
            </a:endParaRPr>
          </a:p>
        </p:txBody>
      </p:sp>
      <p:sp>
        <p:nvSpPr>
          <p:cNvPr id="3" name="Content Placeholder 2"/>
          <p:cNvSpPr>
            <a:spLocks noGrp="1"/>
          </p:cNvSpPr>
          <p:nvPr>
            <p:ph idx="4294967295"/>
          </p:nvPr>
        </p:nvSpPr>
        <p:spPr>
          <a:xfrm>
            <a:off x="0" y="1825625"/>
            <a:ext cx="10515600" cy="4351655"/>
          </a:xfrm>
        </p:spPr>
        <p:txBody>
          <a:bodyPr>
            <a:normAutofit/>
          </a:bodyPr>
          <a:lstStyle/>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 gate which operates on three qubits is called a Controlled Controlled NOT (CCN) Gate.  If the bits on both of the control lines is 1,then the target bit is inverted.  </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endParaRPr lang="en-US" sz="2800" dirty="0">
              <a:effectLst/>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5" name="AutoShape 4"/>
          <p:cNvSpPr>
            <a:spLocks noChangeArrowheads="1"/>
          </p:cNvSpPr>
          <p:nvPr/>
        </p:nvSpPr>
        <p:spPr bwMode="auto">
          <a:xfrm>
            <a:off x="3048000" y="3657600"/>
            <a:ext cx="406400" cy="304800"/>
          </a:xfrm>
          <a:prstGeom prst="flowChartOr">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 name="Line 5"/>
          <p:cNvSpPr>
            <a:spLocks noChangeShapeType="1"/>
          </p:cNvSpPr>
          <p:nvPr/>
        </p:nvSpPr>
        <p:spPr bwMode="auto">
          <a:xfrm flipH="1">
            <a:off x="1117600" y="3810000"/>
            <a:ext cx="1930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7" name="Line 6"/>
          <p:cNvSpPr>
            <a:spLocks noChangeShapeType="1"/>
          </p:cNvSpPr>
          <p:nvPr/>
        </p:nvSpPr>
        <p:spPr bwMode="auto">
          <a:xfrm flipH="1">
            <a:off x="3454400" y="3810000"/>
            <a:ext cx="1930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 name="Line 7"/>
          <p:cNvSpPr>
            <a:spLocks noChangeShapeType="1"/>
          </p:cNvSpPr>
          <p:nvPr/>
        </p:nvSpPr>
        <p:spPr bwMode="auto">
          <a:xfrm>
            <a:off x="1117600" y="4724400"/>
            <a:ext cx="4267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 name="Line 8"/>
          <p:cNvSpPr>
            <a:spLocks noChangeShapeType="1"/>
          </p:cNvSpPr>
          <p:nvPr/>
        </p:nvSpPr>
        <p:spPr bwMode="auto">
          <a:xfrm>
            <a:off x="3251200" y="3962400"/>
            <a:ext cx="0" cy="762000"/>
          </a:xfrm>
          <a:prstGeom prst="line">
            <a:avLst/>
          </a:prstGeom>
          <a:noFill/>
          <a:ln w="9525">
            <a:solidFill>
              <a:schemeClr val="tx1"/>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 name="Text Box 9"/>
          <p:cNvSpPr txBox="1">
            <a:spLocks noChangeArrowheads="1"/>
          </p:cNvSpPr>
          <p:nvPr/>
        </p:nvSpPr>
        <p:spPr bwMode="auto">
          <a:xfrm>
            <a:off x="1016000" y="3505200"/>
            <a:ext cx="152400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dirty="0"/>
              <a:t>A - Target</a:t>
            </a:r>
            <a:endParaRPr lang="en-US" sz="1400" dirty="0"/>
          </a:p>
        </p:txBody>
      </p:sp>
      <p:sp>
        <p:nvSpPr>
          <p:cNvPr id="11" name="Text Box 10"/>
          <p:cNvSpPr txBox="1">
            <a:spLocks noChangeArrowheads="1"/>
          </p:cNvSpPr>
          <p:nvPr/>
        </p:nvSpPr>
        <p:spPr bwMode="auto">
          <a:xfrm>
            <a:off x="1016000" y="4419600"/>
            <a:ext cx="162560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dirty="0"/>
              <a:t>B - Control 1</a:t>
            </a:r>
            <a:endParaRPr lang="en-US" sz="1400" dirty="0"/>
          </a:p>
        </p:txBody>
      </p:sp>
      <p:sp>
        <p:nvSpPr>
          <p:cNvPr id="12" name="Line 11"/>
          <p:cNvSpPr>
            <a:spLocks noChangeShapeType="1"/>
          </p:cNvSpPr>
          <p:nvPr/>
        </p:nvSpPr>
        <p:spPr bwMode="auto">
          <a:xfrm>
            <a:off x="1117600" y="5638800"/>
            <a:ext cx="4267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3" name="Line 12"/>
          <p:cNvSpPr>
            <a:spLocks noChangeShapeType="1"/>
          </p:cNvSpPr>
          <p:nvPr/>
        </p:nvSpPr>
        <p:spPr bwMode="auto">
          <a:xfrm>
            <a:off x="3251200" y="4724400"/>
            <a:ext cx="0" cy="914400"/>
          </a:xfrm>
          <a:prstGeom prst="line">
            <a:avLst/>
          </a:prstGeom>
          <a:noFill/>
          <a:ln w="9525">
            <a:solidFill>
              <a:schemeClr val="tx1"/>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4" name="Text Box 14"/>
          <p:cNvSpPr txBox="1">
            <a:spLocks noChangeArrowheads="1"/>
          </p:cNvSpPr>
          <p:nvPr/>
        </p:nvSpPr>
        <p:spPr bwMode="auto">
          <a:xfrm>
            <a:off x="1016000" y="5334000"/>
            <a:ext cx="162560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dirty="0"/>
              <a:t>C - Control 2</a:t>
            </a:r>
            <a:endParaRPr lang="en-US" sz="1400" dirty="0"/>
          </a:p>
        </p:txBody>
      </p:sp>
      <p:graphicFrame>
        <p:nvGraphicFramePr>
          <p:cNvPr id="15" name="Group 174"/>
          <p:cNvGraphicFramePr>
            <a:graphicFrameLocks noGrp="1"/>
          </p:cNvGraphicFramePr>
          <p:nvPr/>
        </p:nvGraphicFramePr>
        <p:xfrm>
          <a:off x="7315200" y="3160713"/>
          <a:ext cx="3860802" cy="2860678"/>
        </p:xfrm>
        <a:graphic>
          <a:graphicData uri="http://schemas.openxmlformats.org/drawingml/2006/table">
            <a:tbl>
              <a:tblPr>
                <a:tableStyleId>{2D5ABB26-0587-4C30-8999-92F81FD0307C}</a:tableStyleId>
              </a:tblPr>
              <a:tblGrid>
                <a:gridCol w="643467"/>
                <a:gridCol w="643467"/>
                <a:gridCol w="643467"/>
                <a:gridCol w="643467"/>
                <a:gridCol w="643467"/>
                <a:gridCol w="643467"/>
              </a:tblGrid>
              <a:tr h="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A</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B   </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C</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A’</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B’</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C’</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0</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effectLst/>
                        </a:rPr>
                        <a:t>1</a:t>
                      </a:r>
                      <a:endParaRPr kumimoji="0" lang="en-US" sz="1400" b="1" i="0" u="none" strike="noStrike" cap="none" normalizeH="0" baseline="0" dirty="0">
                        <a:ln>
                          <a:noFill/>
                        </a:ln>
                        <a:solidFill>
                          <a:schemeClr val="tx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
        <p:nvSpPr>
          <p:cNvPr id="16" name="Text Box 48"/>
          <p:cNvSpPr txBox="1">
            <a:spLocks noChangeArrowheads="1"/>
          </p:cNvSpPr>
          <p:nvPr/>
        </p:nvSpPr>
        <p:spPr bwMode="auto">
          <a:xfrm flipH="1">
            <a:off x="7823202" y="2838450"/>
            <a:ext cx="884767"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b="1" dirty="0"/>
              <a:t>Input</a:t>
            </a:r>
            <a:endParaRPr lang="en-US" dirty="0"/>
          </a:p>
        </p:txBody>
      </p:sp>
      <p:sp>
        <p:nvSpPr>
          <p:cNvPr id="17" name="Text Box 49"/>
          <p:cNvSpPr txBox="1">
            <a:spLocks noChangeArrowheads="1"/>
          </p:cNvSpPr>
          <p:nvPr/>
        </p:nvSpPr>
        <p:spPr bwMode="auto">
          <a:xfrm flipH="1">
            <a:off x="9652000" y="2819400"/>
            <a:ext cx="111760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b="1" dirty="0"/>
              <a:t>Output</a:t>
            </a:r>
            <a:endParaRPr lang="en-US" dirty="0"/>
          </a:p>
        </p:txBody>
      </p:sp>
      <p:sp>
        <p:nvSpPr>
          <p:cNvPr id="18" name="Text Box 165"/>
          <p:cNvSpPr txBox="1">
            <a:spLocks noChangeArrowheads="1"/>
          </p:cNvSpPr>
          <p:nvPr/>
        </p:nvSpPr>
        <p:spPr bwMode="auto">
          <a:xfrm>
            <a:off x="5080002" y="3486150"/>
            <a:ext cx="630767"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dirty="0"/>
              <a:t>A’</a:t>
            </a:r>
            <a:endParaRPr lang="en-US" sz="1400" dirty="0"/>
          </a:p>
        </p:txBody>
      </p:sp>
      <p:sp>
        <p:nvSpPr>
          <p:cNvPr id="19" name="Text Box 166"/>
          <p:cNvSpPr txBox="1">
            <a:spLocks noChangeArrowheads="1"/>
          </p:cNvSpPr>
          <p:nvPr/>
        </p:nvSpPr>
        <p:spPr bwMode="auto">
          <a:xfrm>
            <a:off x="5080002" y="4400550"/>
            <a:ext cx="630767"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dirty="0"/>
              <a:t>B’</a:t>
            </a:r>
            <a:endParaRPr lang="en-US" sz="1400" dirty="0"/>
          </a:p>
        </p:txBody>
      </p:sp>
      <p:sp>
        <p:nvSpPr>
          <p:cNvPr id="20" name="Text Box 167"/>
          <p:cNvSpPr txBox="1">
            <a:spLocks noChangeArrowheads="1"/>
          </p:cNvSpPr>
          <p:nvPr/>
        </p:nvSpPr>
        <p:spPr bwMode="auto">
          <a:xfrm>
            <a:off x="5080002" y="5314950"/>
            <a:ext cx="630767"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dirty="0"/>
              <a:t>C’</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effectLst/>
                <a:latin typeface="Times New Roman" panose="02020603050405020304" pitchFamily="18" charset="0"/>
                <a:cs typeface="Times New Roman" panose="02020603050405020304" pitchFamily="18" charset="0"/>
              </a:rPr>
              <a:t>Universal quantum gates</a:t>
            </a:r>
            <a:endParaRPr lang="en-US" sz="4400" b="1"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0" y="1825625"/>
            <a:ext cx="10515600" cy="4351655"/>
          </a:xfrm>
        </p:spPr>
        <p:txBody>
          <a:bodyPr>
            <a:normAutofit/>
          </a:bodyPr>
          <a:lstStyle/>
          <a:p>
            <a:r>
              <a:rPr lang="en-US" sz="2800" dirty="0">
                <a:latin typeface="Times New Roman" panose="02020603050405020304" pitchFamily="18" charset="0"/>
                <a:cs typeface="Times New Roman" panose="02020603050405020304" pitchFamily="18" charset="0"/>
              </a:rPr>
              <a:t>There are mainly two universal reversible gates:- </a:t>
            </a:r>
            <a:endParaRPr lang="en-US" sz="2800" dirty="0">
              <a:latin typeface="Times New Roman" panose="02020603050405020304" pitchFamily="18" charset="0"/>
              <a:cs typeface="Times New Roman" panose="02020603050405020304" pitchFamily="18" charset="0"/>
            </a:endParaRPr>
          </a:p>
          <a:p>
            <a:pPr marL="571500" indent="-571500">
              <a:buFont typeface="+mj-lt"/>
              <a:buAutoNum type="romanUcPeriod"/>
            </a:pPr>
            <a:r>
              <a:rPr lang="en-US" sz="2800" dirty="0">
                <a:latin typeface="Times New Roman" panose="02020603050405020304" pitchFamily="18" charset="0"/>
                <a:cs typeface="Times New Roman" panose="02020603050405020304" pitchFamily="18" charset="0"/>
              </a:rPr>
              <a:t>Toffoli gate:- (CCN)</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The Toffoli gate has been shown to be a </a:t>
            </a:r>
            <a:r>
              <a:rPr lang="en-US" sz="2800" b="1" i="1" dirty="0">
                <a:latin typeface="Times New Roman" panose="02020603050405020304" pitchFamily="18" charset="0"/>
                <a:cs typeface="Times New Roman" panose="02020603050405020304" pitchFamily="18" charset="0"/>
              </a:rPr>
              <a:t>universal </a:t>
            </a:r>
            <a:r>
              <a:rPr lang="en-US" sz="2800" dirty="0">
                <a:latin typeface="Times New Roman" panose="02020603050405020304" pitchFamily="18" charset="0"/>
                <a:cs typeface="Times New Roman" panose="02020603050405020304" pitchFamily="18" charset="0"/>
              </a:rPr>
              <a:t>reversible logic gate as it can be used as a NAND gate(Universal Logic Gate).</a:t>
            </a:r>
            <a:endParaRPr lang="en-US" sz="2800" dirty="0">
              <a:latin typeface="Times New Roman" panose="02020603050405020304" pitchFamily="18" charset="0"/>
              <a:cs typeface="Times New Roman" panose="02020603050405020304" pitchFamily="18" charset="0"/>
            </a:endParaRPr>
          </a:p>
          <a:p>
            <a:pPr marL="571500" indent="-571500">
              <a:buFont typeface="+mj-lt"/>
              <a:buAutoNum type="romanUcPeriod" startAt="2"/>
            </a:pPr>
            <a:endParaRPr lang="en-US" sz="2800" dirty="0">
              <a:latin typeface="Times New Roman" panose="02020603050405020304" pitchFamily="18" charset="0"/>
              <a:cs typeface="Times New Roman" panose="02020603050405020304" pitchFamily="18" charset="0"/>
            </a:endParaRPr>
          </a:p>
          <a:p>
            <a:pPr marL="571500" indent="-571500">
              <a:buFont typeface="+mj-lt"/>
              <a:buAutoNum type="romanUcPeriod" startAt="2"/>
            </a:pPr>
            <a:r>
              <a:rPr lang="en-US" sz="2800" dirty="0">
                <a:latin typeface="Times New Roman" panose="02020603050405020304" pitchFamily="18" charset="0"/>
                <a:cs typeface="Times New Roman" panose="02020603050405020304" pitchFamily="18" charset="0"/>
              </a:rPr>
              <a:t>Fredkin:- (Controlled-SWAP)</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The Fredkin gate can also be seen as a controlled-SWAP gate in that it swaps the values of the second and third bits, if, and only if, the first bit is set to 1. </a:t>
            </a:r>
            <a:endParaRPr lang="en-US" sz="2800" dirty="0">
              <a:latin typeface="Times New Roman" panose="02020603050405020304" pitchFamily="18" charset="0"/>
              <a:cs typeface="Times New Roman" panose="02020603050405020304" pitchFamily="18" charset="0"/>
            </a:endParaRPr>
          </a:p>
          <a:p>
            <a:pPr marL="571500" indent="-571500">
              <a:buFont typeface="+mj-lt"/>
              <a:buAutoNum type="romanUcPeriod" startAt="2"/>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Circuit representation for the Fredkin Gate:-</a:t>
            </a:r>
            <a:endPar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endParaRPr>
          </a:p>
          <a:p>
            <a:endPar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endParaRPr>
          </a:p>
          <a:p>
            <a:endPar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endParaRPr>
          </a:p>
          <a:p>
            <a:endPar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endParaRPr>
          </a:p>
          <a:p>
            <a:pPr marL="0" indent="0">
              <a:buNone/>
            </a:pPr>
            <a:endPar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endParaRPr>
          </a:p>
          <a:p>
            <a:r>
              <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rPr>
              <a:t>Truth table of Fredkin Gate is:-</a:t>
            </a:r>
            <a:endParaRPr lang="en-US" sz="2800" dirty="0">
              <a:solidFill>
                <a:schemeClr val="bg1"/>
              </a:solidFill>
              <a:latin typeface="Microsoft JhengHei UI" panose="020B0604030504040204" charset="-120"/>
              <a:ea typeface="Microsoft JhengHei UI" panose="020B0604030504040204" charset="-12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8384" y="1152528"/>
            <a:ext cx="1889924" cy="1394581"/>
          </a:xfrm>
          <a:prstGeom prst="rect">
            <a:avLst/>
          </a:prstGeom>
        </p:spPr>
      </p:pic>
      <p:graphicFrame>
        <p:nvGraphicFramePr>
          <p:cNvPr id="7" name="Group 174"/>
          <p:cNvGraphicFramePr>
            <a:graphicFrameLocks noGrp="1"/>
          </p:cNvGraphicFramePr>
          <p:nvPr/>
        </p:nvGraphicFramePr>
        <p:xfrm>
          <a:off x="7143912" y="3775075"/>
          <a:ext cx="3860802" cy="2860678"/>
        </p:xfrm>
        <a:graphic>
          <a:graphicData uri="http://schemas.openxmlformats.org/drawingml/2006/table">
            <a:tbl>
              <a:tblPr>
                <a:tableStyleId>{2D5ABB26-0587-4C30-8999-92F81FD0307C}</a:tableStyleId>
              </a:tblPr>
              <a:tblGrid>
                <a:gridCol w="643467"/>
                <a:gridCol w="643467"/>
                <a:gridCol w="643467"/>
                <a:gridCol w="643467"/>
                <a:gridCol w="643467"/>
                <a:gridCol w="643467"/>
              </a:tblGrid>
              <a:tr h="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A</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B   </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C</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A’</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B’</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C’</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0</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0</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0</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0</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0</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0</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0</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0</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1</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0</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0</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1</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0</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1</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0</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0</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1</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0</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0</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1</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1</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b="0" i="0" u="none" strike="noStrike" cap="none" normalizeH="0" baseline="0" dirty="0">
                          <a:ln>
                            <a:noFill/>
                          </a:ln>
                          <a:solidFill>
                            <a:schemeClr val="bg1"/>
                          </a:solidFill>
                          <a:effectLst/>
                          <a:latin typeface="+mn-lt"/>
                        </a:rPr>
                        <a:t>0</a:t>
                      </a:r>
                      <a:endParaRPr kumimoji="0" lang="en-US" sz="1400" b="0" i="0" u="none" strike="noStrike" cap="none" normalizeH="0" baseline="0" dirty="0">
                        <a:ln>
                          <a:noFill/>
                        </a:ln>
                        <a:solidFill>
                          <a:schemeClr val="bg1"/>
                        </a:solidFill>
                        <a:effectLst/>
                        <a:latin typeface="+mn-lt"/>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1</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1</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1</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0</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0</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1</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0</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0</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1</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0</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1</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1</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b="0" i="0" u="none" strike="noStrike" cap="none" normalizeH="0" baseline="0" dirty="0">
                          <a:ln>
                            <a:noFill/>
                          </a:ln>
                          <a:solidFill>
                            <a:schemeClr val="bg1"/>
                          </a:solidFill>
                          <a:effectLst/>
                          <a:latin typeface="+mn-lt"/>
                        </a:rPr>
                        <a:t>1</a:t>
                      </a:r>
                      <a:endParaRPr kumimoji="0" lang="en-US" sz="1400" b="0" i="0" u="none" strike="noStrike" cap="none" normalizeH="0" baseline="0" dirty="0">
                        <a:ln>
                          <a:noFill/>
                        </a:ln>
                        <a:solidFill>
                          <a:schemeClr val="bg1"/>
                        </a:solidFill>
                        <a:effectLst/>
                        <a:latin typeface="+mn-lt"/>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b="0" i="0" u="none" strike="noStrike" cap="none" normalizeH="0" baseline="0" dirty="0">
                          <a:ln>
                            <a:noFill/>
                          </a:ln>
                          <a:solidFill>
                            <a:schemeClr val="bg1"/>
                          </a:solidFill>
                          <a:effectLst/>
                          <a:latin typeface="+mn-lt"/>
                        </a:rPr>
                        <a:t>0</a:t>
                      </a:r>
                      <a:endParaRPr kumimoji="0" lang="en-US" sz="1400" b="0" i="0" u="none" strike="noStrike" cap="none" normalizeH="0" baseline="0" dirty="0">
                        <a:ln>
                          <a:noFill/>
                        </a:ln>
                        <a:solidFill>
                          <a:schemeClr val="bg1"/>
                        </a:solidFill>
                        <a:effectLst/>
                        <a:latin typeface="+mn-lt"/>
                      </a:endParaRPr>
                    </a:p>
                  </a:txBody>
                  <a:tcPr marL="121920" marR="121920"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1</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1</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0</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1</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b="0" i="0" u="none" strike="noStrike" cap="none" normalizeH="0" baseline="0" dirty="0">
                          <a:ln>
                            <a:noFill/>
                          </a:ln>
                          <a:solidFill>
                            <a:schemeClr val="bg1"/>
                          </a:solidFill>
                          <a:effectLst/>
                          <a:latin typeface="+mn-lt"/>
                        </a:rPr>
                        <a:t>0</a:t>
                      </a:r>
                      <a:endParaRPr kumimoji="0" lang="en-US" sz="1400" b="0" i="0" u="none" strike="noStrike" cap="none" normalizeH="0" baseline="0" dirty="0">
                        <a:ln>
                          <a:noFill/>
                        </a:ln>
                        <a:solidFill>
                          <a:schemeClr val="bg1"/>
                        </a:solidFill>
                        <a:effectLst/>
                        <a:latin typeface="+mn-lt"/>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b="0" i="0" u="none" strike="noStrike" cap="none" normalizeH="0" baseline="0" dirty="0">
                          <a:ln>
                            <a:noFill/>
                          </a:ln>
                          <a:solidFill>
                            <a:schemeClr val="bg1"/>
                          </a:solidFill>
                          <a:effectLst/>
                          <a:latin typeface="+mn-lt"/>
                        </a:rPr>
                        <a:t>1</a:t>
                      </a:r>
                      <a:endParaRPr kumimoji="0" lang="en-US" sz="1400" b="0" i="0" u="none" strike="noStrike" cap="none" normalizeH="0" baseline="0" dirty="0">
                        <a:ln>
                          <a:noFill/>
                        </a:ln>
                        <a:solidFill>
                          <a:schemeClr val="bg1"/>
                        </a:solidFill>
                        <a:effectLst/>
                        <a:latin typeface="+mn-lt"/>
                      </a:endParaRPr>
                    </a:p>
                  </a:txBody>
                  <a:tcPr marL="121920" marR="121920"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0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1</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1</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1</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b="0" i="0" u="none" strike="noStrike" cap="none" normalizeH="0" baseline="0" dirty="0">
                          <a:ln>
                            <a:noFill/>
                          </a:ln>
                          <a:solidFill>
                            <a:schemeClr val="bg1"/>
                          </a:solidFill>
                          <a:effectLst/>
                          <a:latin typeface="+mn-lt"/>
                        </a:rPr>
                        <a:t>1</a:t>
                      </a:r>
                      <a:endParaRPr kumimoji="0" lang="en-US" sz="1400" b="0" i="0" u="none" strike="noStrike" cap="none" normalizeH="0" baseline="0" dirty="0">
                        <a:ln>
                          <a:noFill/>
                        </a:ln>
                        <a:solidFill>
                          <a:schemeClr val="bg1"/>
                        </a:solidFill>
                        <a:effectLst/>
                        <a:latin typeface="+mn-lt"/>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1</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pPr>
                      <a:r>
                        <a:rPr kumimoji="0" lang="en-US" sz="1400" u="none" strike="noStrike" cap="none" normalizeH="0" baseline="0" dirty="0">
                          <a:ln>
                            <a:noFill/>
                          </a:ln>
                          <a:solidFill>
                            <a:schemeClr val="bg1"/>
                          </a:solidFill>
                          <a:effectLst/>
                        </a:rPr>
                        <a:t>1</a:t>
                      </a:r>
                      <a:endParaRPr kumimoji="0" lang="en-US" sz="1400" b="1" i="0" u="none" strike="noStrike" cap="none" normalizeH="0" baseline="0" dirty="0">
                        <a:ln>
                          <a:noFill/>
                        </a:ln>
                        <a:solidFill>
                          <a:schemeClr val="bg1"/>
                        </a:solidFill>
                        <a:effectLst/>
                        <a:latin typeface="Times New Roman" panose="02020603050405020304" pitchFamily="18" charset="0"/>
                      </a:endParaRPr>
                    </a:p>
                  </a:txBody>
                  <a:tcPr marL="121920" marR="121920"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
        <p:nvSpPr>
          <p:cNvPr id="8" name="Text Box 49"/>
          <p:cNvSpPr txBox="1">
            <a:spLocks noChangeArrowheads="1"/>
          </p:cNvSpPr>
          <p:nvPr/>
        </p:nvSpPr>
        <p:spPr bwMode="auto">
          <a:xfrm flipH="1">
            <a:off x="9448800" y="3369945"/>
            <a:ext cx="1117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b="1" dirty="0">
                <a:solidFill>
                  <a:schemeClr val="bg1"/>
                </a:solidFill>
              </a:rPr>
              <a:t>Output</a:t>
            </a:r>
            <a:endParaRPr lang="en-US" sz="1400" b="1" dirty="0">
              <a:solidFill>
                <a:schemeClr val="bg1"/>
              </a:solidFill>
            </a:endParaRPr>
          </a:p>
        </p:txBody>
      </p:sp>
      <p:sp>
        <p:nvSpPr>
          <p:cNvPr id="9" name="Text Box 49"/>
          <p:cNvSpPr txBox="1">
            <a:spLocks noChangeArrowheads="1"/>
          </p:cNvSpPr>
          <p:nvPr/>
        </p:nvSpPr>
        <p:spPr bwMode="auto">
          <a:xfrm flipH="1">
            <a:off x="7618811" y="3366770"/>
            <a:ext cx="1117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b="1" dirty="0">
                <a:solidFill>
                  <a:schemeClr val="bg1"/>
                </a:solidFill>
              </a:rPr>
              <a:t>Input</a:t>
            </a:r>
            <a:endParaRPr lang="en-US" sz="1400" b="1" dirty="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6000" dirty="0"/>
              <a:t>“Applications of Quantum Computing”</a:t>
            </a:r>
            <a:endParaRPr lang="en-IN" sz="6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600" dirty="0">
                <a:solidFill>
                  <a:schemeClr val="bg1"/>
                </a:solidFill>
              </a:rPr>
              <a:t>Universal Quantum Computer </a:t>
            </a:r>
            <a:endParaRPr lang="en-GB" sz="3600" dirty="0">
              <a:solidFill>
                <a:schemeClr val="bg1"/>
              </a:solidFill>
            </a:endParaRPr>
          </a:p>
        </p:txBody>
      </p:sp>
      <p:sp>
        <p:nvSpPr>
          <p:cNvPr id="3" name="Content Placeholder 2"/>
          <p:cNvSpPr>
            <a:spLocks noGrp="1"/>
          </p:cNvSpPr>
          <p:nvPr>
            <p:ph idx="1"/>
          </p:nvPr>
        </p:nvSpPr>
        <p:spPr/>
        <p:txBody>
          <a:bodyPr>
            <a:normAutofit fontScale="25000" lnSpcReduction="20000"/>
          </a:bodyPr>
          <a:lstStyle/>
          <a:p>
            <a:r>
              <a:rPr lang="en-IN" sz="10180" dirty="0">
                <a:solidFill>
                  <a:schemeClr val="bg1"/>
                </a:solidFill>
                <a:effectLst/>
                <a:latin typeface="Malgun Gothic" panose="020B0503020000020004" charset="-127"/>
                <a:ea typeface="Malgun Gothic" panose="020B0503020000020004" charset="-127"/>
              </a:rPr>
              <a:t>A quantum Turing machine or universal quantum computer is an abstract machine used to model the effects of a quantum computer.</a:t>
            </a:r>
            <a:endParaRPr lang="en-IN" sz="10180" dirty="0">
              <a:solidFill>
                <a:schemeClr val="bg1"/>
              </a:solidFill>
              <a:effectLst/>
              <a:latin typeface="Malgun Gothic" panose="020B0503020000020004" charset="-127"/>
              <a:ea typeface="Malgun Gothic" panose="020B0503020000020004" charset="-127"/>
            </a:endParaRPr>
          </a:p>
          <a:p>
            <a:endParaRPr lang="en-IN" sz="10180" dirty="0">
              <a:solidFill>
                <a:schemeClr val="bg1"/>
              </a:solidFill>
              <a:effectLst/>
              <a:latin typeface="Malgun Gothic" panose="020B0503020000020004" charset="-127"/>
              <a:ea typeface="Malgun Gothic" panose="020B0503020000020004" charset="-127"/>
            </a:endParaRPr>
          </a:p>
          <a:p>
            <a:r>
              <a:rPr lang="en-GB" sz="10180" dirty="0">
                <a:solidFill>
                  <a:schemeClr val="bg1"/>
                </a:solidFill>
                <a:effectLst/>
                <a:latin typeface="Malgun Gothic" panose="020B0503020000020004" charset="-127"/>
                <a:ea typeface="Malgun Gothic" panose="020B0503020000020004" charset="-127"/>
              </a:rPr>
              <a:t>A universal quantum computer has secure computing,</a:t>
            </a:r>
            <a:endParaRPr lang="en-GB" sz="10180" dirty="0">
              <a:solidFill>
                <a:schemeClr val="bg1"/>
              </a:solidFill>
              <a:effectLst/>
              <a:latin typeface="Malgun Gothic" panose="020B0503020000020004" charset="-127"/>
              <a:ea typeface="Malgun Gothic" panose="020B0503020000020004" charset="-127"/>
            </a:endParaRPr>
          </a:p>
          <a:p>
            <a:pPr marL="36830" indent="0">
              <a:buNone/>
            </a:pPr>
            <a:r>
              <a:rPr lang="en-GB" sz="10180" dirty="0">
                <a:solidFill>
                  <a:schemeClr val="bg1"/>
                </a:solidFill>
                <a:effectLst/>
                <a:latin typeface="Malgun Gothic" panose="020B0503020000020004" charset="-127"/>
                <a:ea typeface="Malgun Gothic" panose="020B0503020000020004" charset="-127"/>
              </a:rPr>
              <a:t>   machine learning, material science, quantum chemistry,</a:t>
            </a:r>
            <a:endParaRPr lang="en-GB" sz="10180" dirty="0">
              <a:solidFill>
                <a:schemeClr val="bg1"/>
              </a:solidFill>
              <a:effectLst/>
              <a:latin typeface="Malgun Gothic" panose="020B0503020000020004" charset="-127"/>
              <a:ea typeface="Malgun Gothic" panose="020B0503020000020004" charset="-127"/>
            </a:endParaRPr>
          </a:p>
          <a:p>
            <a:pPr marL="36830" indent="0">
              <a:buNone/>
            </a:pPr>
            <a:r>
              <a:rPr lang="en-GB" sz="10180" dirty="0">
                <a:solidFill>
                  <a:schemeClr val="bg1"/>
                </a:solidFill>
                <a:effectLst/>
                <a:latin typeface="Malgun Gothic" panose="020B0503020000020004" charset="-127"/>
                <a:ea typeface="Malgun Gothic" panose="020B0503020000020004" charset="-127"/>
              </a:rPr>
              <a:t>   etc. and a very high computing power.</a:t>
            </a:r>
            <a:endParaRPr lang="en-GB" sz="10180" dirty="0">
              <a:solidFill>
                <a:schemeClr val="bg1"/>
              </a:solidFill>
              <a:effectLst/>
              <a:latin typeface="Malgun Gothic" panose="020B0503020000020004" charset="-127"/>
              <a:ea typeface="Malgun Gothic" panose="020B0503020000020004" charset="-127"/>
            </a:endParaRPr>
          </a:p>
          <a:p>
            <a:r>
              <a:rPr lang="en-IN" sz="10180" dirty="0">
                <a:solidFill>
                  <a:schemeClr val="bg1"/>
                </a:solidFill>
                <a:effectLst/>
                <a:latin typeface="Malgun Gothic" panose="020B0503020000020004" charset="-127"/>
                <a:ea typeface="Malgun Gothic" panose="020B0503020000020004" charset="-127"/>
              </a:rPr>
              <a:t>Quantum computer based on superconducting </a:t>
            </a:r>
            <a:r>
              <a:rPr lang="en-IN" sz="10180" dirty="0">
                <a:solidFill>
                  <a:schemeClr val="bg1"/>
                </a:solidFill>
                <a:effectLst/>
                <a:latin typeface="Malgun Gothic" panose="020B0503020000020004" charset="-127"/>
                <a:ea typeface="Malgun Gothic" panose="020B0503020000020004" charset="-127"/>
                <a:hlinkClick r:id="rId1" tooltip="Qubit"/>
              </a:rPr>
              <a:t>qubits</a:t>
            </a:r>
            <a:endParaRPr lang="en-IN" sz="10180" dirty="0">
              <a:solidFill>
                <a:schemeClr val="bg1"/>
              </a:solidFill>
              <a:effectLst/>
              <a:latin typeface="Malgun Gothic" panose="020B0503020000020004" charset="-127"/>
              <a:ea typeface="Malgun Gothic" panose="020B0503020000020004" charset="-127"/>
            </a:endParaRPr>
          </a:p>
          <a:p>
            <a:pPr marL="36830" indent="0">
              <a:buNone/>
            </a:pPr>
            <a:r>
              <a:rPr lang="en-IN" sz="10180" dirty="0">
                <a:solidFill>
                  <a:schemeClr val="bg1"/>
                </a:solidFill>
                <a:effectLst/>
                <a:latin typeface="Malgun Gothic" panose="020B0503020000020004" charset="-127"/>
                <a:ea typeface="Malgun Gothic" panose="020B0503020000020004" charset="-127"/>
              </a:rPr>
              <a:t>    developed by </a:t>
            </a:r>
            <a:r>
              <a:rPr lang="en-IN" sz="10180" dirty="0">
                <a:solidFill>
                  <a:schemeClr val="bg1"/>
                </a:solidFill>
                <a:effectLst/>
                <a:latin typeface="Malgun Gothic" panose="020B0503020000020004" charset="-127"/>
                <a:ea typeface="Malgun Gothic" panose="020B0503020000020004" charset="-127"/>
                <a:hlinkClick r:id="rId2" tooltip="IBM Research"/>
              </a:rPr>
              <a:t>IBM Research</a:t>
            </a:r>
            <a:r>
              <a:rPr lang="en-IN" sz="10180" dirty="0">
                <a:solidFill>
                  <a:schemeClr val="bg1"/>
                </a:solidFill>
                <a:effectLst/>
                <a:latin typeface="Malgun Gothic" panose="020B0503020000020004" charset="-127"/>
                <a:ea typeface="Malgun Gothic" panose="020B0503020000020004" charset="-127"/>
              </a:rPr>
              <a:t> in </a:t>
            </a:r>
            <a:r>
              <a:rPr lang="en-IN" sz="10180" dirty="0">
                <a:solidFill>
                  <a:schemeClr val="bg1"/>
                </a:solidFill>
                <a:effectLst/>
                <a:latin typeface="Malgun Gothic" panose="020B0503020000020004" charset="-127"/>
                <a:ea typeface="Malgun Gothic" panose="020B0503020000020004" charset="-127"/>
                <a:hlinkClick r:id="rId3" tooltip="Zürich"/>
              </a:rPr>
              <a:t>Zurich</a:t>
            </a:r>
            <a:r>
              <a:rPr lang="en-IN" sz="10180" dirty="0">
                <a:solidFill>
                  <a:schemeClr val="bg1"/>
                </a:solidFill>
                <a:effectLst/>
                <a:latin typeface="Malgun Gothic" panose="020B0503020000020004" charset="-127"/>
                <a:ea typeface="Malgun Gothic" panose="020B0503020000020004" charset="-127"/>
              </a:rPr>
              <a:t>, </a:t>
            </a:r>
            <a:r>
              <a:rPr lang="en-IN" sz="10180" dirty="0">
                <a:solidFill>
                  <a:schemeClr val="bg1"/>
                </a:solidFill>
                <a:effectLst/>
                <a:latin typeface="Malgun Gothic" panose="020B0503020000020004" charset="-127"/>
                <a:ea typeface="Malgun Gothic" panose="020B0503020000020004" charset="-127"/>
                <a:hlinkClick r:id="rId4" tooltip="Switzerland"/>
              </a:rPr>
              <a:t>Switzerland</a:t>
            </a:r>
            <a:r>
              <a:rPr lang="en-IN" sz="10180" dirty="0">
                <a:solidFill>
                  <a:schemeClr val="bg1"/>
                </a:solidFill>
                <a:effectLst/>
                <a:latin typeface="Malgun Gothic" panose="020B0503020000020004" charset="-127"/>
                <a:ea typeface="Malgun Gothic" panose="020B0503020000020004" charset="-127"/>
              </a:rPr>
              <a:t>.</a:t>
            </a:r>
            <a:endParaRPr lang="en-IN" sz="10180" dirty="0">
              <a:solidFill>
                <a:schemeClr val="bg1"/>
              </a:solidFill>
              <a:effectLst/>
              <a:latin typeface="Malgun Gothic" panose="020B0503020000020004" charset="-127"/>
              <a:ea typeface="Malgun Gothic" panose="020B0503020000020004" charset="-127"/>
            </a:endParaRPr>
          </a:p>
          <a:p>
            <a:endParaRPr lang="en-IN" sz="10180" dirty="0">
              <a:solidFill>
                <a:schemeClr val="bg1"/>
              </a:solidFill>
              <a:latin typeface="Malgun Gothic" panose="020B0503020000020004" charset="-127"/>
              <a:ea typeface="Malgun Gothic" panose="020B0503020000020004" charset="-127"/>
            </a:endParaRPr>
          </a:p>
          <a:p>
            <a:pPr marL="36830" indent="0">
              <a:buNone/>
            </a:pPr>
            <a:endParaRPr lang="en-IN" sz="4000" dirty="0">
              <a:solidFill>
                <a:schemeClr val="bg1"/>
              </a:solidFill>
              <a:effectLst/>
              <a:latin typeface="Malgun Gothic" panose="020B0503020000020004" charset="-127"/>
              <a:ea typeface="Malgun Gothic" panose="020B0503020000020004" charset="-127"/>
            </a:endParaRPr>
          </a:p>
          <a:p>
            <a:pPr marL="36830" indent="0">
              <a:buNone/>
            </a:pPr>
            <a:r>
              <a:rPr lang="en-GB" sz="2800" dirty="0">
                <a:solidFill>
                  <a:schemeClr val="bg1"/>
                </a:solidFill>
                <a:effectLst/>
                <a:latin typeface="Malgun Gothic" panose="020B0503020000020004" charset="-127"/>
                <a:ea typeface="Malgun Gothic" panose="020B0503020000020004" charset="-127"/>
              </a:rPr>
              <a:t>    </a:t>
            </a:r>
            <a:endParaRPr lang="en-GB" sz="2800" dirty="0">
              <a:solidFill>
                <a:schemeClr val="bg1"/>
              </a:solidFill>
              <a:effectLst/>
              <a:latin typeface="Malgun Gothic" panose="020B0503020000020004" charset="-127"/>
              <a:ea typeface="Malgun Gothic" panose="020B0503020000020004" charset="-127"/>
            </a:endParaRPr>
          </a:p>
          <a:p>
            <a:endParaRPr lang="en-GB" sz="2800" dirty="0">
              <a:effectLst/>
            </a:endParaRPr>
          </a:p>
          <a:p>
            <a:pPr marL="36830" indent="0">
              <a:buNone/>
            </a:pPr>
            <a:endParaRPr lang="en-GB" sz="2800" dirty="0">
              <a:effectLst/>
            </a:endParaRPr>
          </a:p>
          <a:p>
            <a:pPr marL="36830" indent="0">
              <a:buNone/>
            </a:pPr>
            <a:r>
              <a:rPr lang="en-GB" sz="2800" dirty="0">
                <a:effectLst/>
              </a:rPr>
              <a:t>    </a:t>
            </a:r>
            <a:endParaRPr lang="en-GB" sz="2800" dirty="0">
              <a:effectLst/>
            </a:endParaRPr>
          </a:p>
          <a:p>
            <a:pPr marL="36830" indent="0">
              <a:buNone/>
            </a:pPr>
            <a:r>
              <a:rPr lang="en-GB" sz="2800" dirty="0">
                <a:effectLst/>
              </a:rPr>
              <a:t>    </a:t>
            </a:r>
            <a:endParaRPr lang="en-GB" sz="2800" dirty="0">
              <a:effectLst/>
            </a:endParaRPr>
          </a:p>
          <a:p>
            <a:pPr marL="36830" indent="0">
              <a:buNone/>
            </a:pPr>
            <a:endParaRPr lang="en-IN" sz="2800" dirty="0"/>
          </a:p>
        </p:txBody>
      </p:sp>
      <p:pic>
        <p:nvPicPr>
          <p:cNvPr id="4" name="Picture 3"/>
          <p:cNvPicPr>
            <a:picLocks noChangeAspect="1"/>
          </p:cNvPicPr>
          <p:nvPr/>
        </p:nvPicPr>
        <p:blipFill>
          <a:blip r:embed="rId5"/>
          <a:stretch>
            <a:fillRect/>
          </a:stretch>
        </p:blipFill>
        <p:spPr>
          <a:xfrm>
            <a:off x="9328150" y="3092450"/>
            <a:ext cx="2708275" cy="366649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600" dirty="0">
                <a:solidFill>
                  <a:schemeClr val="bg1"/>
                </a:solidFill>
                <a:latin typeface="Malgun Gothic" panose="020B0503020000020004" charset="-127"/>
                <a:ea typeface="Malgun Gothic" panose="020B0503020000020004" charset="-127"/>
              </a:rPr>
              <a:t>Quantum Mechanics Simulations</a:t>
            </a:r>
            <a:endParaRPr lang="en-GB" sz="3600" dirty="0">
              <a:solidFill>
                <a:schemeClr val="bg1"/>
              </a:solidFill>
              <a:latin typeface="Malgun Gothic" panose="020B0503020000020004" charset="-127"/>
              <a:ea typeface="Malgun Gothic" panose="020B0503020000020004" charset="-127"/>
            </a:endParaRPr>
          </a:p>
        </p:txBody>
      </p:sp>
      <p:sp>
        <p:nvSpPr>
          <p:cNvPr id="5" name="Content Placeholder 4"/>
          <p:cNvSpPr>
            <a:spLocks noGrp="1"/>
          </p:cNvSpPr>
          <p:nvPr>
            <p:ph idx="1"/>
          </p:nvPr>
        </p:nvSpPr>
        <p:spPr/>
        <p:txBody>
          <a:bodyPr>
            <a:normAutofit/>
          </a:bodyPr>
          <a:lstStyle/>
          <a:p>
            <a:r>
              <a:rPr lang="en-GB" sz="2800" dirty="0">
                <a:solidFill>
                  <a:schemeClr val="bg1"/>
                </a:solidFill>
                <a:latin typeface="Malgun Gothic" panose="020B0503020000020004" charset="-127"/>
                <a:ea typeface="Malgun Gothic" panose="020B0503020000020004" charset="-127"/>
              </a:rPr>
              <a:t>Simulation can be done in </a:t>
            </a:r>
            <a:r>
              <a:rPr lang="en-IN" sz="2800" dirty="0">
                <a:solidFill>
                  <a:schemeClr val="bg1"/>
                </a:solidFill>
                <a:latin typeface="Malgun Gothic" panose="020B0503020000020004" charset="-127"/>
                <a:ea typeface="Malgun Gothic" panose="020B0503020000020004" charset="-127"/>
              </a:rPr>
              <a:t>physics, chemistry, materials science, nanotechnology, biology and medicine.</a:t>
            </a:r>
            <a:endParaRPr lang="en-IN" sz="2800" dirty="0">
              <a:solidFill>
                <a:schemeClr val="bg1"/>
              </a:solidFill>
              <a:latin typeface="Malgun Gothic" panose="020B0503020000020004" charset="-127"/>
              <a:ea typeface="Malgun Gothic" panose="020B0503020000020004" charset="-127"/>
            </a:endParaRPr>
          </a:p>
          <a:p>
            <a:r>
              <a:rPr lang="en-IN" sz="2800" dirty="0">
                <a:solidFill>
                  <a:schemeClr val="bg1"/>
                </a:solidFill>
                <a:latin typeface="Malgun Gothic" panose="020B0503020000020004" charset="-127"/>
                <a:ea typeface="Malgun Gothic" panose="020B0503020000020004" charset="-127"/>
              </a:rPr>
              <a:t>Computer can compute millions of variables at once.</a:t>
            </a:r>
            <a:endParaRPr lang="en-IN" sz="2800" dirty="0">
              <a:solidFill>
                <a:schemeClr val="bg1"/>
              </a:solidFill>
              <a:latin typeface="Malgun Gothic" panose="020B0503020000020004" charset="-127"/>
              <a:ea typeface="Malgun Gothic" panose="020B0503020000020004" charset="-127"/>
            </a:endParaRPr>
          </a:p>
          <a:p>
            <a:r>
              <a:rPr lang="en-IN" sz="2800" dirty="0">
                <a:solidFill>
                  <a:schemeClr val="bg1"/>
                </a:solidFill>
                <a:latin typeface="Malgun Gothic" panose="020B0503020000020004" charset="-127"/>
                <a:ea typeface="Malgun Gothic" panose="020B0503020000020004" charset="-127"/>
              </a:rPr>
              <a:t>All are limited today by the slow speed of quantum mechanical simulations.</a:t>
            </a:r>
            <a:endParaRPr lang="en-IN" sz="2800" dirty="0">
              <a:solidFill>
                <a:schemeClr val="bg1"/>
              </a:solidFill>
              <a:latin typeface="Malgun Gothic" panose="020B0503020000020004" charset="-127"/>
              <a:ea typeface="Malgun Gothic" panose="020B0503020000020004" charset="-127"/>
            </a:endParaRPr>
          </a:p>
          <a:p>
            <a:pPr marL="36830" indent="0">
              <a:buNone/>
            </a:pPr>
            <a:r>
              <a:rPr lang="en-IN" sz="3600" dirty="0">
                <a:solidFill>
                  <a:schemeClr val="bg1"/>
                </a:solidFill>
                <a:latin typeface="Malgun Gothic" panose="020B0503020000020004" charset="-127"/>
                <a:ea typeface="Malgun Gothic" panose="020B0503020000020004" charset="-127"/>
              </a:rPr>
              <a:t>Cryptoanalysis</a:t>
            </a:r>
            <a:endParaRPr lang="en-IN" sz="3600" dirty="0">
              <a:solidFill>
                <a:schemeClr val="bg1"/>
              </a:solidFill>
              <a:latin typeface="Malgun Gothic" panose="020B0503020000020004" charset="-127"/>
              <a:ea typeface="Malgun Gothic" panose="020B0503020000020004" charset="-127"/>
            </a:endParaRPr>
          </a:p>
          <a:p>
            <a:r>
              <a:rPr lang="en-IN" sz="2800" dirty="0">
                <a:solidFill>
                  <a:schemeClr val="bg1"/>
                </a:solidFill>
                <a:latin typeface="Malgun Gothic" panose="020B0503020000020004" charset="-127"/>
                <a:ea typeface="Malgun Gothic" panose="020B0503020000020004" charset="-127"/>
              </a:rPr>
              <a:t>Quantum computer is capable for cracking extremely complicated codes.</a:t>
            </a:r>
            <a:endParaRPr lang="en-IN" sz="2800" dirty="0">
              <a:solidFill>
                <a:schemeClr val="bg1"/>
              </a:solidFill>
              <a:latin typeface="Malgun Gothic" panose="020B0503020000020004" charset="-127"/>
              <a:ea typeface="Malgun Gothic" panose="020B0503020000020004" charset="-127"/>
            </a:endParaRPr>
          </a:p>
          <a:p>
            <a:endParaRPr lang="en-IN" sz="2800" dirty="0"/>
          </a:p>
          <a:p>
            <a:pPr marL="36830" indent="0">
              <a:buNone/>
            </a:pPr>
            <a:endParaRPr lang="en-IN" sz="3600" dirty="0"/>
          </a:p>
          <a:p>
            <a:endParaRPr lang="en-IN" sz="2800" dirty="0"/>
          </a:p>
          <a:p>
            <a:pPr marL="36830" indent="0">
              <a:buNone/>
            </a:pPr>
            <a:endParaRPr lang="en-IN"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6000" dirty="0"/>
              <a:t>“Obstacles in Quantum Computing”</a:t>
            </a:r>
            <a:endParaRPr lang="en-IN" sz="6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948690" y="744220"/>
            <a:ext cx="10295255" cy="5759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6000" dirty="0">
                <a:solidFill>
                  <a:schemeClr val="bg1"/>
                </a:solidFill>
              </a:rPr>
              <a:t>Introduction &amp; History</a:t>
            </a:r>
            <a:r>
              <a:rPr lang="en-IN" altLang="en-GB" sz="6000" dirty="0">
                <a:solidFill>
                  <a:schemeClr val="bg1"/>
                </a:solidFill>
              </a:rPr>
              <a:t>:</a:t>
            </a:r>
            <a:endParaRPr lang="en-IN" altLang="en-GB" sz="6000"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154940" y="675640"/>
            <a:ext cx="12102465" cy="4641215"/>
          </a:xfrm>
        </p:spPr>
        <p:txBody>
          <a:bodyPr>
            <a:noAutofit/>
          </a:bodyPr>
          <a:lstStyle/>
          <a:p>
            <a:r>
              <a:rPr lang="en-US" sz="2700" dirty="0">
                <a:solidFill>
                  <a:schemeClr val="bg1"/>
                </a:solidFill>
                <a:latin typeface="Microsoft JhengHei UI" panose="020B0604030504040204" charset="-120"/>
                <a:ea typeface="Microsoft JhengHei UI" panose="020B0604030504040204" charset="-120"/>
              </a:rPr>
              <a:t>The technology required to implement a quantum computer is not yet available. The reason is that electron (Essential element of quantum computing) is damaged as soon as it is affected by the environment.</a:t>
            </a:r>
            <a:endParaRPr lang="en-US" sz="2700" dirty="0">
              <a:solidFill>
                <a:schemeClr val="bg1"/>
              </a:solidFill>
              <a:latin typeface="Microsoft JhengHei UI" panose="020B0604030504040204" charset="-120"/>
              <a:ea typeface="Microsoft JhengHei UI" panose="020B0604030504040204" charset="-120"/>
            </a:endParaRPr>
          </a:p>
          <a:p>
            <a:r>
              <a:rPr lang="en-US" sz="2700" dirty="0">
                <a:solidFill>
                  <a:schemeClr val="bg1"/>
                </a:solidFill>
                <a:latin typeface="Microsoft JhengHei UI" panose="020B0604030504040204" charset="-120"/>
                <a:ea typeface="Microsoft JhengHei UI" panose="020B0604030504040204" charset="-120"/>
              </a:rPr>
              <a:t>Quantum computers need a lot of cooling to work properly. For example, 460 degrees F.</a:t>
            </a:r>
            <a:endParaRPr lang="en-US" sz="2700" dirty="0">
              <a:solidFill>
                <a:schemeClr val="bg1"/>
              </a:solidFill>
              <a:latin typeface="Microsoft JhengHei UI" panose="020B0604030504040204" charset="-120"/>
              <a:ea typeface="Microsoft JhengHei UI" panose="020B0604030504040204" charset="-120"/>
            </a:endParaRPr>
          </a:p>
          <a:p>
            <a:r>
              <a:rPr lang="en-US" sz="2700" dirty="0">
                <a:solidFill>
                  <a:schemeClr val="bg1"/>
                </a:solidFill>
                <a:latin typeface="Microsoft JhengHei UI" panose="020B0604030504040204" charset="-120"/>
                <a:ea typeface="Microsoft JhengHei UI" panose="020B0604030504040204" charset="-120"/>
              </a:rPr>
              <a:t>According to theoretical research with quantum computing every computer on this planet will become vulnerable even nuclear codes can be hacked with quantum computing. What will happen if it gets in the wrong hands?</a:t>
            </a:r>
            <a:endParaRPr lang="en-US" sz="2700" dirty="0">
              <a:solidFill>
                <a:schemeClr val="bg1"/>
              </a:solidFill>
              <a:latin typeface="Microsoft JhengHei UI" panose="020B0604030504040204" charset="-120"/>
              <a:ea typeface="Microsoft JhengHei UI" panose="020B0604030504040204" charset="-120"/>
            </a:endParaRPr>
          </a:p>
          <a:p>
            <a:r>
              <a:rPr lang="en-US" sz="2700" dirty="0">
                <a:solidFill>
                  <a:schemeClr val="bg1"/>
                </a:solidFill>
                <a:latin typeface="Microsoft JhengHei UI" panose="020B0604030504040204" charset="-120"/>
                <a:ea typeface="Microsoft JhengHei UI" panose="020B0604030504040204" charset="-120"/>
              </a:rPr>
              <a:t>Many companies claim they have built quantum computers including IBM and D-wave etc. Even if they have built a quantum computer, we don’t have enough experience with Quantum computer. For example, D-wave solved Sudoku and many other puzzles using a quantum computer, even a classical computer can do that.</a:t>
            </a:r>
            <a:endParaRPr lang="en-US" sz="2700" dirty="0">
              <a:solidFill>
                <a:schemeClr val="bg1"/>
              </a:solidFill>
              <a:latin typeface="Microsoft JhengHei UI" panose="020B0604030504040204" charset="-120"/>
              <a:ea typeface="Microsoft JhengHei UI" panose="020B0604030504040204" charset="-120"/>
            </a:endParaRPr>
          </a:p>
          <a:p>
            <a:endParaRPr lang="en-US" sz="1900" dirty="0">
              <a:solidFill>
                <a:schemeClr val="bg1"/>
              </a:solidFill>
              <a:latin typeface="Microsoft JhengHei UI" panose="020B0604030504040204" charset="-120"/>
              <a:ea typeface="Microsoft JhengHei UI" panose="020B0604030504040204" charset="-12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6000" dirty="0"/>
              <a:t>“Conclusion”</a:t>
            </a:r>
            <a:endParaRPr lang="en-IN" sz="6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925830"/>
            <a:ext cx="12083415" cy="5493385"/>
          </a:xfrm>
        </p:spPr>
        <p:txBody>
          <a:bodyPr>
            <a:normAutofit fontScale="70000"/>
          </a:bodyPr>
          <a:lstStyle/>
          <a:p>
            <a:r>
              <a:rPr lang="en-US" sz="3110" dirty="0">
                <a:solidFill>
                  <a:schemeClr val="bg1"/>
                </a:solidFill>
                <a:latin typeface="Microsoft JhengHei UI" panose="020B0604030504040204" charset="-120"/>
                <a:ea typeface="Microsoft JhengHei UI" panose="020B0604030504040204" charset="-120"/>
              </a:rPr>
              <a:t>The quantum computers are the future of computing.</a:t>
            </a:r>
            <a:endParaRPr lang="en-US" sz="3110" dirty="0">
              <a:solidFill>
                <a:schemeClr val="bg1"/>
              </a:solidFill>
              <a:latin typeface="Microsoft JhengHei UI" panose="020B0604030504040204" charset="-120"/>
              <a:ea typeface="Microsoft JhengHei UI" panose="020B0604030504040204" charset="-120"/>
            </a:endParaRPr>
          </a:p>
          <a:p>
            <a:endParaRPr lang="en-US" sz="3110" dirty="0">
              <a:solidFill>
                <a:schemeClr val="bg1"/>
              </a:solidFill>
              <a:latin typeface="Microsoft JhengHei UI" panose="020B0604030504040204" charset="-120"/>
              <a:ea typeface="Microsoft JhengHei UI" panose="020B0604030504040204" charset="-120"/>
            </a:endParaRPr>
          </a:p>
          <a:p>
            <a:r>
              <a:rPr lang="en-US" sz="3110" dirty="0">
                <a:solidFill>
                  <a:schemeClr val="bg1"/>
                </a:solidFill>
                <a:latin typeface="Microsoft JhengHei UI" panose="020B0604030504040204" charset="-120"/>
                <a:ea typeface="Microsoft JhengHei UI" panose="020B0604030504040204" charset="-120"/>
              </a:rPr>
              <a:t>Quantum computing is a great prospect and it will solve many problems which cannot be solved by classical computing. It will also decrease the time of problem solving for the problems which are now solvable by classical computing. </a:t>
            </a:r>
            <a:endParaRPr lang="en-US" sz="3110" dirty="0">
              <a:solidFill>
                <a:schemeClr val="bg1"/>
              </a:solidFill>
              <a:latin typeface="Microsoft JhengHei UI" panose="020B0604030504040204" charset="-120"/>
              <a:ea typeface="Microsoft JhengHei UI" panose="020B0604030504040204" charset="-120"/>
            </a:endParaRPr>
          </a:p>
          <a:p>
            <a:endParaRPr lang="en-US" sz="3110" dirty="0">
              <a:solidFill>
                <a:schemeClr val="bg1"/>
              </a:solidFill>
              <a:latin typeface="Microsoft JhengHei UI" panose="020B0604030504040204" charset="-120"/>
              <a:ea typeface="Microsoft JhengHei UI" panose="020B0604030504040204" charset="-120"/>
            </a:endParaRPr>
          </a:p>
          <a:p>
            <a:r>
              <a:rPr lang="en-US" sz="3110" dirty="0">
                <a:solidFill>
                  <a:schemeClr val="bg1"/>
                </a:solidFill>
                <a:latin typeface="Microsoft JhengHei UI" panose="020B0604030504040204" charset="-120"/>
                <a:ea typeface="Microsoft JhengHei UI" panose="020B0604030504040204" charset="-120"/>
              </a:rPr>
              <a:t>The hardware and programs related to Quantum computing are not yet built completely. These are evolving but soon it will become a reality and will change the technology worldwide. </a:t>
            </a:r>
            <a:endParaRPr lang="en-US" sz="3110" dirty="0">
              <a:solidFill>
                <a:schemeClr val="bg1"/>
              </a:solidFill>
              <a:latin typeface="Microsoft JhengHei UI" panose="020B0604030504040204" charset="-120"/>
              <a:ea typeface="Microsoft JhengHei UI" panose="020B0604030504040204" charset="-120"/>
            </a:endParaRPr>
          </a:p>
          <a:p>
            <a:endParaRPr lang="en-US" sz="3110" dirty="0">
              <a:solidFill>
                <a:schemeClr val="bg1"/>
              </a:solidFill>
              <a:latin typeface="Microsoft JhengHei UI" panose="020B0604030504040204" charset="-120"/>
              <a:ea typeface="Microsoft JhengHei UI" panose="020B0604030504040204" charset="-120"/>
            </a:endParaRPr>
          </a:p>
          <a:p>
            <a:r>
              <a:rPr lang="en-US" sz="3110" dirty="0">
                <a:solidFill>
                  <a:schemeClr val="bg1"/>
                </a:solidFill>
                <a:latin typeface="Microsoft JhengHei UI" panose="020B0604030504040204" charset="-120"/>
                <a:ea typeface="Microsoft JhengHei UI" panose="020B0604030504040204" charset="-120"/>
              </a:rPr>
              <a:t>Every field of life including research, education, engineering, aero-space, medical, technology, media, nuclear technology, space travel, armed forces and sports, in fact every field of life will be affected by the quantum computers.</a:t>
            </a:r>
            <a:r>
              <a:rPr lang="en-US" sz="2800" dirty="0">
                <a:solidFill>
                  <a:schemeClr val="tx1"/>
                </a:solidFill>
                <a:latin typeface="Times New Roman" panose="02020603050405020304" pitchFamily="18" charset="0"/>
              </a:rPr>
              <a:t> </a:t>
            </a:r>
            <a:endParaRPr lang="en-US" sz="2800" dirty="0">
              <a:solidFill>
                <a:schemeClr val="tx1"/>
              </a:solidFill>
              <a:latin typeface="Times New Roman" panose="02020603050405020304" pitchFamily="18" charset="0"/>
            </a:endParaRPr>
          </a:p>
          <a:p>
            <a:pPr marL="0" indent="0">
              <a:buNone/>
            </a:pPr>
            <a:r>
              <a:rPr lang="en-US" sz="2800" dirty="0">
                <a:solidFill>
                  <a:srgbClr val="000000"/>
                </a:solidFill>
                <a:latin typeface="Times New Roman" panose="02020603050405020304" pitchFamily="18" charset="0"/>
              </a:rPr>
              <a:t> </a:t>
            </a:r>
            <a:endParaRPr lang="en-US" sz="2800" dirty="0"/>
          </a:p>
          <a:p>
            <a:pPr marL="36830" indent="0">
              <a:buNone/>
            </a:pPr>
            <a:endParaRPr lang="en-IN"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a:solidFill>
                  <a:schemeClr val="bg1"/>
                </a:solidFill>
              </a:rPr>
              <a:t>Thank you</a:t>
            </a:r>
            <a:endParaRPr lang="en-US" sz="60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1117600" y="1496695"/>
            <a:ext cx="10185400" cy="5180330"/>
          </a:xfrm>
        </p:spPr>
        <p:txBody>
          <a:bodyPr/>
          <a:p>
            <a:pPr algn="just"/>
            <a:r>
              <a:rPr lang="en-IN" altLang="en-GB" sz="2600" dirty="0">
                <a:sym typeface="Wingdings" panose="05000000000000000000" pitchFamily="2" charset="2"/>
              </a:rPr>
              <a:t>^</a:t>
            </a:r>
            <a:r>
              <a:rPr lang="en-GB" sz="2600" dirty="0">
                <a:sym typeface="Wingdings" panose="05000000000000000000" pitchFamily="2" charset="2"/>
              </a:rPr>
              <a:t>Quantum Computing is an area of computing focused on developing computer technology based on the principles of quantum theory which explains the behaviour of energy and material on the atomic and sub-atomic levels.</a:t>
            </a:r>
            <a:endParaRPr lang="en-GB" sz="2600" dirty="0">
              <a:sym typeface="Wingdings" panose="05000000000000000000" pitchFamily="2" charset="2"/>
            </a:endParaRPr>
          </a:p>
          <a:p>
            <a:pPr algn="just"/>
            <a:r>
              <a:rPr lang="en-IN" altLang="en-GB" sz="2600" dirty="0">
                <a:sym typeface="Wingdings" panose="05000000000000000000" pitchFamily="2" charset="2"/>
              </a:rPr>
              <a:t>^</a:t>
            </a:r>
            <a:r>
              <a:rPr lang="en-GB" sz="2600" dirty="0">
                <a:sym typeface="Wingdings" panose="05000000000000000000" pitchFamily="2" charset="2"/>
              </a:rPr>
              <a:t>Quantum computing is the use of quantum-mechanical phenomena such as superposition and entanglement to perform computation.</a:t>
            </a:r>
            <a:endParaRPr lang="en-GB" sz="2600" dirty="0">
              <a:sym typeface="Wingdings" panose="05000000000000000000" pitchFamily="2" charset="2"/>
            </a:endParaRPr>
          </a:p>
          <a:p>
            <a:pPr algn="just"/>
            <a:r>
              <a:rPr lang="en-IN" altLang="en-GB" sz="2600" dirty="0">
                <a:sym typeface="Wingdings" panose="05000000000000000000" pitchFamily="2" charset="2"/>
              </a:rPr>
              <a:t>^</a:t>
            </a:r>
            <a:r>
              <a:rPr lang="en-GB" sz="2600" dirty="0">
                <a:sym typeface="Wingdings" panose="05000000000000000000" pitchFamily="2" charset="2"/>
              </a:rPr>
              <a:t>Entanglement: </a:t>
            </a:r>
            <a:r>
              <a:rPr lang="en-IN" sz="2600" dirty="0">
                <a:effectLst/>
                <a:sym typeface="+mn-ea"/>
              </a:rPr>
              <a:t>Entanglement is an extremely strong correlation that exists between quantum particles. The particles remain perfectly correlated even if separated by great distances. Two qubits are entangled through the action of laser. Once they have entangled, they are in an indeterminate state. The qubits can then be separated by any distance, they will remain linked. When one of the qubits is manipulated, the manipulation happens instantly to its entangled twin as well</a:t>
            </a:r>
            <a:endParaRPr lang="en-US" sz="2600"/>
          </a:p>
        </p:txBody>
      </p:sp>
      <p:sp>
        <p:nvSpPr>
          <p:cNvPr id="2" name="Title 1"/>
          <p:cNvSpPr>
            <a:spLocks noGrp="1"/>
          </p:cNvSpPr>
          <p:nvPr>
            <p:ph type="title"/>
          </p:nvPr>
        </p:nvSpPr>
        <p:spPr>
          <a:xfrm>
            <a:off x="0" y="0"/>
            <a:ext cx="12420600" cy="1343660"/>
          </a:xfrm>
          <a:blipFill rotWithShape="1">
            <a:blip r:embed="rId1"/>
            <a:tile tx="0" ty="0" sx="100000" sy="100000" flip="none" algn="tl"/>
          </a:blipFill>
        </p:spPr>
        <p:style>
          <a:lnRef idx="2">
            <a:schemeClr val="dk1"/>
          </a:lnRef>
          <a:fillRef idx="1">
            <a:schemeClr val="lt1"/>
          </a:fillRef>
          <a:effectRef idx="0">
            <a:schemeClr val="dk1"/>
          </a:effectRef>
          <a:fontRef idx="minor">
            <a:schemeClr val="dk1"/>
          </a:fontRef>
        </p:style>
        <p:txBody>
          <a:bodyPr>
            <a:normAutofit fontScale="90000"/>
          </a:bodyPr>
          <a:p>
            <a:pPr algn="l"/>
            <a:r>
              <a:rPr lang="en-GB" sz="4890" dirty="0"/>
              <a:t>What is Quantum computing ?</a:t>
            </a:r>
            <a:r>
              <a:rPr lang="en-GB" sz="4890" dirty="0"/>
              <a:t> </a:t>
            </a:r>
            <a:br>
              <a:rPr lang="en-GB" sz="4890" dirty="0"/>
            </a:br>
            <a:endParaRPr lang="en-IN" sz="489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idx="1"/>
          </p:nvPr>
        </p:nvSpPr>
        <p:spPr>
          <a:xfrm>
            <a:off x="1018570" y="501051"/>
            <a:ext cx="10353762" cy="6262777"/>
          </a:xfrm>
        </p:spPr>
        <p:txBody>
          <a:bodyPr>
            <a:normAutofit/>
          </a:bodyPr>
          <a:p>
            <a:r>
              <a:rPr lang="en-GB" sz="2800" dirty="0"/>
              <a:t>Superposition: </a:t>
            </a:r>
            <a:r>
              <a:rPr lang="en-IN" sz="2800" dirty="0"/>
              <a:t>Quantum superposition is a fundamental principle of quantum mechanics. It states that, much like waves in classical physics, any two (or more) quantum states can be added together ("superposed") and the result will be another valid quantum state; and conversely, that every quantum state can be represented as a sum of two or more other distinct states.</a:t>
            </a:r>
            <a:endParaRPr lang="en-IN" sz="2800" dirty="0"/>
          </a:p>
          <a:p>
            <a:r>
              <a:rPr lang="en-IN" sz="2800" dirty="0">
                <a:effectLst/>
              </a:rPr>
              <a:t>In classical computing bits has two possible states </a:t>
            </a:r>
            <a:r>
              <a:rPr lang="en-IN" sz="2800" b="1" dirty="0">
                <a:effectLst/>
              </a:rPr>
              <a:t>either zero or one</a:t>
            </a:r>
            <a:r>
              <a:rPr lang="en-IN" sz="2800" dirty="0">
                <a:effectLst/>
              </a:rPr>
              <a:t>. In quantum computing, a qubit is a unit of quantum information. Qubits have special properties that help them solve complex problems much faster than classical bits. One of these properties is </a:t>
            </a:r>
            <a:r>
              <a:rPr lang="en-IN" sz="2800" b="1" dirty="0">
                <a:effectLst/>
              </a:rPr>
              <a:t>superposition</a:t>
            </a:r>
            <a:r>
              <a:rPr lang="en-IN" sz="2800" dirty="0">
                <a:effectLst/>
              </a:rPr>
              <a:t>, which states that instead of holding one binary value (“0” or “1”) like a classical bit, a qubit can hold a combination of “0” and “1” simultaneously.</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sz="4400" b="0" i="0" u="none" strike="noStrike" kern="1200" cap="none" spc="0" normalizeH="0" baseline="0" noProof="0" dirty="0">
                <a:ln>
                  <a:noFill/>
                </a:ln>
                <a:solidFill>
                  <a:schemeClr val="bg1"/>
                </a:solidFill>
                <a:effectLst/>
                <a:uLnTx/>
                <a:uFillTx/>
                <a:latin typeface="+mj-lt"/>
                <a:ea typeface="+mj-ea"/>
                <a:cs typeface="+mj-cs"/>
              </a:rPr>
              <a:t>History </a:t>
            </a:r>
            <a:r>
              <a:rPr lang="en-GB" dirty="0">
                <a:solidFill>
                  <a:schemeClr val="bg1"/>
                </a:solidFill>
                <a:sym typeface="+mn-ea"/>
              </a:rPr>
              <a:t>of Quantum Computing :</a:t>
            </a:r>
            <a:endParaRPr kumimoji="0" lang="en-GB" altLang="zh-CN" sz="4400" b="0" i="0" u="none" strike="noStrike" kern="1200" cap="none" spc="0" normalizeH="0" baseline="0" noProof="0" dirty="0">
              <a:ln>
                <a:noFill/>
              </a:ln>
              <a:solidFill>
                <a:schemeClr val="bg1"/>
              </a:solidFill>
              <a:effectLst/>
              <a:uLnTx/>
              <a:uFillTx/>
              <a:latin typeface="+mj-lt"/>
              <a:ea typeface="+mj-ea"/>
              <a:cs typeface="+mj-cs"/>
              <a:sym typeface="+mn-ea"/>
            </a:endParaRPr>
          </a:p>
        </p:txBody>
      </p:sp>
      <p:sp>
        <p:nvSpPr>
          <p:cNvPr id="5" name="矩形 4"/>
          <p:cNvSpPr/>
          <p:nvPr/>
        </p:nvSpPr>
        <p:spPr>
          <a:xfrm>
            <a:off x="4427538" y="1820863"/>
            <a:ext cx="2455863" cy="4391025"/>
          </a:xfrm>
          <a:prstGeom prst="rect">
            <a:avLst/>
          </a:prstGeom>
          <a:solidFill>
            <a:srgbClr val="1665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矩形 7"/>
          <p:cNvSpPr/>
          <p:nvPr/>
        </p:nvSpPr>
        <p:spPr>
          <a:xfrm>
            <a:off x="6948805" y="1802765"/>
            <a:ext cx="4389755" cy="2173605"/>
          </a:xfrm>
          <a:prstGeom prst="rect">
            <a:avLst/>
          </a:prstGeom>
          <a:solidFill>
            <a:srgbClr val="675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GB" sz="2000" b="1" dirty="0">
                <a:ln>
                  <a:solidFill>
                    <a:prstClr val="black">
                      <a:lumMod val="75000"/>
                      <a:lumOff val="25000"/>
                      <a:alpha val="10000"/>
                    </a:prstClr>
                  </a:solidFill>
                </a:ln>
                <a:solidFill>
                  <a:prstClr val="white"/>
                </a:solidFill>
                <a:effectLst/>
                <a:latin typeface="Microsoft JhengHei UI" panose="020B0604030504040204" charset="-120"/>
                <a:ea typeface="Microsoft JhengHei UI" panose="020B0604030504040204" charset="-120"/>
                <a:sym typeface="+mn-ea"/>
              </a:rPr>
              <a:t>1981 : </a:t>
            </a:r>
            <a:endParaRPr lang="en-GB" sz="2000" b="1" dirty="0">
              <a:ln>
                <a:solidFill>
                  <a:prstClr val="black">
                    <a:lumMod val="75000"/>
                    <a:lumOff val="25000"/>
                    <a:alpha val="10000"/>
                  </a:prstClr>
                </a:solidFill>
              </a:ln>
              <a:solidFill>
                <a:prstClr val="white"/>
              </a:solidFill>
              <a:effectLst/>
              <a:latin typeface="Microsoft JhengHei UI" panose="020B0604030504040204" charset="-120"/>
              <a:ea typeface="Microsoft JhengHei UI" panose="020B0604030504040204" charset="-120"/>
            </a:endParaRPr>
          </a:p>
          <a:p>
            <a:pPr marL="36830" indent="0">
              <a:buNone/>
            </a:pPr>
            <a:r>
              <a:rPr lang="en-US" altLang="en-US" sz="2000" dirty="0">
                <a:latin typeface="Microsoft JhengHei UI" panose="020B0604030504040204" charset="-120"/>
                <a:ea typeface="Microsoft JhengHei UI" panose="020B0604030504040204" charset="-120"/>
                <a:sym typeface="+mn-ea"/>
              </a:rPr>
              <a:t>Feynman proposed the idea of creating machines based on the</a:t>
            </a:r>
            <a:r>
              <a:rPr lang="en-GB" sz="2000" dirty="0">
                <a:latin typeface="Microsoft JhengHei UI" panose="020B0604030504040204" charset="-120"/>
                <a:ea typeface="Microsoft JhengHei UI" panose="020B0604030504040204" charset="-120"/>
                <a:sym typeface="+mn-ea"/>
              </a:rPr>
              <a:t> </a:t>
            </a:r>
            <a:r>
              <a:rPr lang="en-US" altLang="en-US" sz="2000" dirty="0">
                <a:latin typeface="Microsoft JhengHei UI" panose="020B0604030504040204" charset="-120"/>
                <a:ea typeface="Microsoft JhengHei UI" panose="020B0604030504040204" charset="-120"/>
                <a:sym typeface="+mn-ea"/>
              </a:rPr>
              <a:t>laws of quantum mechanics instead of the laws of</a:t>
            </a:r>
            <a:r>
              <a:rPr lang="en-GB" sz="2000" dirty="0">
                <a:latin typeface="Microsoft JhengHei UI" panose="020B0604030504040204" charset="-120"/>
                <a:ea typeface="Microsoft JhengHei UI" panose="020B0604030504040204" charset="-120"/>
                <a:sym typeface="+mn-ea"/>
              </a:rPr>
              <a:t> </a:t>
            </a:r>
            <a:r>
              <a:rPr lang="en-US" altLang="en-US" sz="2000" dirty="0">
                <a:latin typeface="Microsoft JhengHei UI" panose="020B0604030504040204" charset="-120"/>
                <a:ea typeface="Microsoft JhengHei UI" panose="020B0604030504040204" charset="-120"/>
                <a:sym typeface="+mn-ea"/>
              </a:rPr>
              <a:t>classical physics.</a:t>
            </a:r>
            <a:endParaRPr lang="en-US" altLang="en-US" sz="2000" dirty="0">
              <a:latin typeface="Microsoft JhengHei UI" panose="020B0604030504040204" charset="-120"/>
              <a:ea typeface="Microsoft JhengHei UI" panose="020B0604030504040204" charset="-120"/>
            </a:endParaRPr>
          </a:p>
          <a:p>
            <a:pPr marL="36830" indent="0">
              <a:buNone/>
            </a:pPr>
            <a:endParaRPr kumimoji="0" lang="zh-CN" altLang="en-US" sz="2000" b="0" i="0" u="none" strike="noStrike" kern="1200" cap="none" spc="0" normalizeH="0" baseline="0" noProof="0">
              <a:ln>
                <a:noFill/>
              </a:ln>
              <a:solidFill>
                <a:prstClr val="white"/>
              </a:solidFill>
              <a:effectLst/>
              <a:uLnTx/>
              <a:uFillTx/>
              <a:latin typeface="Microsoft JhengHei UI" panose="020B0604030504040204" charset="-120"/>
              <a:ea typeface="Microsoft JhengHei UI" panose="020B0604030504040204" charset="-120"/>
              <a:cs typeface="+mn-cs"/>
            </a:endParaRPr>
          </a:p>
        </p:txBody>
      </p:sp>
      <p:sp>
        <p:nvSpPr>
          <p:cNvPr id="18440" name="矩形 9"/>
          <p:cNvSpPr/>
          <p:nvPr/>
        </p:nvSpPr>
        <p:spPr>
          <a:xfrm>
            <a:off x="4420553" y="1820863"/>
            <a:ext cx="2470150" cy="4707890"/>
          </a:xfrm>
          <a:prstGeom prst="rect">
            <a:avLst/>
          </a:prstGeom>
          <a:noFill/>
          <a:ln w="9525">
            <a:noFill/>
          </a:ln>
        </p:spPr>
        <p:txBody>
          <a:bodyPr wrap="square" anchor="t" anchorCtr="0">
            <a:spAutoFit/>
          </a:bodyPr>
          <a:p>
            <a:pPr algn="ctr"/>
            <a:r>
              <a:rPr lang="en-GB" sz="2000" b="1" dirty="0">
                <a:latin typeface="Microsoft JhengHei UI" panose="020B0604030504040204" charset="-120"/>
                <a:ea typeface="Microsoft JhengHei UI" panose="020B0604030504040204" charset="-120"/>
                <a:sym typeface="+mn-ea"/>
              </a:rPr>
              <a:t>1935 : The ERP Paradox</a:t>
            </a:r>
            <a:endParaRPr lang="en-GB" sz="2000" b="1" dirty="0">
              <a:latin typeface="Microsoft JhengHei UI" panose="020B0604030504040204" charset="-120"/>
              <a:ea typeface="Microsoft JhengHei UI" panose="020B0604030504040204" charset="-120"/>
            </a:endParaRPr>
          </a:p>
          <a:p>
            <a:pPr marL="36830" indent="0">
              <a:buNone/>
            </a:pPr>
            <a:r>
              <a:rPr lang="en-GB" sz="2000" dirty="0">
                <a:ln>
                  <a:solidFill>
                    <a:prstClr val="black">
                      <a:lumMod val="75000"/>
                      <a:lumOff val="25000"/>
                      <a:alpha val="10000"/>
                    </a:prstClr>
                  </a:solidFill>
                </a:ln>
                <a:solidFill>
                  <a:prstClr val="white"/>
                </a:solidFill>
                <a:effectLst>
                  <a:outerShdw blurRad="9525" dist="25400" dir="14640000" algn="tl" rotWithShape="0">
                    <a:prstClr val="black">
                      <a:alpha val="30000"/>
                    </a:prstClr>
                  </a:outerShdw>
                </a:effectLst>
                <a:latin typeface="Microsoft JhengHei UI" panose="020B0604030504040204" charset="-120"/>
                <a:ea typeface="Microsoft JhengHei UI" panose="020B0604030504040204" charset="-120"/>
                <a:sym typeface="+mn-ea"/>
              </a:rPr>
              <a:t>Albert Einstein, Robert Podolsky and Nathan Rosen</a:t>
            </a:r>
            <a:endParaRPr lang="en-GB" sz="2000" dirty="0">
              <a:ln>
                <a:solidFill>
                  <a:prstClr val="black">
                    <a:lumMod val="75000"/>
                    <a:lumOff val="25000"/>
                    <a:alpha val="10000"/>
                  </a:prstClr>
                </a:solidFill>
              </a:ln>
              <a:solidFill>
                <a:prstClr val="white"/>
              </a:solidFill>
              <a:effectLst>
                <a:outerShdw blurRad="9525" dist="25400" dir="14640000" algn="tl" rotWithShape="0">
                  <a:prstClr val="black">
                    <a:alpha val="30000"/>
                  </a:prstClr>
                </a:outerShdw>
              </a:effectLst>
              <a:latin typeface="Microsoft JhengHei UI" panose="020B0604030504040204" charset="-120"/>
              <a:ea typeface="Microsoft JhengHei UI" panose="020B0604030504040204" charset="-120"/>
            </a:endParaRPr>
          </a:p>
          <a:p>
            <a:pPr marL="36830" indent="0">
              <a:buNone/>
            </a:pPr>
            <a:r>
              <a:rPr lang="en-GB" sz="2000" dirty="0">
                <a:ln>
                  <a:solidFill>
                    <a:prstClr val="black">
                      <a:lumMod val="75000"/>
                      <a:lumOff val="25000"/>
                      <a:alpha val="10000"/>
                    </a:prstClr>
                  </a:solidFill>
                </a:ln>
                <a:solidFill>
                  <a:prstClr val="white"/>
                </a:solidFill>
                <a:effectLst>
                  <a:outerShdw blurRad="9525" dist="25400" dir="14640000" algn="tl" rotWithShape="0">
                    <a:prstClr val="black">
                      <a:alpha val="30000"/>
                    </a:prstClr>
                  </a:outerShdw>
                </a:effectLst>
                <a:latin typeface="Microsoft JhengHei UI" panose="020B0604030504040204" charset="-120"/>
                <a:ea typeface="Microsoft JhengHei UI" panose="020B0604030504040204" charset="-120"/>
                <a:sym typeface="+mn-ea"/>
              </a:rPr>
              <a:t>Proposed an experiment in which they stated the </a:t>
            </a:r>
            <a:endParaRPr lang="en-GB" sz="2000" dirty="0">
              <a:ln>
                <a:solidFill>
                  <a:prstClr val="black">
                    <a:lumMod val="75000"/>
                    <a:lumOff val="25000"/>
                    <a:alpha val="10000"/>
                  </a:prstClr>
                </a:solidFill>
              </a:ln>
              <a:solidFill>
                <a:prstClr val="white"/>
              </a:solidFill>
              <a:effectLst>
                <a:outerShdw blurRad="9525" dist="25400" dir="14640000" algn="tl" rotWithShape="0">
                  <a:prstClr val="black">
                    <a:alpha val="30000"/>
                  </a:prstClr>
                </a:outerShdw>
              </a:effectLst>
              <a:latin typeface="Microsoft JhengHei UI" panose="020B0604030504040204" charset="-120"/>
              <a:ea typeface="Microsoft JhengHei UI" panose="020B0604030504040204" charset="-120"/>
            </a:endParaRPr>
          </a:p>
          <a:p>
            <a:pPr marL="36830" indent="0">
              <a:buNone/>
            </a:pPr>
            <a:r>
              <a:rPr lang="en-GB" sz="2000" dirty="0">
                <a:ln>
                  <a:solidFill>
                    <a:prstClr val="black">
                      <a:lumMod val="75000"/>
                      <a:lumOff val="25000"/>
                      <a:alpha val="10000"/>
                    </a:prstClr>
                  </a:solidFill>
                </a:ln>
                <a:solidFill>
                  <a:prstClr val="white"/>
                </a:solidFill>
                <a:effectLst>
                  <a:outerShdw blurRad="9525" dist="25400" dir="14640000" algn="tl" rotWithShape="0">
                    <a:prstClr val="black">
                      <a:alpha val="30000"/>
                    </a:prstClr>
                  </a:outerShdw>
                </a:effectLst>
                <a:latin typeface="Microsoft JhengHei UI" panose="020B0604030504040204" charset="-120"/>
                <a:ea typeface="Microsoft JhengHei UI" panose="020B0604030504040204" charset="-120"/>
                <a:sym typeface="+mn-ea"/>
              </a:rPr>
              <a:t>quantum wave function as the complete description of</a:t>
            </a:r>
            <a:endParaRPr lang="en-GB" sz="2000" dirty="0">
              <a:ln>
                <a:solidFill>
                  <a:prstClr val="black">
                    <a:lumMod val="75000"/>
                    <a:lumOff val="25000"/>
                    <a:alpha val="10000"/>
                  </a:prstClr>
                </a:solidFill>
              </a:ln>
              <a:solidFill>
                <a:prstClr val="white"/>
              </a:solidFill>
              <a:effectLst>
                <a:outerShdw blurRad="9525" dist="25400" dir="14640000" algn="tl" rotWithShape="0">
                  <a:prstClr val="black">
                    <a:alpha val="30000"/>
                  </a:prstClr>
                </a:outerShdw>
              </a:effectLst>
              <a:latin typeface="Microsoft JhengHei UI" panose="020B0604030504040204" charset="-120"/>
              <a:ea typeface="Microsoft JhengHei UI" panose="020B0604030504040204" charset="-120"/>
            </a:endParaRPr>
          </a:p>
          <a:p>
            <a:pPr marL="36830" indent="0">
              <a:buNone/>
            </a:pPr>
            <a:r>
              <a:rPr lang="en-GB" sz="2000" dirty="0">
                <a:ln>
                  <a:solidFill>
                    <a:prstClr val="black">
                      <a:lumMod val="75000"/>
                      <a:lumOff val="25000"/>
                      <a:alpha val="10000"/>
                    </a:prstClr>
                  </a:solidFill>
                </a:ln>
                <a:solidFill>
                  <a:prstClr val="white"/>
                </a:solidFill>
                <a:effectLst>
                  <a:outerShdw blurRad="9525" dist="25400" dir="14640000" algn="tl" rotWithShape="0">
                    <a:prstClr val="black">
                      <a:alpha val="30000"/>
                    </a:prstClr>
                  </a:outerShdw>
                </a:effectLst>
                <a:latin typeface="Microsoft JhengHei UI" panose="020B0604030504040204" charset="-120"/>
                <a:ea typeface="Microsoft JhengHei UI" panose="020B0604030504040204" charset="-120"/>
                <a:sym typeface="+mn-ea"/>
              </a:rPr>
              <a:t>physical reality.</a:t>
            </a:r>
            <a:endParaRPr lang="en-GB" sz="2000" dirty="0">
              <a:ln>
                <a:solidFill>
                  <a:prstClr val="black">
                    <a:lumMod val="75000"/>
                    <a:lumOff val="25000"/>
                    <a:alpha val="10000"/>
                  </a:prstClr>
                </a:solidFill>
              </a:ln>
              <a:solidFill>
                <a:prstClr val="white"/>
              </a:solidFill>
              <a:effectLst>
                <a:outerShdw blurRad="9525" dist="25400" dir="14640000" algn="tl" rotWithShape="0">
                  <a:prstClr val="black">
                    <a:alpha val="30000"/>
                  </a:prstClr>
                </a:outerShdw>
              </a:effectLst>
              <a:latin typeface="Microsoft JhengHei UI" panose="020B0604030504040204" charset="-120"/>
              <a:ea typeface="Microsoft JhengHei UI" panose="020B0604030504040204" charset="-120"/>
            </a:endParaRPr>
          </a:p>
          <a:p>
            <a:pPr algn="ctr"/>
            <a:endParaRPr lang="zh-CN" altLang="en-US" sz="2000" dirty="0">
              <a:solidFill>
                <a:schemeClr val="bg1"/>
              </a:solidFill>
              <a:latin typeface="Microsoft JhengHei UI" panose="020B0604030504040204" charset="-120"/>
              <a:ea typeface="Microsoft JhengHei UI" panose="020B0604030504040204" charset="-120"/>
            </a:endParaRPr>
          </a:p>
        </p:txBody>
      </p:sp>
      <p:pic>
        <p:nvPicPr>
          <p:cNvPr id="2" name="Content Placeholder 1"/>
          <p:cNvPicPr>
            <a:picLocks noChangeAspect="1"/>
          </p:cNvPicPr>
          <p:nvPr>
            <p:ph idx="1"/>
          </p:nvPr>
        </p:nvPicPr>
        <p:blipFill>
          <a:blip r:embed="rId1"/>
          <a:stretch>
            <a:fillRect/>
          </a:stretch>
        </p:blipFill>
        <p:spPr>
          <a:xfrm>
            <a:off x="920750" y="1802765"/>
            <a:ext cx="3361690" cy="4409440"/>
          </a:xfrm>
          <a:prstGeom prst="rect">
            <a:avLst/>
          </a:prstGeom>
        </p:spPr>
      </p:pic>
      <p:pic>
        <p:nvPicPr>
          <p:cNvPr id="3" name="Picture 2"/>
          <p:cNvPicPr>
            <a:picLocks noChangeAspect="1"/>
          </p:cNvPicPr>
          <p:nvPr/>
        </p:nvPicPr>
        <p:blipFill>
          <a:blip r:embed="rId2"/>
          <a:stretch>
            <a:fillRect/>
          </a:stretch>
        </p:blipFill>
        <p:spPr>
          <a:xfrm>
            <a:off x="6962775" y="3976370"/>
            <a:ext cx="4361180" cy="22358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sz="4400" b="0" i="0" u="none" strike="noStrike" kern="1200" cap="none" spc="0" normalizeH="0" baseline="0" noProof="0" dirty="0">
                <a:ln>
                  <a:noFill/>
                </a:ln>
                <a:solidFill>
                  <a:schemeClr val="bg1"/>
                </a:solidFill>
                <a:effectLst/>
                <a:uLnTx/>
                <a:uFillTx/>
                <a:latin typeface="+mj-lt"/>
                <a:ea typeface="+mj-ea"/>
                <a:cs typeface="+mj-cs"/>
              </a:rPr>
              <a:t>History </a:t>
            </a:r>
            <a:r>
              <a:rPr lang="en-GB" dirty="0">
                <a:solidFill>
                  <a:schemeClr val="bg1"/>
                </a:solidFill>
                <a:sym typeface="+mn-ea"/>
              </a:rPr>
              <a:t>of Quantum Computing :</a:t>
            </a:r>
            <a:endParaRPr kumimoji="0" lang="en-GB" altLang="zh-CN" sz="4400" b="0" i="0" u="none" strike="noStrike" kern="1200" cap="none" spc="0" normalizeH="0" baseline="0" noProof="0" dirty="0">
              <a:ln>
                <a:noFill/>
              </a:ln>
              <a:solidFill>
                <a:schemeClr val="bg1"/>
              </a:solidFill>
              <a:effectLst/>
              <a:uLnTx/>
              <a:uFillTx/>
              <a:latin typeface="+mj-lt"/>
              <a:ea typeface="+mj-ea"/>
              <a:cs typeface="+mj-cs"/>
              <a:sym typeface="+mn-ea"/>
            </a:endParaRPr>
          </a:p>
        </p:txBody>
      </p:sp>
      <p:sp>
        <p:nvSpPr>
          <p:cNvPr id="5" name="矩形 4"/>
          <p:cNvSpPr/>
          <p:nvPr/>
        </p:nvSpPr>
        <p:spPr>
          <a:xfrm>
            <a:off x="4427538" y="1820863"/>
            <a:ext cx="2455863" cy="4391025"/>
          </a:xfrm>
          <a:prstGeom prst="rect">
            <a:avLst/>
          </a:prstGeom>
          <a:solidFill>
            <a:srgbClr val="1665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矩形 7"/>
          <p:cNvSpPr/>
          <p:nvPr/>
        </p:nvSpPr>
        <p:spPr>
          <a:xfrm>
            <a:off x="6948805" y="1802765"/>
            <a:ext cx="3342640" cy="2173605"/>
          </a:xfrm>
          <a:prstGeom prst="rect">
            <a:avLst/>
          </a:prstGeom>
          <a:solidFill>
            <a:srgbClr val="675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830" indent="0" algn="l">
              <a:buNone/>
            </a:pPr>
            <a:r>
              <a:rPr lang="en-GB" sz="2000" b="1" dirty="0">
                <a:latin typeface="Microsoft JhengHei UI" panose="020B0604030504040204" charset="-120"/>
                <a:ea typeface="Microsoft JhengHei UI" panose="020B0604030504040204" charset="-120"/>
                <a:sym typeface="+mn-ea"/>
              </a:rPr>
              <a:t>1997 : </a:t>
            </a:r>
            <a:r>
              <a:rPr lang="en-GB" sz="2000" dirty="0">
                <a:latin typeface="Microsoft JhengHei UI" panose="020B0604030504040204" charset="-120"/>
                <a:ea typeface="Microsoft JhengHei UI" panose="020B0604030504040204" charset="-120"/>
                <a:sym typeface="+mn-ea"/>
              </a:rPr>
              <a:t>Lov Grover developed a quantum search algorithm with</a:t>
            </a:r>
            <a:endParaRPr lang="en-GB" sz="2000" dirty="0">
              <a:latin typeface="Microsoft JhengHei UI" panose="020B0604030504040204" charset="-120"/>
              <a:ea typeface="Microsoft JhengHei UI" panose="020B0604030504040204" charset="-120"/>
            </a:endParaRPr>
          </a:p>
          <a:p>
            <a:pPr marL="36830" indent="0" algn="l">
              <a:buNone/>
            </a:pPr>
            <a:r>
              <a:rPr lang="en-GB" sz="2000" b="1" dirty="0">
                <a:latin typeface="Microsoft JhengHei UI" panose="020B0604030504040204" charset="-120"/>
                <a:ea typeface="Microsoft JhengHei UI" panose="020B0604030504040204" charset="-120"/>
                <a:sym typeface="+mn-ea"/>
              </a:rPr>
              <a:t>    O(√N) </a:t>
            </a:r>
            <a:r>
              <a:rPr lang="en-GB" sz="2000" dirty="0">
                <a:latin typeface="Microsoft JhengHei UI" panose="020B0604030504040204" charset="-120"/>
                <a:ea typeface="Microsoft JhengHei UI" panose="020B0604030504040204" charset="-120"/>
                <a:sym typeface="+mn-ea"/>
              </a:rPr>
              <a:t>complexity.</a:t>
            </a:r>
            <a:endParaRPr lang="en-IN" sz="2000" dirty="0">
              <a:latin typeface="Microsoft JhengHei UI" panose="020B0604030504040204" charset="-120"/>
              <a:ea typeface="Microsoft JhengHei UI" panose="020B0604030504040204" charset="-120"/>
            </a:endParaRPr>
          </a:p>
          <a:p>
            <a:pPr marL="36830" indent="0" algn="l">
              <a:buNone/>
            </a:pPr>
            <a:endParaRPr kumimoji="0" lang="zh-CN" altLang="en-US" sz="2000" b="0" i="0" u="none" strike="noStrike" kern="1200" cap="none" spc="0" normalizeH="0" baseline="0" noProof="0">
              <a:ln>
                <a:noFill/>
              </a:ln>
              <a:solidFill>
                <a:prstClr val="white"/>
              </a:solidFill>
              <a:effectLst/>
              <a:uLnTx/>
              <a:uFillTx/>
              <a:latin typeface="Microsoft JhengHei UI" panose="020B0604030504040204" charset="-120"/>
              <a:ea typeface="Microsoft JhengHei UI" panose="020B0604030504040204" charset="-120"/>
              <a:cs typeface="+mn-cs"/>
            </a:endParaRPr>
          </a:p>
        </p:txBody>
      </p:sp>
      <p:sp>
        <p:nvSpPr>
          <p:cNvPr id="18440" name="矩形 9"/>
          <p:cNvSpPr/>
          <p:nvPr/>
        </p:nvSpPr>
        <p:spPr>
          <a:xfrm>
            <a:off x="4420553" y="1820863"/>
            <a:ext cx="2470150" cy="4399915"/>
          </a:xfrm>
          <a:prstGeom prst="rect">
            <a:avLst/>
          </a:prstGeom>
          <a:noFill/>
          <a:ln w="9525">
            <a:noFill/>
          </a:ln>
        </p:spPr>
        <p:txBody>
          <a:bodyPr wrap="square" anchor="t" anchorCtr="0">
            <a:spAutoFit/>
          </a:bodyPr>
          <a:p>
            <a:pPr algn="l"/>
            <a:r>
              <a:rPr lang="en-GB" sz="2000" b="1" dirty="0">
                <a:solidFill>
                  <a:schemeClr val="bg1"/>
                </a:solidFill>
                <a:latin typeface="Microsoft JhengHei UI" panose="020B0604030504040204" charset="-120"/>
                <a:ea typeface="Microsoft JhengHei UI" panose="020B0604030504040204" charset="-120"/>
                <a:sym typeface="+mn-ea"/>
              </a:rPr>
              <a:t>1985 :  </a:t>
            </a:r>
            <a:r>
              <a:rPr lang="en-GB" sz="2000" dirty="0">
                <a:solidFill>
                  <a:schemeClr val="bg1"/>
                </a:solidFill>
                <a:latin typeface="Microsoft JhengHei UI" panose="020B0604030504040204" charset="-120"/>
                <a:ea typeface="Microsoft JhengHei UI" panose="020B0604030504040204" charset="-120"/>
                <a:sym typeface="+mn-ea"/>
              </a:rPr>
              <a:t>David Deutsch developed the first universal</a:t>
            </a:r>
            <a:r>
              <a:rPr lang="en-IN" altLang="en-GB" sz="2000" dirty="0">
                <a:solidFill>
                  <a:schemeClr val="bg1"/>
                </a:solidFill>
                <a:latin typeface="Microsoft JhengHei UI" panose="020B0604030504040204" charset="-120"/>
                <a:ea typeface="Microsoft JhengHei UI" panose="020B0604030504040204" charset="-120"/>
                <a:sym typeface="+mn-ea"/>
              </a:rPr>
              <a:t>b</a:t>
            </a:r>
            <a:r>
              <a:rPr lang="en-GB" sz="2000" dirty="0">
                <a:solidFill>
                  <a:schemeClr val="bg1"/>
                </a:solidFill>
                <a:latin typeface="Microsoft JhengHei UI" panose="020B0604030504040204" charset="-120"/>
                <a:ea typeface="Microsoft JhengHei UI" panose="020B0604030504040204" charset="-120"/>
                <a:sym typeface="+mn-ea"/>
              </a:rPr>
              <a:t>quantum</a:t>
            </a:r>
            <a:r>
              <a:rPr lang="en-GB" sz="2000" b="1" dirty="0">
                <a:solidFill>
                  <a:schemeClr val="bg1"/>
                </a:solidFill>
                <a:latin typeface="Microsoft JhengHei UI" panose="020B0604030504040204" charset="-120"/>
                <a:ea typeface="Microsoft JhengHei UI" panose="020B0604030504040204" charset="-120"/>
                <a:sym typeface="+mn-ea"/>
              </a:rPr>
              <a:t> </a:t>
            </a:r>
            <a:r>
              <a:rPr lang="en-GB" sz="2000" dirty="0">
                <a:solidFill>
                  <a:schemeClr val="bg1"/>
                </a:solidFill>
                <a:latin typeface="Microsoft JhengHei UI" panose="020B0604030504040204" charset="-120"/>
                <a:ea typeface="Microsoft JhengHei UI" panose="020B0604030504040204" charset="-120"/>
                <a:sym typeface="+mn-ea"/>
              </a:rPr>
              <a:t>computer.</a:t>
            </a:r>
            <a:endParaRPr lang="en-GB" sz="2000" dirty="0">
              <a:solidFill>
                <a:schemeClr val="bg1"/>
              </a:solidFill>
              <a:latin typeface="Microsoft JhengHei UI" panose="020B0604030504040204" charset="-120"/>
              <a:ea typeface="Microsoft JhengHei UI" panose="020B0604030504040204" charset="-120"/>
            </a:endParaRPr>
          </a:p>
          <a:p>
            <a:pPr marL="36830" indent="0" algn="l">
              <a:buNone/>
            </a:pPr>
            <a:endParaRPr lang="en-GB" sz="2000" dirty="0">
              <a:solidFill>
                <a:schemeClr val="bg1"/>
              </a:solidFill>
              <a:latin typeface="Microsoft JhengHei UI" panose="020B0604030504040204" charset="-120"/>
              <a:ea typeface="Microsoft JhengHei UI" panose="020B0604030504040204" charset="-120"/>
            </a:endParaRPr>
          </a:p>
          <a:p>
            <a:pPr algn="l"/>
            <a:r>
              <a:rPr lang="en-GB" sz="2000" b="1" dirty="0">
                <a:solidFill>
                  <a:schemeClr val="bg1"/>
                </a:solidFill>
                <a:latin typeface="Microsoft JhengHei UI" panose="020B0604030504040204" charset="-120"/>
                <a:ea typeface="Microsoft JhengHei UI" panose="020B0604030504040204" charset="-120"/>
                <a:sym typeface="+mn-ea"/>
              </a:rPr>
              <a:t>1985 :   </a:t>
            </a:r>
            <a:r>
              <a:rPr lang="en-US" altLang="en-US" sz="2000" dirty="0">
                <a:solidFill>
                  <a:schemeClr val="bg1"/>
                </a:solidFill>
                <a:latin typeface="Microsoft JhengHei UI" panose="020B0604030504040204" charset="-120"/>
                <a:ea typeface="Microsoft JhengHei UI" panose="020B0604030504040204" charset="-120"/>
                <a:sym typeface="+mn-ea"/>
              </a:rPr>
              <a:t>Peter Shor came up with a</a:t>
            </a:r>
            <a:r>
              <a:rPr lang="en-IN" altLang="en-US" sz="2000" dirty="0">
                <a:solidFill>
                  <a:schemeClr val="bg1"/>
                </a:solidFill>
                <a:latin typeface="Microsoft JhengHei UI" panose="020B0604030504040204" charset="-120"/>
                <a:ea typeface="Microsoft JhengHei UI" panose="020B0604030504040204" charset="-120"/>
                <a:sym typeface="+mn-ea"/>
              </a:rPr>
              <a:t> </a:t>
            </a:r>
            <a:r>
              <a:rPr lang="en-US" altLang="en-US" sz="2000" dirty="0">
                <a:solidFill>
                  <a:schemeClr val="bg1"/>
                </a:solidFill>
                <a:latin typeface="Microsoft JhengHei UI" panose="020B0604030504040204" charset="-120"/>
                <a:ea typeface="Microsoft JhengHei UI" panose="020B0604030504040204" charset="-120"/>
                <a:sym typeface="+mn-ea"/>
              </a:rPr>
              <a:t>quantum algorithm to facto</a:t>
            </a:r>
            <a:r>
              <a:rPr lang="en-IN" altLang="en-US" sz="2000" dirty="0">
                <a:solidFill>
                  <a:schemeClr val="bg1"/>
                </a:solidFill>
                <a:latin typeface="Microsoft JhengHei UI" panose="020B0604030504040204" charset="-120"/>
                <a:ea typeface="Microsoft JhengHei UI" panose="020B0604030504040204" charset="-120"/>
                <a:sym typeface="+mn-ea"/>
              </a:rPr>
              <a:t>r</a:t>
            </a:r>
            <a:r>
              <a:rPr lang="en-GB" sz="2000" b="1" dirty="0">
                <a:solidFill>
                  <a:schemeClr val="bg1"/>
                </a:solidFill>
                <a:latin typeface="Microsoft JhengHei UI" panose="020B0604030504040204" charset="-120"/>
                <a:ea typeface="Microsoft JhengHei UI" panose="020B0604030504040204" charset="-120"/>
                <a:sym typeface="+mn-ea"/>
              </a:rPr>
              <a:t> </a:t>
            </a:r>
            <a:r>
              <a:rPr lang="en-US" altLang="en-US" sz="2000" dirty="0">
                <a:solidFill>
                  <a:schemeClr val="bg1"/>
                </a:solidFill>
                <a:latin typeface="Microsoft JhengHei UI" panose="020B0604030504040204" charset="-120"/>
                <a:ea typeface="Microsoft JhengHei UI" panose="020B0604030504040204" charset="-120"/>
                <a:sym typeface="+mn-ea"/>
              </a:rPr>
              <a:t>very large numbers in polynomial time.</a:t>
            </a:r>
            <a:endParaRPr lang="en-US" altLang="en-US" sz="2000" dirty="0">
              <a:solidFill>
                <a:schemeClr val="bg1"/>
              </a:solidFill>
              <a:latin typeface="Microsoft JhengHei UI" panose="020B0604030504040204" charset="-120"/>
              <a:ea typeface="Microsoft JhengHei UI" panose="020B0604030504040204" charset="-120"/>
            </a:endParaRPr>
          </a:p>
          <a:p>
            <a:pPr algn="l"/>
            <a:endParaRPr lang="en-US" altLang="en-US" sz="2000" dirty="0">
              <a:solidFill>
                <a:schemeClr val="bg1"/>
              </a:solidFill>
              <a:latin typeface="Microsoft JhengHei UI" panose="020B0604030504040204" charset="-120"/>
              <a:ea typeface="Microsoft JhengHei UI" panose="020B0604030504040204" charset="-120"/>
            </a:endParaRPr>
          </a:p>
        </p:txBody>
      </p:sp>
      <p:pic>
        <p:nvPicPr>
          <p:cNvPr id="6" name="Picture 5"/>
          <p:cNvPicPr>
            <a:picLocks noChangeAspect="1"/>
          </p:cNvPicPr>
          <p:nvPr/>
        </p:nvPicPr>
        <p:blipFill>
          <a:blip r:embed="rId1"/>
          <a:stretch>
            <a:fillRect/>
          </a:stretch>
        </p:blipFill>
        <p:spPr>
          <a:xfrm>
            <a:off x="7032625" y="4115435"/>
            <a:ext cx="3258185" cy="2096770"/>
          </a:xfrm>
          <a:prstGeom prst="rect">
            <a:avLst/>
          </a:prstGeom>
        </p:spPr>
      </p:pic>
      <p:pic>
        <p:nvPicPr>
          <p:cNvPr id="9" name="Content Placeholder 8"/>
          <p:cNvPicPr>
            <a:picLocks noChangeAspect="1"/>
          </p:cNvPicPr>
          <p:nvPr>
            <p:ph idx="1"/>
          </p:nvPr>
        </p:nvPicPr>
        <p:blipFill>
          <a:blip r:embed="rId2"/>
          <a:stretch>
            <a:fillRect/>
          </a:stretch>
        </p:blipFill>
        <p:spPr>
          <a:xfrm>
            <a:off x="1945640" y="1821180"/>
            <a:ext cx="2475230" cy="4391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zh-CN" noProof="0" dirty="0">
                <a:ln>
                  <a:noFill/>
                </a:ln>
                <a:effectLst/>
                <a:uLnTx/>
                <a:uFillTx/>
                <a:ea typeface="+mj-ea"/>
                <a:sym typeface="+mn-ea"/>
              </a:rPr>
              <a:t>History </a:t>
            </a:r>
            <a:r>
              <a:rPr lang="en-GB" dirty="0">
                <a:sym typeface="+mn-ea"/>
              </a:rPr>
              <a:t>of Quantum Computing :</a:t>
            </a:r>
            <a:br>
              <a:rPr kumimoji="0" lang="en-GB" altLang="zh-CN" b="0" i="0" u="none" strike="noStrike" kern="1200" cap="none" spc="0" normalizeH="0" baseline="0" noProof="0" dirty="0">
                <a:ln>
                  <a:noFill/>
                </a:ln>
                <a:solidFill>
                  <a:schemeClr val="bg1"/>
                </a:solidFill>
                <a:effectLst/>
                <a:uLnTx/>
                <a:uFillTx/>
                <a:latin typeface="+mj-lt"/>
                <a:ea typeface="+mj-ea"/>
                <a:cs typeface="+mj-cs"/>
                <a:sym typeface="+mn-ea"/>
              </a:rPr>
            </a:br>
            <a:endParaRPr lang="en-US"/>
          </a:p>
        </p:txBody>
      </p:sp>
      <p:sp>
        <p:nvSpPr>
          <p:cNvPr id="3" name="Content Placeholder 2"/>
          <p:cNvSpPr>
            <a:spLocks noGrp="1"/>
          </p:cNvSpPr>
          <p:nvPr>
            <p:ph idx="1"/>
          </p:nvPr>
        </p:nvSpPr>
        <p:spPr>
          <a:xfrm>
            <a:off x="1000155" y="1631292"/>
            <a:ext cx="10353762" cy="5719312"/>
          </a:xfrm>
        </p:spPr>
        <p:txBody>
          <a:bodyPr>
            <a:normAutofit/>
          </a:bodyPr>
          <a:p>
            <a:r>
              <a:rPr lang="en-GB" sz="2800" b="1" dirty="0">
                <a:solidFill>
                  <a:schemeClr val="bg1"/>
                </a:solidFill>
                <a:latin typeface="Microsoft JhengHei UI" panose="020B0604030504040204" charset="-120"/>
                <a:ea typeface="Microsoft JhengHei UI" panose="020B0604030504040204" charset="-120"/>
              </a:rPr>
              <a:t>2012 : </a:t>
            </a:r>
            <a:r>
              <a:rPr lang="en-GB" sz="2800" dirty="0">
                <a:solidFill>
                  <a:schemeClr val="bg1"/>
                </a:solidFill>
                <a:latin typeface="Microsoft JhengHei UI" panose="020B0604030504040204" charset="-120"/>
                <a:ea typeface="Microsoft JhengHei UI" panose="020B0604030504040204" charset="-120"/>
              </a:rPr>
              <a:t>The coherence Time was improved.</a:t>
            </a:r>
            <a:endParaRPr lang="en-GB" sz="2800" dirty="0">
              <a:solidFill>
                <a:schemeClr val="bg1"/>
              </a:solidFill>
              <a:latin typeface="Microsoft JhengHei UI" panose="020B0604030504040204" charset="-120"/>
              <a:ea typeface="Microsoft JhengHei UI" panose="020B0604030504040204" charset="-120"/>
            </a:endParaRPr>
          </a:p>
          <a:p>
            <a:r>
              <a:rPr lang="en-GB" sz="2800" b="1" dirty="0">
                <a:solidFill>
                  <a:schemeClr val="bg1"/>
                </a:solidFill>
                <a:latin typeface="Microsoft JhengHei UI" panose="020B0604030504040204" charset="-120"/>
                <a:ea typeface="Microsoft JhengHei UI" panose="020B0604030504040204" charset="-120"/>
              </a:rPr>
              <a:t>2016 : </a:t>
            </a:r>
            <a:endParaRPr lang="en-GB" sz="2800" dirty="0">
              <a:solidFill>
                <a:schemeClr val="bg1"/>
              </a:solidFill>
              <a:latin typeface="Microsoft JhengHei UI" panose="020B0604030504040204" charset="-120"/>
              <a:ea typeface="Microsoft JhengHei UI" panose="020B0604030504040204" charset="-120"/>
            </a:endParaRPr>
          </a:p>
          <a:p>
            <a:pPr marL="36830" indent="0">
              <a:buNone/>
            </a:pPr>
            <a:r>
              <a:rPr lang="en-GB" sz="2800" b="1" dirty="0">
                <a:solidFill>
                  <a:schemeClr val="bg1"/>
                </a:solidFill>
                <a:latin typeface="Microsoft JhengHei UI" panose="020B0604030504040204" charset="-120"/>
                <a:ea typeface="Microsoft JhengHei UI" panose="020B0604030504040204" charset="-120"/>
              </a:rPr>
              <a:t>   IBM </a:t>
            </a:r>
            <a:r>
              <a:rPr lang="en-GB" sz="2800" dirty="0">
                <a:solidFill>
                  <a:schemeClr val="bg1"/>
                </a:solidFill>
                <a:latin typeface="Microsoft JhengHei UI" panose="020B0604030504040204" charset="-120"/>
                <a:ea typeface="Microsoft JhengHei UI" panose="020B0604030504040204" charset="-120"/>
              </a:rPr>
              <a:t>made quantum computing available on</a:t>
            </a:r>
            <a:endParaRPr lang="en-GB" sz="2800" dirty="0">
              <a:solidFill>
                <a:schemeClr val="bg1"/>
              </a:solidFill>
              <a:latin typeface="Microsoft JhengHei UI" panose="020B0604030504040204" charset="-120"/>
              <a:ea typeface="Microsoft JhengHei UI" panose="020B0604030504040204" charset="-120"/>
            </a:endParaRPr>
          </a:p>
          <a:p>
            <a:pPr marL="36830" indent="0">
              <a:buNone/>
            </a:pPr>
            <a:r>
              <a:rPr lang="en-GB" sz="2800" dirty="0">
                <a:solidFill>
                  <a:schemeClr val="bg1"/>
                </a:solidFill>
                <a:latin typeface="Microsoft JhengHei UI" panose="020B0604030504040204" charset="-120"/>
                <a:ea typeface="Microsoft JhengHei UI" panose="020B0604030504040204" charset="-120"/>
              </a:rPr>
              <a:t>   IBM cloud to accelerate innovation.</a:t>
            </a:r>
            <a:endParaRPr lang="en-GB" sz="2800" dirty="0">
              <a:solidFill>
                <a:schemeClr val="bg1"/>
              </a:solidFill>
              <a:latin typeface="Microsoft JhengHei UI" panose="020B0604030504040204" charset="-120"/>
              <a:ea typeface="Microsoft JhengHei UI" panose="020B0604030504040204" charset="-120"/>
            </a:endParaRPr>
          </a:p>
          <a:p>
            <a:pPr marL="36830" indent="0">
              <a:buNone/>
            </a:pPr>
            <a:r>
              <a:rPr lang="en-GB" sz="2800" b="1" dirty="0">
                <a:solidFill>
                  <a:schemeClr val="bg1"/>
                </a:solidFill>
                <a:latin typeface="Microsoft JhengHei UI" panose="020B0604030504040204" charset="-120"/>
                <a:ea typeface="Microsoft JhengHei UI" panose="020B0604030504040204" charset="-120"/>
              </a:rPr>
              <a:t>   </a:t>
            </a:r>
            <a:endParaRPr lang="en-GB" sz="2800" b="1" dirty="0">
              <a:solidFill>
                <a:schemeClr val="bg1"/>
              </a:solidFill>
              <a:latin typeface="Microsoft JhengHei UI" panose="020B0604030504040204" charset="-120"/>
              <a:ea typeface="Microsoft JhengHei UI" panose="020B0604030504040204" charset="-120"/>
            </a:endParaRPr>
          </a:p>
          <a:p>
            <a:pPr marL="36830" indent="0">
              <a:buNone/>
            </a:pPr>
            <a:r>
              <a:rPr lang="en-IN" sz="2800" dirty="0">
                <a:solidFill>
                  <a:schemeClr val="bg1"/>
                </a:solidFill>
                <a:latin typeface="Microsoft JhengHei UI" panose="020B0604030504040204" charset="-120"/>
                <a:ea typeface="Microsoft JhengHei UI" panose="020B0604030504040204" charset="-120"/>
              </a:rPr>
              <a:t>IBM's quantum processors are made up of </a:t>
            </a:r>
            <a:endParaRPr lang="en-IN" sz="2800" dirty="0">
              <a:solidFill>
                <a:schemeClr val="bg1"/>
              </a:solidFill>
              <a:latin typeface="Microsoft JhengHei UI" panose="020B0604030504040204" charset="-120"/>
              <a:ea typeface="Microsoft JhengHei UI" panose="020B0604030504040204" charset="-120"/>
            </a:endParaRPr>
          </a:p>
          <a:p>
            <a:pPr marL="36830" indent="0">
              <a:buNone/>
            </a:pPr>
            <a:r>
              <a:rPr lang="en-IN" sz="2800" dirty="0">
                <a:solidFill>
                  <a:schemeClr val="bg1"/>
                </a:solidFill>
                <a:latin typeface="Microsoft JhengHei UI" panose="020B0604030504040204" charset="-120"/>
                <a:ea typeface="Microsoft JhengHei UI" panose="020B0604030504040204" charset="-120"/>
              </a:rPr>
              <a:t>superconducting transmon qubits, located in a dilution refrigerator at the IBM Research headquarters at the Thomas J. Watson Research Center.</a:t>
            </a:r>
            <a:endParaRPr lang="en-IN" sz="2800" dirty="0">
              <a:solidFill>
                <a:schemeClr val="bg1"/>
              </a:solidFill>
              <a:latin typeface="Microsoft JhengHei UI" panose="020B0604030504040204" charset="-120"/>
              <a:ea typeface="Microsoft JhengHei UI" panose="020B0604030504040204" charset="-120"/>
            </a:endParaRPr>
          </a:p>
        </p:txBody>
      </p:sp>
      <p:pic>
        <p:nvPicPr>
          <p:cNvPr id="5" name="Picture 4"/>
          <p:cNvPicPr>
            <a:picLocks noChangeAspect="1"/>
          </p:cNvPicPr>
          <p:nvPr/>
        </p:nvPicPr>
        <p:blipFill>
          <a:blip r:embed="rId1"/>
          <a:stretch>
            <a:fillRect/>
          </a:stretch>
        </p:blipFill>
        <p:spPr>
          <a:xfrm>
            <a:off x="8878570" y="1631315"/>
            <a:ext cx="2800350" cy="30251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dirty="0">
                <a:sym typeface="+mn-ea"/>
              </a:rPr>
              <a:t>Classical Computer Vs Quantum Computer</a:t>
            </a:r>
            <a:endParaRPr 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雅黑细">
      <a:majorFont>
        <a:latin typeface="Calibri Light"/>
        <a:ea typeface="Arial"/>
        <a:cs typeface=""/>
      </a:majorFont>
      <a:minorFont>
        <a:latin typeface="Calibri"/>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雅黑细">
      <a:majorFont>
        <a:latin typeface="Calibri Light"/>
        <a:ea typeface="Arial"/>
        <a:cs typeface=""/>
      </a:majorFont>
      <a:minorFont>
        <a:latin typeface="Calibri"/>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9989</Words>
  <Application>WPS Presentation</Application>
  <PresentationFormat>宽屏</PresentationFormat>
  <Paragraphs>586</Paragraphs>
  <Slides>33</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33</vt:i4>
      </vt:variant>
    </vt:vector>
  </HeadingPairs>
  <TitlesOfParts>
    <vt:vector size="52" baseType="lpstr">
      <vt:lpstr>Arial</vt:lpstr>
      <vt:lpstr>SimSun</vt:lpstr>
      <vt:lpstr>Wingdings</vt:lpstr>
      <vt:lpstr>Calibri</vt:lpstr>
      <vt:lpstr>Microsoft YaHei Light</vt:lpstr>
      <vt:lpstr>Trebuchet MS</vt:lpstr>
      <vt:lpstr>Microsoft JhengHei UI</vt:lpstr>
      <vt:lpstr>Calibri Light</vt:lpstr>
      <vt:lpstr>Microsoft YaHei</vt:lpstr>
      <vt:lpstr>Arial Unicode MS</vt:lpstr>
      <vt:lpstr>Cambria Math</vt:lpstr>
      <vt:lpstr>MS Mincho</vt:lpstr>
      <vt:lpstr>Symbol</vt:lpstr>
      <vt:lpstr>Malgun Gothic</vt:lpstr>
      <vt:lpstr>Times New Roman</vt:lpstr>
      <vt:lpstr>Wingdings 2</vt:lpstr>
      <vt:lpstr>Cambria Math</vt:lpstr>
      <vt:lpstr>Office 主题</vt:lpstr>
      <vt:lpstr>1_Office 主题</vt:lpstr>
      <vt:lpstr>PowerPoint 演示文稿</vt:lpstr>
      <vt:lpstr>Overview</vt:lpstr>
      <vt:lpstr>PowerPoint 演示文稿</vt:lpstr>
      <vt:lpstr>What is Quantum computing ?  </vt:lpstr>
      <vt:lpstr>PowerPoint 演示文稿</vt:lpstr>
      <vt:lpstr>History of Quantum Computing :</vt:lpstr>
      <vt:lpstr>History of Quantum Computing :</vt:lpstr>
      <vt:lpstr>History of Quantum Computing : </vt:lpstr>
      <vt:lpstr>Classical Computer Vs Quantum Computer</vt:lpstr>
      <vt:lpstr>PowerPoint 演示文稿</vt:lpstr>
      <vt:lpstr>Representation of Qubit: </vt:lpstr>
      <vt:lpstr>PowerPoint 演示文稿</vt:lpstr>
      <vt:lpstr>Vector representation of a Qubit</vt:lpstr>
      <vt:lpstr>PowerPoint 演示文稿</vt:lpstr>
      <vt:lpstr>“Operations on Qubit”</vt:lpstr>
      <vt:lpstr>Operations on Qubits : Quantum Gates</vt:lpstr>
      <vt:lpstr>Hadamard (H) gate</vt:lpstr>
      <vt:lpstr>                        Pauli-X gate</vt:lpstr>
      <vt:lpstr>                        Pauli-Y gate</vt:lpstr>
      <vt:lpstr>                      Pauli-Z gate ()</vt:lpstr>
      <vt:lpstr>SWAP Gate</vt:lpstr>
      <vt:lpstr>Controlled NOT </vt:lpstr>
      <vt:lpstr>Toffoli (CCNOT) Gate</vt:lpstr>
      <vt:lpstr>Universal quantum gates</vt:lpstr>
      <vt:lpstr>PowerPoint 演示文稿</vt:lpstr>
      <vt:lpstr>“Applications of Quantum Computing”</vt:lpstr>
      <vt:lpstr>Universal Quantum Computer </vt:lpstr>
      <vt:lpstr>Quantum Mechanics Simulations</vt:lpstr>
      <vt:lpstr>“Obstacles in Quantum Computing”</vt:lpstr>
      <vt:lpstr>PowerPoint 演示文稿</vt:lpstr>
      <vt:lpstr>“Conclusion”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SHREYASH S BHATKAR</cp:lastModifiedBy>
  <cp:revision>36</cp:revision>
  <dcterms:created xsi:type="dcterms:W3CDTF">2015-10-06T12:45:00Z</dcterms:created>
  <dcterms:modified xsi:type="dcterms:W3CDTF">2021-10-25T06:59:09Z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1033-11.2.0.10351</vt:lpwstr>
  </property>
  <property fmtid="{D5CDD505-2E9C-101B-9397-08002B2CF9AE}" pid="3" name="ICV">
    <vt:lpwstr>1A9F1072A4824C02A6C3B53C81C086D3</vt:lpwstr>
  </property>
</Properties>
</file>