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5" r:id="rId11"/>
    <p:sldId id="263"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104" autoAdjust="0"/>
    <p:restoredTop sz="94660"/>
  </p:normalViewPr>
  <p:slideViewPr>
    <p:cSldViewPr>
      <p:cViewPr varScale="1">
        <p:scale>
          <a:sx n="51" d="100"/>
          <a:sy n="51" d="100"/>
        </p:scale>
        <p:origin x="-68" y="-488"/>
      </p:cViewPr>
      <p:guideLst>
        <p:guide orient="horz" pos="2160"/>
        <p:guide pos="285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17462"/>
            <a:ext cx="3821906" cy="466725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a:off x="236935" y="4041775"/>
            <a:ext cx="2449116" cy="2816225"/>
          </a:xfrm>
          <a:prstGeom prst="triangle">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4649788"/>
            <a:ext cx="600075" cy="2208213"/>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a:off x="0" y="4838700"/>
            <a:ext cx="1293019" cy="1487488"/>
          </a:xfrm>
          <a:prstGeom prst="triangle">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1" name="等腰三角形 10"/>
          <p:cNvSpPr/>
          <p:nvPr/>
        </p:nvSpPr>
        <p:spPr>
          <a:xfrm flipV="1">
            <a:off x="747713" y="1765300"/>
            <a:ext cx="1138238" cy="1308100"/>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0" y="439738"/>
            <a:ext cx="2065735" cy="3300413"/>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2578736" y="2261762"/>
            <a:ext cx="5935424" cy="2387600"/>
          </a:xfrm>
        </p:spPr>
        <p:txBody>
          <a:bodyPr anchor="b"/>
          <a:lstStyle>
            <a:lvl1pPr algn="l">
              <a:defRPr sz="4500" b="1" spc="300" baseline="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2578736" y="4741437"/>
            <a:ext cx="5935424" cy="1655762"/>
          </a:xfrm>
        </p:spPr>
        <p:txBody>
          <a:bodyPr/>
          <a:lstStyle>
            <a:lvl1pPr marL="0" indent="0" algn="l">
              <a:buNone/>
              <a:defRPr sz="18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smtClean="0"/>
              <a:t>单击此处编辑母版副标题样式</a:t>
            </a:r>
            <a:endParaRPr lang="zh-CN" altLang="en-US" strike="noStrike" noProof="1"/>
          </a:p>
        </p:txBody>
      </p:sp>
      <p:sp>
        <p:nvSpPr>
          <p:cNvPr id="13"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p>
            <a:fld id="{E225429B-1930-4B83-A7CC-652D8DF2B963}" type="datetimeFigureOut">
              <a:rPr lang="en-US" smtClean="0"/>
            </a:fld>
            <a:endParaRPr lang="en-US"/>
          </a:p>
        </p:txBody>
      </p:sp>
      <p:sp>
        <p:nvSpPr>
          <p:cNvPr id="14"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p>
            <a:endParaRPr lang="en-US"/>
          </a:p>
        </p:txBody>
      </p:sp>
      <p:sp>
        <p:nvSpPr>
          <p:cNvPr id="15"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p>
            <a:fld id="{C8359C4D-E209-4F22-9875-A94C00ABFFFD}"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3636963"/>
            <a:ext cx="875110" cy="3221038"/>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0" y="3527425"/>
            <a:ext cx="1448991" cy="3330575"/>
          </a:xfrm>
          <a:custGeom>
            <a:avLst/>
            <a:gdLst>
              <a:gd name="connsiteX0" fmla="*/ 0 w 1932106"/>
              <a:gd name="connsiteY0" fmla="*/ 0 h 3331217"/>
              <a:gd name="connsiteX1" fmla="*/ 1932106 w 1932106"/>
              <a:gd name="connsiteY1" fmla="*/ 3331217 h 3331217"/>
              <a:gd name="connsiteX2" fmla="*/ 0 w 1932106"/>
              <a:gd name="connsiteY2" fmla="*/ 3331217 h 3331217"/>
              <a:gd name="connsiteX3" fmla="*/ 0 w 1932106"/>
              <a:gd name="connsiteY3" fmla="*/ 0 h 3331217"/>
            </a:gdLst>
            <a:ahLst/>
            <a:cxnLst>
              <a:cxn ang="0">
                <a:pos x="connsiteX0" y="connsiteY0"/>
              </a:cxn>
              <a:cxn ang="0">
                <a:pos x="connsiteX1" y="connsiteY1"/>
              </a:cxn>
              <a:cxn ang="0">
                <a:pos x="connsiteX2" y="connsiteY2"/>
              </a:cxn>
              <a:cxn ang="0">
                <a:pos x="connsiteX3" y="connsiteY3"/>
              </a:cxn>
            </a:cxnLst>
            <a:rect l="l" t="t" r="r" b="b"/>
            <a:pathLst>
              <a:path w="1932106" h="3331217">
                <a:moveTo>
                  <a:pt x="0" y="0"/>
                </a:moveTo>
                <a:lnTo>
                  <a:pt x="1932106" y="3331217"/>
                </a:lnTo>
                <a:lnTo>
                  <a:pt x="0" y="3331217"/>
                </a:lnTo>
                <a:lnTo>
                  <a:pt x="0" y="0"/>
                </a:lnTo>
                <a:close/>
              </a:path>
            </a:pathLst>
          </a:cu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800100" y="1709738"/>
            <a:ext cx="7710488" cy="2852737"/>
          </a:xfrm>
        </p:spPr>
        <p:txBody>
          <a:bodyPr anchor="b"/>
          <a:lstStyle>
            <a:lvl1pPr>
              <a:defRPr sz="4500" b="1">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800100" y="4589463"/>
            <a:ext cx="7710488"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p>
            <a:fld id="{E225429B-1930-4B83-A7CC-652D8DF2B963}" type="datetimeFigureOut">
              <a:rPr lang="en-US" smtClean="0"/>
            </a:fld>
            <a:endParaRPr lang="en-US"/>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p>
            <a:endParaRPr lang="en-US"/>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p>
            <a:fld id="{C8359C4D-E209-4F22-9875-A94C00ABFFFD}"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27282C"/>
        </a:solidFill>
        <a:effectLst/>
      </p:bgPr>
    </p:bg>
    <p:spTree>
      <p:nvGrpSpPr>
        <p:cNvPr id="1" name=""/>
        <p:cNvGrpSpPr/>
        <p:nvPr/>
      </p:nvGrpSpPr>
      <p:grpSpPr>
        <a:xfrm>
          <a:off x="0" y="0"/>
          <a:ext cx="0" cy="0"/>
          <a:chOff x="0" y="0"/>
          <a:chExt cx="0" cy="0"/>
        </a:xfrm>
      </p:grpSpPr>
      <p:grpSp>
        <p:nvGrpSpPr>
          <p:cNvPr id="5122" name="组合 6"/>
          <p:cNvGrpSpPr/>
          <p:nvPr/>
        </p:nvGrpSpPr>
        <p:grpSpPr>
          <a:xfrm>
            <a:off x="0" y="-17462"/>
            <a:ext cx="871538" cy="1065212"/>
            <a:chOff x="0" y="-17037"/>
            <a:chExt cx="5095525" cy="4666400"/>
          </a:xfrm>
        </p:grpSpPr>
        <p:sp>
          <p:nvSpPr>
            <p:cNvPr id="8" name="任意多边形 7"/>
            <p:cNvSpPr/>
            <p:nvPr/>
          </p:nvSpPr>
          <p:spPr>
            <a:xfrm>
              <a:off x="0" y="-17037"/>
              <a:ext cx="5095525" cy="466640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flipV="1">
              <a:off x="996552" y="1764627"/>
              <a:ext cx="1518490" cy="1309043"/>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439770"/>
              <a:ext cx="2754101" cy="3300541"/>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11" name="日期占位符 2"/>
          <p:cNvSpPr>
            <a:spLocks noGrp="1"/>
          </p:cNvSpPr>
          <p:nvPr>
            <p:ph type="dt" sz="half" idx="2"/>
          </p:nvPr>
        </p:nvSpPr>
        <p:spPr>
          <a:xfrm>
            <a:off x="628650" y="6356350"/>
            <a:ext cx="2057400" cy="365125"/>
          </a:xfrm>
          <a:prstGeom prst="rect">
            <a:avLst/>
          </a:prstGeom>
        </p:spPr>
        <p:txBody>
          <a:bodyPr vert="horz" lIns="91440" tIns="45720" rIns="91440" bIns="45720" rtlCol="0" anchor="ctr"/>
          <a:lstStyle/>
          <a:p>
            <a:fld id="{E225429B-1930-4B83-A7CC-652D8DF2B963}" type="datetimeFigureOut">
              <a:rPr lang="en-US" smtClean="0"/>
            </a:fld>
            <a:endParaRPr lang="en-US"/>
          </a:p>
        </p:txBody>
      </p:sp>
      <p:sp>
        <p:nvSpPr>
          <p:cNvPr id="12" name="页脚占位符 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p>
            <a:endParaRPr lang="en-US"/>
          </a:p>
        </p:txBody>
      </p:sp>
      <p:sp>
        <p:nvSpPr>
          <p:cNvPr id="13" name="灯片编号占位符 4"/>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p>
            <a:fld id="{C8359C4D-E209-4F22-9875-A94C00ABFFFD}"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E225429B-1930-4B83-A7CC-652D8DF2B963}"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8359C4D-E209-4F22-9875-A94C00ABFFFD}"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225429B-1930-4B83-A7CC-652D8DF2B96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59C4D-E209-4F22-9875-A94C00ABFFFD}"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p:sp>
        <p:nvSpPr>
          <p:cNvPr id="1026" name="标题占位符 1"/>
          <p:cNvSpPr>
            <a:spLocks noGrp="1"/>
          </p:cNvSpPr>
          <p:nvPr>
            <p:ph type="title"/>
          </p:nvPr>
        </p:nvSpPr>
        <p:spPr>
          <a:xfrm>
            <a:off x="628650" y="365125"/>
            <a:ext cx="78867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628650" y="1825625"/>
            <a:ext cx="7886700" cy="4351338"/>
          </a:xfrm>
          <a:prstGeom prst="rect">
            <a:avLst/>
          </a:prstGeom>
          <a:noFill/>
          <a:ln w="9525">
            <a:noFill/>
          </a:ln>
        </p:spPr>
        <p:txBody>
          <a:bodyPr anchor="t" anchorCtr="0"/>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ea typeface="Arial" panose="020B0604020202020204" pitchFamily="34" charset="0"/>
              </a:defRPr>
            </a:lvl1pPr>
          </a:lstStyle>
          <a:p>
            <a:fld id="{E225429B-1930-4B83-A7CC-652D8DF2B963}" type="datetimeFigureOut">
              <a:rPr lang="en-US" smtClean="0"/>
            </a:fld>
            <a:endParaRPr 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ea typeface="Arial" panose="020B0604020202020204" pitchFamily="34" charset="0"/>
              </a:defRPr>
            </a:lvl1pPr>
          </a:lstStyle>
          <a:p>
            <a:endParaRPr 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359C4D-E209-4F22-9875-A94C00ABFFF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Arial" panose="020B0604020202020204" pitchFamily="34" charset="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Arial" panose="020B0604020202020204" pitchFamily="34"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Arial" panose="020B0604020202020204" pitchFamily="34"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Arial" panose="020B0604020202020204" pitchFamily="34"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Arial" panose="020B0604020202020204" pitchFamily="34"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Arial" panose="020B060402020202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930" y="836295"/>
            <a:ext cx="6368415" cy="2906395"/>
          </a:xfrm>
        </p:spPr>
        <p:txBody>
          <a:bodyPr/>
          <a:lstStyle/>
          <a:p>
            <a:pPr algn="l"/>
            <a:r>
              <a:rPr lang="en-IN" sz="4000" dirty="0" smtClean="0">
                <a:latin typeface="Microsoft JhengHei UI" panose="020B0604030504040204" charset="-120"/>
                <a:ea typeface="Microsoft JhengHei UI" panose="020B0604030504040204" charset="-120"/>
              </a:rPr>
              <a:t>CONSTRUCTOR AND DESTRUCTOR</a:t>
            </a:r>
            <a:br>
              <a:rPr lang="en-IN" dirty="0" smtClean="0">
                <a:latin typeface="Microsoft JhengHei UI" panose="020B0604030504040204" charset="-120"/>
                <a:ea typeface="Microsoft JhengHei UI" panose="020B0604030504040204" charset="-120"/>
              </a:rPr>
            </a:br>
            <a:r>
              <a:rPr lang="en-IN" sz="2000" dirty="0" smtClean="0">
                <a:solidFill>
                  <a:schemeClr val="bg2">
                    <a:lumMod val="75000"/>
                  </a:schemeClr>
                </a:solidFill>
                <a:latin typeface="Microsoft JhengHei UI" panose="020B0604030504040204" charset="-120"/>
                <a:ea typeface="Microsoft JhengHei UI" panose="020B0604030504040204" charset="-120"/>
              </a:rPr>
              <a:t>IN OBJECT ORIENTED PROGRAMMING.</a:t>
            </a:r>
            <a:endParaRPr lang="en-IN" sz="2000" dirty="0" smtClean="0">
              <a:solidFill>
                <a:schemeClr val="bg2">
                  <a:lumMod val="75000"/>
                </a:schemeClr>
              </a:solidFill>
              <a:latin typeface="Microsoft JhengHei UI" panose="020B0604030504040204" charset="-120"/>
              <a:ea typeface="Microsoft JhengHei UI" panose="020B0604030504040204" charset="-120"/>
            </a:endParaRPr>
          </a:p>
        </p:txBody>
      </p:sp>
      <p:sp>
        <p:nvSpPr>
          <p:cNvPr id="11266" name="副标题 2"/>
          <p:cNvSpPr>
            <a:spLocks noGrp="1"/>
          </p:cNvSpPr>
          <p:nvPr>
            <p:ph type="subTitle" idx="1"/>
          </p:nvPr>
        </p:nvSpPr>
        <p:spPr>
          <a:xfrm>
            <a:off x="2195830" y="4220845"/>
            <a:ext cx="7914005" cy="2322830"/>
          </a:xfrm>
        </p:spPr>
        <p:txBody>
          <a:bodyPr wrap="square" lIns="91440" tIns="45720" rIns="91440" bIns="45720" anchor="t" anchorCtr="0"/>
          <a:p>
            <a:pPr defTabSz="914400">
              <a:buClrTx/>
              <a:buSzTx/>
            </a:pPr>
            <a:r>
              <a:rPr lang="en-IN" altLang="zh-CN" kern="1200" dirty="0">
                <a:latin typeface="Microsoft JhengHei UI" panose="020B0604030504040204" charset="-120"/>
                <a:ea typeface="Microsoft JhengHei UI" panose="020B0604030504040204" charset="-120"/>
                <a:cs typeface="+mn-cs"/>
              </a:rPr>
              <a:t>SHREYASH BHATKAR  41</a:t>
            </a:r>
            <a:endParaRPr lang="en-IN" altLang="zh-CN" kern="1200" dirty="0">
              <a:latin typeface="Microsoft JhengHei UI" panose="020B0604030504040204" charset="-120"/>
              <a:ea typeface="Microsoft JhengHei UI" panose="020B0604030504040204" charset="-120"/>
              <a:cs typeface="+mn-cs"/>
            </a:endParaRPr>
          </a:p>
          <a:p>
            <a:pPr defTabSz="914400">
              <a:buClrTx/>
              <a:buSzTx/>
            </a:pPr>
            <a:endParaRPr lang="en-IN" altLang="zh-CN" kern="1200" dirty="0">
              <a:latin typeface="Microsoft JhengHei UI" panose="020B0604030504040204" charset="-120"/>
              <a:ea typeface="Microsoft JhengHei UI" panose="020B0604030504040204" charset="-120"/>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Constructor</a:t>
            </a:r>
            <a:endParaRPr lang="en-US"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845310"/>
            <a:ext cx="7886700" cy="4351655"/>
          </a:xfrm>
        </p:spPr>
        <p:txBody>
          <a:bodyPr/>
          <a:lstStyle/>
          <a:p>
            <a:r>
              <a:rPr lang="en-US" dirty="0" smtClean="0">
                <a:solidFill>
                  <a:schemeClr val="bg1"/>
                </a:solidFill>
              </a:rPr>
              <a:t>The constructor function is responsible for creation of object.</a:t>
            </a:r>
            <a:endParaRPr lang="en-US" dirty="0" smtClean="0">
              <a:solidFill>
                <a:schemeClr val="bg1"/>
              </a:solidFill>
            </a:endParaRPr>
          </a:p>
          <a:p>
            <a:endParaRPr lang="en-US" dirty="0" smtClean="0">
              <a:solidFill>
                <a:schemeClr val="bg1"/>
              </a:solidFill>
            </a:endParaRPr>
          </a:p>
          <a:p>
            <a:r>
              <a:rPr lang="en-US" dirty="0" smtClean="0">
                <a:solidFill>
                  <a:schemeClr val="bg1"/>
                </a:solidFill>
              </a:rPr>
              <a:t>But in previous examples, we have not defined any constructor in class</a:t>
            </a:r>
            <a:r>
              <a:rPr lang="en-IN" dirty="0" smtClean="0">
                <a:solidFill>
                  <a:schemeClr val="bg1"/>
                </a:solidFill>
              </a:rPr>
              <a:t>, o how come the objects were created of those classes?</a:t>
            </a:r>
            <a:endParaRPr lang="en-IN" dirty="0" smtClean="0">
              <a:solidFill>
                <a:schemeClr val="bg1"/>
              </a:solidFill>
            </a:endParaRPr>
          </a:p>
          <a:p>
            <a:endParaRPr lang="en-IN" dirty="0" smtClean="0">
              <a:solidFill>
                <a:schemeClr val="bg1"/>
              </a:solidFill>
            </a:endParaRPr>
          </a:p>
          <a:p>
            <a:r>
              <a:rPr lang="en-IN" dirty="0" smtClean="0">
                <a:solidFill>
                  <a:schemeClr val="bg1"/>
                </a:solidFill>
              </a:rPr>
              <a:t>The answer is, If no constructor is defined in the class in such situation the compiler implicitly provides a constructor, which is called as default constructor.</a:t>
            </a:r>
            <a:endParaRPr lang="en-IN" dirty="0" smtClean="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915" y="476568"/>
            <a:ext cx="7710488" cy="2852737"/>
          </a:xfrm>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Types of Constructor</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Text Placeholder 2"/>
          <p:cNvSpPr>
            <a:spLocks noGrp="1"/>
          </p:cNvSpPr>
          <p:nvPr>
            <p:ph type="body" idx="1"/>
          </p:nvPr>
        </p:nvSpPr>
        <p:spPr>
          <a:xfrm>
            <a:off x="899795" y="3716973"/>
            <a:ext cx="7710488" cy="1500187"/>
          </a:xfrm>
        </p:spPr>
        <p:txBody>
          <a:bodyPr/>
          <a:lstStyle/>
          <a:p>
            <a:r>
              <a:rPr lang="en-IN" dirty="0" smtClean="0">
                <a:solidFill>
                  <a:schemeClr val="bg1"/>
                </a:solidFill>
              </a:rPr>
              <a:t>Default Constructor / Non-</a:t>
            </a:r>
            <a:r>
              <a:rPr lang="en-IN" dirty="0" err="1" smtClean="0">
                <a:solidFill>
                  <a:schemeClr val="bg1"/>
                </a:solidFill>
              </a:rPr>
              <a:t>Arg</a:t>
            </a:r>
            <a:r>
              <a:rPr lang="en-IN" dirty="0" smtClean="0">
                <a:solidFill>
                  <a:schemeClr val="bg1"/>
                </a:solidFill>
              </a:rPr>
              <a:t> Constructor</a:t>
            </a:r>
            <a:endParaRPr lang="en-IN" dirty="0" smtClean="0">
              <a:solidFill>
                <a:schemeClr val="bg1"/>
              </a:solidFill>
            </a:endParaRPr>
          </a:p>
          <a:p>
            <a:endParaRPr lang="en-IN" dirty="0" smtClean="0">
              <a:solidFill>
                <a:schemeClr val="bg1"/>
              </a:solidFill>
            </a:endParaRPr>
          </a:p>
          <a:p>
            <a:r>
              <a:rPr lang="en-IN" dirty="0" smtClean="0">
                <a:solidFill>
                  <a:schemeClr val="bg1"/>
                </a:solidFill>
              </a:rPr>
              <a:t>Parameterized Constructor</a:t>
            </a:r>
            <a:endParaRPr lang="en-IN" dirty="0" smtClean="0">
              <a:solidFill>
                <a:schemeClr val="bg1"/>
              </a:solidFill>
            </a:endParaRPr>
          </a:p>
          <a:p>
            <a:endParaRPr lang="en-IN" dirty="0" smtClean="0">
              <a:solidFill>
                <a:schemeClr val="bg1"/>
              </a:solidFill>
            </a:endParaRPr>
          </a:p>
          <a:p>
            <a:r>
              <a:rPr lang="en-IN" dirty="0" smtClean="0">
                <a:solidFill>
                  <a:schemeClr val="bg1"/>
                </a:solidFill>
              </a:rPr>
              <a:t>Copy Constructor</a:t>
            </a:r>
            <a:endParaRPr lang="en-IN" dirty="0" smtClean="0">
              <a:solidFill>
                <a:schemeClr val="bg1"/>
              </a:solidFill>
            </a:endParaRPr>
          </a:p>
          <a:p>
            <a:endParaRPr lang="en-IN" dirty="0" smtClean="0">
              <a:solidFill>
                <a:schemeClr val="bg1"/>
              </a:solidFill>
            </a:endParaRPr>
          </a:p>
          <a:p>
            <a:r>
              <a:rPr lang="en-IN" dirty="0" smtClean="0">
                <a:solidFill>
                  <a:schemeClr val="bg1"/>
                </a:solidFill>
              </a:rPr>
              <a:t>Dynamic Constructor</a:t>
            </a:r>
            <a:endParaRPr lang="en-IN" dirty="0" smtClean="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Default Constructor</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825625"/>
            <a:ext cx="7886700" cy="4351655"/>
          </a:xfrm>
        </p:spPr>
        <p:txBody>
          <a:bodyPr/>
          <a:lstStyle/>
          <a:p>
            <a:r>
              <a:rPr lang="en-IN" dirty="0" smtClean="0">
                <a:solidFill>
                  <a:schemeClr val="bg1"/>
                </a:solidFill>
              </a:rPr>
              <a:t>A Constructor without any parameter is known as non-</a:t>
            </a:r>
            <a:r>
              <a:rPr lang="en-IN" dirty="0" err="1" smtClean="0">
                <a:solidFill>
                  <a:schemeClr val="bg1"/>
                </a:solidFill>
              </a:rPr>
              <a:t>arg</a:t>
            </a:r>
            <a:r>
              <a:rPr lang="en-IN" dirty="0" smtClean="0">
                <a:solidFill>
                  <a:schemeClr val="bg1"/>
                </a:solidFill>
              </a:rPr>
              <a:t> constructor or simply default constructor.</a:t>
            </a:r>
            <a:endParaRPr lang="en-IN" dirty="0" smtClean="0">
              <a:solidFill>
                <a:schemeClr val="bg1"/>
              </a:solidFill>
            </a:endParaRPr>
          </a:p>
          <a:p>
            <a:endParaRPr lang="en-IN" dirty="0" smtClean="0">
              <a:solidFill>
                <a:schemeClr val="bg1"/>
              </a:solidFill>
            </a:endParaRPr>
          </a:p>
          <a:p>
            <a:r>
              <a:rPr lang="en-IN" dirty="0" smtClean="0">
                <a:solidFill>
                  <a:schemeClr val="bg1"/>
                </a:solidFill>
              </a:rPr>
              <a:t>If no constructor is defined in a class, then compiler implicitly provides an empty body constructor which is called as default constructor.</a:t>
            </a:r>
            <a:endParaRPr lang="en-IN" dirty="0" smtClean="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Non-</a:t>
            </a:r>
            <a:r>
              <a:rPr lang="en-IN" sz="6000"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Arg</a:t>
            </a:r>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Constructor Example</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825625"/>
            <a:ext cx="7886700" cy="4351655"/>
          </a:xfrm>
        </p:spPr>
        <p:txBody>
          <a:bodyPr/>
          <a:lstStyle/>
          <a:p>
            <a:r>
              <a:rPr lang="en-IN" dirty="0" smtClean="0">
                <a:solidFill>
                  <a:schemeClr val="bg1"/>
                </a:solidFill>
              </a:rPr>
              <a:t>In example beside, the constructor function takes no arguments, and simply </a:t>
            </a:r>
            <a:r>
              <a:rPr lang="en-IN" dirty="0" err="1" smtClean="0">
                <a:solidFill>
                  <a:schemeClr val="bg1"/>
                </a:solidFill>
              </a:rPr>
              <a:t>initilizes</a:t>
            </a:r>
            <a:r>
              <a:rPr lang="en-IN" dirty="0" smtClean="0">
                <a:solidFill>
                  <a:schemeClr val="bg1"/>
                </a:solidFill>
              </a:rPr>
              <a:t> radius to zero</a:t>
            </a:r>
            <a:endParaRPr lang="en-IN" dirty="0" smtClean="0">
              <a:solidFill>
                <a:schemeClr val="bg1"/>
              </a:solidFill>
            </a:endParaRPr>
          </a:p>
          <a:p>
            <a:r>
              <a:rPr lang="en-IN" dirty="0" smtClean="0">
                <a:solidFill>
                  <a:schemeClr val="bg1"/>
                </a:solidFill>
              </a:rPr>
              <a:t>Non-</a:t>
            </a:r>
            <a:r>
              <a:rPr lang="en-IN" dirty="0" err="1" smtClean="0">
                <a:solidFill>
                  <a:schemeClr val="bg1"/>
                </a:solidFill>
              </a:rPr>
              <a:t>arg</a:t>
            </a:r>
            <a:r>
              <a:rPr lang="en-IN" dirty="0" smtClean="0">
                <a:solidFill>
                  <a:schemeClr val="bg1"/>
                </a:solidFill>
              </a:rPr>
              <a:t> constructor is also called as default constructor.</a:t>
            </a:r>
            <a:endParaRPr lang="en-IN" dirty="0" smtClean="0">
              <a:solidFill>
                <a:schemeClr val="bg1"/>
              </a:solidFill>
            </a:endParaRPr>
          </a:p>
        </p:txBody>
      </p:sp>
      <p:sp>
        <p:nvSpPr>
          <p:cNvPr id="4" name="Rectangle 3"/>
          <p:cNvSpPr/>
          <p:nvPr/>
        </p:nvSpPr>
        <p:spPr>
          <a:xfrm>
            <a:off x="1741170" y="2997200"/>
            <a:ext cx="5662295" cy="3692525"/>
          </a:xfrm>
          <a:prstGeom prst="rect">
            <a:avLst/>
          </a:prstGeom>
          <a:solidFill>
            <a:schemeClr val="accent4">
              <a:lumMod val="60000"/>
              <a:lumOff val="40000"/>
            </a:schemeClr>
          </a:solidFill>
        </p:spPr>
        <p:txBody>
          <a:bodyPr wrap="square">
            <a:spAutoFit/>
          </a:bodyPr>
          <a:lstStyle/>
          <a:p>
            <a:pPr>
              <a:buNone/>
            </a:pPr>
            <a:r>
              <a:rPr lang="en-IN" sz="2600" dirty="0" smtClean="0">
                <a:solidFill>
                  <a:schemeClr val="accent2"/>
                </a:solidFill>
              </a:rPr>
              <a:t>class</a:t>
            </a:r>
            <a:r>
              <a:rPr lang="en-IN" sz="2600" dirty="0" smtClean="0"/>
              <a:t> circle</a:t>
            </a:r>
            <a:endParaRPr lang="en-IN" sz="2600" dirty="0" smtClean="0"/>
          </a:p>
          <a:p>
            <a:pPr>
              <a:buNone/>
            </a:pPr>
            <a:r>
              <a:rPr lang="en-IN" sz="2600" dirty="0" smtClean="0"/>
              <a:t> {</a:t>
            </a:r>
            <a:endParaRPr lang="en-IN" sz="2600" dirty="0" smtClean="0"/>
          </a:p>
          <a:p>
            <a:pPr>
              <a:buNone/>
            </a:pPr>
            <a:r>
              <a:rPr lang="en-IN" sz="2600" dirty="0" smtClean="0"/>
              <a:t>	</a:t>
            </a:r>
            <a:r>
              <a:rPr lang="en-IN" sz="2600" dirty="0" smtClean="0">
                <a:solidFill>
                  <a:schemeClr val="accent2"/>
                </a:solidFill>
              </a:rPr>
              <a:t>float</a:t>
            </a:r>
            <a:r>
              <a:rPr lang="en-IN" sz="2600" dirty="0" smtClean="0"/>
              <a:t> radius;</a:t>
            </a:r>
            <a:endParaRPr lang="en-IN" sz="2600" dirty="0" smtClean="0"/>
          </a:p>
          <a:p>
            <a:pPr>
              <a:buNone/>
            </a:pPr>
            <a:r>
              <a:rPr lang="en-IN" sz="2600" dirty="0" smtClean="0">
                <a:solidFill>
                  <a:schemeClr val="accent2"/>
                </a:solidFill>
              </a:rPr>
              <a:t>     public</a:t>
            </a:r>
            <a:r>
              <a:rPr lang="en-IN" sz="2600" dirty="0" smtClean="0"/>
              <a:t>:</a:t>
            </a:r>
            <a:endParaRPr lang="en-IN" sz="2600" dirty="0" smtClean="0"/>
          </a:p>
          <a:p>
            <a:pPr>
              <a:buNone/>
            </a:pPr>
            <a:r>
              <a:rPr lang="en-IN" sz="2600" dirty="0" smtClean="0"/>
              <a:t>	</a:t>
            </a:r>
            <a:r>
              <a:rPr lang="en-IN" sz="2600" dirty="0" smtClean="0">
                <a:solidFill>
                  <a:schemeClr val="accent2"/>
                </a:solidFill>
              </a:rPr>
              <a:t>circle</a:t>
            </a:r>
            <a:r>
              <a:rPr lang="en-IN" sz="2600" dirty="0" smtClean="0"/>
              <a:t>()</a:t>
            </a:r>
            <a:endParaRPr lang="en-IN" sz="2600" dirty="0" smtClean="0"/>
          </a:p>
          <a:p>
            <a:pPr>
              <a:buNone/>
            </a:pPr>
            <a:r>
              <a:rPr lang="en-IN" sz="2600" dirty="0" smtClean="0"/>
              <a:t>	{</a:t>
            </a:r>
            <a:endParaRPr lang="en-IN" sz="2600" dirty="0" smtClean="0"/>
          </a:p>
          <a:p>
            <a:pPr>
              <a:buNone/>
            </a:pPr>
            <a:r>
              <a:rPr lang="en-IN" sz="2600" dirty="0" smtClean="0"/>
              <a:t>	        radius= 0;</a:t>
            </a:r>
            <a:endParaRPr lang="en-IN" sz="2600" dirty="0" smtClean="0"/>
          </a:p>
          <a:p>
            <a:pPr>
              <a:buNone/>
            </a:pPr>
            <a:r>
              <a:rPr lang="en-IN" sz="2600" dirty="0" smtClean="0"/>
              <a:t>	}</a:t>
            </a:r>
            <a:endParaRPr lang="en-IN" sz="2600" dirty="0" smtClean="0"/>
          </a:p>
          <a:p>
            <a:pPr>
              <a:buNone/>
            </a:pPr>
            <a:r>
              <a:rPr lang="en-IN" sz="2600" dirty="0" smtClean="0"/>
              <a:t>};</a:t>
            </a:r>
            <a:endParaRPr lang="en-US" sz="26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Default Constructor</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825625"/>
            <a:ext cx="7886700" cy="4351655"/>
          </a:xfrm>
        </p:spPr>
        <p:txBody>
          <a:bodyPr>
            <a:normAutofit/>
          </a:bodyPr>
          <a:lstStyle/>
          <a:p>
            <a:r>
              <a:rPr lang="en-IN" dirty="0" smtClean="0">
                <a:solidFill>
                  <a:schemeClr val="bg1"/>
                </a:solidFill>
              </a:rPr>
              <a:t>In example beside, we have not defined any constructor, so compiler will provide an empty body constructor to the class, which is called as default constructor</a:t>
            </a:r>
            <a:endParaRPr lang="en-IN" dirty="0" smtClean="0">
              <a:solidFill>
                <a:schemeClr val="bg1"/>
              </a:solidFill>
            </a:endParaRPr>
          </a:p>
        </p:txBody>
      </p:sp>
      <p:sp>
        <p:nvSpPr>
          <p:cNvPr id="4" name="Rectangle 3"/>
          <p:cNvSpPr/>
          <p:nvPr/>
        </p:nvSpPr>
        <p:spPr>
          <a:xfrm>
            <a:off x="928662" y="3857628"/>
            <a:ext cx="3000396" cy="2861310"/>
          </a:xfrm>
          <a:prstGeom prst="rect">
            <a:avLst/>
          </a:prstGeom>
          <a:solidFill>
            <a:schemeClr val="accent4">
              <a:lumMod val="60000"/>
              <a:lumOff val="40000"/>
            </a:schemeClr>
          </a:solidFill>
          <a:ln>
            <a:solidFill>
              <a:schemeClr val="accent1">
                <a:lumMod val="50000"/>
              </a:schemeClr>
            </a:solidFill>
          </a:ln>
        </p:spPr>
        <p:txBody>
          <a:bodyPr wrap="square">
            <a:spAutoFit/>
          </a:bodyPr>
          <a:lstStyle/>
          <a:p>
            <a:pPr>
              <a:buNone/>
            </a:pPr>
            <a:r>
              <a:rPr lang="en-IN" sz="2000" dirty="0" smtClean="0">
                <a:solidFill>
                  <a:schemeClr val="accent2"/>
                </a:solidFill>
              </a:rPr>
              <a:t>class</a:t>
            </a:r>
            <a:r>
              <a:rPr lang="en-IN" sz="2000" dirty="0" smtClean="0"/>
              <a:t> circle</a:t>
            </a:r>
            <a:endParaRPr lang="en-IN" sz="2000" dirty="0" smtClean="0"/>
          </a:p>
          <a:p>
            <a:pPr>
              <a:buNone/>
            </a:pPr>
            <a:r>
              <a:rPr lang="en-IN" sz="2000" dirty="0" smtClean="0"/>
              <a:t> {</a:t>
            </a:r>
            <a:endParaRPr lang="en-IN" sz="2000" dirty="0" smtClean="0"/>
          </a:p>
          <a:p>
            <a:pPr>
              <a:buNone/>
            </a:pPr>
            <a:r>
              <a:rPr lang="en-IN" sz="2000" dirty="0" smtClean="0"/>
              <a:t>	</a:t>
            </a:r>
            <a:r>
              <a:rPr lang="en-IN" sz="2000" dirty="0" smtClean="0">
                <a:solidFill>
                  <a:schemeClr val="accent2"/>
                </a:solidFill>
              </a:rPr>
              <a:t>float</a:t>
            </a:r>
            <a:r>
              <a:rPr lang="en-IN" sz="2000" dirty="0" smtClean="0"/>
              <a:t> radius;</a:t>
            </a:r>
            <a:endParaRPr lang="en-IN" sz="2000" dirty="0" smtClean="0"/>
          </a:p>
          <a:p>
            <a:pPr>
              <a:buNone/>
            </a:pPr>
            <a:r>
              <a:rPr lang="en-IN" sz="2000" dirty="0" smtClean="0">
                <a:solidFill>
                  <a:schemeClr val="accent2"/>
                </a:solidFill>
              </a:rPr>
              <a:t>     public</a:t>
            </a:r>
            <a:r>
              <a:rPr lang="en-IN" sz="2000" dirty="0" smtClean="0"/>
              <a:t>:</a:t>
            </a:r>
            <a:endParaRPr lang="en-IN" sz="2000" dirty="0" smtClean="0"/>
          </a:p>
          <a:p>
            <a:pPr>
              <a:buNone/>
            </a:pPr>
            <a:r>
              <a:rPr lang="en-IN" sz="2000" dirty="0" smtClean="0"/>
              <a:t>	</a:t>
            </a:r>
            <a:r>
              <a:rPr lang="en-IN" sz="2000" dirty="0" smtClean="0">
                <a:solidFill>
                  <a:schemeClr val="accent2"/>
                </a:solidFill>
              </a:rPr>
              <a:t>circle</a:t>
            </a:r>
            <a:r>
              <a:rPr lang="en-IN" sz="2000" dirty="0" smtClean="0"/>
              <a:t>()</a:t>
            </a:r>
            <a:endParaRPr lang="en-IN" sz="2000" dirty="0" smtClean="0"/>
          </a:p>
          <a:p>
            <a:pPr>
              <a:buNone/>
            </a:pPr>
            <a:r>
              <a:rPr lang="en-IN" sz="2000" dirty="0" smtClean="0"/>
              <a:t>	{</a:t>
            </a:r>
            <a:endParaRPr lang="en-IN" sz="2000" dirty="0" smtClean="0"/>
          </a:p>
          <a:p>
            <a:pPr>
              <a:buNone/>
            </a:pPr>
            <a:r>
              <a:rPr lang="en-IN" sz="2000" dirty="0" smtClean="0"/>
              <a:t>	        radius= 0;</a:t>
            </a:r>
            <a:endParaRPr lang="en-IN" sz="2000" dirty="0" smtClean="0"/>
          </a:p>
          <a:p>
            <a:pPr>
              <a:buNone/>
            </a:pPr>
            <a:r>
              <a:rPr lang="en-IN" sz="2000" dirty="0" smtClean="0"/>
              <a:t>	}</a:t>
            </a:r>
            <a:endParaRPr lang="en-IN" sz="2000" dirty="0" smtClean="0"/>
          </a:p>
          <a:p>
            <a:pPr>
              <a:buNone/>
            </a:pPr>
            <a:r>
              <a:rPr lang="en-IN" sz="2000" dirty="0" smtClean="0"/>
              <a:t>};</a:t>
            </a:r>
            <a:endParaRPr lang="en-US" sz="2000" dirty="0" smtClean="0"/>
          </a:p>
        </p:txBody>
      </p:sp>
      <p:sp>
        <p:nvSpPr>
          <p:cNvPr id="5" name="Rectangle 4"/>
          <p:cNvSpPr/>
          <p:nvPr/>
        </p:nvSpPr>
        <p:spPr>
          <a:xfrm>
            <a:off x="4140492" y="5089198"/>
            <a:ext cx="3000396" cy="1630045"/>
          </a:xfrm>
          <a:prstGeom prst="rect">
            <a:avLst/>
          </a:prstGeom>
          <a:solidFill>
            <a:schemeClr val="accent4">
              <a:lumMod val="60000"/>
              <a:lumOff val="40000"/>
            </a:schemeClr>
          </a:solidFill>
          <a:ln>
            <a:solidFill>
              <a:schemeClr val="accent1">
                <a:lumMod val="50000"/>
              </a:schemeClr>
            </a:solidFill>
          </a:ln>
        </p:spPr>
        <p:txBody>
          <a:bodyPr wrap="square">
            <a:spAutoFit/>
          </a:bodyPr>
          <a:lstStyle/>
          <a:p>
            <a:pPr>
              <a:buNone/>
            </a:pPr>
            <a:r>
              <a:rPr lang="en-IN" sz="2000" dirty="0" smtClean="0">
                <a:solidFill>
                  <a:schemeClr val="accent2"/>
                </a:solidFill>
              </a:rPr>
              <a:t>class</a:t>
            </a:r>
            <a:r>
              <a:rPr lang="en-IN" sz="2000" dirty="0" smtClean="0"/>
              <a:t> circle</a:t>
            </a:r>
            <a:endParaRPr lang="en-IN" sz="2000" dirty="0" smtClean="0"/>
          </a:p>
          <a:p>
            <a:pPr>
              <a:buNone/>
            </a:pPr>
            <a:r>
              <a:rPr lang="en-IN" sz="2000" dirty="0" smtClean="0"/>
              <a:t> {</a:t>
            </a:r>
            <a:endParaRPr lang="en-IN" sz="2000" dirty="0" smtClean="0"/>
          </a:p>
          <a:p>
            <a:pPr>
              <a:buNone/>
            </a:pPr>
            <a:r>
              <a:rPr lang="en-IN" sz="2000" dirty="0" smtClean="0"/>
              <a:t>	</a:t>
            </a:r>
            <a:r>
              <a:rPr lang="en-IN" sz="2000" dirty="0" smtClean="0">
                <a:solidFill>
                  <a:schemeClr val="accent2"/>
                </a:solidFill>
              </a:rPr>
              <a:t>float</a:t>
            </a:r>
            <a:r>
              <a:rPr lang="en-IN" sz="2000" dirty="0" smtClean="0"/>
              <a:t> radius;</a:t>
            </a:r>
            <a:endParaRPr lang="en-IN" sz="2000" dirty="0" smtClean="0"/>
          </a:p>
          <a:p>
            <a:pPr>
              <a:buNone/>
            </a:pPr>
            <a:r>
              <a:rPr lang="en-IN" sz="2000" dirty="0" smtClean="0">
                <a:solidFill>
                  <a:schemeClr val="accent2"/>
                </a:solidFill>
              </a:rPr>
              <a:t>     public</a:t>
            </a:r>
            <a:r>
              <a:rPr lang="en-IN" sz="2000" dirty="0" smtClean="0"/>
              <a:t>:</a:t>
            </a:r>
            <a:endParaRPr lang="en-IN" sz="2000" dirty="0" smtClean="0"/>
          </a:p>
          <a:p>
            <a:pPr>
              <a:buNone/>
            </a:pPr>
            <a:r>
              <a:rPr lang="en-IN" sz="2000" dirty="0" smtClean="0"/>
              <a:t>};</a:t>
            </a:r>
            <a:endParaRPr lang="en-US" sz="2000" dirty="0" smtClean="0"/>
          </a:p>
        </p:txBody>
      </p:sp>
      <p:sp>
        <p:nvSpPr>
          <p:cNvPr id="6" name="Curved Left Arrow 5"/>
          <p:cNvSpPr/>
          <p:nvPr/>
        </p:nvSpPr>
        <p:spPr>
          <a:xfrm rot="16200000">
            <a:off x="3814124" y="3827461"/>
            <a:ext cx="785818" cy="128588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Parameterised Constructor</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825625"/>
            <a:ext cx="7886700" cy="4351655"/>
          </a:xfrm>
        </p:spPr>
        <p:txBody>
          <a:bodyPr/>
          <a:lstStyle/>
          <a:p>
            <a:r>
              <a:rPr lang="en-IN" dirty="0" smtClean="0">
                <a:solidFill>
                  <a:schemeClr val="bg1"/>
                </a:solidFill>
              </a:rPr>
              <a:t>Sometimes it becomes necessary to initialize the various data elements of an objects with different values when they are created.</a:t>
            </a:r>
            <a:endParaRPr lang="en-IN" dirty="0" smtClean="0">
              <a:solidFill>
                <a:schemeClr val="bg1"/>
              </a:solidFill>
            </a:endParaRPr>
          </a:p>
          <a:p>
            <a:r>
              <a:rPr lang="en-IN" dirty="0" smtClean="0">
                <a:solidFill>
                  <a:schemeClr val="bg1"/>
                </a:solidFill>
              </a:rPr>
              <a:t>This achieved by passing arguments to the constructor function when the objects are created.</a:t>
            </a:r>
            <a:endParaRPr lang="en-IN" dirty="0" smtClean="0">
              <a:solidFill>
                <a:schemeClr val="bg1"/>
              </a:solidFill>
            </a:endParaRPr>
          </a:p>
          <a:p>
            <a:r>
              <a:rPr lang="en-IN" dirty="0" smtClean="0">
                <a:solidFill>
                  <a:schemeClr val="bg1"/>
                </a:solidFill>
              </a:rPr>
              <a:t>The constructors that can take arguments are called parameterized constructor.</a:t>
            </a:r>
            <a:r>
              <a:rPr lang="en-IN"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Parameterised Constructor</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Rectangle 3"/>
          <p:cNvSpPr/>
          <p:nvPr/>
        </p:nvSpPr>
        <p:spPr>
          <a:xfrm>
            <a:off x="642910" y="1785926"/>
            <a:ext cx="3500462" cy="483108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buNone/>
            </a:pPr>
            <a:r>
              <a:rPr lang="en-IN" sz="2200" dirty="0" smtClean="0">
                <a:solidFill>
                  <a:schemeClr val="accent2"/>
                </a:solidFill>
              </a:rPr>
              <a:t>class</a:t>
            </a:r>
            <a:r>
              <a:rPr lang="en-IN" sz="2200" dirty="0" smtClean="0"/>
              <a:t> circle</a:t>
            </a:r>
            <a:endParaRPr lang="en-IN" sz="2200" dirty="0" smtClean="0"/>
          </a:p>
          <a:p>
            <a:pPr>
              <a:buNone/>
            </a:pPr>
            <a:r>
              <a:rPr lang="en-IN" sz="2200" dirty="0" smtClean="0"/>
              <a:t> {</a:t>
            </a:r>
            <a:endParaRPr lang="en-IN" sz="2200" dirty="0" smtClean="0"/>
          </a:p>
          <a:p>
            <a:pPr>
              <a:buNone/>
            </a:pPr>
            <a:r>
              <a:rPr lang="en-IN" sz="2200" dirty="0" smtClean="0"/>
              <a:t>	</a:t>
            </a:r>
            <a:r>
              <a:rPr lang="en-IN" sz="2200" dirty="0" smtClean="0">
                <a:solidFill>
                  <a:schemeClr val="accent2"/>
                </a:solidFill>
              </a:rPr>
              <a:t>float</a:t>
            </a:r>
            <a:r>
              <a:rPr lang="en-IN" sz="2200" dirty="0" smtClean="0"/>
              <a:t> radius;</a:t>
            </a:r>
            <a:endParaRPr lang="en-IN" sz="2200" dirty="0" smtClean="0"/>
          </a:p>
          <a:p>
            <a:pPr>
              <a:buNone/>
            </a:pPr>
            <a:r>
              <a:rPr lang="en-IN" sz="2200" dirty="0" smtClean="0">
                <a:solidFill>
                  <a:schemeClr val="accent2"/>
                </a:solidFill>
              </a:rPr>
              <a:t>     public</a:t>
            </a:r>
            <a:r>
              <a:rPr lang="en-IN" sz="2200" dirty="0" smtClean="0"/>
              <a:t>:</a:t>
            </a:r>
            <a:endParaRPr lang="en-IN" sz="2200" dirty="0" smtClean="0"/>
          </a:p>
          <a:p>
            <a:pPr>
              <a:buNone/>
            </a:pPr>
            <a:r>
              <a:rPr lang="en-IN" sz="2200" dirty="0" smtClean="0"/>
              <a:t>	</a:t>
            </a:r>
            <a:r>
              <a:rPr lang="en-IN" sz="2200" dirty="0" smtClean="0">
                <a:solidFill>
                  <a:schemeClr val="accent2"/>
                </a:solidFill>
              </a:rPr>
              <a:t>circle</a:t>
            </a:r>
            <a:r>
              <a:rPr lang="en-IN" sz="2200" dirty="0" smtClean="0"/>
              <a:t>()</a:t>
            </a:r>
            <a:endParaRPr lang="en-IN" sz="2200" dirty="0" smtClean="0"/>
          </a:p>
          <a:p>
            <a:pPr>
              <a:buNone/>
            </a:pPr>
            <a:r>
              <a:rPr lang="en-IN" sz="2200" dirty="0" smtClean="0"/>
              <a:t>	{</a:t>
            </a:r>
            <a:endParaRPr lang="en-IN" sz="2200" dirty="0" smtClean="0"/>
          </a:p>
          <a:p>
            <a:pPr>
              <a:buNone/>
            </a:pPr>
            <a:r>
              <a:rPr lang="en-IN" sz="2200" dirty="0" smtClean="0"/>
              <a:t>	        radius= 0;</a:t>
            </a:r>
            <a:endParaRPr lang="en-IN" sz="2200" dirty="0" smtClean="0"/>
          </a:p>
          <a:p>
            <a:pPr>
              <a:buNone/>
            </a:pPr>
            <a:r>
              <a:rPr lang="en-IN" sz="2200" dirty="0" smtClean="0"/>
              <a:t>	}</a:t>
            </a:r>
            <a:endParaRPr lang="en-IN" sz="2200" dirty="0" smtClean="0"/>
          </a:p>
          <a:p>
            <a:pPr>
              <a:buNone/>
            </a:pPr>
            <a:r>
              <a:rPr lang="en-IN" sz="2200" dirty="0"/>
              <a:t>	</a:t>
            </a:r>
            <a:r>
              <a:rPr lang="en-IN" sz="2200" dirty="0" smtClean="0">
                <a:solidFill>
                  <a:schemeClr val="accent2"/>
                </a:solidFill>
              </a:rPr>
              <a:t>circle</a:t>
            </a:r>
            <a:r>
              <a:rPr lang="en-IN" sz="2200" dirty="0" smtClean="0"/>
              <a:t>(float r)</a:t>
            </a:r>
            <a:endParaRPr lang="en-IN" sz="2200" dirty="0" smtClean="0"/>
          </a:p>
          <a:p>
            <a:pPr>
              <a:buNone/>
            </a:pPr>
            <a:r>
              <a:rPr lang="en-IN" sz="2200" dirty="0" smtClean="0"/>
              <a:t>	{</a:t>
            </a:r>
            <a:endParaRPr lang="en-IN" sz="2200" dirty="0" smtClean="0"/>
          </a:p>
          <a:p>
            <a:pPr>
              <a:buNone/>
            </a:pPr>
            <a:r>
              <a:rPr lang="en-IN" sz="2200" dirty="0" smtClean="0"/>
              <a:t>	        radius= r;</a:t>
            </a:r>
            <a:endParaRPr lang="en-IN" sz="2200" dirty="0" smtClean="0"/>
          </a:p>
          <a:p>
            <a:pPr>
              <a:buNone/>
            </a:pPr>
            <a:r>
              <a:rPr lang="en-IN" sz="2200" dirty="0" smtClean="0"/>
              <a:t>	}</a:t>
            </a:r>
            <a:endParaRPr lang="en-IN" sz="2200" dirty="0" smtClean="0"/>
          </a:p>
          <a:p>
            <a:pPr>
              <a:buNone/>
            </a:pPr>
            <a:endParaRPr lang="en-IN" sz="2200" dirty="0" smtClean="0"/>
          </a:p>
          <a:p>
            <a:pPr>
              <a:buNone/>
            </a:pPr>
            <a:r>
              <a:rPr lang="en-IN" sz="2200" dirty="0" smtClean="0"/>
              <a:t>};</a:t>
            </a:r>
            <a:endParaRPr lang="en-US" sz="2200" dirty="0" smtClean="0"/>
          </a:p>
        </p:txBody>
      </p:sp>
      <p:sp>
        <p:nvSpPr>
          <p:cNvPr id="5" name="TextBox 4"/>
          <p:cNvSpPr txBox="1"/>
          <p:nvPr/>
        </p:nvSpPr>
        <p:spPr>
          <a:xfrm>
            <a:off x="4500562" y="2143116"/>
            <a:ext cx="3935244" cy="82994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sz="2400" dirty="0" smtClean="0"/>
              <a:t>Non-</a:t>
            </a:r>
            <a:r>
              <a:rPr lang="en-IN" sz="2400" dirty="0" err="1" smtClean="0"/>
              <a:t>arg</a:t>
            </a:r>
            <a:r>
              <a:rPr lang="en-IN" sz="2400" dirty="0" smtClean="0"/>
              <a:t> (Default) Constructor, which takes no argument.</a:t>
            </a:r>
            <a:endParaRPr lang="en-US" sz="2400" dirty="0"/>
          </a:p>
        </p:txBody>
      </p:sp>
      <p:sp>
        <p:nvSpPr>
          <p:cNvPr id="6" name="Rectangle 5"/>
          <p:cNvSpPr/>
          <p:nvPr/>
        </p:nvSpPr>
        <p:spPr>
          <a:xfrm>
            <a:off x="4714876" y="4500570"/>
            <a:ext cx="4000528" cy="89154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IN" sz="2600" dirty="0" err="1" smtClean="0"/>
              <a:t>Parametirised</a:t>
            </a:r>
            <a:r>
              <a:rPr lang="en-IN" sz="2600" dirty="0" smtClean="0"/>
              <a:t> Constructor, which takes no argument.</a:t>
            </a:r>
            <a:endParaRPr lang="en-US" sz="2600" dirty="0"/>
          </a:p>
        </p:txBody>
      </p:sp>
      <p:cxnSp>
        <p:nvCxnSpPr>
          <p:cNvPr id="8" name="Straight Arrow Connector 7"/>
          <p:cNvCxnSpPr>
            <a:stCxn id="6" idx="1"/>
          </p:cNvCxnSpPr>
          <p:nvPr/>
        </p:nvCxnSpPr>
        <p:spPr>
          <a:xfrm rot="10800000">
            <a:off x="3286116" y="4729174"/>
            <a:ext cx="1428760" cy="21770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a:stCxn id="5" idx="1"/>
          </p:cNvCxnSpPr>
          <p:nvPr/>
        </p:nvCxnSpPr>
        <p:spPr>
          <a:xfrm rot="10800000" flipV="1">
            <a:off x="2714612" y="2558495"/>
            <a:ext cx="1785950" cy="757157"/>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Parameterised Constructor</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825625"/>
            <a:ext cx="7886700" cy="4351655"/>
          </a:xfrm>
        </p:spPr>
        <p:style>
          <a:lnRef idx="1">
            <a:schemeClr val="accent4"/>
          </a:lnRef>
          <a:fillRef idx="3">
            <a:schemeClr val="accent4"/>
          </a:fillRef>
          <a:effectRef idx="2">
            <a:schemeClr val="accent4"/>
          </a:effectRef>
          <a:fontRef idx="minor">
            <a:schemeClr val="lt1"/>
          </a:fontRef>
        </p:style>
        <p:txBody>
          <a:bodyPr>
            <a:normAutofit lnSpcReduction="10000"/>
          </a:bodyPr>
          <a:lstStyle/>
          <a:p>
            <a:pPr marL="0" lvl="0" indent="0">
              <a:spcBef>
                <a:spcPts val="0"/>
              </a:spcBef>
              <a:buClrTx/>
              <a:buSzTx/>
              <a:buNone/>
            </a:pPr>
            <a:r>
              <a:rPr lang="en-IN" sz="2200" dirty="0" smtClean="0">
                <a:solidFill>
                  <a:srgbClr val="009DD9"/>
                </a:solidFill>
              </a:rPr>
              <a:t>class</a:t>
            </a:r>
            <a:r>
              <a:rPr lang="en-IN" sz="2200" dirty="0" smtClean="0">
                <a:solidFill>
                  <a:prstClr val="black"/>
                </a:solidFill>
              </a:rPr>
              <a:t> circle</a:t>
            </a:r>
            <a:endParaRPr lang="en-IN" sz="2200" dirty="0" smtClean="0">
              <a:solidFill>
                <a:prstClr val="black"/>
              </a:solidFill>
            </a:endParaRPr>
          </a:p>
          <a:p>
            <a:pPr marL="0" lvl="0" indent="0">
              <a:spcBef>
                <a:spcPts val="0"/>
              </a:spcBef>
              <a:buClrTx/>
              <a:buSzTx/>
              <a:buNone/>
            </a:pPr>
            <a:r>
              <a:rPr lang="en-IN" sz="2200" dirty="0" smtClean="0">
                <a:solidFill>
                  <a:prstClr val="black"/>
                </a:solidFill>
              </a:rPr>
              <a:t> {</a:t>
            </a:r>
            <a:endParaRPr lang="en-IN" sz="2200" dirty="0" smtClean="0">
              <a:solidFill>
                <a:prstClr val="black"/>
              </a:solidFill>
            </a:endParaRPr>
          </a:p>
          <a:p>
            <a:pPr marL="0" lvl="0" indent="0">
              <a:spcBef>
                <a:spcPts val="0"/>
              </a:spcBef>
              <a:buClrTx/>
              <a:buSzTx/>
              <a:buNone/>
            </a:pPr>
            <a:r>
              <a:rPr lang="en-IN" sz="2200" dirty="0" smtClean="0">
                <a:solidFill>
                  <a:prstClr val="black"/>
                </a:solidFill>
              </a:rPr>
              <a:t>	</a:t>
            </a:r>
            <a:r>
              <a:rPr lang="en-IN" sz="2200" dirty="0" smtClean="0">
                <a:solidFill>
                  <a:srgbClr val="009DD9"/>
                </a:solidFill>
              </a:rPr>
              <a:t>float</a:t>
            </a:r>
            <a:r>
              <a:rPr lang="en-IN" sz="2200" dirty="0" smtClean="0">
                <a:solidFill>
                  <a:prstClr val="black"/>
                </a:solidFill>
              </a:rPr>
              <a:t> radius;</a:t>
            </a:r>
            <a:endParaRPr lang="en-IN" sz="2200" dirty="0" smtClean="0">
              <a:solidFill>
                <a:prstClr val="black"/>
              </a:solidFill>
            </a:endParaRPr>
          </a:p>
          <a:p>
            <a:pPr marL="0" lvl="0" indent="0">
              <a:spcBef>
                <a:spcPts val="0"/>
              </a:spcBef>
              <a:buClrTx/>
              <a:buSzTx/>
              <a:buNone/>
            </a:pPr>
            <a:r>
              <a:rPr lang="en-IN" sz="2200" dirty="0" smtClean="0">
                <a:solidFill>
                  <a:srgbClr val="009DD9"/>
                </a:solidFill>
              </a:rPr>
              <a:t>     public</a:t>
            </a:r>
            <a:r>
              <a:rPr lang="en-IN" sz="2200" dirty="0" smtClean="0">
                <a:solidFill>
                  <a:prstClr val="black"/>
                </a:solidFill>
              </a:rPr>
              <a:t>:</a:t>
            </a:r>
            <a:endParaRPr lang="en-IN" sz="2200" dirty="0" smtClean="0">
              <a:solidFill>
                <a:prstClr val="black"/>
              </a:solidFill>
            </a:endParaRPr>
          </a:p>
          <a:p>
            <a:pPr marL="0" lvl="0" indent="0">
              <a:spcBef>
                <a:spcPts val="0"/>
              </a:spcBef>
              <a:buClrTx/>
              <a:buSzTx/>
              <a:buNone/>
            </a:pPr>
            <a:r>
              <a:rPr lang="en-IN" sz="2200" dirty="0" smtClean="0">
                <a:solidFill>
                  <a:prstClr val="black"/>
                </a:solidFill>
              </a:rPr>
              <a:t>	</a:t>
            </a:r>
            <a:r>
              <a:rPr lang="en-IN" sz="2200" dirty="0" smtClean="0">
                <a:solidFill>
                  <a:srgbClr val="009DD9"/>
                </a:solidFill>
              </a:rPr>
              <a:t>circle</a:t>
            </a:r>
            <a:r>
              <a:rPr lang="en-IN" sz="2200" dirty="0" smtClean="0">
                <a:solidFill>
                  <a:prstClr val="black"/>
                </a:solidFill>
              </a:rPr>
              <a:t>()</a:t>
            </a:r>
            <a:endParaRPr lang="en-IN" sz="2200" dirty="0" smtClean="0">
              <a:solidFill>
                <a:prstClr val="black"/>
              </a:solidFill>
            </a:endParaRPr>
          </a:p>
          <a:p>
            <a:pPr marL="0" lvl="0" indent="0">
              <a:spcBef>
                <a:spcPts val="0"/>
              </a:spcBef>
              <a:buClrTx/>
              <a:buSzTx/>
              <a:buNone/>
            </a:pPr>
            <a:r>
              <a:rPr lang="en-IN" sz="2200" dirty="0" smtClean="0">
                <a:solidFill>
                  <a:prstClr val="black"/>
                </a:solidFill>
              </a:rPr>
              <a:t>	{</a:t>
            </a:r>
            <a:endParaRPr lang="en-IN" sz="2200" dirty="0" smtClean="0">
              <a:solidFill>
                <a:prstClr val="black"/>
              </a:solidFill>
            </a:endParaRPr>
          </a:p>
          <a:p>
            <a:pPr marL="0" lvl="0" indent="0">
              <a:spcBef>
                <a:spcPts val="0"/>
              </a:spcBef>
              <a:buClrTx/>
              <a:buSzTx/>
              <a:buNone/>
            </a:pPr>
            <a:r>
              <a:rPr lang="en-IN" sz="2200" dirty="0" smtClean="0">
                <a:solidFill>
                  <a:prstClr val="black"/>
                </a:solidFill>
              </a:rPr>
              <a:t>	        radius= 0;</a:t>
            </a:r>
            <a:endParaRPr lang="en-IN" sz="2200" dirty="0" smtClean="0">
              <a:solidFill>
                <a:prstClr val="black"/>
              </a:solidFill>
            </a:endParaRPr>
          </a:p>
          <a:p>
            <a:pPr marL="0" lvl="0" indent="0">
              <a:spcBef>
                <a:spcPts val="0"/>
              </a:spcBef>
              <a:buClrTx/>
              <a:buSzTx/>
              <a:buNone/>
            </a:pPr>
            <a:r>
              <a:rPr lang="en-IN" sz="2200" dirty="0" smtClean="0">
                <a:solidFill>
                  <a:prstClr val="black"/>
                </a:solidFill>
              </a:rPr>
              <a:t>	}</a:t>
            </a:r>
            <a:endParaRPr lang="en-IN" sz="2200" dirty="0" smtClean="0">
              <a:solidFill>
                <a:prstClr val="black"/>
              </a:solidFill>
            </a:endParaRPr>
          </a:p>
          <a:p>
            <a:pPr marL="0" lvl="0" indent="0">
              <a:spcBef>
                <a:spcPts val="0"/>
              </a:spcBef>
              <a:buClrTx/>
              <a:buSzTx/>
              <a:buNone/>
            </a:pPr>
            <a:r>
              <a:rPr lang="en-IN" sz="2200" dirty="0" smtClean="0">
                <a:solidFill>
                  <a:prstClr val="black"/>
                </a:solidFill>
              </a:rPr>
              <a:t>	</a:t>
            </a:r>
            <a:r>
              <a:rPr lang="en-IN" sz="2200" dirty="0" smtClean="0">
                <a:solidFill>
                  <a:srgbClr val="009DD9"/>
                </a:solidFill>
              </a:rPr>
              <a:t>circle</a:t>
            </a:r>
            <a:r>
              <a:rPr lang="en-IN" sz="2200" dirty="0" smtClean="0">
                <a:solidFill>
                  <a:prstClr val="black"/>
                </a:solidFill>
              </a:rPr>
              <a:t>(float r)</a:t>
            </a:r>
            <a:endParaRPr lang="en-IN" sz="2200" dirty="0" smtClean="0">
              <a:solidFill>
                <a:prstClr val="black"/>
              </a:solidFill>
            </a:endParaRPr>
          </a:p>
          <a:p>
            <a:pPr marL="0" lvl="0" indent="0">
              <a:spcBef>
                <a:spcPts val="0"/>
              </a:spcBef>
              <a:buClrTx/>
              <a:buSzTx/>
              <a:buNone/>
            </a:pPr>
            <a:r>
              <a:rPr lang="en-IN" sz="2200" dirty="0" smtClean="0">
                <a:solidFill>
                  <a:prstClr val="black"/>
                </a:solidFill>
              </a:rPr>
              <a:t>	{</a:t>
            </a:r>
            <a:endParaRPr lang="en-IN" sz="2200" dirty="0" smtClean="0">
              <a:solidFill>
                <a:prstClr val="black"/>
              </a:solidFill>
            </a:endParaRPr>
          </a:p>
          <a:p>
            <a:pPr marL="0" lvl="0" indent="0">
              <a:spcBef>
                <a:spcPts val="0"/>
              </a:spcBef>
              <a:buClrTx/>
              <a:buSzTx/>
              <a:buNone/>
            </a:pPr>
            <a:r>
              <a:rPr lang="en-IN" sz="2200" dirty="0" smtClean="0">
                <a:solidFill>
                  <a:prstClr val="black"/>
                </a:solidFill>
              </a:rPr>
              <a:t>	        radius= r;</a:t>
            </a:r>
            <a:endParaRPr lang="en-IN" sz="2200" dirty="0" smtClean="0">
              <a:solidFill>
                <a:prstClr val="black"/>
              </a:solidFill>
            </a:endParaRPr>
          </a:p>
          <a:p>
            <a:pPr marL="0" lvl="0" indent="0">
              <a:spcBef>
                <a:spcPts val="0"/>
              </a:spcBef>
              <a:buClrTx/>
              <a:buSzTx/>
              <a:buNone/>
            </a:pPr>
            <a:r>
              <a:rPr lang="en-IN" sz="2200" dirty="0" smtClean="0">
                <a:solidFill>
                  <a:prstClr val="black"/>
                </a:solidFill>
              </a:rPr>
              <a:t>	}</a:t>
            </a:r>
            <a:endParaRPr lang="en-IN" sz="2200" dirty="0" smtClean="0">
              <a:solidFill>
                <a:prstClr val="black"/>
              </a:solidFill>
            </a:endParaRPr>
          </a:p>
          <a:p>
            <a:pPr marL="0" lvl="0" indent="0">
              <a:spcBef>
                <a:spcPts val="0"/>
              </a:spcBef>
              <a:buClrTx/>
              <a:buSzTx/>
              <a:buNone/>
            </a:pPr>
            <a:endParaRPr lang="en-IN" sz="2200" dirty="0" smtClean="0">
              <a:solidFill>
                <a:prstClr val="black"/>
              </a:solidFill>
            </a:endParaRPr>
          </a:p>
          <a:p>
            <a:pPr marL="0" lvl="0" indent="0">
              <a:spcBef>
                <a:spcPts val="0"/>
              </a:spcBef>
              <a:buClrTx/>
              <a:buSzTx/>
              <a:buNone/>
            </a:pPr>
            <a:r>
              <a:rPr lang="en-IN" sz="2200" dirty="0" smtClean="0">
                <a:solidFill>
                  <a:prstClr val="black"/>
                </a:solidFill>
              </a:rPr>
              <a:t>};</a:t>
            </a:r>
            <a:endParaRPr lang="en-US" sz="2200" dirty="0" smtClean="0">
              <a:solidFill>
                <a:prstClr val="black"/>
              </a:solidFill>
            </a:endParaRPr>
          </a:p>
          <a:p>
            <a:endParaRPr lang="en-US" dirty="0"/>
          </a:p>
        </p:txBody>
      </p:sp>
      <p:sp>
        <p:nvSpPr>
          <p:cNvPr id="5" name="Rectangle 4"/>
          <p:cNvSpPr/>
          <p:nvPr/>
        </p:nvSpPr>
        <p:spPr>
          <a:xfrm>
            <a:off x="4214810" y="2285992"/>
            <a:ext cx="4572000" cy="3291840"/>
          </a:xfrm>
          <a:prstGeom prst="rect">
            <a:avLst/>
          </a:prstGeom>
          <a:solidFill>
            <a:schemeClr val="bg1"/>
          </a:solidFill>
          <a:ln>
            <a:solidFill>
              <a:schemeClr val="accent3"/>
            </a:solidFill>
          </a:ln>
        </p:spPr>
        <p:txBody>
          <a:bodyPr wrap="square">
            <a:spAutoFit/>
          </a:bodyPr>
          <a:lstStyle/>
          <a:p>
            <a:pPr>
              <a:buFont typeface="Arial" panose="020B0604020202020204" pitchFamily="34" charset="0"/>
              <a:buChar char="•"/>
            </a:pPr>
            <a:r>
              <a:rPr lang="en-IN" sz="2600" dirty="0" smtClean="0"/>
              <a:t>When a constructor is parameterized, we must pass the arguments to the constructor function when an object is declared.</a:t>
            </a:r>
            <a:endParaRPr lang="en-IN" sz="2600" dirty="0" smtClean="0"/>
          </a:p>
          <a:p>
            <a:pPr>
              <a:buFont typeface="Arial" panose="020B0604020202020204" pitchFamily="34" charset="0"/>
              <a:buChar char="•"/>
            </a:pPr>
            <a:r>
              <a:rPr lang="en-IN" sz="2600" dirty="0" smtClean="0"/>
              <a:t>Consider following declaration</a:t>
            </a:r>
            <a:endParaRPr lang="en-IN" sz="2600" dirty="0" smtClean="0"/>
          </a:p>
          <a:p>
            <a:r>
              <a:rPr lang="en-IN" sz="2600" dirty="0" smtClean="0"/>
              <a:t>       circle </a:t>
            </a:r>
            <a:r>
              <a:rPr lang="en-IN" sz="2600" dirty="0" err="1" smtClean="0"/>
              <a:t>firstObject</a:t>
            </a:r>
            <a:r>
              <a:rPr lang="en-IN" sz="2600" dirty="0" smtClean="0"/>
              <a:t>;</a:t>
            </a:r>
            <a:endParaRPr lang="en-IN" sz="2600" dirty="0" smtClean="0"/>
          </a:p>
          <a:p>
            <a:r>
              <a:rPr lang="en-IN" sz="2600" dirty="0" smtClean="0"/>
              <a:t>       circle </a:t>
            </a:r>
            <a:r>
              <a:rPr lang="en-IN" sz="2600" dirty="0" err="1" smtClean="0"/>
              <a:t>secondObject</a:t>
            </a:r>
            <a:r>
              <a:rPr lang="en-IN" sz="2600" dirty="0" smtClean="0"/>
              <a:t>(15);</a:t>
            </a:r>
            <a:endParaRPr lang="en-US" sz="2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Multiple Constructor in a class</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Text Placeholder 2"/>
          <p:cNvSpPr>
            <a:spLocks noGrp="1"/>
          </p:cNvSpPr>
          <p:nvPr>
            <p:ph type="body" idx="1"/>
          </p:nvPr>
        </p:nvSpPr>
        <p:spPr/>
        <p:txBody>
          <a:bodyPr/>
          <a:lstStyle/>
          <a:p>
            <a:r>
              <a:rPr lang="en-IN" dirty="0" smtClean="0">
                <a:solidFill>
                  <a:schemeClr val="bg1"/>
                </a:solidFill>
              </a:rPr>
              <a:t>C++ permits to use more than one constructor in a single class.</a:t>
            </a:r>
            <a:endParaRPr lang="en-IN" dirty="0" smtClean="0">
              <a:solidFill>
                <a:schemeClr val="bg1"/>
              </a:solidFill>
            </a:endParaRPr>
          </a:p>
          <a:p>
            <a:pPr>
              <a:buNone/>
            </a:pPr>
            <a:endParaRPr lang="en-IN" dirty="0" smtClean="0">
              <a:solidFill>
                <a:schemeClr val="bg1"/>
              </a:solidFill>
            </a:endParaRPr>
          </a:p>
          <a:p>
            <a:r>
              <a:rPr lang="en-IN" dirty="0" smtClean="0">
                <a:solidFill>
                  <a:schemeClr val="bg1"/>
                </a:solidFill>
              </a:rPr>
              <a:t>Add();  // No Arguments</a:t>
            </a:r>
            <a:endParaRPr lang="en-IN" dirty="0" smtClean="0">
              <a:solidFill>
                <a:schemeClr val="bg1"/>
              </a:solidFill>
            </a:endParaRPr>
          </a:p>
          <a:p>
            <a:endParaRPr lang="en-IN" dirty="0" smtClean="0">
              <a:solidFill>
                <a:schemeClr val="bg1"/>
              </a:solidFill>
            </a:endParaRPr>
          </a:p>
          <a:p>
            <a:r>
              <a:rPr lang="en-IN" dirty="0" smtClean="0">
                <a:solidFill>
                  <a:schemeClr val="bg1"/>
                </a:solidFill>
              </a:rPr>
              <a:t>Add(</a:t>
            </a:r>
            <a:r>
              <a:rPr lang="en-IN" dirty="0" err="1" smtClean="0">
                <a:solidFill>
                  <a:schemeClr val="bg1"/>
                </a:solidFill>
              </a:rPr>
              <a:t>int</a:t>
            </a:r>
            <a:r>
              <a:rPr lang="en-IN" dirty="0" smtClean="0">
                <a:solidFill>
                  <a:schemeClr val="bg1"/>
                </a:solidFill>
              </a:rPr>
              <a:t>, </a:t>
            </a:r>
            <a:r>
              <a:rPr lang="en-IN" dirty="0" err="1" smtClean="0">
                <a:solidFill>
                  <a:schemeClr val="bg1"/>
                </a:solidFill>
              </a:rPr>
              <a:t>int</a:t>
            </a:r>
            <a:r>
              <a:rPr lang="en-IN" dirty="0" smtClean="0">
                <a:solidFill>
                  <a:schemeClr val="bg1"/>
                </a:solidFill>
              </a:rPr>
              <a:t>); // Two arguments</a:t>
            </a:r>
            <a:endParaRPr lang="en-IN" dirty="0" smtClean="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Multiple Constructor in a class:</a:t>
            </a:r>
            <a:endParaRPr lang="en-IN" sz="48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825625"/>
            <a:ext cx="8808720" cy="4351655"/>
          </a:xfrm>
        </p:spPr>
        <p:style>
          <a:lnRef idx="3">
            <a:schemeClr val="lt1"/>
          </a:lnRef>
          <a:fillRef idx="1">
            <a:schemeClr val="accent6"/>
          </a:fillRef>
          <a:effectRef idx="1">
            <a:schemeClr val="accent6"/>
          </a:effectRef>
          <a:fontRef idx="minor">
            <a:schemeClr val="lt1"/>
          </a:fontRef>
        </p:style>
        <p:txBody>
          <a:bodyPr>
            <a:normAutofit lnSpcReduction="10000"/>
          </a:bodyPr>
          <a:lstStyle/>
          <a:p>
            <a:pPr>
              <a:buNone/>
            </a:pPr>
            <a:r>
              <a:rPr lang="en-IN" dirty="0" smtClean="0"/>
              <a:t>class add</a:t>
            </a:r>
            <a:endParaRPr lang="en-IN" dirty="0" smtClean="0"/>
          </a:p>
          <a:p>
            <a:pPr>
              <a:buNone/>
            </a:pPr>
            <a:r>
              <a:rPr lang="en-IN" dirty="0" smtClean="0"/>
              <a:t>{</a:t>
            </a:r>
            <a:endParaRPr lang="en-IN" dirty="0" smtClean="0"/>
          </a:p>
          <a:p>
            <a:pPr>
              <a:buNone/>
            </a:pPr>
            <a:r>
              <a:rPr lang="en-IN" dirty="0" smtClean="0"/>
              <a:t>	</a:t>
            </a:r>
            <a:r>
              <a:rPr lang="en-IN" dirty="0" err="1" smtClean="0"/>
              <a:t>int</a:t>
            </a:r>
            <a:r>
              <a:rPr lang="en-IN" dirty="0" smtClean="0"/>
              <a:t> m, n;</a:t>
            </a:r>
            <a:endParaRPr lang="en-IN" dirty="0" smtClean="0"/>
          </a:p>
          <a:p>
            <a:pPr>
              <a:buNone/>
            </a:pPr>
            <a:r>
              <a:rPr lang="en-IN" dirty="0" smtClean="0"/>
              <a:t> </a:t>
            </a:r>
            <a:r>
              <a:rPr lang="en-IN" dirty="0" smtClean="0"/>
              <a:t>public:</a:t>
            </a:r>
            <a:endParaRPr lang="en-IN" dirty="0" smtClean="0"/>
          </a:p>
          <a:p>
            <a:pPr>
              <a:buNone/>
            </a:pPr>
            <a:r>
              <a:rPr lang="en-IN" dirty="0" smtClean="0"/>
              <a:t>	</a:t>
            </a:r>
            <a:r>
              <a:rPr lang="en-IN" dirty="0" smtClean="0"/>
              <a:t>add() { m=0, n=0;}</a:t>
            </a:r>
            <a:endParaRPr lang="en-IN" dirty="0" smtClean="0"/>
          </a:p>
          <a:p>
            <a:pPr>
              <a:buNone/>
            </a:pPr>
            <a:r>
              <a:rPr lang="en-IN" dirty="0" smtClean="0"/>
              <a:t> </a:t>
            </a:r>
            <a:r>
              <a:rPr lang="en-IN" dirty="0" smtClean="0"/>
              <a:t>   add(</a:t>
            </a:r>
            <a:r>
              <a:rPr lang="en-IN" dirty="0" err="1" smtClean="0"/>
              <a:t>int</a:t>
            </a:r>
            <a:r>
              <a:rPr lang="en-IN" dirty="0" smtClean="0"/>
              <a:t> a, </a:t>
            </a:r>
            <a:r>
              <a:rPr lang="en-IN" dirty="0" err="1" smtClean="0"/>
              <a:t>int</a:t>
            </a:r>
            <a:r>
              <a:rPr lang="en-IN" dirty="0" smtClean="0"/>
              <a:t> b)</a:t>
            </a:r>
            <a:endParaRPr lang="en-IN" dirty="0" smtClean="0"/>
          </a:p>
          <a:p>
            <a:pPr>
              <a:buNone/>
            </a:pPr>
            <a:r>
              <a:rPr lang="en-IN" dirty="0" smtClean="0"/>
              <a:t>	</a:t>
            </a:r>
            <a:r>
              <a:rPr lang="en-IN" dirty="0" smtClean="0"/>
              <a:t>{ m=a, n=b; }</a:t>
            </a:r>
            <a:endParaRPr lang="en-IN" dirty="0" smtClean="0"/>
          </a:p>
          <a:p>
            <a:pPr>
              <a:buNone/>
            </a:pPr>
            <a:r>
              <a:rPr lang="en-IN" dirty="0" smtClean="0"/>
              <a:t>	</a:t>
            </a:r>
            <a:r>
              <a:rPr lang="en-IN" dirty="0" smtClean="0"/>
              <a:t>add(add&amp; </a:t>
            </a:r>
            <a:r>
              <a:rPr lang="en-IN" dirty="0" err="1" smtClean="0"/>
              <a:t>i</a:t>
            </a:r>
            <a:r>
              <a:rPr lang="en-IN" dirty="0" smtClean="0"/>
              <a:t>)</a:t>
            </a:r>
            <a:endParaRPr lang="en-IN" dirty="0" smtClean="0"/>
          </a:p>
          <a:p>
            <a:pPr>
              <a:buNone/>
            </a:pPr>
            <a:r>
              <a:rPr lang="en-IN" dirty="0" smtClean="0"/>
              <a:t>	</a:t>
            </a:r>
            <a:r>
              <a:rPr lang="en-IN" dirty="0" smtClean="0"/>
              <a:t>{ m=</a:t>
            </a:r>
            <a:r>
              <a:rPr lang="en-IN" dirty="0" err="1" smtClean="0"/>
              <a:t>i.m</a:t>
            </a:r>
            <a:r>
              <a:rPr lang="en-IN" dirty="0" smtClean="0"/>
              <a:t>; n=</a:t>
            </a:r>
            <a:r>
              <a:rPr lang="en-IN" dirty="0" err="1" smtClean="0"/>
              <a:t>i.n</a:t>
            </a:r>
            <a:r>
              <a:rPr lang="en-IN" dirty="0" smtClean="0"/>
              <a:t>; }</a:t>
            </a:r>
            <a:endParaRPr lang="en-IN" dirty="0" smtClean="0"/>
          </a:p>
          <a:p>
            <a:pPr>
              <a:buNone/>
            </a:pPr>
            <a:r>
              <a:rPr lang="en-IN" dirty="0" smtClean="0"/>
              <a:t>};</a:t>
            </a:r>
            <a:endParaRPr lang="en-IN" dirty="0" smtClean="0"/>
          </a:p>
        </p:txBody>
      </p:sp>
      <p:sp>
        <p:nvSpPr>
          <p:cNvPr id="4" name="TextBox 3"/>
          <p:cNvSpPr txBox="1"/>
          <p:nvPr/>
        </p:nvSpPr>
        <p:spPr>
          <a:xfrm>
            <a:off x="4214810" y="2285992"/>
            <a:ext cx="4564326" cy="3291840"/>
          </a:xfrm>
          <a:prstGeom prst="rect">
            <a:avLst/>
          </a:prstGeom>
          <a:noFill/>
        </p:spPr>
        <p:txBody>
          <a:bodyPr wrap="square" rtlCol="0">
            <a:spAutoFit/>
          </a:bodyPr>
          <a:lstStyle/>
          <a:p>
            <a:pPr>
              <a:buFont typeface="Arial" panose="020B0604020202020204" pitchFamily="34" charset="0"/>
              <a:buChar char="•"/>
            </a:pPr>
            <a:r>
              <a:rPr lang="en-IN" sz="2600" dirty="0" smtClean="0"/>
              <a:t>The first constructor receives no arguments.</a:t>
            </a:r>
            <a:endParaRPr lang="en-IN" sz="2600" dirty="0" smtClean="0"/>
          </a:p>
          <a:p>
            <a:pPr>
              <a:buFont typeface="Arial" panose="020B0604020202020204" pitchFamily="34" charset="0"/>
              <a:buChar char="•"/>
            </a:pPr>
            <a:endParaRPr lang="en-IN" sz="2600" dirty="0"/>
          </a:p>
          <a:p>
            <a:pPr>
              <a:buFont typeface="Arial" panose="020B0604020202020204" pitchFamily="34" charset="0"/>
              <a:buChar char="•"/>
            </a:pPr>
            <a:r>
              <a:rPr lang="en-IN" sz="2600" dirty="0" smtClean="0"/>
              <a:t>The second constructor receives two integer arguments.</a:t>
            </a:r>
            <a:endParaRPr lang="en-IN" sz="2600" dirty="0" smtClean="0"/>
          </a:p>
          <a:p>
            <a:pPr>
              <a:buFont typeface="Arial" panose="020B0604020202020204" pitchFamily="34" charset="0"/>
              <a:buChar char="•"/>
            </a:pPr>
            <a:endParaRPr lang="en-IN" sz="2600" dirty="0"/>
          </a:p>
          <a:p>
            <a:pPr>
              <a:buFont typeface="Arial" panose="020B0604020202020204" pitchFamily="34" charset="0"/>
              <a:buChar char="•"/>
            </a:pPr>
            <a:r>
              <a:rPr lang="en-IN" sz="2600" dirty="0" smtClean="0"/>
              <a:t>The third constructor receives one add object as an argument.</a:t>
            </a:r>
            <a:endParaRPr lang="en-IN" sz="26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332423"/>
            <a:ext cx="7710488" cy="2852737"/>
          </a:xfrm>
        </p:spPr>
        <p:txBody>
          <a:bodyPr/>
          <a:lstStyle/>
          <a:p>
            <a:pPr algn="ctr"/>
            <a:r>
              <a:rPr lang="en-US" dirty="0" smtClean="0"/>
              <a:t>		</a:t>
            </a:r>
            <a:r>
              <a:rPr lang="en-US" sz="600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6000" dirty="0" smtClean="0">
                <a:ln w="9525" cmpd="sng">
                  <a:solidFill>
                    <a:schemeClr val="accent1"/>
                  </a:solidFill>
                  <a:prstDash val="solid"/>
                </a:ln>
                <a:solidFill>
                  <a:srgbClr val="70AD47">
                    <a:tint val="1000"/>
                  </a:srgbClr>
                </a:solidFill>
                <a:effectLst>
                  <a:glow rad="38100">
                    <a:schemeClr val="accent1">
                      <a:alpha val="40000"/>
                    </a:schemeClr>
                  </a:glow>
                </a:effectLst>
                <a:latin typeface="Microsoft JhengHei UI" panose="020B0604030504040204" charset="-120"/>
                <a:ea typeface="Microsoft JhengHei UI" panose="020B0604030504040204" charset="-120"/>
              </a:rPr>
              <a:t>Content</a:t>
            </a:r>
            <a:r>
              <a:rPr lang="en-IN" altLang="en-US" sz="6000" dirty="0" smtClean="0">
                <a:ln w="9525" cmpd="sng">
                  <a:solidFill>
                    <a:schemeClr val="accent1"/>
                  </a:solidFill>
                  <a:prstDash val="solid"/>
                </a:ln>
                <a:solidFill>
                  <a:srgbClr val="70AD47">
                    <a:tint val="1000"/>
                  </a:srgbClr>
                </a:solidFill>
                <a:effectLst>
                  <a:glow rad="38100">
                    <a:schemeClr val="accent1">
                      <a:alpha val="40000"/>
                    </a:schemeClr>
                  </a:glow>
                </a:effectLst>
                <a:latin typeface="Microsoft JhengHei UI" panose="020B0604030504040204" charset="-120"/>
                <a:ea typeface="Microsoft JhengHei UI" panose="020B0604030504040204" charset="-120"/>
              </a:rPr>
              <a:t>s</a:t>
            </a:r>
            <a:endParaRPr lang="en-IN" altLang="en-US" sz="6000" dirty="0" smtClean="0">
              <a:ln w="9525" cmpd="sng">
                <a:solidFill>
                  <a:schemeClr val="accent1"/>
                </a:solidFill>
                <a:prstDash val="solid"/>
              </a:ln>
              <a:solidFill>
                <a:srgbClr val="70AD47">
                  <a:tint val="1000"/>
                </a:srgbClr>
              </a:solidFill>
              <a:effectLst>
                <a:glow rad="38100">
                  <a:schemeClr val="accent1">
                    <a:alpha val="40000"/>
                  </a:schemeClr>
                </a:glow>
              </a:effectLst>
              <a:latin typeface="Microsoft JhengHei UI" panose="020B0604030504040204" charset="-120"/>
              <a:ea typeface="Microsoft JhengHei UI" panose="020B0604030504040204" charset="-120"/>
            </a:endParaRPr>
          </a:p>
        </p:txBody>
      </p:sp>
      <p:sp>
        <p:nvSpPr>
          <p:cNvPr id="3" name="Text Placeholder 2"/>
          <p:cNvSpPr>
            <a:spLocks noGrp="1"/>
          </p:cNvSpPr>
          <p:nvPr>
            <p:ph type="body" idx="1"/>
          </p:nvPr>
        </p:nvSpPr>
        <p:spPr>
          <a:xfrm>
            <a:off x="827405" y="3068638"/>
            <a:ext cx="7710488" cy="1500187"/>
          </a:xfrm>
        </p:spPr>
        <p:txBody>
          <a:bodyPr/>
          <a:lstStyle/>
          <a:p>
            <a:endParaRPr lang="en-US" dirty="0" smtClean="0"/>
          </a:p>
          <a:p>
            <a:pPr algn="l"/>
            <a:endParaRPr lang="en-US" sz="2400" dirty="0" smtClean="0">
              <a:latin typeface="Microsoft JhengHei UI" panose="020B0604030504040204" charset="-120"/>
              <a:ea typeface="Microsoft JhengHei UI" panose="020B0604030504040204" charset="-120"/>
            </a:endParaRPr>
          </a:p>
          <a:p>
            <a:pPr algn="l"/>
            <a:r>
              <a:rPr lang="en-US" sz="2800" dirty="0" smtClean="0">
                <a:solidFill>
                  <a:schemeClr val="bg1"/>
                </a:solidFill>
                <a:latin typeface="Microsoft JhengHei UI" panose="020B0604030504040204" charset="-120"/>
                <a:ea typeface="Microsoft JhengHei UI" panose="020B0604030504040204" charset="-120"/>
              </a:rPr>
              <a:t>Introduction</a:t>
            </a:r>
            <a:endParaRPr lang="en-US" sz="2800" dirty="0" smtClean="0">
              <a:solidFill>
                <a:schemeClr val="bg1"/>
              </a:solidFill>
              <a:latin typeface="Microsoft JhengHei UI" panose="020B0604030504040204" charset="-120"/>
              <a:ea typeface="Microsoft JhengHei UI" panose="020B0604030504040204" charset="-120"/>
            </a:endParaRPr>
          </a:p>
          <a:p>
            <a:pPr algn="l"/>
            <a:r>
              <a:rPr lang="en-US" sz="2400" dirty="0" smtClean="0">
                <a:solidFill>
                  <a:schemeClr val="bg1"/>
                </a:solidFill>
                <a:latin typeface="Microsoft JhengHei UI" panose="020B0604030504040204" charset="-120"/>
                <a:ea typeface="Microsoft JhengHei UI" panose="020B0604030504040204" charset="-120"/>
              </a:rPr>
              <a:t>Characteristics of Constructors</a:t>
            </a:r>
            <a:endParaRPr lang="en-US" sz="2400" dirty="0" smtClean="0">
              <a:solidFill>
                <a:schemeClr val="bg1"/>
              </a:solidFill>
              <a:latin typeface="Microsoft JhengHei UI" panose="020B0604030504040204" charset="-120"/>
              <a:ea typeface="Microsoft JhengHei UI" panose="020B0604030504040204" charset="-120"/>
            </a:endParaRPr>
          </a:p>
          <a:p>
            <a:pPr algn="l"/>
            <a:r>
              <a:rPr lang="en-US" sz="2400" dirty="0" smtClean="0">
                <a:solidFill>
                  <a:schemeClr val="bg1"/>
                </a:solidFill>
                <a:latin typeface="Microsoft JhengHei UI" panose="020B0604030504040204" charset="-120"/>
                <a:ea typeface="Microsoft JhengHei UI" panose="020B0604030504040204" charset="-120"/>
              </a:rPr>
              <a:t>Types of Constructor</a:t>
            </a:r>
            <a:endParaRPr lang="en-US" sz="2400" dirty="0" smtClean="0">
              <a:solidFill>
                <a:schemeClr val="bg1"/>
              </a:solidFill>
              <a:latin typeface="Microsoft JhengHei UI" panose="020B0604030504040204" charset="-120"/>
              <a:ea typeface="Microsoft JhengHei UI" panose="020B0604030504040204" charset="-120"/>
            </a:endParaRPr>
          </a:p>
          <a:p>
            <a:pPr algn="l"/>
            <a:r>
              <a:rPr lang="en-US" sz="2400" dirty="0" smtClean="0">
                <a:solidFill>
                  <a:schemeClr val="bg1"/>
                </a:solidFill>
                <a:latin typeface="Microsoft JhengHei UI" panose="020B0604030504040204" charset="-120"/>
                <a:ea typeface="Microsoft JhengHei UI" panose="020B0604030504040204" charset="-120"/>
              </a:rPr>
              <a:t>Destructor</a:t>
            </a:r>
            <a:endParaRPr lang="en-US" sz="2400" dirty="0" smtClean="0">
              <a:solidFill>
                <a:schemeClr val="bg1"/>
              </a:solidFill>
              <a:latin typeface="Microsoft JhengHei UI" panose="020B0604030504040204" charset="-120"/>
              <a:ea typeface="Microsoft JhengHei UI" panose="020B0604030504040204" charset="-120"/>
            </a:endParaRPr>
          </a:p>
          <a:p>
            <a:pPr algn="l"/>
            <a:r>
              <a:rPr lang="en-IN" sz="2400" dirty="0" smtClean="0">
                <a:solidFill>
                  <a:schemeClr val="bg1"/>
                </a:solidFill>
                <a:latin typeface="Microsoft JhengHei UI" panose="020B0604030504040204" charset="-120"/>
                <a:ea typeface="Microsoft JhengHei UI" panose="020B0604030504040204" charset="-120"/>
              </a:rPr>
              <a:t>Conclusion</a:t>
            </a:r>
            <a:endParaRPr lang="en-IN" sz="2400" dirty="0" smtClean="0">
              <a:solidFill>
                <a:schemeClr val="bg1"/>
              </a:solidFill>
              <a:latin typeface="Microsoft JhengHei UI" panose="020B0604030504040204" charset="-120"/>
              <a:ea typeface="Microsoft JhengHei UI" panose="020B0604030504040204" charset="-120"/>
            </a:endParaRPr>
          </a:p>
          <a:p>
            <a:pPr algn="l"/>
            <a:r>
              <a:rPr lang="en-IN" sz="2400" dirty="0" smtClean="0">
                <a:solidFill>
                  <a:schemeClr val="bg1"/>
                </a:solidFill>
                <a:latin typeface="Microsoft JhengHei UI" panose="020B0604030504040204" charset="-120"/>
                <a:ea typeface="Microsoft JhengHei UI" panose="020B0604030504040204" charset="-120"/>
              </a:rPr>
              <a:t>Program</a:t>
            </a:r>
            <a:endParaRPr lang="en-US" sz="2400" dirty="0" smtClean="0">
              <a:solidFill>
                <a:schemeClr val="bg1"/>
              </a:solidFill>
              <a:latin typeface="Microsoft JhengHei UI" panose="020B0604030504040204" charset="-120"/>
              <a:ea typeface="Microsoft JhengHei UI" panose="020B0604030504040204" charset="-120"/>
            </a:endParaRPr>
          </a:p>
          <a:p>
            <a:endParaRPr lang="en-US" sz="2400" dirty="0" smtClean="0">
              <a:solidFill>
                <a:schemeClr val="bg1"/>
              </a:solidFill>
              <a:latin typeface="Microsoft JhengHei UI" panose="020B0604030504040204" charset="-120"/>
              <a:ea typeface="Microsoft JhengHei UI" panose="020B0604030504040204"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Multiple Constructor in a class</a:t>
            </a:r>
            <a:endParaRPr lang="en-IN" sz="48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825625"/>
            <a:ext cx="8348345" cy="4907280"/>
          </a:xfrm>
        </p:spPr>
        <p:style>
          <a:lnRef idx="2">
            <a:schemeClr val="accent6">
              <a:shade val="50000"/>
            </a:schemeClr>
          </a:lnRef>
          <a:fillRef idx="1">
            <a:schemeClr val="accent6"/>
          </a:fillRef>
          <a:effectRef idx="0">
            <a:schemeClr val="accent6"/>
          </a:effectRef>
          <a:fontRef idx="minor">
            <a:schemeClr val="lt1"/>
          </a:fontRef>
        </p:style>
        <p:txBody>
          <a:bodyPr>
            <a:normAutofit lnSpcReduction="10000"/>
          </a:bodyPr>
          <a:lstStyle/>
          <a:p>
            <a:pPr>
              <a:buNone/>
            </a:pPr>
            <a:r>
              <a:rPr lang="en-IN" dirty="0" smtClean="0"/>
              <a:t>class add</a:t>
            </a:r>
            <a:endParaRPr lang="en-IN" dirty="0" smtClean="0"/>
          </a:p>
          <a:p>
            <a:pPr>
              <a:buNone/>
            </a:pPr>
            <a:r>
              <a:rPr lang="en-IN" dirty="0" smtClean="0"/>
              <a:t>{</a:t>
            </a:r>
            <a:endParaRPr lang="en-IN" dirty="0" smtClean="0"/>
          </a:p>
          <a:p>
            <a:pPr>
              <a:buNone/>
            </a:pPr>
            <a:r>
              <a:rPr lang="en-IN" dirty="0" smtClean="0"/>
              <a:t>	</a:t>
            </a:r>
            <a:r>
              <a:rPr lang="en-IN" dirty="0" err="1" smtClean="0"/>
              <a:t>int</a:t>
            </a:r>
            <a:r>
              <a:rPr lang="en-IN" dirty="0" smtClean="0"/>
              <a:t> m, n;</a:t>
            </a:r>
            <a:endParaRPr lang="en-IN" dirty="0" smtClean="0"/>
          </a:p>
          <a:p>
            <a:pPr>
              <a:buNone/>
            </a:pPr>
            <a:r>
              <a:rPr lang="en-IN" dirty="0" smtClean="0"/>
              <a:t> public:</a:t>
            </a:r>
            <a:endParaRPr lang="en-IN" dirty="0" smtClean="0"/>
          </a:p>
          <a:p>
            <a:pPr>
              <a:buNone/>
            </a:pPr>
            <a:r>
              <a:rPr lang="en-IN" dirty="0" smtClean="0"/>
              <a:t>	add() { m=0, n=0;}</a:t>
            </a:r>
            <a:endParaRPr lang="en-IN" dirty="0" smtClean="0"/>
          </a:p>
          <a:p>
            <a:pPr>
              <a:buNone/>
            </a:pPr>
            <a:r>
              <a:rPr lang="en-IN" dirty="0" smtClean="0"/>
              <a:t>    add(</a:t>
            </a:r>
            <a:r>
              <a:rPr lang="en-IN" dirty="0" err="1" smtClean="0"/>
              <a:t>int</a:t>
            </a:r>
            <a:r>
              <a:rPr lang="en-IN" dirty="0" smtClean="0"/>
              <a:t> a, </a:t>
            </a:r>
            <a:r>
              <a:rPr lang="en-IN" dirty="0" err="1" smtClean="0"/>
              <a:t>int</a:t>
            </a:r>
            <a:r>
              <a:rPr lang="en-IN" dirty="0" smtClean="0"/>
              <a:t> b)</a:t>
            </a:r>
            <a:endParaRPr lang="en-IN" dirty="0" smtClean="0"/>
          </a:p>
          <a:p>
            <a:pPr>
              <a:buNone/>
            </a:pPr>
            <a:r>
              <a:rPr lang="en-IN" dirty="0" smtClean="0"/>
              <a:t>	{ m=a, n=b; }</a:t>
            </a:r>
            <a:endParaRPr lang="en-IN" dirty="0" smtClean="0"/>
          </a:p>
          <a:p>
            <a:pPr>
              <a:buNone/>
            </a:pPr>
            <a:r>
              <a:rPr lang="en-IN" dirty="0" smtClean="0"/>
              <a:t>	add(add&amp; </a:t>
            </a:r>
            <a:r>
              <a:rPr lang="en-IN" dirty="0" err="1" smtClean="0"/>
              <a:t>i</a:t>
            </a:r>
            <a:r>
              <a:rPr lang="en-IN" dirty="0" smtClean="0"/>
              <a:t>)</a:t>
            </a:r>
            <a:endParaRPr lang="en-IN" dirty="0" smtClean="0"/>
          </a:p>
          <a:p>
            <a:pPr>
              <a:buNone/>
            </a:pPr>
            <a:r>
              <a:rPr lang="en-IN" dirty="0" smtClean="0"/>
              <a:t>	{ m=</a:t>
            </a:r>
            <a:r>
              <a:rPr lang="en-IN" dirty="0" err="1" smtClean="0"/>
              <a:t>i.m</a:t>
            </a:r>
            <a:r>
              <a:rPr lang="en-IN" dirty="0" smtClean="0"/>
              <a:t>; n=</a:t>
            </a:r>
            <a:r>
              <a:rPr lang="en-IN" dirty="0" err="1" smtClean="0"/>
              <a:t>i.n</a:t>
            </a:r>
            <a:r>
              <a:rPr lang="en-IN" dirty="0" smtClean="0"/>
              <a:t>; }</a:t>
            </a:r>
            <a:endParaRPr lang="en-IN" dirty="0" smtClean="0"/>
          </a:p>
          <a:p>
            <a:pPr>
              <a:buNone/>
            </a:pPr>
            <a:r>
              <a:rPr lang="en-IN" dirty="0" smtClean="0"/>
              <a:t>};</a:t>
            </a:r>
            <a:endParaRPr lang="en-IN" dirty="0" smtClean="0"/>
          </a:p>
          <a:p>
            <a:endParaRPr lang="en-US" dirty="0"/>
          </a:p>
        </p:txBody>
      </p:sp>
      <p:sp>
        <p:nvSpPr>
          <p:cNvPr id="4" name="TextBox 3"/>
          <p:cNvSpPr txBox="1"/>
          <p:nvPr/>
        </p:nvSpPr>
        <p:spPr>
          <a:xfrm>
            <a:off x="4000496" y="1964353"/>
            <a:ext cx="4214842" cy="4892675"/>
          </a:xfrm>
          <a:prstGeom prst="rect">
            <a:avLst/>
          </a:prstGeom>
          <a:noFill/>
        </p:spPr>
        <p:txBody>
          <a:bodyPr wrap="square" rtlCol="0">
            <a:spAutoFit/>
          </a:bodyPr>
          <a:lstStyle/>
          <a:p>
            <a:pPr>
              <a:buFont typeface="Arial" panose="020B0604020202020204" pitchFamily="34" charset="0"/>
              <a:buChar char="•"/>
            </a:pPr>
            <a:r>
              <a:rPr lang="en-IN" sz="2600" dirty="0" smtClean="0"/>
              <a:t> add a1;</a:t>
            </a:r>
            <a:endParaRPr lang="en-IN" sz="2600" dirty="0" smtClean="0"/>
          </a:p>
          <a:p>
            <a:pPr lvl="1">
              <a:buFont typeface="Arial" panose="020B0604020202020204" pitchFamily="34" charset="0"/>
              <a:buChar char="•"/>
            </a:pPr>
            <a:r>
              <a:rPr lang="en-IN" sz="2600" dirty="0"/>
              <a:t> </a:t>
            </a:r>
            <a:r>
              <a:rPr lang="en-IN" sz="2600" dirty="0" smtClean="0"/>
              <a:t>Would automatically invoke the first constructor  and set both m and n of a1 to zero.</a:t>
            </a:r>
            <a:endParaRPr lang="en-IN" sz="2600" dirty="0" smtClean="0"/>
          </a:p>
          <a:p>
            <a:pPr lvl="1"/>
            <a:endParaRPr lang="en-IN" sz="2600" dirty="0" smtClean="0"/>
          </a:p>
          <a:p>
            <a:pPr>
              <a:buFont typeface="Arial" panose="020B0604020202020204" pitchFamily="34" charset="0"/>
              <a:buChar char="•"/>
            </a:pPr>
            <a:r>
              <a:rPr lang="en-IN" sz="2600" dirty="0" smtClean="0"/>
              <a:t> </a:t>
            </a:r>
            <a:r>
              <a:rPr lang="en-IN" sz="2600" dirty="0"/>
              <a:t>a</a:t>
            </a:r>
            <a:r>
              <a:rPr lang="en-IN" sz="2600" dirty="0" smtClean="0"/>
              <a:t>dd a2(10, 20);</a:t>
            </a:r>
            <a:endParaRPr lang="en-IN" sz="2600" dirty="0" smtClean="0"/>
          </a:p>
          <a:p>
            <a:pPr lvl="1">
              <a:buFont typeface="Arial" panose="020B0604020202020204" pitchFamily="34" charset="0"/>
              <a:buChar char="•"/>
            </a:pPr>
            <a:r>
              <a:rPr lang="en-IN" sz="2600" dirty="0" smtClean="0"/>
              <a:t> Would call the second constructor which will initialize the data members m  and n of a1 to 10 and 20 respectively. </a:t>
            </a:r>
            <a:endParaRPr lang="en-IN" sz="26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Multiple Constructor in a class</a:t>
            </a:r>
            <a:endParaRPr lang="en-IN" sz="48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4599940" y="1989455"/>
            <a:ext cx="4544060" cy="4187825"/>
          </a:xfrm>
        </p:spPr>
        <p:txBody>
          <a:bodyPr>
            <a:normAutofit/>
          </a:bodyPr>
          <a:lstStyle/>
          <a:p>
            <a:r>
              <a:rPr lang="en-IN" dirty="0" smtClean="0">
                <a:solidFill>
                  <a:schemeClr val="bg1"/>
                </a:solidFill>
              </a:rPr>
              <a:t>add a3(a2);</a:t>
            </a:r>
            <a:endParaRPr lang="en-IN" dirty="0" smtClean="0">
              <a:solidFill>
                <a:schemeClr val="bg1"/>
              </a:solidFill>
            </a:endParaRPr>
          </a:p>
          <a:p>
            <a:endParaRPr lang="en-IN" dirty="0" smtClean="0">
              <a:solidFill>
                <a:schemeClr val="bg1"/>
              </a:solidFill>
            </a:endParaRPr>
          </a:p>
          <a:p>
            <a:pPr lvl="1"/>
            <a:r>
              <a:rPr lang="en-IN" dirty="0" smtClean="0">
                <a:solidFill>
                  <a:schemeClr val="bg1"/>
                </a:solidFill>
              </a:rPr>
              <a:t>Would invoke the third constructor which copies the values of a2 into a3.</a:t>
            </a:r>
            <a:endParaRPr lang="en-IN" dirty="0" smtClean="0">
              <a:solidFill>
                <a:schemeClr val="bg1"/>
              </a:solidFill>
            </a:endParaRPr>
          </a:p>
          <a:p>
            <a:pPr lvl="1"/>
            <a:r>
              <a:rPr lang="en-IN" dirty="0" smtClean="0">
                <a:solidFill>
                  <a:schemeClr val="bg1"/>
                </a:solidFill>
              </a:rPr>
              <a:t>This type of constructor is called the “copy constructor”.</a:t>
            </a:r>
            <a:endParaRPr lang="en-IN" dirty="0" smtClean="0">
              <a:solidFill>
                <a:schemeClr val="bg1"/>
              </a:solidFill>
            </a:endParaRPr>
          </a:p>
          <a:p>
            <a:pPr lvl="1"/>
            <a:endParaRPr lang="en-IN" dirty="0" smtClean="0">
              <a:solidFill>
                <a:schemeClr val="bg1"/>
              </a:solidFill>
            </a:endParaRPr>
          </a:p>
          <a:p>
            <a:r>
              <a:rPr lang="en-IN" dirty="0" smtClean="0">
                <a:solidFill>
                  <a:schemeClr val="bg1"/>
                </a:solidFill>
              </a:rPr>
              <a:t>Constructor Overloading </a:t>
            </a:r>
            <a:endParaRPr lang="en-IN" dirty="0" smtClean="0">
              <a:solidFill>
                <a:schemeClr val="bg1"/>
              </a:solidFill>
            </a:endParaRPr>
          </a:p>
          <a:p>
            <a:endParaRPr lang="en-IN" dirty="0" smtClean="0">
              <a:solidFill>
                <a:schemeClr val="bg1"/>
              </a:solidFill>
            </a:endParaRPr>
          </a:p>
          <a:p>
            <a:pPr lvl="1"/>
            <a:r>
              <a:rPr lang="en-IN" dirty="0" smtClean="0">
                <a:solidFill>
                  <a:schemeClr val="bg1"/>
                </a:solidFill>
              </a:rPr>
              <a:t>More than one constructor function is defined in a class.</a:t>
            </a:r>
            <a:endParaRPr lang="en-US" dirty="0" smtClean="0">
              <a:solidFill>
                <a:schemeClr val="bg1"/>
              </a:solidFill>
            </a:endParaRPr>
          </a:p>
          <a:p>
            <a:pPr lvl="1"/>
            <a:endParaRPr lang="en-US" dirty="0" smtClean="0">
              <a:solidFill>
                <a:schemeClr val="bg1"/>
              </a:solidFill>
            </a:endParaRPr>
          </a:p>
        </p:txBody>
      </p:sp>
      <p:sp>
        <p:nvSpPr>
          <p:cNvPr id="4" name="Rectangle 3"/>
          <p:cNvSpPr/>
          <p:nvPr/>
        </p:nvSpPr>
        <p:spPr>
          <a:xfrm>
            <a:off x="628650" y="1988820"/>
            <a:ext cx="3240405" cy="45231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buNone/>
            </a:pPr>
            <a:r>
              <a:rPr lang="en-IN" sz="2400" dirty="0" smtClean="0"/>
              <a:t>class add</a:t>
            </a:r>
            <a:endParaRPr lang="en-IN" sz="2400" dirty="0" smtClean="0"/>
          </a:p>
          <a:p>
            <a:pPr>
              <a:buNone/>
            </a:pPr>
            <a:r>
              <a:rPr lang="en-IN" sz="2400" dirty="0" smtClean="0"/>
              <a:t>{</a:t>
            </a:r>
            <a:endParaRPr lang="en-IN" sz="2400" dirty="0" smtClean="0"/>
          </a:p>
          <a:p>
            <a:pPr>
              <a:buNone/>
            </a:pPr>
            <a:r>
              <a:rPr lang="en-IN" sz="2400" dirty="0" smtClean="0"/>
              <a:t>	</a:t>
            </a:r>
            <a:r>
              <a:rPr lang="en-IN" sz="2400" dirty="0" err="1" smtClean="0"/>
              <a:t>int</a:t>
            </a:r>
            <a:r>
              <a:rPr lang="en-IN" sz="2400" dirty="0" smtClean="0"/>
              <a:t> m, n;</a:t>
            </a:r>
            <a:endParaRPr lang="en-IN" sz="2400" dirty="0" smtClean="0"/>
          </a:p>
          <a:p>
            <a:pPr>
              <a:buNone/>
            </a:pPr>
            <a:r>
              <a:rPr lang="en-IN" sz="2400" dirty="0" smtClean="0"/>
              <a:t> public:</a:t>
            </a:r>
            <a:endParaRPr lang="en-IN" sz="2400" dirty="0" smtClean="0"/>
          </a:p>
          <a:p>
            <a:pPr>
              <a:buNone/>
            </a:pPr>
            <a:r>
              <a:rPr lang="en-IN" sz="2400" dirty="0" smtClean="0"/>
              <a:t>	add() { m=0, n=0;}</a:t>
            </a:r>
            <a:endParaRPr lang="en-IN" sz="2400" dirty="0" smtClean="0"/>
          </a:p>
          <a:p>
            <a:pPr>
              <a:buNone/>
            </a:pPr>
            <a:r>
              <a:rPr lang="en-IN" sz="2400" dirty="0" smtClean="0"/>
              <a:t>    add(</a:t>
            </a:r>
            <a:r>
              <a:rPr lang="en-IN" sz="2400" dirty="0" err="1" smtClean="0"/>
              <a:t>int</a:t>
            </a:r>
            <a:r>
              <a:rPr lang="en-IN" sz="2400" dirty="0" smtClean="0"/>
              <a:t> a, </a:t>
            </a:r>
            <a:r>
              <a:rPr lang="en-IN" sz="2400" dirty="0" err="1" smtClean="0"/>
              <a:t>int</a:t>
            </a:r>
            <a:r>
              <a:rPr lang="en-IN" sz="2400" dirty="0" smtClean="0"/>
              <a:t> b)</a:t>
            </a:r>
            <a:endParaRPr lang="en-IN" sz="2400" dirty="0" smtClean="0"/>
          </a:p>
          <a:p>
            <a:pPr>
              <a:buNone/>
            </a:pPr>
            <a:r>
              <a:rPr lang="en-IN" sz="2400" dirty="0" smtClean="0"/>
              <a:t>	{ m=a, n=b; }</a:t>
            </a:r>
            <a:endParaRPr lang="en-IN" sz="2400" dirty="0" smtClean="0"/>
          </a:p>
          <a:p>
            <a:pPr>
              <a:buNone/>
            </a:pPr>
            <a:r>
              <a:rPr lang="en-IN" sz="2400" dirty="0" smtClean="0"/>
              <a:t>	add(add&amp; </a:t>
            </a:r>
            <a:r>
              <a:rPr lang="en-IN" sz="2400" dirty="0" err="1" smtClean="0"/>
              <a:t>i</a:t>
            </a:r>
            <a:r>
              <a:rPr lang="en-IN" sz="2400" dirty="0" smtClean="0"/>
              <a:t>)</a:t>
            </a:r>
            <a:endParaRPr lang="en-IN" sz="2400" dirty="0" smtClean="0"/>
          </a:p>
          <a:p>
            <a:pPr>
              <a:buNone/>
            </a:pPr>
            <a:r>
              <a:rPr lang="en-IN" sz="2400" dirty="0" smtClean="0"/>
              <a:t>	{ m=</a:t>
            </a:r>
            <a:r>
              <a:rPr lang="en-IN" sz="2400" dirty="0" err="1" smtClean="0"/>
              <a:t>i.m</a:t>
            </a:r>
            <a:r>
              <a:rPr lang="en-IN" sz="2400" dirty="0" smtClean="0"/>
              <a:t>; n=</a:t>
            </a:r>
            <a:r>
              <a:rPr lang="en-IN" sz="2400" dirty="0" err="1" smtClean="0"/>
              <a:t>i.n</a:t>
            </a:r>
            <a:r>
              <a:rPr lang="en-IN" sz="2400" dirty="0" smtClean="0"/>
              <a:t>; }</a:t>
            </a:r>
            <a:endParaRPr lang="en-IN" sz="2400" dirty="0" smtClean="0"/>
          </a:p>
          <a:p>
            <a:pPr>
              <a:buNone/>
            </a:pPr>
            <a:r>
              <a:rPr lang="en-IN" sz="2400" dirty="0" smtClean="0"/>
              <a:t>};</a:t>
            </a:r>
            <a:endParaRPr lang="en-IN" sz="2400" dirty="0" smtClean="0"/>
          </a:p>
          <a:p>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Multiple Constructor in a class</a:t>
            </a:r>
            <a:endParaRPr lang="en-IN" sz="48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5377180" y="1825625"/>
            <a:ext cx="3766820" cy="4351655"/>
          </a:xfrm>
        </p:spPr>
        <p:txBody>
          <a:bodyPr/>
          <a:lstStyle/>
          <a:p>
            <a:r>
              <a:rPr lang="en-IN" dirty="0" smtClean="0">
                <a:solidFill>
                  <a:schemeClr val="bg1"/>
                </a:solidFill>
              </a:rPr>
              <a:t>Complex () {}</a:t>
            </a:r>
            <a:endParaRPr lang="en-IN" dirty="0" smtClean="0">
              <a:solidFill>
                <a:schemeClr val="bg1"/>
              </a:solidFill>
            </a:endParaRPr>
          </a:p>
          <a:p>
            <a:pPr lvl="1"/>
            <a:r>
              <a:rPr lang="en-IN" dirty="0" smtClean="0">
                <a:solidFill>
                  <a:schemeClr val="bg1"/>
                </a:solidFill>
              </a:rPr>
              <a:t>This contains the empty body and does not do anything</a:t>
            </a:r>
            <a:endParaRPr lang="en-IN" dirty="0" smtClean="0">
              <a:solidFill>
                <a:schemeClr val="bg1"/>
              </a:solidFill>
            </a:endParaRPr>
          </a:p>
          <a:p>
            <a:pPr lvl="1"/>
            <a:endParaRPr lang="en-IN" dirty="0" smtClean="0">
              <a:solidFill>
                <a:schemeClr val="bg1"/>
              </a:solidFill>
            </a:endParaRPr>
          </a:p>
          <a:p>
            <a:pPr lvl="1"/>
            <a:r>
              <a:rPr lang="en-IN" dirty="0" smtClean="0">
                <a:solidFill>
                  <a:schemeClr val="bg1"/>
                </a:solidFill>
              </a:rPr>
              <a:t>This is used to create object without any initial values</a:t>
            </a:r>
            <a:r>
              <a:rPr lang="en-IN" dirty="0" smtClean="0"/>
              <a:t>.</a:t>
            </a:r>
            <a:endParaRPr lang="en-US" dirty="0"/>
          </a:p>
        </p:txBody>
      </p:sp>
      <p:sp>
        <p:nvSpPr>
          <p:cNvPr id="4" name="Rectangle 3"/>
          <p:cNvSpPr/>
          <p:nvPr/>
        </p:nvSpPr>
        <p:spPr>
          <a:xfrm>
            <a:off x="571472" y="1785926"/>
            <a:ext cx="4286280" cy="4323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buNone/>
            </a:pPr>
            <a:r>
              <a:rPr lang="en-IN" sz="2500" dirty="0" smtClean="0"/>
              <a:t>class complex</a:t>
            </a:r>
            <a:endParaRPr lang="en-IN" sz="2500" dirty="0" smtClean="0"/>
          </a:p>
          <a:p>
            <a:pPr>
              <a:buNone/>
            </a:pPr>
            <a:r>
              <a:rPr lang="en-IN" sz="2500" dirty="0" smtClean="0"/>
              <a:t>{</a:t>
            </a:r>
            <a:endParaRPr lang="en-IN" sz="2500" dirty="0" smtClean="0"/>
          </a:p>
          <a:p>
            <a:pPr>
              <a:buNone/>
            </a:pPr>
            <a:r>
              <a:rPr lang="en-IN" sz="2500" dirty="0" smtClean="0"/>
              <a:t>	float x, </a:t>
            </a:r>
            <a:r>
              <a:rPr lang="en-IN" sz="2500" dirty="0"/>
              <a:t>y</a:t>
            </a:r>
            <a:r>
              <a:rPr lang="en-IN" sz="2500" dirty="0" smtClean="0"/>
              <a:t>;</a:t>
            </a:r>
            <a:endParaRPr lang="en-IN" sz="2500" dirty="0" smtClean="0"/>
          </a:p>
          <a:p>
            <a:pPr>
              <a:buNone/>
            </a:pPr>
            <a:r>
              <a:rPr lang="en-IN" sz="2500" dirty="0" smtClean="0"/>
              <a:t> public:</a:t>
            </a:r>
            <a:endParaRPr lang="en-IN" sz="2500" dirty="0" smtClean="0"/>
          </a:p>
          <a:p>
            <a:pPr>
              <a:buNone/>
            </a:pPr>
            <a:r>
              <a:rPr lang="en-IN" sz="2500" dirty="0" smtClean="0"/>
              <a:t>	complex(){}</a:t>
            </a:r>
            <a:endParaRPr lang="en-IN" sz="2500" dirty="0" smtClean="0"/>
          </a:p>
          <a:p>
            <a:pPr>
              <a:buNone/>
            </a:pPr>
            <a:r>
              <a:rPr lang="en-IN" sz="2500" dirty="0" smtClean="0"/>
              <a:t>    	complex(float  a)</a:t>
            </a:r>
            <a:endParaRPr lang="en-IN" sz="2500" dirty="0" smtClean="0"/>
          </a:p>
          <a:p>
            <a:pPr>
              <a:buNone/>
            </a:pPr>
            <a:r>
              <a:rPr lang="en-IN" sz="2500" dirty="0"/>
              <a:t>	</a:t>
            </a:r>
            <a:r>
              <a:rPr lang="en-IN" sz="2500" dirty="0" smtClean="0"/>
              <a:t>{ x = y =a; }</a:t>
            </a:r>
            <a:endParaRPr lang="en-IN" sz="2500" dirty="0" smtClean="0"/>
          </a:p>
          <a:p>
            <a:pPr>
              <a:buNone/>
            </a:pPr>
            <a:r>
              <a:rPr lang="en-IN" sz="2500" dirty="0" smtClean="0"/>
              <a:t>	complex(float r, float </a:t>
            </a:r>
            <a:r>
              <a:rPr lang="en-IN" sz="2500" dirty="0" err="1" smtClean="0"/>
              <a:t>i</a:t>
            </a:r>
            <a:r>
              <a:rPr lang="en-IN" sz="2500" dirty="0" smtClean="0"/>
              <a:t>) </a:t>
            </a:r>
            <a:endParaRPr lang="en-IN" sz="2500" dirty="0" smtClean="0"/>
          </a:p>
          <a:p>
            <a:pPr>
              <a:buNone/>
            </a:pPr>
            <a:r>
              <a:rPr lang="en-IN" sz="2500" dirty="0" smtClean="0"/>
              <a:t>	{x = r; y = </a:t>
            </a:r>
            <a:r>
              <a:rPr lang="en-IN" sz="2500" dirty="0" err="1" smtClean="0"/>
              <a:t>i</a:t>
            </a:r>
            <a:r>
              <a:rPr lang="en-IN" sz="2500" dirty="0" smtClean="0"/>
              <a:t>;}</a:t>
            </a:r>
            <a:endParaRPr lang="en-IN" sz="2500" dirty="0"/>
          </a:p>
          <a:p>
            <a:pPr>
              <a:buNone/>
            </a:pPr>
            <a:r>
              <a:rPr lang="en-IN" sz="2500" dirty="0" smtClean="0"/>
              <a:t>};</a:t>
            </a:r>
            <a:endParaRPr lang="en-IN" sz="2500" dirty="0" smtClean="0"/>
          </a:p>
          <a:p>
            <a:endParaRPr lang="en-US" sz="2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Multiple Constructor in a class</a:t>
            </a:r>
            <a:endParaRPr lang="en-IN" sz="48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825625"/>
            <a:ext cx="7886700" cy="4351655"/>
          </a:xfrm>
        </p:spPr>
        <p:txBody>
          <a:bodyPr/>
          <a:lstStyle/>
          <a:p>
            <a:r>
              <a:rPr lang="en-IN" dirty="0" smtClean="0">
                <a:solidFill>
                  <a:schemeClr val="bg1"/>
                </a:solidFill>
              </a:rPr>
              <a:t>C++ compiler has an implicit constructor which creates objects, even though it was not defined in the class.</a:t>
            </a:r>
            <a:endParaRPr lang="en-IN" dirty="0" smtClean="0">
              <a:solidFill>
                <a:schemeClr val="bg1"/>
              </a:solidFill>
            </a:endParaRPr>
          </a:p>
          <a:p>
            <a:endParaRPr lang="en-IN" dirty="0" smtClean="0">
              <a:solidFill>
                <a:schemeClr val="bg1"/>
              </a:solidFill>
            </a:endParaRPr>
          </a:p>
          <a:p>
            <a:r>
              <a:rPr lang="en-IN" dirty="0" smtClean="0">
                <a:solidFill>
                  <a:schemeClr val="bg1"/>
                </a:solidFill>
              </a:rPr>
              <a:t>This works well as long as we do not use any other constructor in the class.</a:t>
            </a:r>
            <a:endParaRPr lang="en-IN" dirty="0" smtClean="0">
              <a:solidFill>
                <a:schemeClr val="bg1"/>
              </a:solidFill>
            </a:endParaRPr>
          </a:p>
          <a:p>
            <a:endParaRPr lang="en-IN" dirty="0" smtClean="0">
              <a:solidFill>
                <a:schemeClr val="bg1"/>
              </a:solidFill>
            </a:endParaRPr>
          </a:p>
          <a:p>
            <a:r>
              <a:rPr lang="en-IN" dirty="0" smtClean="0">
                <a:solidFill>
                  <a:schemeClr val="bg1"/>
                </a:solidFill>
              </a:rPr>
              <a:t>However once we define a constructor, we must also define the “do-nothing” implicit constructor.</a:t>
            </a:r>
            <a:endParaRPr lang="en-IN" dirty="0" smtClean="0">
              <a:solidFill>
                <a:schemeClr val="bg1"/>
              </a:solidFill>
            </a:endParaRPr>
          </a:p>
          <a:p>
            <a:endParaRPr lang="en-IN" dirty="0" smtClean="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54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Constructor with Default Arguments</a:t>
            </a:r>
            <a:endParaRPr lang="en-IN" sz="54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1257300" y="2348865"/>
            <a:ext cx="7886700" cy="4351655"/>
          </a:xfrm>
        </p:spPr>
        <p:txBody>
          <a:bodyPr/>
          <a:lstStyle/>
          <a:p>
            <a:r>
              <a:rPr lang="en-IN" dirty="0" smtClean="0">
                <a:solidFill>
                  <a:schemeClr val="bg1"/>
                </a:solidFill>
              </a:rPr>
              <a:t>A :: A()	          </a:t>
            </a:r>
            <a:r>
              <a:rPr lang="en-IN" dirty="0" smtClean="0">
                <a:solidFill>
                  <a:schemeClr val="bg1"/>
                </a:solidFill>
                <a:sym typeface="Wingdings" panose="05000000000000000000" pitchFamily="2" charset="2"/>
              </a:rPr>
              <a:t>Default constructor</a:t>
            </a:r>
            <a:endParaRPr lang="en-IN" dirty="0" smtClean="0">
              <a:solidFill>
                <a:schemeClr val="bg1"/>
              </a:solidFill>
            </a:endParaRPr>
          </a:p>
          <a:p>
            <a:r>
              <a:rPr lang="en-IN" dirty="0" smtClean="0">
                <a:solidFill>
                  <a:schemeClr val="bg1"/>
                </a:solidFill>
              </a:rPr>
              <a:t>A :: A(</a:t>
            </a:r>
            <a:r>
              <a:rPr lang="en-IN" dirty="0" err="1" smtClean="0">
                <a:solidFill>
                  <a:schemeClr val="bg1"/>
                </a:solidFill>
              </a:rPr>
              <a:t>int</a:t>
            </a:r>
            <a:r>
              <a:rPr lang="en-IN" dirty="0" smtClean="0">
                <a:solidFill>
                  <a:schemeClr val="bg1"/>
                </a:solidFill>
              </a:rPr>
              <a:t> = 0)      </a:t>
            </a:r>
            <a:r>
              <a:rPr lang="en-IN" dirty="0" smtClean="0">
                <a:solidFill>
                  <a:schemeClr val="bg1"/>
                </a:solidFill>
                <a:sym typeface="Wingdings" panose="05000000000000000000" pitchFamily="2" charset="2"/>
              </a:rPr>
              <a:t>Default argument constructor</a:t>
            </a:r>
            <a:endParaRPr lang="en-IN" dirty="0" smtClean="0">
              <a:solidFill>
                <a:schemeClr val="bg1"/>
              </a:solidFill>
              <a:sym typeface="Wingdings" panose="05000000000000000000" pitchFamily="2" charset="2"/>
            </a:endParaRPr>
          </a:p>
          <a:p>
            <a:endParaRPr lang="en-IN" dirty="0" smtClean="0">
              <a:solidFill>
                <a:schemeClr val="bg1"/>
              </a:solidFill>
              <a:sym typeface="Wingdings" panose="05000000000000000000" pitchFamily="2" charset="2"/>
            </a:endParaRPr>
          </a:p>
          <a:p>
            <a:r>
              <a:rPr lang="en-IN" dirty="0" smtClean="0">
                <a:solidFill>
                  <a:schemeClr val="bg1"/>
                </a:solidFill>
                <a:sym typeface="Wingdings" panose="05000000000000000000" pitchFamily="2" charset="2"/>
              </a:rPr>
              <a:t>The default argument constructor can be called with either one argument or no arguments.</a:t>
            </a:r>
            <a:endParaRPr lang="en-IN" dirty="0" smtClean="0">
              <a:solidFill>
                <a:schemeClr val="bg1"/>
              </a:solidFill>
              <a:sym typeface="Wingdings" panose="05000000000000000000" pitchFamily="2" charset="2"/>
            </a:endParaRPr>
          </a:p>
          <a:p>
            <a:endParaRPr lang="en-IN" dirty="0" smtClean="0">
              <a:solidFill>
                <a:schemeClr val="bg1"/>
              </a:solidFill>
            </a:endParaRPr>
          </a:p>
          <a:p>
            <a:r>
              <a:rPr lang="en-IN" dirty="0" smtClean="0">
                <a:solidFill>
                  <a:schemeClr val="bg1"/>
                </a:solidFill>
              </a:rPr>
              <a:t>When called with no arguments, it becomes a default constructor.</a:t>
            </a:r>
            <a:endParaRPr lang="en-IN" dirty="0" smtClean="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Copy Constructor</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825625"/>
            <a:ext cx="7886700" cy="4351655"/>
          </a:xfrm>
        </p:spPr>
        <p:txBody>
          <a:bodyPr/>
          <a:lstStyle/>
          <a:p>
            <a:r>
              <a:rPr lang="en-IN" dirty="0" smtClean="0">
                <a:solidFill>
                  <a:schemeClr val="bg1"/>
                </a:solidFill>
              </a:rPr>
              <a:t>A copy constructor is used to declare and initialize an object from another object.</a:t>
            </a:r>
            <a:endParaRPr lang="en-IN" dirty="0" smtClean="0">
              <a:solidFill>
                <a:schemeClr val="bg1"/>
              </a:solidFill>
            </a:endParaRPr>
          </a:p>
          <a:p>
            <a:endParaRPr lang="en-IN" dirty="0" smtClean="0">
              <a:solidFill>
                <a:schemeClr val="bg1"/>
              </a:solidFill>
            </a:endParaRPr>
          </a:p>
          <a:p>
            <a:pPr lvl="1">
              <a:buNone/>
            </a:pPr>
            <a:r>
              <a:rPr lang="en-IN" dirty="0" smtClean="0">
                <a:solidFill>
                  <a:schemeClr val="bg1"/>
                </a:solidFill>
              </a:rPr>
              <a:t>integer(integer &amp; </a:t>
            </a:r>
            <a:r>
              <a:rPr lang="en-IN" dirty="0" err="1" smtClean="0">
                <a:solidFill>
                  <a:schemeClr val="bg1"/>
                </a:solidFill>
              </a:rPr>
              <a:t>i</a:t>
            </a:r>
            <a:r>
              <a:rPr lang="en-IN" dirty="0" smtClean="0">
                <a:solidFill>
                  <a:schemeClr val="bg1"/>
                </a:solidFill>
              </a:rPr>
              <a:t>);</a:t>
            </a:r>
            <a:endParaRPr lang="en-IN" dirty="0" smtClean="0">
              <a:solidFill>
                <a:schemeClr val="bg1"/>
              </a:solidFill>
            </a:endParaRPr>
          </a:p>
          <a:p>
            <a:pPr lvl="1">
              <a:buNone/>
            </a:pPr>
            <a:r>
              <a:rPr lang="en-IN" dirty="0" smtClean="0">
                <a:solidFill>
                  <a:schemeClr val="bg1"/>
                </a:solidFill>
              </a:rPr>
              <a:t>integer l2(l1); or integer l2 = l1</a:t>
            </a:r>
            <a:endParaRPr lang="en-IN" dirty="0" smtClean="0">
              <a:solidFill>
                <a:schemeClr val="bg1"/>
              </a:solidFill>
            </a:endParaRPr>
          </a:p>
          <a:p>
            <a:endParaRPr lang="en-IN" dirty="0" smtClean="0">
              <a:solidFill>
                <a:schemeClr val="bg1"/>
              </a:solidFill>
            </a:endParaRPr>
          </a:p>
          <a:p>
            <a:r>
              <a:rPr lang="en-IN" dirty="0" smtClean="0">
                <a:solidFill>
                  <a:schemeClr val="bg1"/>
                </a:solidFill>
              </a:rPr>
              <a:t>The process of initializing through a copy constructor is known as copy constructor.</a:t>
            </a:r>
            <a:endParaRPr lang="en-IN" dirty="0" smtClean="0">
              <a:solidFill>
                <a:schemeClr val="bg1"/>
              </a:solidFill>
            </a:endParaRPr>
          </a:p>
          <a:p>
            <a:endParaRPr lang="en-IN" dirty="0" smtClean="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Copy Constructor</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825625"/>
            <a:ext cx="7886700" cy="4351655"/>
          </a:xfrm>
        </p:spPr>
        <p:txBody>
          <a:bodyPr/>
          <a:lstStyle/>
          <a:p>
            <a:r>
              <a:rPr lang="en-IN" dirty="0" smtClean="0">
                <a:solidFill>
                  <a:schemeClr val="bg1"/>
                </a:solidFill>
              </a:rPr>
              <a:t>The statement</a:t>
            </a:r>
            <a:endParaRPr lang="en-IN" dirty="0" smtClean="0">
              <a:solidFill>
                <a:schemeClr val="bg1"/>
              </a:solidFill>
            </a:endParaRPr>
          </a:p>
          <a:p>
            <a:pPr>
              <a:buNone/>
            </a:pPr>
            <a:r>
              <a:rPr lang="en-IN" dirty="0" smtClean="0">
                <a:solidFill>
                  <a:schemeClr val="bg1"/>
                </a:solidFill>
              </a:rPr>
              <a:t>	l2 = l1;</a:t>
            </a:r>
            <a:endParaRPr lang="en-IN" dirty="0" smtClean="0">
              <a:solidFill>
                <a:schemeClr val="bg1"/>
              </a:solidFill>
            </a:endParaRPr>
          </a:p>
          <a:p>
            <a:pPr>
              <a:buNone/>
            </a:pPr>
            <a:r>
              <a:rPr lang="en-IN" dirty="0" smtClean="0">
                <a:solidFill>
                  <a:schemeClr val="bg1"/>
                </a:solidFill>
              </a:rPr>
              <a:t>	will not invoke the copy constructor.</a:t>
            </a:r>
            <a:endParaRPr lang="en-IN" dirty="0" smtClean="0">
              <a:solidFill>
                <a:schemeClr val="bg1"/>
              </a:solidFill>
            </a:endParaRPr>
          </a:p>
          <a:p>
            <a:pPr>
              <a:buNone/>
            </a:pPr>
            <a:endParaRPr lang="en-IN" dirty="0" smtClean="0">
              <a:solidFill>
                <a:schemeClr val="bg1"/>
              </a:solidFill>
            </a:endParaRPr>
          </a:p>
          <a:p>
            <a:pPr>
              <a:buNone/>
            </a:pPr>
            <a:r>
              <a:rPr lang="en-IN" dirty="0" smtClean="0">
                <a:solidFill>
                  <a:schemeClr val="bg1"/>
                </a:solidFill>
              </a:rPr>
              <a:t>If l1 and l2 are objects, this statement is legal and assigns the values of l1 to l2, member-by-member.</a:t>
            </a:r>
            <a:endParaRPr lang="en-IN" dirty="0" smtClean="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Copy Constructor</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825625"/>
            <a:ext cx="7886700" cy="4351655"/>
          </a:xfrm>
        </p:spPr>
        <p:txBody>
          <a:bodyPr/>
          <a:lstStyle/>
          <a:p>
            <a:endParaRPr lang="en-IN" dirty="0" smtClean="0">
              <a:solidFill>
                <a:schemeClr val="bg1"/>
              </a:solidFill>
            </a:endParaRPr>
          </a:p>
          <a:p>
            <a:r>
              <a:rPr lang="en-IN" dirty="0" smtClean="0">
                <a:solidFill>
                  <a:schemeClr val="bg1"/>
                </a:solidFill>
              </a:rPr>
              <a:t>A reference variable has been used as an argument to the copy constructor.</a:t>
            </a:r>
            <a:endParaRPr lang="en-IN" dirty="0" smtClean="0">
              <a:solidFill>
                <a:schemeClr val="bg1"/>
              </a:solidFill>
            </a:endParaRPr>
          </a:p>
          <a:p>
            <a:endParaRPr lang="en-IN" dirty="0" smtClean="0">
              <a:solidFill>
                <a:schemeClr val="bg1"/>
              </a:solidFill>
            </a:endParaRPr>
          </a:p>
          <a:p>
            <a:r>
              <a:rPr lang="en-IN" dirty="0" smtClean="0">
                <a:solidFill>
                  <a:schemeClr val="bg1"/>
                </a:solidFill>
              </a:rPr>
              <a:t>We cannot pass the argument by value to a copy constructor.</a:t>
            </a:r>
            <a:r>
              <a:rPr lang="en-IN" dirty="0" smtClean="0"/>
              <a:t>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332423"/>
            <a:ext cx="7710488" cy="2852737"/>
          </a:xfrm>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Destructor</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Text Placeholder 2"/>
          <p:cNvSpPr>
            <a:spLocks noGrp="1"/>
          </p:cNvSpPr>
          <p:nvPr>
            <p:ph type="body" idx="1"/>
          </p:nvPr>
        </p:nvSpPr>
        <p:spPr>
          <a:xfrm>
            <a:off x="716915" y="3644583"/>
            <a:ext cx="7710488" cy="1500187"/>
          </a:xfrm>
        </p:spPr>
        <p:txBody>
          <a:bodyPr/>
          <a:lstStyle/>
          <a:p>
            <a:r>
              <a:rPr lang="en-IN" dirty="0" smtClean="0">
                <a:solidFill>
                  <a:schemeClr val="bg1"/>
                </a:solidFill>
              </a:rPr>
              <a:t>A destructor is used to destroy the objects that have been created by a constructor.</a:t>
            </a:r>
            <a:endParaRPr lang="en-IN" dirty="0" smtClean="0">
              <a:solidFill>
                <a:schemeClr val="bg1"/>
              </a:solidFill>
            </a:endParaRPr>
          </a:p>
          <a:p>
            <a:endParaRPr lang="en-IN" dirty="0" smtClean="0">
              <a:solidFill>
                <a:schemeClr val="bg1"/>
              </a:solidFill>
            </a:endParaRPr>
          </a:p>
          <a:p>
            <a:r>
              <a:rPr lang="en-IN" dirty="0" smtClean="0">
                <a:solidFill>
                  <a:schemeClr val="bg1"/>
                </a:solidFill>
              </a:rPr>
              <a:t>Like constructor , the destructor is a member function whose name is the same as the class name but is preceded by a tilde.</a:t>
            </a:r>
            <a:endParaRPr lang="en-IN" dirty="0" smtClean="0">
              <a:solidFill>
                <a:schemeClr val="bg1"/>
              </a:solidFill>
            </a:endParaRPr>
          </a:p>
          <a:p>
            <a:endParaRPr lang="en-IN" dirty="0" smtClean="0">
              <a:solidFill>
                <a:schemeClr val="bg1"/>
              </a:solidFill>
            </a:endParaRPr>
          </a:p>
          <a:p>
            <a:pPr>
              <a:buNone/>
            </a:pPr>
            <a:r>
              <a:rPr lang="en-IN" dirty="0" smtClean="0">
                <a:solidFill>
                  <a:schemeClr val="bg1"/>
                </a:solidFill>
              </a:rPr>
              <a:t>	</a:t>
            </a:r>
            <a:r>
              <a:rPr lang="en-IN" dirty="0" err="1" smtClean="0">
                <a:solidFill>
                  <a:schemeClr val="bg1"/>
                </a:solidFill>
              </a:rPr>
              <a:t>Eg</a:t>
            </a:r>
            <a:r>
              <a:rPr lang="en-IN" dirty="0" smtClean="0">
                <a:solidFill>
                  <a:schemeClr val="bg1"/>
                </a:solidFill>
              </a:rPr>
              <a:t>:  	~integer() {}</a:t>
            </a:r>
            <a:endParaRPr lang="en-IN" dirty="0" smtClean="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Destructors</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4986020" y="2143125"/>
            <a:ext cx="4157980" cy="4351655"/>
          </a:xfrm>
        </p:spPr>
        <p:txBody>
          <a:bodyPr>
            <a:normAutofit/>
          </a:bodyPr>
          <a:lstStyle/>
          <a:p>
            <a:r>
              <a:rPr lang="en-IN" dirty="0" smtClean="0">
                <a:solidFill>
                  <a:schemeClr val="bg1"/>
                </a:solidFill>
              </a:rPr>
              <a:t>A destructor never takes any arguments nor does it returns any value.</a:t>
            </a:r>
            <a:endParaRPr lang="en-IN" dirty="0" smtClean="0">
              <a:solidFill>
                <a:schemeClr val="bg1"/>
              </a:solidFill>
            </a:endParaRPr>
          </a:p>
          <a:p>
            <a:endParaRPr lang="en-IN" dirty="0" smtClean="0">
              <a:solidFill>
                <a:schemeClr val="bg1"/>
              </a:solidFill>
            </a:endParaRPr>
          </a:p>
          <a:p>
            <a:r>
              <a:rPr lang="en-IN" dirty="0" smtClean="0">
                <a:solidFill>
                  <a:schemeClr val="bg1"/>
                </a:solidFill>
              </a:rPr>
              <a:t>It will be invoked implicitly by the compiler upon exit the program – or block or function as the case may be – to clean up storage that is no longer accessible.</a:t>
            </a:r>
            <a:endParaRPr lang="en-IN" dirty="0" smtClean="0">
              <a:solidFill>
                <a:schemeClr val="bg1"/>
              </a:solidFill>
            </a:endParaRPr>
          </a:p>
        </p:txBody>
      </p:sp>
      <p:sp>
        <p:nvSpPr>
          <p:cNvPr id="5" name="Rectangle 4"/>
          <p:cNvSpPr/>
          <p:nvPr/>
        </p:nvSpPr>
        <p:spPr>
          <a:xfrm>
            <a:off x="357158" y="2143116"/>
            <a:ext cx="4000528" cy="4246245"/>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buNone/>
            </a:pPr>
            <a:r>
              <a:rPr lang="en-IN" dirty="0" smtClean="0"/>
              <a:t>class student</a:t>
            </a:r>
            <a:endParaRPr lang="en-IN" dirty="0" smtClean="0"/>
          </a:p>
          <a:p>
            <a:pPr>
              <a:buNone/>
            </a:pPr>
            <a:r>
              <a:rPr lang="en-IN" dirty="0" smtClean="0"/>
              <a:t>{</a:t>
            </a:r>
            <a:endParaRPr lang="en-IN" dirty="0" smtClean="0"/>
          </a:p>
          <a:p>
            <a:pPr>
              <a:buNone/>
            </a:pPr>
            <a:r>
              <a:rPr lang="en-IN" dirty="0" smtClean="0"/>
              <a:t>	</a:t>
            </a:r>
            <a:r>
              <a:rPr lang="en-IN" dirty="0" err="1" smtClean="0"/>
              <a:t>int</a:t>
            </a:r>
            <a:r>
              <a:rPr lang="en-IN" dirty="0" smtClean="0"/>
              <a:t> </a:t>
            </a:r>
            <a:r>
              <a:rPr lang="en-IN" dirty="0" err="1" smtClean="0"/>
              <a:t>rollno</a:t>
            </a:r>
            <a:r>
              <a:rPr lang="en-IN" dirty="0" smtClean="0"/>
              <a:t>;</a:t>
            </a:r>
            <a:endParaRPr lang="en-IN" dirty="0" smtClean="0"/>
          </a:p>
          <a:p>
            <a:pPr>
              <a:buNone/>
            </a:pPr>
            <a:r>
              <a:rPr lang="en-IN" dirty="0"/>
              <a:t>	</a:t>
            </a:r>
            <a:r>
              <a:rPr lang="en-IN" dirty="0" smtClean="0"/>
              <a:t>float marks;</a:t>
            </a:r>
            <a:endParaRPr lang="en-IN" dirty="0" smtClean="0"/>
          </a:p>
          <a:p>
            <a:pPr>
              <a:buNone/>
            </a:pPr>
            <a:r>
              <a:rPr lang="en-IN" dirty="0" smtClean="0"/>
              <a:t> public:</a:t>
            </a:r>
            <a:endParaRPr lang="en-IN" dirty="0" smtClean="0"/>
          </a:p>
          <a:p>
            <a:pPr>
              <a:buNone/>
            </a:pPr>
            <a:r>
              <a:rPr lang="en-IN" dirty="0" smtClean="0"/>
              <a:t>	student(){     //Constructor</a:t>
            </a:r>
            <a:endParaRPr lang="en-IN" dirty="0" smtClean="0"/>
          </a:p>
          <a:p>
            <a:pPr>
              <a:buNone/>
            </a:pPr>
            <a:r>
              <a:rPr lang="en-IN" dirty="0" smtClean="0"/>
              <a:t>	   </a:t>
            </a:r>
            <a:r>
              <a:rPr lang="en-IN" dirty="0" err="1" smtClean="0"/>
              <a:t>rollno</a:t>
            </a:r>
            <a:r>
              <a:rPr lang="en-IN" dirty="0" smtClean="0"/>
              <a:t> = 0, marks = 0.0;</a:t>
            </a:r>
            <a:endParaRPr lang="en-IN" dirty="0"/>
          </a:p>
          <a:p>
            <a:pPr>
              <a:buNone/>
            </a:pPr>
            <a:r>
              <a:rPr lang="en-IN" dirty="0" smtClean="0"/>
              <a:t>	};</a:t>
            </a:r>
            <a:endParaRPr lang="en-IN" dirty="0" smtClean="0"/>
          </a:p>
          <a:p>
            <a:pPr>
              <a:buNone/>
            </a:pPr>
            <a:r>
              <a:rPr lang="en-IN" dirty="0"/>
              <a:t>	</a:t>
            </a:r>
            <a:r>
              <a:rPr lang="en-IN" dirty="0" smtClean="0"/>
              <a:t>~student() { } // Destructor</a:t>
            </a:r>
            <a:endParaRPr lang="en-IN" dirty="0" smtClean="0"/>
          </a:p>
          <a:p>
            <a:pPr>
              <a:buNone/>
            </a:pPr>
            <a:r>
              <a:rPr lang="en-IN" dirty="0" smtClean="0"/>
              <a:t>};</a:t>
            </a:r>
            <a:endParaRPr lang="en-IN" dirty="0" smtClean="0"/>
          </a:p>
          <a:p>
            <a:pPr>
              <a:buNone/>
            </a:pPr>
            <a:r>
              <a:rPr lang="en-IN" dirty="0" err="1"/>
              <a:t>i</a:t>
            </a:r>
            <a:r>
              <a:rPr lang="en-IN" dirty="0" err="1" smtClean="0"/>
              <a:t>nt</a:t>
            </a:r>
            <a:r>
              <a:rPr lang="en-IN" dirty="0" smtClean="0"/>
              <a:t> main(){</a:t>
            </a:r>
            <a:endParaRPr lang="en-IN" dirty="0" smtClean="0"/>
          </a:p>
          <a:p>
            <a:pPr>
              <a:buNone/>
            </a:pPr>
            <a:r>
              <a:rPr lang="en-IN" dirty="0" smtClean="0"/>
              <a:t>      student s1;</a:t>
            </a:r>
            <a:endParaRPr lang="en-IN" dirty="0" smtClean="0"/>
          </a:p>
          <a:p>
            <a:pPr>
              <a:buNone/>
            </a:pPr>
            <a:r>
              <a:rPr lang="en-IN" dirty="0"/>
              <a:t> </a:t>
            </a:r>
            <a:r>
              <a:rPr lang="en-IN" dirty="0" smtClean="0"/>
              <a:t>     return 0;</a:t>
            </a:r>
            <a:endParaRPr lang="en-IN" dirty="0" smtClean="0"/>
          </a:p>
          <a:p>
            <a:pPr>
              <a:buNone/>
            </a:pPr>
            <a:r>
              <a:rPr lang="en-IN" dirty="0"/>
              <a:t>}</a:t>
            </a:r>
            <a:r>
              <a:rPr lang="en-IN" dirty="0" smtClean="0"/>
              <a:t>	</a:t>
            </a:r>
            <a:r>
              <a:rPr lang="en-IN" dirty="0"/>
              <a:t>	</a:t>
            </a:r>
            <a:endParaRPr lang="en-IN"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895" y="332740"/>
            <a:ext cx="7886700" cy="1325563"/>
          </a:xfrm>
        </p:spPr>
        <p:txBody>
          <a:bodyPr/>
          <a:lstStyle/>
          <a:p>
            <a:pPr algn="l"/>
            <a:r>
              <a:rPr lang="en-US" dirty="0" smtClean="0"/>
              <a:t>		</a:t>
            </a:r>
            <a:r>
              <a:rPr lang="en-US"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icrosoft JhengHei UI" panose="020B0604030504040204" charset="-120"/>
                <a:ea typeface="Microsoft JhengHei UI" panose="020B0604030504040204" charset="-120"/>
              </a:rPr>
              <a:t>	Introduction</a:t>
            </a:r>
            <a:endParaRPr lang="en-US"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icrosoft JhengHei UI" panose="020B0604030504040204" charset="-120"/>
              <a:ea typeface="Microsoft JhengHei UI" panose="020B0604030504040204" charset="-120"/>
            </a:endParaRPr>
          </a:p>
        </p:txBody>
      </p:sp>
      <p:sp>
        <p:nvSpPr>
          <p:cNvPr id="3" name="Content Placeholder 2"/>
          <p:cNvSpPr>
            <a:spLocks noGrp="1"/>
          </p:cNvSpPr>
          <p:nvPr>
            <p:ph idx="4294967295"/>
          </p:nvPr>
        </p:nvSpPr>
        <p:spPr>
          <a:xfrm>
            <a:off x="628650" y="1916430"/>
            <a:ext cx="7886700" cy="4351655"/>
          </a:xfrm>
        </p:spPr>
        <p:txBody>
          <a:bodyPr/>
          <a:lstStyle/>
          <a:p>
            <a:r>
              <a:rPr lang="en-US" dirty="0" smtClean="0">
                <a:solidFill>
                  <a:schemeClr val="bg1"/>
                </a:solidFill>
                <a:latin typeface="Microsoft JhengHei UI" panose="020B0604030504040204" charset="-120"/>
                <a:ea typeface="Microsoft JhengHei UI" panose="020B0604030504040204" charset="-120"/>
              </a:rPr>
              <a:t>A constructor is a special member function whose task is to initialize the data members of an objects of its class.</a:t>
            </a:r>
            <a:endParaRPr lang="en-US" dirty="0" smtClean="0">
              <a:solidFill>
                <a:schemeClr val="bg1"/>
              </a:solidFill>
              <a:latin typeface="Microsoft JhengHei UI" panose="020B0604030504040204" charset="-120"/>
              <a:ea typeface="Microsoft JhengHei UI" panose="020B0604030504040204" charset="-120"/>
            </a:endParaRPr>
          </a:p>
          <a:p>
            <a:endParaRPr lang="en-US" dirty="0" smtClean="0">
              <a:solidFill>
                <a:schemeClr val="bg1"/>
              </a:solidFill>
              <a:latin typeface="Microsoft JhengHei UI" panose="020B0604030504040204" charset="-120"/>
              <a:ea typeface="Microsoft JhengHei UI" panose="020B0604030504040204" charset="-120"/>
            </a:endParaRPr>
          </a:p>
          <a:p>
            <a:r>
              <a:rPr lang="en-US" dirty="0" smtClean="0">
                <a:solidFill>
                  <a:schemeClr val="bg1"/>
                </a:solidFill>
                <a:latin typeface="Microsoft JhengHei UI" panose="020B0604030504040204" charset="-120"/>
                <a:ea typeface="Microsoft JhengHei UI" panose="020B0604030504040204" charset="-120"/>
              </a:rPr>
              <a:t>It is special because it has the same name as its class name.</a:t>
            </a:r>
            <a:endParaRPr lang="en-US" dirty="0" smtClean="0">
              <a:solidFill>
                <a:schemeClr val="bg1"/>
              </a:solidFill>
              <a:latin typeface="Microsoft JhengHei UI" panose="020B0604030504040204" charset="-120"/>
              <a:ea typeface="Microsoft JhengHei UI" panose="020B0604030504040204" charset="-120"/>
            </a:endParaRPr>
          </a:p>
          <a:p>
            <a:endParaRPr lang="en-US" dirty="0" smtClean="0">
              <a:solidFill>
                <a:schemeClr val="bg1"/>
              </a:solidFill>
              <a:latin typeface="Microsoft JhengHei UI" panose="020B0604030504040204" charset="-120"/>
              <a:ea typeface="Microsoft JhengHei UI" panose="020B0604030504040204" charset="-120"/>
            </a:endParaRPr>
          </a:p>
          <a:p>
            <a:r>
              <a:rPr lang="en-US" dirty="0" smtClean="0">
                <a:solidFill>
                  <a:schemeClr val="bg1"/>
                </a:solidFill>
                <a:latin typeface="Microsoft JhengHei UI" panose="020B0604030504040204" charset="-120"/>
                <a:ea typeface="Microsoft JhengHei UI" panose="020B0604030504040204" charset="-120"/>
              </a:rPr>
              <a:t>It invokes automatically whenever a new object of its associated class is created.</a:t>
            </a:r>
            <a:endParaRPr lang="en-US" dirty="0" smtClean="0">
              <a:solidFill>
                <a:schemeClr val="bg1"/>
              </a:solidFill>
              <a:latin typeface="Microsoft JhengHei UI" panose="020B0604030504040204" charset="-120"/>
              <a:ea typeface="Microsoft JhengHei UI" panose="020B0604030504040204" charset="-120"/>
            </a:endParaRPr>
          </a:p>
          <a:p>
            <a:endParaRPr lang="en-US" dirty="0" smtClean="0">
              <a:solidFill>
                <a:schemeClr val="bg1"/>
              </a:solidFill>
              <a:latin typeface="Microsoft JhengHei UI" panose="020B0604030504040204" charset="-120"/>
              <a:ea typeface="Microsoft JhengHei UI" panose="020B0604030504040204" charset="-120"/>
            </a:endParaRPr>
          </a:p>
          <a:p>
            <a:r>
              <a:rPr lang="en-US" dirty="0" smtClean="0">
                <a:solidFill>
                  <a:schemeClr val="bg1"/>
                </a:solidFill>
                <a:latin typeface="Microsoft JhengHei UI" panose="020B0604030504040204" charset="-120"/>
                <a:ea typeface="Microsoft JhengHei UI" panose="020B0604030504040204" charset="-120"/>
              </a:rPr>
              <a:t>It is called constructor because it constructs the initial values of data members and build our programmatic object.</a:t>
            </a:r>
            <a:endParaRPr lang="en-US" dirty="0" smtClean="0">
              <a:solidFill>
                <a:schemeClr val="bg1"/>
              </a:solidFill>
              <a:latin typeface="Microsoft JhengHei UI" panose="020B0604030504040204" charset="-120"/>
              <a:ea typeface="Microsoft JhengHei UI" panose="020B0604030504040204"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Destructors</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825625"/>
            <a:ext cx="7886700" cy="4351655"/>
          </a:xfrm>
        </p:spPr>
        <p:txBody>
          <a:bodyPr/>
          <a:lstStyle/>
          <a:p>
            <a:endParaRPr lang="en-IN" dirty="0" smtClean="0">
              <a:solidFill>
                <a:schemeClr val="bg1"/>
              </a:solidFill>
            </a:endParaRPr>
          </a:p>
          <a:p>
            <a:r>
              <a:rPr lang="en-IN" dirty="0" smtClean="0">
                <a:solidFill>
                  <a:schemeClr val="bg1"/>
                </a:solidFill>
              </a:rPr>
              <a:t>It is a good practice to declare destructor in a program since it release memory space for further use.</a:t>
            </a:r>
            <a:endParaRPr lang="en-IN" dirty="0" smtClean="0">
              <a:solidFill>
                <a:schemeClr val="bg1"/>
              </a:solidFill>
            </a:endParaRPr>
          </a:p>
          <a:p>
            <a:endParaRPr lang="en-IN" dirty="0" smtClean="0">
              <a:solidFill>
                <a:schemeClr val="bg1"/>
              </a:solidFill>
            </a:endParaRPr>
          </a:p>
          <a:p>
            <a:r>
              <a:rPr lang="en-IN" dirty="0" smtClean="0">
                <a:solidFill>
                  <a:schemeClr val="bg1"/>
                </a:solidFill>
              </a:rPr>
              <a:t>Whenever new is used to allocate memory in the constructor, we should use delete to free that memory.</a:t>
            </a:r>
            <a:endParaRPr lang="en-IN" dirty="0" smtClean="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Conclusion</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825625"/>
            <a:ext cx="7886700" cy="4351655"/>
          </a:xfrm>
        </p:spPr>
        <p:txBody>
          <a:bodyPr/>
          <a:lstStyle/>
          <a:p>
            <a:r>
              <a:rPr lang="en-IN" dirty="0" smtClean="0">
                <a:solidFill>
                  <a:schemeClr val="bg1"/>
                </a:solidFill>
              </a:rPr>
              <a:t>Constructor  and destructors do not have return type, not even void nor can they return values.</a:t>
            </a:r>
            <a:endParaRPr lang="en-IN" dirty="0" smtClean="0">
              <a:solidFill>
                <a:schemeClr val="bg1"/>
              </a:solidFill>
            </a:endParaRPr>
          </a:p>
          <a:p>
            <a:endParaRPr lang="en-IN" dirty="0" smtClean="0">
              <a:solidFill>
                <a:schemeClr val="bg1"/>
              </a:solidFill>
            </a:endParaRPr>
          </a:p>
          <a:p>
            <a:r>
              <a:rPr lang="en-IN" dirty="0" smtClean="0">
                <a:solidFill>
                  <a:schemeClr val="bg1"/>
                </a:solidFill>
              </a:rPr>
              <a:t>The compiler automatically calls constructor when defining class object and calls destructor when class objects go out of scope.</a:t>
            </a:r>
            <a:endParaRPr lang="en-IN" dirty="0" smtClean="0">
              <a:solidFill>
                <a:schemeClr val="bg1"/>
              </a:solidFill>
            </a:endParaRPr>
          </a:p>
          <a:p>
            <a:endParaRPr lang="en-IN" dirty="0" smtClean="0">
              <a:solidFill>
                <a:schemeClr val="bg1"/>
              </a:solidFill>
            </a:endParaRPr>
          </a:p>
          <a:p>
            <a:r>
              <a:rPr lang="en-IN" dirty="0" smtClean="0">
                <a:solidFill>
                  <a:schemeClr val="bg1"/>
                </a:solidFill>
              </a:rPr>
              <a:t>Derived classes do not inherit constructor or destructor from their base classes, but they do inherit constructors or destructors from their base classes, but they do call the constructor and destructor of the base classes.</a:t>
            </a:r>
            <a:endParaRPr lang="en-IN" dirty="0" smtClean="0">
              <a:solidFill>
                <a:schemeClr val="bg1"/>
              </a:solidFill>
            </a:endParaRPr>
          </a:p>
          <a:p>
            <a:pPr>
              <a:buNone/>
            </a:pPr>
            <a:endParaRPr lang="en-IN" dirty="0" smtClean="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Conclusion cont….</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825625"/>
            <a:ext cx="7886700" cy="4351655"/>
          </a:xfrm>
        </p:spPr>
        <p:txBody>
          <a:bodyPr/>
          <a:lstStyle/>
          <a:p>
            <a:r>
              <a:rPr lang="en-IN" dirty="0" smtClean="0">
                <a:solidFill>
                  <a:schemeClr val="bg1"/>
                </a:solidFill>
              </a:rPr>
              <a:t>The constructor of the base class is called first and then the constructor of the child class/</a:t>
            </a:r>
            <a:r>
              <a:rPr lang="en-IN" dirty="0" err="1" smtClean="0">
                <a:solidFill>
                  <a:schemeClr val="bg1"/>
                </a:solidFill>
              </a:rPr>
              <a:t>es</a:t>
            </a:r>
            <a:r>
              <a:rPr lang="en-IN" dirty="0" smtClean="0">
                <a:solidFill>
                  <a:schemeClr val="bg1"/>
                </a:solidFill>
              </a:rPr>
              <a:t>.</a:t>
            </a:r>
            <a:endParaRPr lang="en-IN" dirty="0" smtClean="0">
              <a:solidFill>
                <a:schemeClr val="bg1"/>
              </a:solidFill>
            </a:endParaRPr>
          </a:p>
          <a:p>
            <a:endParaRPr lang="en-IN" dirty="0" smtClean="0">
              <a:solidFill>
                <a:schemeClr val="bg1"/>
              </a:solidFill>
            </a:endParaRPr>
          </a:p>
          <a:p>
            <a:r>
              <a:rPr lang="en-IN" dirty="0" smtClean="0">
                <a:solidFill>
                  <a:schemeClr val="bg1"/>
                </a:solidFill>
              </a:rPr>
              <a:t>The destructor for a child class is called before destructor for base class/</a:t>
            </a:r>
            <a:r>
              <a:rPr lang="en-IN" dirty="0" err="1" smtClean="0">
                <a:solidFill>
                  <a:schemeClr val="bg1"/>
                </a:solidFill>
              </a:rPr>
              <a:t>es</a:t>
            </a:r>
            <a:r>
              <a:rPr lang="en-IN" dirty="0" smtClean="0">
                <a:solidFill>
                  <a:schemeClr val="bg1"/>
                </a:solidFill>
              </a:rPr>
              <a:t> are called.</a:t>
            </a:r>
            <a:endParaRPr lang="en-IN" dirty="0" smtClean="0">
              <a:solidFill>
                <a:schemeClr val="bg1"/>
              </a:solidFill>
            </a:endParaRPr>
          </a:p>
          <a:p>
            <a:endParaRPr lang="en-IN" dirty="0" smtClean="0">
              <a:solidFill>
                <a:schemeClr val="bg1"/>
              </a:solidFill>
            </a:endParaRPr>
          </a:p>
          <a:p>
            <a:r>
              <a:rPr lang="en-IN" dirty="0" smtClean="0">
                <a:solidFill>
                  <a:schemeClr val="bg1"/>
                </a:solidFill>
              </a:rPr>
              <a:t>If we do not declare our own constructor and destructor in the class, then they are automatically defined by the compiler.</a:t>
            </a:r>
            <a:endParaRPr lang="en-IN" dirty="0" smtClean="0">
              <a:solidFill>
                <a:schemeClr val="bg1"/>
              </a:solidFill>
            </a:endParaRPr>
          </a:p>
          <a:p>
            <a:endParaRPr lang="en-IN" dirty="0" smtClean="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Example Program</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774825"/>
            <a:ext cx="5360035" cy="4798695"/>
          </a:xfrm>
        </p:spPr>
        <p:style>
          <a:lnRef idx="0">
            <a:schemeClr val="accent5"/>
          </a:lnRef>
          <a:fillRef idx="3">
            <a:schemeClr val="accent5"/>
          </a:fillRef>
          <a:effectRef idx="3">
            <a:schemeClr val="accent5"/>
          </a:effectRef>
          <a:fontRef idx="minor">
            <a:schemeClr val="lt1"/>
          </a:fontRef>
        </p:style>
        <p:txBody>
          <a:bodyPr>
            <a:normAutofit fontScale="90000" lnSpcReduction="10000"/>
          </a:bodyPr>
          <a:lstStyle/>
          <a:p>
            <a:endParaRPr lang="en-IN" dirty="0" smtClean="0"/>
          </a:p>
          <a:p>
            <a:pPr>
              <a:buNone/>
            </a:pPr>
            <a:r>
              <a:rPr lang="en-IN" dirty="0" smtClean="0"/>
              <a:t>	</a:t>
            </a:r>
            <a:r>
              <a:rPr lang="en-IN" dirty="0" smtClean="0"/>
              <a:t>class student {</a:t>
            </a:r>
            <a:endParaRPr lang="en-IN" dirty="0" smtClean="0"/>
          </a:p>
          <a:p>
            <a:pPr>
              <a:buNone/>
            </a:pPr>
            <a:r>
              <a:rPr lang="en-IN" dirty="0" smtClean="0"/>
              <a:t>	</a:t>
            </a:r>
            <a:r>
              <a:rPr lang="en-IN" dirty="0" smtClean="0"/>
              <a:t>  private:</a:t>
            </a:r>
            <a:endParaRPr lang="en-IN" dirty="0" smtClean="0"/>
          </a:p>
          <a:p>
            <a:pPr>
              <a:buNone/>
            </a:pPr>
            <a:r>
              <a:rPr lang="en-IN" dirty="0" smtClean="0"/>
              <a:t>	</a:t>
            </a:r>
            <a:r>
              <a:rPr lang="en-IN" dirty="0" smtClean="0"/>
              <a:t>	</a:t>
            </a:r>
            <a:r>
              <a:rPr lang="en-IN" dirty="0" err="1" smtClean="0"/>
              <a:t>int</a:t>
            </a:r>
            <a:r>
              <a:rPr lang="en-IN" dirty="0" smtClean="0"/>
              <a:t> </a:t>
            </a:r>
            <a:r>
              <a:rPr lang="en-IN" dirty="0" err="1" smtClean="0"/>
              <a:t>rollno</a:t>
            </a:r>
            <a:r>
              <a:rPr lang="en-IN" dirty="0" smtClean="0"/>
              <a:t>;</a:t>
            </a:r>
            <a:endParaRPr lang="en-IN" dirty="0" smtClean="0"/>
          </a:p>
          <a:p>
            <a:pPr>
              <a:buNone/>
            </a:pPr>
            <a:r>
              <a:rPr lang="en-IN" dirty="0" smtClean="0"/>
              <a:t>	</a:t>
            </a:r>
            <a:r>
              <a:rPr lang="en-IN" dirty="0" smtClean="0"/>
              <a:t>	float marks;</a:t>
            </a:r>
            <a:endParaRPr lang="en-IN" dirty="0" smtClean="0"/>
          </a:p>
          <a:p>
            <a:pPr>
              <a:buNone/>
            </a:pPr>
            <a:r>
              <a:rPr lang="en-IN" dirty="0" smtClean="0"/>
              <a:t>	</a:t>
            </a:r>
            <a:r>
              <a:rPr lang="en-IN" dirty="0" smtClean="0"/>
              <a:t>public:</a:t>
            </a:r>
            <a:endParaRPr lang="en-IN" dirty="0" smtClean="0"/>
          </a:p>
          <a:p>
            <a:pPr>
              <a:buNone/>
            </a:pPr>
            <a:r>
              <a:rPr lang="en-IN" dirty="0" smtClean="0"/>
              <a:t>	</a:t>
            </a:r>
            <a:r>
              <a:rPr lang="en-IN" dirty="0" smtClean="0"/>
              <a:t>	student(){</a:t>
            </a:r>
            <a:endParaRPr lang="en-IN" dirty="0" smtClean="0"/>
          </a:p>
          <a:p>
            <a:pPr>
              <a:buNone/>
            </a:pPr>
            <a:r>
              <a:rPr lang="en-IN" dirty="0" smtClean="0"/>
              <a:t>	</a:t>
            </a:r>
            <a:r>
              <a:rPr lang="en-IN" dirty="0" smtClean="0"/>
              <a:t>	    </a:t>
            </a:r>
            <a:r>
              <a:rPr lang="en-IN" dirty="0" err="1" smtClean="0"/>
              <a:t>rollno</a:t>
            </a:r>
            <a:r>
              <a:rPr lang="en-IN" dirty="0" smtClean="0"/>
              <a:t> = 0;</a:t>
            </a:r>
            <a:endParaRPr lang="en-IN" dirty="0" smtClean="0"/>
          </a:p>
          <a:p>
            <a:pPr>
              <a:buNone/>
            </a:pPr>
            <a:r>
              <a:rPr lang="en-IN" dirty="0" smtClean="0"/>
              <a:t>	</a:t>
            </a:r>
            <a:r>
              <a:rPr lang="en-IN" dirty="0" smtClean="0"/>
              <a:t>	    marks = 0;</a:t>
            </a:r>
            <a:endParaRPr lang="en-IN" dirty="0" smtClean="0"/>
          </a:p>
          <a:p>
            <a:pPr>
              <a:buNone/>
            </a:pPr>
            <a:r>
              <a:rPr lang="en-IN" dirty="0" smtClean="0"/>
              <a:t>	</a:t>
            </a:r>
            <a:r>
              <a:rPr lang="en-IN" dirty="0" smtClean="0"/>
              <a:t>	    </a:t>
            </a:r>
            <a:r>
              <a:rPr lang="en-IN" dirty="0" err="1" smtClean="0"/>
              <a:t>cout</a:t>
            </a:r>
            <a:r>
              <a:rPr lang="en-IN" dirty="0" smtClean="0"/>
              <a:t>&lt;&lt;“Default constructor\n”; }</a:t>
            </a:r>
            <a:endParaRPr lang="en-IN" dirty="0" smtClean="0"/>
          </a:p>
          <a:p>
            <a:pPr>
              <a:buNone/>
            </a:pPr>
            <a:r>
              <a:rPr lang="en-IN" dirty="0" smtClean="0"/>
              <a:t>	</a:t>
            </a:r>
            <a:r>
              <a:rPr lang="en-IN" dirty="0" smtClean="0"/>
              <a:t>	student (</a:t>
            </a:r>
            <a:r>
              <a:rPr lang="en-IN" dirty="0" err="1" smtClean="0"/>
              <a:t>int</a:t>
            </a:r>
            <a:r>
              <a:rPr lang="en-IN" dirty="0" smtClean="0"/>
              <a:t> roll, float mar){</a:t>
            </a:r>
            <a:endParaRPr lang="en-IN" dirty="0" smtClean="0"/>
          </a:p>
          <a:p>
            <a:pPr>
              <a:buNone/>
            </a:pPr>
            <a:r>
              <a:rPr lang="en-IN" dirty="0" smtClean="0"/>
              <a:t>	</a:t>
            </a:r>
            <a:r>
              <a:rPr lang="en-IN" dirty="0" smtClean="0"/>
              <a:t>	    </a:t>
            </a:r>
            <a:r>
              <a:rPr lang="en-IN" dirty="0" err="1" smtClean="0"/>
              <a:t>rollno</a:t>
            </a:r>
            <a:r>
              <a:rPr lang="en-IN" dirty="0" smtClean="0"/>
              <a:t> = roll;</a:t>
            </a:r>
            <a:endParaRPr lang="en-IN" dirty="0" smtClean="0"/>
          </a:p>
          <a:p>
            <a:pPr>
              <a:buNone/>
            </a:pPr>
            <a:r>
              <a:rPr lang="en-IN" dirty="0" smtClean="0"/>
              <a:t>	</a:t>
            </a:r>
            <a:r>
              <a:rPr lang="en-IN" dirty="0" smtClean="0"/>
              <a:t>	    marks = mar; </a:t>
            </a:r>
            <a:endParaRPr lang="en-IN" dirty="0" smtClean="0"/>
          </a:p>
          <a:p>
            <a:pPr>
              <a:buNone/>
            </a:pPr>
            <a:r>
              <a:rPr lang="en-IN" dirty="0" smtClean="0"/>
              <a:t>	</a:t>
            </a:r>
            <a:r>
              <a:rPr lang="en-IN" dirty="0" smtClean="0"/>
              <a:t>	    </a:t>
            </a:r>
            <a:r>
              <a:rPr lang="en-IN" dirty="0" err="1" smtClean="0"/>
              <a:t>cout</a:t>
            </a:r>
            <a:r>
              <a:rPr lang="en-IN" dirty="0" smtClean="0"/>
              <a:t>&lt;&lt;“ </a:t>
            </a:r>
            <a:r>
              <a:rPr lang="en-IN" dirty="0" err="1" smtClean="0"/>
              <a:t>Parametrized</a:t>
            </a:r>
            <a:r>
              <a:rPr lang="en-IN" dirty="0" smtClean="0"/>
              <a:t> constructor\n”; }</a:t>
            </a:r>
            <a:endParaRPr lang="en-IN" dirty="0" smtClean="0"/>
          </a:p>
          <a:p>
            <a:pPr>
              <a:buNone/>
            </a:pPr>
            <a:endParaRPr lang="en-IN" dirty="0" smtClean="0"/>
          </a:p>
          <a:p>
            <a:pPr>
              <a:buNone/>
            </a:pPr>
            <a:endParaRPr lang="en-US" dirty="0"/>
          </a:p>
        </p:txBody>
      </p:sp>
      <p:sp>
        <p:nvSpPr>
          <p:cNvPr id="4" name="TextBox 3"/>
          <p:cNvSpPr txBox="1"/>
          <p:nvPr/>
        </p:nvSpPr>
        <p:spPr>
          <a:xfrm>
            <a:off x="5755640" y="1772920"/>
            <a:ext cx="3178175" cy="47999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IN" dirty="0" smtClean="0"/>
              <a:t>     student(student &amp; s) {</a:t>
            </a:r>
            <a:endParaRPr lang="en-IN" dirty="0" smtClean="0"/>
          </a:p>
          <a:p>
            <a:r>
              <a:rPr lang="en-IN" dirty="0"/>
              <a:t>	</a:t>
            </a:r>
            <a:r>
              <a:rPr lang="en-IN" dirty="0" err="1" smtClean="0"/>
              <a:t>rollno</a:t>
            </a:r>
            <a:r>
              <a:rPr lang="en-IN" dirty="0" smtClean="0"/>
              <a:t> = </a:t>
            </a:r>
            <a:r>
              <a:rPr lang="en-IN" dirty="0" err="1" smtClean="0"/>
              <a:t>s.rollno</a:t>
            </a:r>
            <a:r>
              <a:rPr lang="en-IN" dirty="0" smtClean="0"/>
              <a:t>;</a:t>
            </a:r>
            <a:endParaRPr lang="en-IN" dirty="0" smtClean="0"/>
          </a:p>
          <a:p>
            <a:r>
              <a:rPr lang="en-IN" dirty="0"/>
              <a:t>	</a:t>
            </a:r>
            <a:r>
              <a:rPr lang="en-IN" dirty="0" smtClean="0"/>
              <a:t>marks = </a:t>
            </a:r>
            <a:r>
              <a:rPr lang="en-IN" dirty="0" err="1" smtClean="0"/>
              <a:t>s.marks</a:t>
            </a:r>
            <a:r>
              <a:rPr lang="en-IN" dirty="0" smtClean="0"/>
              <a:t>;</a:t>
            </a:r>
            <a:endParaRPr lang="en-IN" dirty="0" smtClean="0"/>
          </a:p>
          <a:p>
            <a:r>
              <a:rPr lang="en-IN" dirty="0"/>
              <a:t>	</a:t>
            </a:r>
            <a:r>
              <a:rPr lang="en-IN" dirty="0" err="1" smtClean="0"/>
              <a:t>cout</a:t>
            </a:r>
            <a:r>
              <a:rPr lang="en-IN" dirty="0" smtClean="0"/>
              <a:t>&lt;&lt;“Copy Constructor\n”; }</a:t>
            </a:r>
            <a:endParaRPr lang="en-IN" dirty="0" smtClean="0"/>
          </a:p>
          <a:p>
            <a:r>
              <a:rPr lang="en-IN" dirty="0"/>
              <a:t> </a:t>
            </a:r>
            <a:r>
              <a:rPr lang="en-IN" dirty="0" smtClean="0"/>
              <a:t>     ~student() {</a:t>
            </a:r>
            <a:endParaRPr lang="en-IN" dirty="0" smtClean="0"/>
          </a:p>
          <a:p>
            <a:r>
              <a:rPr lang="en-IN" dirty="0"/>
              <a:t>	</a:t>
            </a:r>
            <a:r>
              <a:rPr lang="en-IN" dirty="0" err="1" smtClean="0"/>
              <a:t>cout</a:t>
            </a:r>
            <a:r>
              <a:rPr lang="en-IN" dirty="0" smtClean="0"/>
              <a:t>&lt;&lt;“Destructor\n”; }</a:t>
            </a:r>
            <a:endParaRPr lang="en-IN" dirty="0" smtClean="0"/>
          </a:p>
          <a:p>
            <a:endParaRPr lang="en-IN" dirty="0" smtClean="0"/>
          </a:p>
          <a:p>
            <a:r>
              <a:rPr lang="en-IN" dirty="0" err="1" smtClean="0"/>
              <a:t>int</a:t>
            </a:r>
            <a:r>
              <a:rPr lang="en-IN" dirty="0" smtClean="0"/>
              <a:t> main() {</a:t>
            </a:r>
            <a:endParaRPr lang="en-IN" dirty="0" smtClean="0"/>
          </a:p>
          <a:p>
            <a:r>
              <a:rPr lang="en-IN" dirty="0"/>
              <a:t> </a:t>
            </a:r>
            <a:r>
              <a:rPr lang="en-IN" dirty="0" smtClean="0"/>
              <a:t>       student s1;</a:t>
            </a:r>
            <a:endParaRPr lang="en-IN" dirty="0" smtClean="0"/>
          </a:p>
          <a:p>
            <a:r>
              <a:rPr lang="en-IN" dirty="0" smtClean="0"/>
              <a:t>        </a:t>
            </a:r>
            <a:r>
              <a:rPr lang="en-IN" dirty="0" smtClean="0"/>
              <a:t>student s12(1, 450.5);</a:t>
            </a:r>
            <a:endParaRPr lang="en-IN" dirty="0" smtClean="0"/>
          </a:p>
          <a:p>
            <a:r>
              <a:rPr lang="en-IN" dirty="0"/>
              <a:t> </a:t>
            </a:r>
            <a:r>
              <a:rPr lang="en-IN" dirty="0" smtClean="0"/>
              <a:t>       student s3(s2);</a:t>
            </a:r>
            <a:endParaRPr lang="en-IN" dirty="0" smtClean="0"/>
          </a:p>
          <a:p>
            <a:r>
              <a:rPr lang="en-IN" dirty="0"/>
              <a:t> </a:t>
            </a:r>
            <a:r>
              <a:rPr lang="en-IN" dirty="0" smtClean="0"/>
              <a:t>       student s4(4, 320.4);</a:t>
            </a:r>
            <a:endParaRPr lang="en-IN" dirty="0" smtClean="0"/>
          </a:p>
          <a:p>
            <a:r>
              <a:rPr lang="en-IN" dirty="0"/>
              <a:t> </a:t>
            </a:r>
            <a:r>
              <a:rPr lang="en-IN" dirty="0" smtClean="0"/>
              <a:t>       student s5 = s4;</a:t>
            </a:r>
            <a:endParaRPr lang="en-IN" dirty="0" smtClean="0"/>
          </a:p>
          <a:p>
            <a:r>
              <a:rPr lang="en-IN" dirty="0" smtClean="0"/>
              <a:t>        return 0;</a:t>
            </a:r>
            <a:endParaRPr lang="en-IN" dirty="0" smtClean="0"/>
          </a:p>
          <a:p>
            <a:r>
              <a:rPr lang="en-IN" dirty="0"/>
              <a: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24075" y="2708910"/>
            <a:ext cx="5783580" cy="1713230"/>
          </a:xfrm>
        </p:spPr>
        <p:style>
          <a:lnRef idx="1">
            <a:schemeClr val="dk1"/>
          </a:lnRef>
          <a:fillRef idx="2">
            <a:schemeClr val="dk1"/>
          </a:fillRef>
          <a:effectRef idx="1">
            <a:schemeClr val="dk1"/>
          </a:effectRef>
          <a:fontRef idx="minor">
            <a:schemeClr val="dk1"/>
          </a:fontRef>
        </p:style>
        <p:txBody>
          <a:bodyPr>
            <a:noAutofit/>
          </a:bodyPr>
          <a:lstStyle/>
          <a:p>
            <a:pPr>
              <a:buNone/>
            </a:pPr>
            <a:r>
              <a:rPr lang="en-IN" sz="60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JhengHei UI" panose="020B0604030504040204" charset="-120"/>
                <a:ea typeface="Microsoft JhengHei UI" panose="020B0604030504040204" charset="-120"/>
              </a:rPr>
              <a:t>Thank You for  tuning in!</a:t>
            </a:r>
            <a:endParaRPr lang="en-IN" sz="600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JhengHei UI" panose="020B0604030504040204" charset="-120"/>
              <a:ea typeface="Microsoft JhengHei UI" panose="020B060403050404020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835" y="365125"/>
            <a:ext cx="7549515" cy="1325880"/>
          </a:xfr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a:lstStyle/>
          <a:p>
            <a:r>
              <a:rPr lang="en-US" sz="54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icrosoft JhengHei UI" panose="020B0604030504040204" charset="-120"/>
                <a:ea typeface="Microsoft JhengHei UI" panose="020B0604030504040204" charset="-120"/>
              </a:rPr>
              <a:t>	Introduction cont..</a:t>
            </a:r>
            <a:endParaRPr lang="en-US" sz="54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icrosoft JhengHei UI" panose="020B0604030504040204" charset="-120"/>
              <a:ea typeface="Microsoft JhengHei UI" panose="020B0604030504040204" charset="-120"/>
            </a:endParaRPr>
          </a:p>
        </p:txBody>
      </p:sp>
      <p:sp>
        <p:nvSpPr>
          <p:cNvPr id="3" name="Content Placeholder 2"/>
          <p:cNvSpPr>
            <a:spLocks noGrp="1"/>
          </p:cNvSpPr>
          <p:nvPr>
            <p:ph idx="4294967295"/>
          </p:nvPr>
        </p:nvSpPr>
        <p:spPr>
          <a:xfrm>
            <a:off x="0" y="1825625"/>
            <a:ext cx="7886700" cy="4351655"/>
          </a:xfrm>
        </p:spPr>
        <p:txBody>
          <a:bodyPr>
            <a:normAutofit lnSpcReduction="10000"/>
          </a:bodyPr>
          <a:lstStyle/>
          <a:p>
            <a:r>
              <a:rPr lang="en-US" dirty="0" smtClean="0">
                <a:solidFill>
                  <a:schemeClr val="bg1"/>
                </a:solidFill>
                <a:latin typeface="Microsoft JhengHei UI" panose="020B0604030504040204" charset="-120"/>
                <a:ea typeface="Microsoft JhengHei UI" panose="020B0604030504040204" charset="-120"/>
              </a:rPr>
              <a:t>It is very common for some part of an object to require initialization before it can be used.</a:t>
            </a:r>
            <a:endParaRPr lang="en-US" dirty="0" smtClean="0">
              <a:solidFill>
                <a:schemeClr val="bg1"/>
              </a:solidFill>
              <a:latin typeface="Microsoft JhengHei UI" panose="020B0604030504040204" charset="-120"/>
              <a:ea typeface="Microsoft JhengHei UI" panose="020B0604030504040204" charset="-120"/>
            </a:endParaRPr>
          </a:p>
          <a:p>
            <a:endParaRPr lang="en-US" dirty="0" smtClean="0">
              <a:solidFill>
                <a:schemeClr val="bg1"/>
              </a:solidFill>
              <a:latin typeface="Microsoft JhengHei UI" panose="020B0604030504040204" charset="-120"/>
              <a:ea typeface="Microsoft JhengHei UI" panose="020B0604030504040204" charset="-120"/>
            </a:endParaRPr>
          </a:p>
          <a:p>
            <a:r>
              <a:rPr lang="en-US" dirty="0" smtClean="0">
                <a:solidFill>
                  <a:schemeClr val="bg1"/>
                </a:solidFill>
                <a:latin typeface="Microsoft JhengHei UI" panose="020B0604030504040204" charset="-120"/>
                <a:ea typeface="Microsoft JhengHei UI" panose="020B0604030504040204" charset="-120"/>
              </a:rPr>
              <a:t>Suppose you are working on 100’s of objects and the default values of a particular data members is needed to be zero.</a:t>
            </a:r>
            <a:endParaRPr lang="en-US" dirty="0" smtClean="0">
              <a:solidFill>
                <a:schemeClr val="bg1"/>
              </a:solidFill>
              <a:latin typeface="Microsoft JhengHei UI" panose="020B0604030504040204" charset="-120"/>
              <a:ea typeface="Microsoft JhengHei UI" panose="020B0604030504040204" charset="-120"/>
            </a:endParaRPr>
          </a:p>
          <a:p>
            <a:endParaRPr lang="en-US" dirty="0" smtClean="0">
              <a:solidFill>
                <a:schemeClr val="bg1"/>
              </a:solidFill>
              <a:latin typeface="Microsoft JhengHei UI" panose="020B0604030504040204" charset="-120"/>
              <a:ea typeface="Microsoft JhengHei UI" panose="020B0604030504040204" charset="-120"/>
            </a:endParaRPr>
          </a:p>
          <a:p>
            <a:r>
              <a:rPr lang="en-US" dirty="0" err="1" smtClean="0">
                <a:solidFill>
                  <a:schemeClr val="bg1"/>
                </a:solidFill>
                <a:latin typeface="Microsoft JhengHei UI" panose="020B0604030504040204" charset="-120"/>
                <a:ea typeface="Microsoft JhengHei UI" panose="020B0604030504040204" charset="-120"/>
              </a:rPr>
              <a:t>Initialising</a:t>
            </a:r>
            <a:r>
              <a:rPr lang="en-US" dirty="0" smtClean="0">
                <a:solidFill>
                  <a:schemeClr val="bg1"/>
                </a:solidFill>
                <a:latin typeface="Microsoft JhengHei UI" panose="020B0604030504040204" charset="-120"/>
                <a:ea typeface="Microsoft JhengHei UI" panose="020B0604030504040204" charset="-120"/>
              </a:rPr>
              <a:t> all objects manually will be very tedious job.</a:t>
            </a:r>
            <a:endParaRPr lang="en-US" dirty="0" smtClean="0">
              <a:solidFill>
                <a:schemeClr val="bg1"/>
              </a:solidFill>
              <a:latin typeface="Microsoft JhengHei UI" panose="020B0604030504040204" charset="-120"/>
              <a:ea typeface="Microsoft JhengHei UI" panose="020B0604030504040204" charset="-120"/>
            </a:endParaRPr>
          </a:p>
          <a:p>
            <a:endParaRPr lang="en-US" dirty="0" smtClean="0">
              <a:solidFill>
                <a:schemeClr val="bg1"/>
              </a:solidFill>
              <a:latin typeface="Microsoft JhengHei UI" panose="020B0604030504040204" charset="-120"/>
              <a:ea typeface="Microsoft JhengHei UI" panose="020B0604030504040204" charset="-120"/>
            </a:endParaRPr>
          </a:p>
          <a:p>
            <a:r>
              <a:rPr lang="en-US" dirty="0" smtClean="0">
                <a:solidFill>
                  <a:schemeClr val="bg1"/>
                </a:solidFill>
                <a:latin typeface="Microsoft JhengHei UI" panose="020B0604030504040204" charset="-120"/>
                <a:ea typeface="Microsoft JhengHei UI" panose="020B0604030504040204" charset="-120"/>
              </a:rPr>
              <a:t>Instead , you can define a constructor function which </a:t>
            </a:r>
            <a:r>
              <a:rPr lang="en-US" dirty="0" err="1" smtClean="0">
                <a:solidFill>
                  <a:schemeClr val="bg1"/>
                </a:solidFill>
                <a:latin typeface="Microsoft JhengHei UI" panose="020B0604030504040204" charset="-120"/>
                <a:ea typeface="Microsoft JhengHei UI" panose="020B0604030504040204" charset="-120"/>
              </a:rPr>
              <a:t>initialises</a:t>
            </a:r>
            <a:r>
              <a:rPr lang="en-US" dirty="0" smtClean="0">
                <a:solidFill>
                  <a:schemeClr val="bg1"/>
                </a:solidFill>
                <a:latin typeface="Microsoft JhengHei UI" panose="020B0604030504040204" charset="-120"/>
                <a:ea typeface="Microsoft JhengHei UI" panose="020B0604030504040204" charset="-120"/>
              </a:rPr>
              <a:t> that data members to zero. Then all you have to do is declare object and constructor will </a:t>
            </a:r>
            <a:r>
              <a:rPr lang="en-US" dirty="0" err="1" smtClean="0">
                <a:solidFill>
                  <a:schemeClr val="bg1"/>
                </a:solidFill>
                <a:latin typeface="Microsoft JhengHei UI" panose="020B0604030504040204" charset="-120"/>
                <a:ea typeface="Microsoft JhengHei UI" panose="020B0604030504040204" charset="-120"/>
              </a:rPr>
              <a:t>initialise</a:t>
            </a:r>
            <a:r>
              <a:rPr lang="en-US" dirty="0" smtClean="0">
                <a:solidFill>
                  <a:schemeClr val="bg1"/>
                </a:solidFill>
                <a:latin typeface="Microsoft JhengHei UI" panose="020B0604030504040204" charset="-120"/>
                <a:ea typeface="Microsoft JhengHei UI" panose="020B0604030504040204" charset="-120"/>
              </a:rPr>
              <a:t> object automatically</a:t>
            </a:r>
            <a:endParaRPr lang="en-US" dirty="0" smtClean="0">
              <a:solidFill>
                <a:schemeClr val="bg1"/>
              </a:solidFill>
              <a:latin typeface="Microsoft JhengHei UI" panose="020B0604030504040204" charset="-120"/>
              <a:ea typeface="Microsoft JhengHei UI" panose="020B0604030504040204" charset="-12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icrosoft JhengHei UI" panose="020B0604030504040204" charset="-120"/>
                <a:ea typeface="Microsoft JhengHei UI" panose="020B0604030504040204" charset="-120"/>
              </a:rPr>
              <a:t>Constructor Example</a:t>
            </a:r>
            <a:endParaRPr lang="en-US"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icrosoft JhengHei UI" panose="020B0604030504040204" charset="-120"/>
              <a:ea typeface="Microsoft JhengHei UI" panose="020B0604030504040204" charset="-120"/>
            </a:endParaRPr>
          </a:p>
        </p:txBody>
      </p:sp>
      <p:sp>
        <p:nvSpPr>
          <p:cNvPr id="3" name="Content Placeholder 2"/>
          <p:cNvSpPr>
            <a:spLocks noGrp="1"/>
          </p:cNvSpPr>
          <p:nvPr>
            <p:ph idx="4294967295"/>
          </p:nvPr>
        </p:nvSpPr>
        <p:spPr>
          <a:xfrm>
            <a:off x="0" y="1825625"/>
            <a:ext cx="8742045" cy="4351655"/>
          </a:xfrm>
          <a:solidFill>
            <a:schemeClr val="accent4">
              <a:lumMod val="60000"/>
              <a:lumOff val="40000"/>
            </a:schemeClr>
          </a:solidFill>
        </p:spPr>
        <p:txBody>
          <a:bodyPr>
            <a:normAutofit lnSpcReduction="10000"/>
          </a:bodyPr>
          <a:lstStyle/>
          <a:p>
            <a:pPr>
              <a:buNone/>
            </a:pPr>
            <a:r>
              <a:rPr lang="en-US" sz="2200" dirty="0" smtClean="0"/>
              <a:t>	class add </a:t>
            </a:r>
            <a:endParaRPr lang="en-US" sz="2200" dirty="0" smtClean="0"/>
          </a:p>
          <a:p>
            <a:pPr>
              <a:buNone/>
            </a:pPr>
            <a:r>
              <a:rPr lang="en-US" sz="2200" dirty="0" smtClean="0"/>
              <a:t>	</a:t>
            </a:r>
            <a:r>
              <a:rPr lang="en-US" sz="2200" dirty="0" smtClean="0"/>
              <a:t>{</a:t>
            </a:r>
            <a:endParaRPr lang="en-US" sz="2200" dirty="0" smtClean="0"/>
          </a:p>
          <a:p>
            <a:pPr>
              <a:buNone/>
            </a:pPr>
            <a:r>
              <a:rPr lang="en-US" sz="2200" dirty="0" smtClean="0"/>
              <a:t>	</a:t>
            </a:r>
            <a:r>
              <a:rPr lang="en-US" sz="2200" dirty="0" smtClean="0"/>
              <a:t>	</a:t>
            </a:r>
            <a:r>
              <a:rPr lang="en-US" sz="2200" dirty="0" err="1" smtClean="0"/>
              <a:t>int</a:t>
            </a:r>
            <a:r>
              <a:rPr lang="en-US" sz="2200" dirty="0" smtClean="0"/>
              <a:t> m, n;</a:t>
            </a:r>
            <a:endParaRPr lang="en-US" sz="2200" dirty="0" smtClean="0"/>
          </a:p>
          <a:p>
            <a:pPr>
              <a:buNone/>
            </a:pPr>
            <a:r>
              <a:rPr lang="en-US" sz="2200" dirty="0" smtClean="0"/>
              <a:t>	</a:t>
            </a:r>
            <a:r>
              <a:rPr lang="en-US" sz="2200" dirty="0" smtClean="0"/>
              <a:t>public:</a:t>
            </a:r>
            <a:endParaRPr lang="en-US" sz="2200" dirty="0" smtClean="0"/>
          </a:p>
          <a:p>
            <a:pPr>
              <a:buNone/>
            </a:pPr>
            <a:r>
              <a:rPr lang="en-US" sz="2200" dirty="0" smtClean="0"/>
              <a:t>	</a:t>
            </a:r>
            <a:r>
              <a:rPr lang="en-US" sz="2200" dirty="0" smtClean="0"/>
              <a:t>	add();</a:t>
            </a:r>
            <a:endParaRPr lang="en-US" sz="2200" dirty="0" smtClean="0"/>
          </a:p>
          <a:p>
            <a:pPr>
              <a:buNone/>
            </a:pPr>
            <a:r>
              <a:rPr lang="en-US" sz="2200" dirty="0" smtClean="0"/>
              <a:t>	</a:t>
            </a:r>
            <a:r>
              <a:rPr lang="en-US" sz="2200" dirty="0" smtClean="0"/>
              <a:t>};</a:t>
            </a:r>
            <a:endParaRPr lang="en-US" sz="2200" dirty="0" smtClean="0"/>
          </a:p>
          <a:p>
            <a:pPr>
              <a:buNone/>
            </a:pPr>
            <a:r>
              <a:rPr lang="en-US" sz="2200" dirty="0" smtClean="0"/>
              <a:t>	</a:t>
            </a:r>
            <a:endParaRPr lang="en-US" sz="2200" dirty="0" smtClean="0"/>
          </a:p>
          <a:p>
            <a:pPr>
              <a:buNone/>
            </a:pPr>
            <a:r>
              <a:rPr lang="en-US" sz="2200" dirty="0" smtClean="0"/>
              <a:t>	</a:t>
            </a:r>
            <a:r>
              <a:rPr lang="en-US" sz="2200" dirty="0" smtClean="0"/>
              <a:t>add :: add()</a:t>
            </a:r>
            <a:endParaRPr lang="en-US" sz="2200" dirty="0" smtClean="0"/>
          </a:p>
          <a:p>
            <a:pPr>
              <a:buNone/>
            </a:pPr>
            <a:r>
              <a:rPr lang="en-US" sz="2200" dirty="0" smtClean="0"/>
              <a:t>	{</a:t>
            </a:r>
            <a:endParaRPr lang="en-US" sz="2200" dirty="0" smtClean="0"/>
          </a:p>
          <a:p>
            <a:pPr>
              <a:buNone/>
            </a:pPr>
            <a:r>
              <a:rPr lang="en-US" sz="2200" dirty="0" smtClean="0"/>
              <a:t>	</a:t>
            </a:r>
            <a:r>
              <a:rPr lang="en-US" sz="2200" dirty="0" smtClean="0"/>
              <a:t>	m = 0, n=0;</a:t>
            </a:r>
            <a:endParaRPr lang="en-US" sz="2200" dirty="0" smtClean="0"/>
          </a:p>
          <a:p>
            <a:pPr>
              <a:buNone/>
            </a:pPr>
            <a:r>
              <a:rPr lang="en-US" sz="2200" dirty="0" smtClean="0"/>
              <a:t>	</a:t>
            </a:r>
            <a:r>
              <a:rPr lang="en-US" sz="2200" dirty="0" smtClean="0"/>
              <a:t>}</a:t>
            </a:r>
            <a:endParaRPr lang="en-US" sz="2200" dirty="0" smtClean="0"/>
          </a:p>
          <a:p>
            <a:pPr>
              <a:buNone/>
            </a:pPr>
            <a:endParaRPr lang="en-US" dirty="0"/>
          </a:p>
        </p:txBody>
      </p:sp>
      <p:sp>
        <p:nvSpPr>
          <p:cNvPr id="4" name="TextBox 3"/>
          <p:cNvSpPr txBox="1"/>
          <p:nvPr/>
        </p:nvSpPr>
        <p:spPr>
          <a:xfrm>
            <a:off x="3786182" y="2071678"/>
            <a:ext cx="4857784" cy="4092575"/>
          </a:xfrm>
          <a:prstGeom prst="rect">
            <a:avLst/>
          </a:prstGeom>
          <a:noFill/>
        </p:spPr>
        <p:txBody>
          <a:bodyPr wrap="square" rtlCol="0">
            <a:spAutoFit/>
          </a:bodyPr>
          <a:lstStyle/>
          <a:p>
            <a:pPr>
              <a:buFont typeface="Arial" panose="020B0604020202020204" pitchFamily="34" charset="0"/>
              <a:buChar char="•"/>
            </a:pPr>
            <a:r>
              <a:rPr lang="en-US" sz="2600" dirty="0" smtClean="0"/>
              <a:t>When a class contains a constructor, it is guaranteed that an object will be initialize automatically.</a:t>
            </a:r>
            <a:endParaRPr lang="en-US" sz="2600" dirty="0" smtClean="0"/>
          </a:p>
          <a:p>
            <a:pPr>
              <a:buFont typeface="Arial" panose="020B0604020202020204" pitchFamily="34" charset="0"/>
              <a:buChar char="•"/>
            </a:pPr>
            <a:r>
              <a:rPr lang="en-US" sz="2600" dirty="0"/>
              <a:t> </a:t>
            </a:r>
            <a:r>
              <a:rPr lang="en-US" sz="2600" dirty="0" smtClean="0"/>
              <a:t>add a;</a:t>
            </a:r>
            <a:endParaRPr lang="en-US" sz="2600" dirty="0" smtClean="0"/>
          </a:p>
          <a:p>
            <a:pPr>
              <a:buFont typeface="Arial" panose="020B0604020202020204" pitchFamily="34" charset="0"/>
              <a:buChar char="•"/>
            </a:pPr>
            <a:r>
              <a:rPr lang="en-US" sz="2600" dirty="0" smtClean="0"/>
              <a:t>Above declaration not only creates the object a of type add, but also initializes its data members m and n to 0</a:t>
            </a:r>
            <a:endParaRPr lang="en-US" sz="2600" dirty="0" smtClean="0"/>
          </a:p>
          <a:p>
            <a:endParaRPr lang="en-US" sz="2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Constructors</a:t>
            </a:r>
            <a:endParaRPr lang="en-US"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825625"/>
            <a:ext cx="7886700" cy="4351655"/>
          </a:xfrm>
        </p:spPr>
        <p:txBody>
          <a:bodyPr/>
          <a:lstStyle/>
          <a:p>
            <a:r>
              <a:rPr lang="en-US" dirty="0" smtClean="0">
                <a:solidFill>
                  <a:schemeClr val="bg1"/>
                </a:solidFill>
                <a:latin typeface="Microsoft JhengHei UI" panose="020B0604030504040204" charset="-120"/>
                <a:ea typeface="Microsoft JhengHei UI" panose="020B0604030504040204" charset="-120"/>
              </a:rPr>
              <a:t>There is no need to write any statement to invoke the constructor function.</a:t>
            </a:r>
            <a:endParaRPr lang="en-US" dirty="0" smtClean="0">
              <a:solidFill>
                <a:schemeClr val="bg1"/>
              </a:solidFill>
              <a:latin typeface="Microsoft JhengHei UI" panose="020B0604030504040204" charset="-120"/>
              <a:ea typeface="Microsoft JhengHei UI" panose="020B0604030504040204" charset="-120"/>
            </a:endParaRPr>
          </a:p>
          <a:p>
            <a:endParaRPr lang="en-US" dirty="0" smtClean="0">
              <a:solidFill>
                <a:schemeClr val="bg1"/>
              </a:solidFill>
              <a:latin typeface="Microsoft JhengHei UI" panose="020B0604030504040204" charset="-120"/>
              <a:ea typeface="Microsoft JhengHei UI" panose="020B0604030504040204" charset="-120"/>
            </a:endParaRPr>
          </a:p>
          <a:p>
            <a:r>
              <a:rPr lang="en-US" dirty="0" smtClean="0">
                <a:solidFill>
                  <a:schemeClr val="bg1"/>
                </a:solidFill>
                <a:latin typeface="Microsoft JhengHei UI" panose="020B0604030504040204" charset="-120"/>
                <a:ea typeface="Microsoft JhengHei UI" panose="020B0604030504040204" charset="-120"/>
              </a:rPr>
              <a:t>If a ‘normal’ member function id defined for initialization, we need to invoke that function for each and every objects separately.</a:t>
            </a:r>
            <a:endParaRPr lang="en-US" dirty="0" smtClean="0">
              <a:solidFill>
                <a:schemeClr val="bg1"/>
              </a:solidFill>
              <a:latin typeface="Microsoft JhengHei UI" panose="020B0604030504040204" charset="-120"/>
              <a:ea typeface="Microsoft JhengHei UI" panose="020B0604030504040204" charset="-120"/>
            </a:endParaRPr>
          </a:p>
          <a:p>
            <a:endParaRPr lang="en-US" dirty="0" smtClean="0">
              <a:solidFill>
                <a:schemeClr val="bg1"/>
              </a:solidFill>
              <a:latin typeface="Microsoft JhengHei UI" panose="020B0604030504040204" charset="-120"/>
              <a:ea typeface="Microsoft JhengHei UI" panose="020B0604030504040204" charset="-120"/>
            </a:endParaRPr>
          </a:p>
          <a:p>
            <a:r>
              <a:rPr lang="en-US" dirty="0" smtClean="0">
                <a:solidFill>
                  <a:schemeClr val="bg1"/>
                </a:solidFill>
                <a:latin typeface="Microsoft JhengHei UI" panose="020B0604030504040204" charset="-120"/>
                <a:ea typeface="Microsoft JhengHei UI" panose="020B0604030504040204" charset="-120"/>
              </a:rPr>
              <a:t>A constructor that accepts no parameter is called the default constructor.</a:t>
            </a:r>
            <a:endParaRPr lang="en-US" dirty="0" smtClean="0">
              <a:solidFill>
                <a:schemeClr val="bg1"/>
              </a:solidFill>
              <a:latin typeface="Microsoft JhengHei UI" panose="020B0604030504040204" charset="-120"/>
              <a:ea typeface="Microsoft JhengHei UI" panose="020B0604030504040204" charset="-120"/>
            </a:endParaRPr>
          </a:p>
          <a:p>
            <a:endParaRPr lang="en-US" dirty="0" smtClean="0">
              <a:solidFill>
                <a:schemeClr val="bg1"/>
              </a:solidFill>
              <a:latin typeface="Microsoft JhengHei UI" panose="020B0604030504040204" charset="-120"/>
              <a:ea typeface="Microsoft JhengHei UI" panose="020B0604030504040204" charset="-120"/>
            </a:endParaRPr>
          </a:p>
          <a:p>
            <a:r>
              <a:rPr lang="en-US" dirty="0" smtClean="0">
                <a:solidFill>
                  <a:schemeClr val="bg1"/>
                </a:solidFill>
                <a:latin typeface="Microsoft JhengHei UI" panose="020B0604030504040204" charset="-120"/>
                <a:ea typeface="Microsoft JhengHei UI" panose="020B0604030504040204" charset="-120"/>
              </a:rPr>
              <a:t>The default constructor for class A will be A:: A()</a:t>
            </a:r>
            <a:endParaRPr lang="en-US" dirty="0" smtClean="0">
              <a:solidFill>
                <a:schemeClr val="bg1"/>
              </a:solidFill>
              <a:latin typeface="Microsoft JhengHei UI" panose="020B0604030504040204" charset="-120"/>
              <a:ea typeface="Microsoft JhengHei UI" panose="020B0604030504040204" charset="-12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Characteristics of Constructor</a:t>
            </a:r>
            <a:endParaRPr lang="en-US"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1257300" y="2204720"/>
            <a:ext cx="7886700" cy="4351655"/>
          </a:xfrm>
        </p:spPr>
        <p:txBody>
          <a:bodyPr>
            <a:normAutofit fontScale="90000" lnSpcReduction="20000"/>
          </a:bodyPr>
          <a:lstStyle/>
          <a:p>
            <a:r>
              <a:rPr lang="en-US" dirty="0" smtClean="0">
                <a:solidFill>
                  <a:schemeClr val="bg1"/>
                </a:solidFill>
                <a:ea typeface="Microsoft JhengHei UI" panose="020B0604030504040204" charset="-120"/>
                <a:cs typeface="+mn-lt"/>
              </a:rPr>
              <a:t>They must be declared in the public scope.</a:t>
            </a:r>
            <a:endParaRPr lang="en-US" dirty="0" smtClean="0">
              <a:solidFill>
                <a:schemeClr val="bg1"/>
              </a:solidFill>
              <a:ea typeface="Microsoft JhengHei UI" panose="020B0604030504040204" charset="-120"/>
              <a:cs typeface="+mn-lt"/>
            </a:endParaRPr>
          </a:p>
          <a:p>
            <a:endParaRPr lang="en-US" dirty="0" smtClean="0">
              <a:solidFill>
                <a:schemeClr val="bg1"/>
              </a:solidFill>
              <a:ea typeface="Microsoft JhengHei UI" panose="020B0604030504040204" charset="-120"/>
              <a:cs typeface="+mn-lt"/>
            </a:endParaRPr>
          </a:p>
          <a:p>
            <a:r>
              <a:rPr lang="en-US" dirty="0" smtClean="0">
                <a:solidFill>
                  <a:schemeClr val="bg1"/>
                </a:solidFill>
                <a:ea typeface="Microsoft JhengHei UI" panose="020B0604030504040204" charset="-120"/>
                <a:cs typeface="+mn-lt"/>
              </a:rPr>
              <a:t>They are invoked automatically when the objects are created.</a:t>
            </a:r>
            <a:endParaRPr lang="en-US" dirty="0" smtClean="0">
              <a:solidFill>
                <a:schemeClr val="bg1"/>
              </a:solidFill>
              <a:ea typeface="Microsoft JhengHei UI" panose="020B0604030504040204" charset="-120"/>
              <a:cs typeface="+mn-lt"/>
            </a:endParaRPr>
          </a:p>
          <a:p>
            <a:endParaRPr lang="en-US" dirty="0" smtClean="0">
              <a:solidFill>
                <a:schemeClr val="bg1"/>
              </a:solidFill>
              <a:ea typeface="Microsoft JhengHei UI" panose="020B0604030504040204" charset="-120"/>
              <a:cs typeface="+mn-lt"/>
            </a:endParaRPr>
          </a:p>
          <a:p>
            <a:r>
              <a:rPr lang="en-US" dirty="0" smtClean="0">
                <a:solidFill>
                  <a:schemeClr val="bg1"/>
                </a:solidFill>
                <a:ea typeface="Microsoft JhengHei UI" panose="020B0604030504040204" charset="-120"/>
                <a:cs typeface="+mn-lt"/>
              </a:rPr>
              <a:t>They do not have return types, not even void and they cannot return values.</a:t>
            </a:r>
            <a:endParaRPr lang="en-US" dirty="0" smtClean="0">
              <a:solidFill>
                <a:schemeClr val="bg1"/>
              </a:solidFill>
              <a:ea typeface="Microsoft JhengHei UI" panose="020B0604030504040204" charset="-120"/>
              <a:cs typeface="+mn-lt"/>
            </a:endParaRPr>
          </a:p>
          <a:p>
            <a:endParaRPr lang="en-US" dirty="0" smtClean="0">
              <a:solidFill>
                <a:schemeClr val="bg1"/>
              </a:solidFill>
              <a:ea typeface="Microsoft JhengHei UI" panose="020B0604030504040204" charset="-120"/>
              <a:cs typeface="+mn-lt"/>
            </a:endParaRPr>
          </a:p>
          <a:p>
            <a:r>
              <a:rPr lang="en-US" dirty="0" smtClean="0">
                <a:solidFill>
                  <a:schemeClr val="bg1"/>
                </a:solidFill>
                <a:ea typeface="Microsoft JhengHei UI" panose="020B0604030504040204" charset="-120"/>
                <a:cs typeface="+mn-lt"/>
              </a:rPr>
              <a:t>They cannot be inherited, though a derived class call the base class constructor.</a:t>
            </a:r>
            <a:endParaRPr lang="en-US" dirty="0" smtClean="0">
              <a:solidFill>
                <a:schemeClr val="bg1"/>
              </a:solidFill>
              <a:ea typeface="Microsoft JhengHei UI" panose="020B0604030504040204" charset="-120"/>
              <a:cs typeface="+mn-lt"/>
            </a:endParaRPr>
          </a:p>
          <a:p>
            <a:endParaRPr lang="en-US" dirty="0" smtClean="0">
              <a:solidFill>
                <a:schemeClr val="bg1"/>
              </a:solidFill>
              <a:ea typeface="Microsoft JhengHei UI" panose="020B0604030504040204" charset="-120"/>
              <a:cs typeface="+mn-lt"/>
            </a:endParaRPr>
          </a:p>
          <a:p>
            <a:r>
              <a:rPr lang="en-US" dirty="0" smtClean="0">
                <a:solidFill>
                  <a:schemeClr val="bg1"/>
                </a:solidFill>
                <a:ea typeface="Microsoft JhengHei UI" panose="020B0604030504040204" charset="-120"/>
                <a:cs typeface="+mn-lt"/>
              </a:rPr>
              <a:t>Like other C++ functions, Constructor can have default arguments.</a:t>
            </a:r>
            <a:endParaRPr lang="en-US" dirty="0" smtClean="0">
              <a:solidFill>
                <a:schemeClr val="bg1"/>
              </a:solidFill>
              <a:ea typeface="Microsoft JhengHei UI" panose="020B0604030504040204" charset="-120"/>
              <a:cs typeface="+mn-lt"/>
            </a:endParaRPr>
          </a:p>
          <a:p>
            <a:endParaRPr lang="en-US" dirty="0" smtClean="0">
              <a:solidFill>
                <a:schemeClr val="bg1"/>
              </a:solidFill>
              <a:ea typeface="Microsoft JhengHei UI" panose="020B0604030504040204" charset="-120"/>
              <a:cs typeface="+mn-lt"/>
            </a:endParaRPr>
          </a:p>
          <a:p>
            <a:r>
              <a:rPr lang="en-US" dirty="0" smtClean="0">
                <a:solidFill>
                  <a:schemeClr val="bg1"/>
                </a:solidFill>
                <a:ea typeface="Microsoft JhengHei UI" panose="020B0604030504040204" charset="-120"/>
                <a:cs typeface="+mn-lt"/>
              </a:rPr>
              <a:t>Constructor can not be virtual.</a:t>
            </a:r>
            <a:endParaRPr lang="en-US" dirty="0" smtClean="0">
              <a:solidFill>
                <a:schemeClr val="bg1"/>
              </a:solidFill>
              <a:ea typeface="Microsoft JhengHei UI" panose="020B0604030504040204" charset="-120"/>
              <a:cs typeface="+mn-lt"/>
            </a:endParaRPr>
          </a:p>
          <a:p>
            <a:endParaRPr lang="en-US" dirty="0" smtClean="0">
              <a:solidFill>
                <a:schemeClr val="bg1"/>
              </a:solidFill>
              <a:ea typeface="Microsoft JhengHei UI" panose="020B0604030504040204" charset="-120"/>
              <a:cs typeface="+mn-lt"/>
            </a:endParaRPr>
          </a:p>
          <a:p>
            <a:r>
              <a:rPr lang="en-US" dirty="0" smtClean="0">
                <a:solidFill>
                  <a:schemeClr val="bg1"/>
                </a:solidFill>
                <a:ea typeface="Microsoft JhengHei UI" panose="020B0604030504040204" charset="-120"/>
                <a:cs typeface="+mn-lt"/>
              </a:rPr>
              <a:t>We can not refer to their address.</a:t>
            </a:r>
            <a:endParaRPr lang="en-US" dirty="0" smtClean="0">
              <a:solidFill>
                <a:schemeClr val="bg1"/>
              </a:solidFill>
              <a:ea typeface="Microsoft JhengHei UI" panose="020B0604030504040204" charset="-120"/>
              <a:cs typeface="+mn-lt"/>
            </a:endParaRPr>
          </a:p>
          <a:p>
            <a:endParaRPr lang="en-US" dirty="0" smtClean="0">
              <a:solidFill>
                <a:schemeClr val="bg1"/>
              </a:solidFill>
              <a:ea typeface="Microsoft JhengHei UI" panose="020B0604030504040204" charset="-120"/>
              <a:cs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Constructor</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825625"/>
            <a:ext cx="9144000" cy="5032375"/>
          </a:xfrm>
          <a:solidFill>
            <a:schemeClr val="accent4">
              <a:lumMod val="60000"/>
              <a:lumOff val="40000"/>
            </a:schemeClr>
          </a:solidFill>
        </p:spPr>
        <p:txBody>
          <a:bodyPr>
            <a:normAutofit/>
          </a:bodyPr>
          <a:lstStyle/>
          <a:p>
            <a:pPr>
              <a:buNone/>
            </a:pPr>
            <a:r>
              <a:rPr lang="en-IN" dirty="0" smtClean="0"/>
              <a:t> </a:t>
            </a:r>
            <a:r>
              <a:rPr lang="en-IN" dirty="0" smtClean="0">
                <a:solidFill>
                  <a:schemeClr val="accent2"/>
                </a:solidFill>
              </a:rPr>
              <a:t>class</a:t>
            </a:r>
            <a:r>
              <a:rPr lang="en-IN" dirty="0" smtClean="0"/>
              <a:t> sample</a:t>
            </a:r>
            <a:endParaRPr lang="en-IN" dirty="0" smtClean="0"/>
          </a:p>
          <a:p>
            <a:pPr>
              <a:buNone/>
            </a:pPr>
            <a:r>
              <a:rPr lang="en-IN" dirty="0" smtClean="0"/>
              <a:t> {</a:t>
            </a:r>
            <a:endParaRPr lang="en-IN" dirty="0" smtClean="0"/>
          </a:p>
          <a:p>
            <a:pPr>
              <a:buNone/>
            </a:pPr>
            <a:r>
              <a:rPr lang="en-IN" dirty="0" smtClean="0"/>
              <a:t>	</a:t>
            </a:r>
            <a:r>
              <a:rPr lang="en-IN" dirty="0" smtClean="0"/>
              <a:t>	</a:t>
            </a:r>
            <a:r>
              <a:rPr lang="en-IN" dirty="0" err="1" smtClean="0">
                <a:solidFill>
                  <a:schemeClr val="accent2"/>
                </a:solidFill>
              </a:rPr>
              <a:t>int</a:t>
            </a:r>
            <a:r>
              <a:rPr lang="en-IN" dirty="0" smtClean="0"/>
              <a:t> </a:t>
            </a:r>
            <a:r>
              <a:rPr lang="en-IN" dirty="0" err="1" smtClean="0"/>
              <a:t>someData</a:t>
            </a:r>
            <a:r>
              <a:rPr lang="en-IN" dirty="0" smtClean="0"/>
              <a:t>;</a:t>
            </a:r>
            <a:endParaRPr lang="en-IN" dirty="0" smtClean="0"/>
          </a:p>
          <a:p>
            <a:pPr>
              <a:buNone/>
            </a:pPr>
            <a:r>
              <a:rPr lang="en-IN" dirty="0" smtClean="0"/>
              <a:t>	</a:t>
            </a:r>
            <a:r>
              <a:rPr lang="en-IN" dirty="0" smtClean="0">
                <a:solidFill>
                  <a:schemeClr val="accent2"/>
                </a:solidFill>
              </a:rPr>
              <a:t>public</a:t>
            </a:r>
            <a:r>
              <a:rPr lang="en-IN" dirty="0" smtClean="0"/>
              <a:t>:</a:t>
            </a:r>
            <a:endParaRPr lang="en-IN" dirty="0" smtClean="0"/>
          </a:p>
          <a:p>
            <a:pPr>
              <a:buNone/>
            </a:pPr>
            <a:r>
              <a:rPr lang="en-IN" dirty="0" smtClean="0"/>
              <a:t>	</a:t>
            </a:r>
            <a:r>
              <a:rPr lang="en-IN" dirty="0" smtClean="0"/>
              <a:t>	</a:t>
            </a:r>
            <a:r>
              <a:rPr lang="en-IN" dirty="0" smtClean="0">
                <a:solidFill>
                  <a:schemeClr val="accent2"/>
                </a:solidFill>
              </a:rPr>
              <a:t>void</a:t>
            </a:r>
            <a:r>
              <a:rPr lang="en-IN" dirty="0" smtClean="0"/>
              <a:t> </a:t>
            </a:r>
            <a:r>
              <a:rPr lang="en-IN" dirty="0" err="1" smtClean="0"/>
              <a:t>somFunction</a:t>
            </a:r>
            <a:r>
              <a:rPr lang="en-IN" dirty="0" smtClean="0"/>
              <a:t>()</a:t>
            </a:r>
            <a:endParaRPr lang="en-IN" dirty="0" smtClean="0"/>
          </a:p>
          <a:p>
            <a:pPr>
              <a:buNone/>
            </a:pPr>
            <a:r>
              <a:rPr lang="en-IN" dirty="0" smtClean="0"/>
              <a:t>	</a:t>
            </a:r>
            <a:r>
              <a:rPr lang="en-IN" dirty="0" smtClean="0"/>
              <a:t>	{</a:t>
            </a:r>
            <a:endParaRPr lang="en-IN" dirty="0" smtClean="0"/>
          </a:p>
          <a:p>
            <a:pPr>
              <a:buNone/>
            </a:pPr>
            <a:r>
              <a:rPr lang="en-IN" dirty="0" smtClean="0"/>
              <a:t>	</a:t>
            </a:r>
            <a:r>
              <a:rPr lang="en-IN" dirty="0" smtClean="0"/>
              <a:t>		-----</a:t>
            </a:r>
            <a:endParaRPr lang="en-IN" dirty="0" smtClean="0"/>
          </a:p>
          <a:p>
            <a:pPr>
              <a:buNone/>
            </a:pPr>
            <a:r>
              <a:rPr lang="en-IN" dirty="0" smtClean="0"/>
              <a:t>	</a:t>
            </a:r>
            <a:r>
              <a:rPr lang="en-IN" dirty="0" smtClean="0"/>
              <a:t>		-----</a:t>
            </a:r>
            <a:endParaRPr lang="en-IN" dirty="0" smtClean="0"/>
          </a:p>
          <a:p>
            <a:pPr>
              <a:buNone/>
            </a:pPr>
            <a:r>
              <a:rPr lang="en-IN" dirty="0" smtClean="0"/>
              <a:t>	</a:t>
            </a:r>
            <a:r>
              <a:rPr lang="en-IN" dirty="0" smtClean="0"/>
              <a:t>	}</a:t>
            </a:r>
            <a:endParaRPr lang="en-IN" dirty="0" smtClean="0"/>
          </a:p>
          <a:p>
            <a:pPr>
              <a:buNone/>
            </a:pPr>
            <a:r>
              <a:rPr lang="en-IN" dirty="0" smtClean="0"/>
              <a:t>};</a:t>
            </a:r>
            <a:endParaRPr lang="en-US" dirty="0"/>
          </a:p>
        </p:txBody>
      </p:sp>
      <p:sp>
        <p:nvSpPr>
          <p:cNvPr id="5" name="Rectangle 4"/>
          <p:cNvSpPr/>
          <p:nvPr/>
        </p:nvSpPr>
        <p:spPr>
          <a:xfrm>
            <a:off x="4714876" y="2071679"/>
            <a:ext cx="4071934" cy="3692525"/>
          </a:xfrm>
          <a:prstGeom prst="rect">
            <a:avLst/>
          </a:prstGeom>
          <a:solidFill>
            <a:schemeClr val="accent4">
              <a:lumMod val="60000"/>
              <a:lumOff val="40000"/>
            </a:schemeClr>
          </a:solidFill>
        </p:spPr>
        <p:txBody>
          <a:bodyPr wrap="square">
            <a:spAutoFit/>
          </a:bodyPr>
          <a:lstStyle/>
          <a:p>
            <a:pPr>
              <a:buNone/>
            </a:pPr>
            <a:r>
              <a:rPr lang="en-IN" dirty="0" smtClean="0"/>
              <a:t> </a:t>
            </a:r>
            <a:r>
              <a:rPr lang="en-IN" dirty="0" smtClean="0">
                <a:solidFill>
                  <a:schemeClr val="accent2"/>
                </a:solidFill>
              </a:rPr>
              <a:t>class</a:t>
            </a:r>
            <a:r>
              <a:rPr lang="en-IN" dirty="0" smtClean="0"/>
              <a:t> sample</a:t>
            </a:r>
            <a:endParaRPr lang="en-IN" dirty="0" smtClean="0"/>
          </a:p>
          <a:p>
            <a:pPr>
              <a:buNone/>
            </a:pPr>
            <a:r>
              <a:rPr lang="en-IN" dirty="0" smtClean="0"/>
              <a:t> {</a:t>
            </a:r>
            <a:endParaRPr lang="en-IN" dirty="0" smtClean="0"/>
          </a:p>
          <a:p>
            <a:pPr>
              <a:buNone/>
            </a:pPr>
            <a:r>
              <a:rPr lang="en-IN" dirty="0" smtClean="0"/>
              <a:t>		</a:t>
            </a:r>
            <a:r>
              <a:rPr lang="en-IN" dirty="0" err="1" smtClean="0">
                <a:solidFill>
                  <a:schemeClr val="accent2"/>
                </a:solidFill>
              </a:rPr>
              <a:t>int</a:t>
            </a:r>
            <a:r>
              <a:rPr lang="en-IN" dirty="0" smtClean="0"/>
              <a:t> </a:t>
            </a:r>
            <a:r>
              <a:rPr lang="en-IN" dirty="0" err="1" smtClean="0"/>
              <a:t>someData</a:t>
            </a:r>
            <a:r>
              <a:rPr lang="en-IN" dirty="0" smtClean="0"/>
              <a:t>;</a:t>
            </a:r>
            <a:endParaRPr lang="en-IN" dirty="0" smtClean="0"/>
          </a:p>
          <a:p>
            <a:pPr>
              <a:buNone/>
            </a:pPr>
            <a:r>
              <a:rPr lang="en-IN" dirty="0" smtClean="0"/>
              <a:t>	</a:t>
            </a:r>
            <a:r>
              <a:rPr lang="en-IN" dirty="0" smtClean="0">
                <a:solidFill>
                  <a:schemeClr val="accent2"/>
                </a:solidFill>
              </a:rPr>
              <a:t>public</a:t>
            </a:r>
            <a:r>
              <a:rPr lang="en-IN" dirty="0" smtClean="0"/>
              <a:t>:</a:t>
            </a:r>
            <a:endParaRPr lang="en-IN" dirty="0" smtClean="0"/>
          </a:p>
          <a:p>
            <a:pPr>
              <a:buNone/>
            </a:pPr>
            <a:r>
              <a:rPr lang="en-IN" dirty="0"/>
              <a:t>	</a:t>
            </a:r>
            <a:r>
              <a:rPr lang="en-IN" dirty="0" smtClean="0"/>
              <a:t>	</a:t>
            </a:r>
            <a:r>
              <a:rPr lang="en-IN" dirty="0" smtClean="0">
                <a:solidFill>
                  <a:schemeClr val="accent2"/>
                </a:solidFill>
              </a:rPr>
              <a:t>sample</a:t>
            </a:r>
            <a:r>
              <a:rPr lang="en-IN" dirty="0" smtClean="0"/>
              <a:t>()</a:t>
            </a:r>
            <a:endParaRPr lang="en-IN" dirty="0" smtClean="0"/>
          </a:p>
          <a:p>
            <a:pPr lvl="4"/>
            <a:r>
              <a:rPr lang="en-IN" dirty="0" smtClean="0"/>
              <a:t>{</a:t>
            </a:r>
            <a:endParaRPr lang="en-IN" dirty="0" smtClean="0"/>
          </a:p>
          <a:p>
            <a:pPr lvl="4"/>
            <a:r>
              <a:rPr lang="en-IN" dirty="0"/>
              <a:t>}</a:t>
            </a:r>
            <a:endParaRPr lang="en-IN" dirty="0" smtClean="0"/>
          </a:p>
          <a:p>
            <a:pPr>
              <a:buNone/>
            </a:pPr>
            <a:r>
              <a:rPr lang="en-IN" dirty="0" smtClean="0"/>
              <a:t>		</a:t>
            </a:r>
            <a:r>
              <a:rPr lang="en-IN" dirty="0" smtClean="0">
                <a:solidFill>
                  <a:schemeClr val="accent2"/>
                </a:solidFill>
              </a:rPr>
              <a:t>void</a:t>
            </a:r>
            <a:r>
              <a:rPr lang="en-IN" dirty="0" smtClean="0"/>
              <a:t> </a:t>
            </a:r>
            <a:r>
              <a:rPr lang="en-IN" dirty="0" err="1" smtClean="0"/>
              <a:t>somFunction</a:t>
            </a:r>
            <a:r>
              <a:rPr lang="en-IN" dirty="0" smtClean="0"/>
              <a:t>()</a:t>
            </a:r>
            <a:endParaRPr lang="en-IN" dirty="0" smtClean="0"/>
          </a:p>
          <a:p>
            <a:pPr>
              <a:buNone/>
            </a:pPr>
            <a:r>
              <a:rPr lang="en-IN" dirty="0" smtClean="0"/>
              <a:t>		{</a:t>
            </a:r>
            <a:endParaRPr lang="en-IN" dirty="0" smtClean="0"/>
          </a:p>
          <a:p>
            <a:pPr>
              <a:buNone/>
            </a:pPr>
            <a:r>
              <a:rPr lang="en-IN" dirty="0" smtClean="0"/>
              <a:t>			-----</a:t>
            </a:r>
            <a:endParaRPr lang="en-IN" dirty="0" smtClean="0"/>
          </a:p>
          <a:p>
            <a:pPr>
              <a:buNone/>
            </a:pPr>
            <a:r>
              <a:rPr lang="en-IN" dirty="0" smtClean="0"/>
              <a:t>			-----</a:t>
            </a:r>
            <a:endParaRPr lang="en-IN" dirty="0" smtClean="0"/>
          </a:p>
          <a:p>
            <a:pPr>
              <a:buNone/>
            </a:pPr>
            <a:r>
              <a:rPr lang="en-IN" dirty="0" smtClean="0"/>
              <a:t>		}</a:t>
            </a:r>
            <a:endParaRPr lang="en-IN" dirty="0" smtClean="0"/>
          </a:p>
          <a:p>
            <a:pPr>
              <a:buNone/>
            </a:pPr>
            <a:r>
              <a:rPr lang="en-IN" dirty="0" smtClean="0"/>
              <a:t>};</a:t>
            </a:r>
            <a:endParaRPr lang="en-US" dirty="0"/>
          </a:p>
        </p:txBody>
      </p:sp>
      <p:sp>
        <p:nvSpPr>
          <p:cNvPr id="6" name="Right Arrow 5"/>
          <p:cNvSpPr/>
          <p:nvPr/>
        </p:nvSpPr>
        <p:spPr>
          <a:xfrm>
            <a:off x="3500430" y="3286124"/>
            <a:ext cx="1928826" cy="1714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After</a:t>
            </a:r>
            <a:endParaRPr lang="en-IN" dirty="0" smtClean="0"/>
          </a:p>
          <a:p>
            <a:pPr algn="ctr"/>
            <a:r>
              <a:rPr lang="en-IN" dirty="0" smtClean="0"/>
              <a:t>Compilation</a:t>
            </a:r>
            <a:endParaRPr lang="en-US" dirty="0"/>
          </a:p>
        </p:txBody>
      </p:sp>
      <p:sp>
        <p:nvSpPr>
          <p:cNvPr id="7" name="TextBox 6"/>
          <p:cNvSpPr txBox="1"/>
          <p:nvPr/>
        </p:nvSpPr>
        <p:spPr>
          <a:xfrm>
            <a:off x="256824" y="5929330"/>
            <a:ext cx="8458580" cy="706755"/>
          </a:xfrm>
          <a:prstGeom prst="rect">
            <a:avLst/>
          </a:prstGeom>
          <a:noFill/>
        </p:spPr>
        <p:txBody>
          <a:bodyPr wrap="square" rtlCol="0">
            <a:spAutoFit/>
          </a:bodyPr>
          <a:lstStyle/>
          <a:p>
            <a:r>
              <a:rPr lang="en-IN" sz="2000" dirty="0" smtClean="0"/>
              <a:t>Compiler has implicitly added a constructor to the class, which has empty body, because compiler is not supposed to put any logic in that.</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Constructor Calling</a:t>
            </a:r>
            <a:endParaRPr lang="en-IN"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4294967295"/>
          </p:nvPr>
        </p:nvSpPr>
        <p:spPr>
          <a:xfrm>
            <a:off x="0" y="1825625"/>
            <a:ext cx="7886700" cy="4351655"/>
          </a:xfrm>
        </p:spPr>
        <p:txBody>
          <a:bodyPr>
            <a:normAutofit/>
          </a:bodyPr>
          <a:lstStyle/>
          <a:p>
            <a:r>
              <a:rPr lang="en-IN"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 constructor can be called in two ways: implicitly and explicitly.</a:t>
            </a:r>
            <a:endParaRPr lang="en-IN"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buNone/>
            </a:pPr>
            <a:r>
              <a:rPr lang="en-IN" dirty="0" smtClean="0"/>
              <a:t> </a:t>
            </a:r>
            <a:endParaRPr lang="en-US" dirty="0"/>
          </a:p>
        </p:txBody>
      </p:sp>
      <p:sp>
        <p:nvSpPr>
          <p:cNvPr id="4" name="Rectangle 3"/>
          <p:cNvSpPr/>
          <p:nvPr/>
        </p:nvSpPr>
        <p:spPr>
          <a:xfrm>
            <a:off x="928662" y="2149019"/>
            <a:ext cx="3286148" cy="4399915"/>
          </a:xfrm>
          <a:prstGeom prst="rect">
            <a:avLst/>
          </a:prstGeom>
          <a:solidFill>
            <a:schemeClr val="accent4">
              <a:lumMod val="60000"/>
              <a:lumOff val="40000"/>
            </a:schemeClr>
          </a:solidFill>
          <a:ln>
            <a:solidFill>
              <a:schemeClr val="bg1"/>
            </a:solidFill>
          </a:ln>
        </p:spPr>
        <p:txBody>
          <a:bodyPr wrap="square">
            <a:spAutoFit/>
          </a:bodyPr>
          <a:lstStyle/>
          <a:p>
            <a:pPr>
              <a:buNone/>
            </a:pPr>
            <a:r>
              <a:rPr lang="en-IN" sz="2000" dirty="0" smtClean="0">
                <a:solidFill>
                  <a:schemeClr val="accent2"/>
                </a:solidFill>
              </a:rPr>
              <a:t>class</a:t>
            </a:r>
            <a:r>
              <a:rPr lang="en-IN" sz="2000" dirty="0" smtClean="0"/>
              <a:t> student</a:t>
            </a:r>
            <a:endParaRPr lang="en-IN" sz="2000" dirty="0" smtClean="0"/>
          </a:p>
          <a:p>
            <a:pPr>
              <a:buNone/>
            </a:pPr>
            <a:r>
              <a:rPr lang="en-IN" sz="2000" dirty="0" smtClean="0"/>
              <a:t> {</a:t>
            </a:r>
            <a:endParaRPr lang="en-IN" sz="2000" dirty="0" smtClean="0"/>
          </a:p>
          <a:p>
            <a:pPr>
              <a:buNone/>
            </a:pPr>
            <a:r>
              <a:rPr lang="en-IN" sz="2000" dirty="0" smtClean="0"/>
              <a:t>	</a:t>
            </a:r>
            <a:r>
              <a:rPr lang="en-IN" sz="2000" dirty="0" err="1" smtClean="0">
                <a:solidFill>
                  <a:schemeClr val="accent2"/>
                </a:solidFill>
              </a:rPr>
              <a:t>int</a:t>
            </a:r>
            <a:r>
              <a:rPr lang="en-IN" sz="2000" dirty="0" smtClean="0"/>
              <a:t> </a:t>
            </a:r>
            <a:r>
              <a:rPr lang="en-IN" sz="2000" dirty="0" err="1" smtClean="0"/>
              <a:t>rollno</a:t>
            </a:r>
            <a:r>
              <a:rPr lang="en-IN" sz="2000" dirty="0" smtClean="0"/>
              <a:t>;</a:t>
            </a:r>
            <a:endParaRPr lang="en-IN" sz="2000" dirty="0" smtClean="0"/>
          </a:p>
          <a:p>
            <a:pPr>
              <a:buNone/>
            </a:pPr>
            <a:r>
              <a:rPr lang="en-IN" sz="2000" dirty="0"/>
              <a:t>	</a:t>
            </a:r>
            <a:r>
              <a:rPr lang="en-IN" sz="2000" dirty="0" smtClean="0">
                <a:solidFill>
                  <a:schemeClr val="accent2"/>
                </a:solidFill>
              </a:rPr>
              <a:t>float</a:t>
            </a:r>
            <a:r>
              <a:rPr lang="en-IN" sz="2000" dirty="0" smtClean="0"/>
              <a:t> marks;</a:t>
            </a:r>
            <a:endParaRPr lang="en-IN" sz="2000" dirty="0" smtClean="0"/>
          </a:p>
          <a:p>
            <a:pPr>
              <a:buNone/>
            </a:pPr>
            <a:r>
              <a:rPr lang="en-IN" sz="2000" dirty="0">
                <a:solidFill>
                  <a:schemeClr val="accent2"/>
                </a:solidFill>
              </a:rPr>
              <a:t> </a:t>
            </a:r>
            <a:r>
              <a:rPr lang="en-IN" sz="2000" dirty="0" smtClean="0">
                <a:solidFill>
                  <a:schemeClr val="accent2"/>
                </a:solidFill>
              </a:rPr>
              <a:t>    </a:t>
            </a:r>
            <a:r>
              <a:rPr lang="en-IN" sz="2000" dirty="0" smtClean="0">
                <a:solidFill>
                  <a:schemeClr val="accent2"/>
                </a:solidFill>
              </a:rPr>
              <a:t>public</a:t>
            </a:r>
            <a:r>
              <a:rPr lang="en-IN" sz="2000" dirty="0" smtClean="0"/>
              <a:t>:</a:t>
            </a:r>
            <a:endParaRPr lang="en-IN" sz="2000" dirty="0" smtClean="0"/>
          </a:p>
          <a:p>
            <a:pPr>
              <a:buNone/>
            </a:pPr>
            <a:r>
              <a:rPr lang="en-IN" sz="2000" dirty="0" smtClean="0"/>
              <a:t>	</a:t>
            </a:r>
            <a:r>
              <a:rPr lang="en-IN" sz="2000" dirty="0" smtClean="0">
                <a:solidFill>
                  <a:schemeClr val="accent2"/>
                </a:solidFill>
              </a:rPr>
              <a:t>student </a:t>
            </a:r>
            <a:r>
              <a:rPr lang="en-IN" sz="2000" dirty="0" smtClean="0"/>
              <a:t>()</a:t>
            </a:r>
            <a:endParaRPr lang="en-IN" sz="2000" dirty="0" smtClean="0"/>
          </a:p>
          <a:p>
            <a:pPr>
              <a:buNone/>
            </a:pPr>
            <a:r>
              <a:rPr lang="en-IN" sz="2000" dirty="0" smtClean="0"/>
              <a:t>	{</a:t>
            </a:r>
            <a:endParaRPr lang="en-IN" sz="2000" dirty="0" smtClean="0"/>
          </a:p>
          <a:p>
            <a:pPr>
              <a:buNone/>
            </a:pPr>
            <a:r>
              <a:rPr lang="en-IN" sz="2000" dirty="0" smtClean="0"/>
              <a:t>	        </a:t>
            </a:r>
            <a:r>
              <a:rPr lang="en-IN" sz="2000" dirty="0" err="1" smtClean="0"/>
              <a:t>rollno</a:t>
            </a:r>
            <a:r>
              <a:rPr lang="en-IN" sz="2000" dirty="0" smtClean="0"/>
              <a:t> = 0;</a:t>
            </a:r>
            <a:endParaRPr lang="en-IN" sz="2000" dirty="0" smtClean="0"/>
          </a:p>
          <a:p>
            <a:pPr>
              <a:buNone/>
            </a:pPr>
            <a:r>
              <a:rPr lang="en-IN" sz="2000" dirty="0"/>
              <a:t>	</a:t>
            </a:r>
            <a:r>
              <a:rPr lang="en-IN" sz="2000" dirty="0" smtClean="0"/>
              <a:t>        marks = 0;</a:t>
            </a:r>
            <a:endParaRPr lang="en-IN" sz="2000" dirty="0" smtClean="0"/>
          </a:p>
          <a:p>
            <a:pPr>
              <a:buNone/>
            </a:pPr>
            <a:r>
              <a:rPr lang="en-IN" sz="2000" dirty="0" smtClean="0"/>
              <a:t>	}</a:t>
            </a:r>
            <a:endParaRPr lang="en-IN" sz="2000" dirty="0" smtClean="0"/>
          </a:p>
          <a:p>
            <a:pPr>
              <a:buNone/>
            </a:pPr>
            <a:r>
              <a:rPr lang="en-IN" sz="2000" dirty="0" smtClean="0"/>
              <a:t>};</a:t>
            </a:r>
            <a:endParaRPr lang="en-IN" sz="2000" dirty="0" smtClean="0"/>
          </a:p>
          <a:p>
            <a:pPr>
              <a:buNone/>
            </a:pPr>
            <a:r>
              <a:rPr lang="en-IN" sz="2000" dirty="0" err="1" smtClean="0">
                <a:solidFill>
                  <a:schemeClr val="accent2"/>
                </a:solidFill>
              </a:rPr>
              <a:t>int</a:t>
            </a:r>
            <a:r>
              <a:rPr lang="en-IN" sz="2000" dirty="0" smtClean="0"/>
              <a:t> main(){</a:t>
            </a:r>
            <a:endParaRPr lang="en-IN" sz="2000" dirty="0" smtClean="0"/>
          </a:p>
          <a:p>
            <a:pPr>
              <a:buNone/>
            </a:pPr>
            <a:r>
              <a:rPr lang="en-IN" sz="2000" dirty="0" smtClean="0"/>
              <a:t>      student s1; </a:t>
            </a:r>
            <a:r>
              <a:rPr lang="en-IN" sz="2000" dirty="0">
                <a:solidFill>
                  <a:srgbClr val="FF0000"/>
                </a:solidFill>
              </a:rPr>
              <a:t>// Implicit call</a:t>
            </a:r>
            <a:endParaRPr lang="en-IN" sz="2000" dirty="0" smtClean="0">
              <a:solidFill>
                <a:srgbClr val="FF0000"/>
              </a:solidFill>
            </a:endParaRPr>
          </a:p>
          <a:p>
            <a:pPr>
              <a:buNone/>
            </a:pPr>
            <a:r>
              <a:rPr lang="en-IN" sz="2000" dirty="0"/>
              <a:t>}</a:t>
            </a:r>
            <a:endParaRPr lang="en-US" sz="2000" dirty="0" smtClean="0"/>
          </a:p>
        </p:txBody>
      </p:sp>
      <p:sp>
        <p:nvSpPr>
          <p:cNvPr id="5" name="Rectangle 4"/>
          <p:cNvSpPr/>
          <p:nvPr/>
        </p:nvSpPr>
        <p:spPr>
          <a:xfrm>
            <a:off x="5072066" y="2149019"/>
            <a:ext cx="3571900" cy="4707890"/>
          </a:xfrm>
          <a:prstGeom prst="rect">
            <a:avLst/>
          </a:prstGeom>
          <a:solidFill>
            <a:schemeClr val="accent4">
              <a:lumMod val="60000"/>
              <a:lumOff val="40000"/>
            </a:schemeClr>
          </a:solidFill>
          <a:ln>
            <a:solidFill>
              <a:schemeClr val="bg1"/>
            </a:solidFill>
          </a:ln>
        </p:spPr>
        <p:txBody>
          <a:bodyPr wrap="square">
            <a:spAutoFit/>
          </a:bodyPr>
          <a:lstStyle/>
          <a:p>
            <a:pPr>
              <a:buNone/>
            </a:pPr>
            <a:r>
              <a:rPr lang="en-IN" sz="2000" dirty="0" smtClean="0">
                <a:solidFill>
                  <a:schemeClr val="accent2"/>
                </a:solidFill>
              </a:rPr>
              <a:t>class</a:t>
            </a:r>
            <a:r>
              <a:rPr lang="en-IN" sz="2000" dirty="0" smtClean="0"/>
              <a:t> student</a:t>
            </a:r>
            <a:endParaRPr lang="en-IN" sz="2000" dirty="0" smtClean="0"/>
          </a:p>
          <a:p>
            <a:pPr>
              <a:buNone/>
            </a:pPr>
            <a:r>
              <a:rPr lang="en-IN" sz="2000" dirty="0" smtClean="0"/>
              <a:t> {</a:t>
            </a:r>
            <a:endParaRPr lang="en-IN" sz="2000" dirty="0" smtClean="0"/>
          </a:p>
          <a:p>
            <a:pPr>
              <a:buNone/>
            </a:pPr>
            <a:r>
              <a:rPr lang="en-IN" sz="2000" dirty="0" smtClean="0"/>
              <a:t>	</a:t>
            </a:r>
            <a:r>
              <a:rPr lang="en-IN" sz="2000" dirty="0" err="1" smtClean="0">
                <a:solidFill>
                  <a:schemeClr val="accent2"/>
                </a:solidFill>
              </a:rPr>
              <a:t>int</a:t>
            </a:r>
            <a:r>
              <a:rPr lang="en-IN" sz="2000" dirty="0" smtClean="0"/>
              <a:t> </a:t>
            </a:r>
            <a:r>
              <a:rPr lang="en-IN" sz="2000" dirty="0" err="1" smtClean="0"/>
              <a:t>rollno</a:t>
            </a:r>
            <a:r>
              <a:rPr lang="en-IN" sz="2000" dirty="0" smtClean="0"/>
              <a:t>;</a:t>
            </a:r>
            <a:endParaRPr lang="en-IN" sz="2000" dirty="0" smtClean="0"/>
          </a:p>
          <a:p>
            <a:pPr>
              <a:buNone/>
            </a:pPr>
            <a:r>
              <a:rPr lang="en-IN" sz="2000" dirty="0" smtClean="0"/>
              <a:t>	</a:t>
            </a:r>
            <a:r>
              <a:rPr lang="en-IN" sz="2000" dirty="0" smtClean="0">
                <a:solidFill>
                  <a:schemeClr val="accent2"/>
                </a:solidFill>
              </a:rPr>
              <a:t>float</a:t>
            </a:r>
            <a:r>
              <a:rPr lang="en-IN" sz="2000" dirty="0" smtClean="0"/>
              <a:t> marks;</a:t>
            </a:r>
            <a:endParaRPr lang="en-IN" sz="2000" dirty="0" smtClean="0"/>
          </a:p>
          <a:p>
            <a:pPr>
              <a:buNone/>
            </a:pPr>
            <a:r>
              <a:rPr lang="en-IN" sz="2000" dirty="0" smtClean="0">
                <a:solidFill>
                  <a:schemeClr val="accent2"/>
                </a:solidFill>
              </a:rPr>
              <a:t>     public</a:t>
            </a:r>
            <a:r>
              <a:rPr lang="en-IN" sz="2000" dirty="0" smtClean="0"/>
              <a:t>:</a:t>
            </a:r>
            <a:endParaRPr lang="en-IN" sz="2000" dirty="0" smtClean="0"/>
          </a:p>
          <a:p>
            <a:pPr>
              <a:buNone/>
            </a:pPr>
            <a:r>
              <a:rPr lang="en-IN" sz="2000" dirty="0" smtClean="0"/>
              <a:t>	</a:t>
            </a:r>
            <a:r>
              <a:rPr lang="en-IN" sz="2000" dirty="0" smtClean="0">
                <a:solidFill>
                  <a:schemeClr val="accent2"/>
                </a:solidFill>
              </a:rPr>
              <a:t>student </a:t>
            </a:r>
            <a:r>
              <a:rPr lang="en-IN" sz="2000" dirty="0" smtClean="0"/>
              <a:t>()</a:t>
            </a:r>
            <a:endParaRPr lang="en-IN" sz="2000" dirty="0" smtClean="0"/>
          </a:p>
          <a:p>
            <a:pPr>
              <a:buNone/>
            </a:pPr>
            <a:r>
              <a:rPr lang="en-IN" sz="2000" dirty="0" smtClean="0"/>
              <a:t>	{</a:t>
            </a:r>
            <a:endParaRPr lang="en-IN" sz="2000" dirty="0" smtClean="0"/>
          </a:p>
          <a:p>
            <a:pPr>
              <a:buNone/>
            </a:pPr>
            <a:r>
              <a:rPr lang="en-IN" sz="2000" dirty="0" smtClean="0"/>
              <a:t>	        </a:t>
            </a:r>
            <a:r>
              <a:rPr lang="en-IN" sz="2000" dirty="0" err="1" smtClean="0"/>
              <a:t>rollno</a:t>
            </a:r>
            <a:r>
              <a:rPr lang="en-IN" sz="2000" dirty="0" smtClean="0"/>
              <a:t> = 0;</a:t>
            </a:r>
            <a:endParaRPr lang="en-IN" sz="2000" dirty="0" smtClean="0"/>
          </a:p>
          <a:p>
            <a:pPr>
              <a:buNone/>
            </a:pPr>
            <a:r>
              <a:rPr lang="en-IN" sz="2000" dirty="0" smtClean="0"/>
              <a:t>	        marks = 0;</a:t>
            </a:r>
            <a:endParaRPr lang="en-IN" sz="2000" dirty="0" smtClean="0"/>
          </a:p>
          <a:p>
            <a:pPr>
              <a:buNone/>
            </a:pPr>
            <a:r>
              <a:rPr lang="en-IN" sz="2000" dirty="0" smtClean="0"/>
              <a:t>	}</a:t>
            </a:r>
            <a:endParaRPr lang="en-IN" sz="2000" dirty="0" smtClean="0"/>
          </a:p>
          <a:p>
            <a:pPr>
              <a:buNone/>
            </a:pPr>
            <a:r>
              <a:rPr lang="en-IN" sz="2000" dirty="0" smtClean="0"/>
              <a:t>};</a:t>
            </a:r>
            <a:endParaRPr lang="en-IN" sz="2000" dirty="0" smtClean="0"/>
          </a:p>
          <a:p>
            <a:pPr>
              <a:buNone/>
            </a:pPr>
            <a:r>
              <a:rPr lang="en-IN" sz="2000" dirty="0" err="1" smtClean="0">
                <a:solidFill>
                  <a:schemeClr val="accent2"/>
                </a:solidFill>
              </a:rPr>
              <a:t>int</a:t>
            </a:r>
            <a:r>
              <a:rPr lang="en-IN" sz="2000" dirty="0" smtClean="0"/>
              <a:t> main(){</a:t>
            </a:r>
            <a:endParaRPr lang="en-IN" sz="2000" dirty="0" smtClean="0"/>
          </a:p>
          <a:p>
            <a:pPr>
              <a:buNone/>
            </a:pPr>
            <a:r>
              <a:rPr lang="en-IN" sz="2000" dirty="0" smtClean="0"/>
              <a:t>      student s1 = student(); </a:t>
            </a:r>
            <a:r>
              <a:rPr lang="en-IN" sz="2000" dirty="0" smtClean="0">
                <a:solidFill>
                  <a:srgbClr val="FF0000"/>
                </a:solidFill>
              </a:rPr>
              <a:t>// Explicit call</a:t>
            </a:r>
            <a:endParaRPr lang="en-IN" sz="2000" dirty="0" smtClean="0">
              <a:solidFill>
                <a:srgbClr val="FF0000"/>
              </a:solidFill>
            </a:endParaRPr>
          </a:p>
          <a:p>
            <a:pPr>
              <a:buNone/>
            </a:pPr>
            <a:r>
              <a:rPr lang="en-IN" sz="2000" dirty="0" smtClean="0"/>
              <a:t>}</a:t>
            </a:r>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雅黑细">
      <a:majorFont>
        <a:latin typeface="Calibri Light"/>
        <a:ea typeface="Arial"/>
        <a:cs typeface=""/>
      </a:majorFont>
      <a:minorFont>
        <a:latin typeface="Calibri"/>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9952</Words>
  <Application>WPS Presentation</Application>
  <PresentationFormat>On-screen Show (4:3)</PresentationFormat>
  <Paragraphs>481</Paragraphs>
  <Slides>34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vt:lpstr>
      <vt:lpstr>SimSun</vt:lpstr>
      <vt:lpstr>Wingdings</vt:lpstr>
      <vt:lpstr>Microsoft JhengHei UI</vt:lpstr>
      <vt:lpstr>Calibri</vt:lpstr>
      <vt:lpstr>Microsoft YaHei</vt:lpstr>
      <vt:lpstr>Arial Unicode MS</vt:lpstr>
      <vt:lpstr>Calibri Light</vt:lpstr>
      <vt:lpstr>Office 主题</vt:lpstr>
      <vt:lpstr>CONSTRUCTOR AND DESTRUCTOR IN OBJECT ORIENTED PROGRAMMING.</vt:lpstr>
      <vt:lpstr>			  Contents</vt:lpstr>
      <vt:lpstr>			Introduction</vt:lpstr>
      <vt:lpstr>	Introduction cont..</vt:lpstr>
      <vt:lpstr>Constructor Example</vt:lpstr>
      <vt:lpstr>Constructors</vt:lpstr>
      <vt:lpstr>Characteristics of Constructor</vt:lpstr>
      <vt:lpstr>Constructor</vt:lpstr>
      <vt:lpstr>Constructor Calling</vt:lpstr>
      <vt:lpstr>Constructor</vt:lpstr>
      <vt:lpstr>Types of Constructor</vt:lpstr>
      <vt:lpstr>Default Constructor</vt:lpstr>
      <vt:lpstr>Non-Arg Constructor Example</vt:lpstr>
      <vt:lpstr>Default Constructor</vt:lpstr>
      <vt:lpstr>Parameterised Constructor</vt:lpstr>
      <vt:lpstr>Parameterised Constructor</vt:lpstr>
      <vt:lpstr>Parameterised Constructor</vt:lpstr>
      <vt:lpstr>Multiple Constructor in a class</vt:lpstr>
      <vt:lpstr>Multiple Constructor in a class:</vt:lpstr>
      <vt:lpstr>Multiple Constructor in a class</vt:lpstr>
      <vt:lpstr>Multiple Constructor in a class</vt:lpstr>
      <vt:lpstr>Multiple Constructor in a class</vt:lpstr>
      <vt:lpstr>Multiple Constructor in a class</vt:lpstr>
      <vt:lpstr>Constructor with Default Arguments</vt:lpstr>
      <vt:lpstr>Copy Constructor</vt:lpstr>
      <vt:lpstr>Copy Constructor</vt:lpstr>
      <vt:lpstr>Copy Constructor</vt:lpstr>
      <vt:lpstr>Destructor</vt:lpstr>
      <vt:lpstr>Destructors</vt:lpstr>
      <vt:lpstr>Destructors</vt:lpstr>
      <vt:lpstr>Conclusion</vt:lpstr>
      <vt:lpstr>Conclusion cont….</vt:lpstr>
      <vt:lpstr>Example Program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kapil</dc:creator>
  <cp:lastModifiedBy>SHREYASH S BHATKAR</cp:lastModifiedBy>
  <cp:revision>26</cp:revision>
  <dcterms:created xsi:type="dcterms:W3CDTF">2021-03-07T09:42:00Z</dcterms:created>
  <dcterms:modified xsi:type="dcterms:W3CDTF">2021-10-25T06:59:24Z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4401EF4E66B24B4CA0CCA7607A13775D</vt:lpwstr>
  </property>
</Properties>
</file>