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56" r:id="rId4"/>
    <p:sldId id="299" r:id="rId5"/>
    <p:sldId id="257" r:id="rId6"/>
    <p:sldId id="264" r:id="rId7"/>
    <p:sldId id="263" r:id="rId8"/>
    <p:sldId id="262" r:id="rId9"/>
    <p:sldId id="287" r:id="rId10"/>
    <p:sldId id="261" r:id="rId11"/>
    <p:sldId id="272" r:id="rId12"/>
    <p:sldId id="258" r:id="rId13"/>
    <p:sldId id="266" r:id="rId14"/>
    <p:sldId id="298" r:id="rId15"/>
    <p:sldId id="297" r:id="rId16"/>
    <p:sldId id="294" r:id="rId17"/>
    <p:sldId id="265" r:id="rId18"/>
    <p:sldId id="295" r:id="rId19"/>
    <p:sldId id="273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76"/>
        <p:guide orient="horz" pos="221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024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ROLE OF DATA SCIENCE IN ECONOMICS.</a:t>
            </a:r>
            <a:endParaRPr kumimoji="0" lang="en-IN" altLang="zh-CN" sz="80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266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/>
          <a:p>
            <a:pPr defTabSz="914400">
              <a:buClrTx/>
              <a:buSzTx/>
            </a:pPr>
            <a:r>
              <a:rPr lang="en-IN" altLang="zh-CN" kern="1200" dirty="0">
                <a:latin typeface="+mn-lt"/>
                <a:ea typeface="Arial" panose="020B0604020202020204" pitchFamily="34" charset="0"/>
                <a:cs typeface="+mn-cs"/>
              </a:rPr>
              <a:t>SHREYASH BHATKAR  - 41</a:t>
            </a:r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>
              <a:buClrTx/>
              <a:buSzTx/>
            </a:pPr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</a:t>
            </a:r>
            <a:r>
              <a:rPr kumimoji="0" lang="en-I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AJOR ROLE OF DATA SCIENCE IN ECONOMICS:</a:t>
            </a:r>
            <a:endParaRPr kumimoji="0" lang="en-I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788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5675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3150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09038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788" y="1958975"/>
            <a:ext cx="2543175" cy="595313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5675" y="1958975"/>
            <a:ext cx="2543175" cy="595313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3150" y="1958975"/>
            <a:ext cx="2543175" cy="595313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09038" y="1958975"/>
            <a:ext cx="2543175" cy="595313"/>
          </a:xfrm>
          <a:prstGeom prst="rect">
            <a:avLst/>
          </a:prstGeom>
          <a:solidFill>
            <a:srgbClr val="E3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4" name="矩形 12"/>
          <p:cNvSpPr/>
          <p:nvPr/>
        </p:nvSpPr>
        <p:spPr>
          <a:xfrm>
            <a:off x="876300" y="3278188"/>
            <a:ext cx="247015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IN" altLang="zh-CN" sz="1400" dirty="0">
                <a:solidFill>
                  <a:srgbClr val="2E2B26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THEREBY WE NEED TO COLLLECT THE DATA RELATED TO THE ECONOMY FOR OUR USE .</a:t>
            </a:r>
            <a:endParaRPr lang="en-IN" altLang="zh-CN" sz="1400" dirty="0">
              <a:solidFill>
                <a:srgbClr val="2E2B26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15" name="矩形 13"/>
          <p:cNvSpPr/>
          <p:nvPr/>
        </p:nvSpPr>
        <p:spPr>
          <a:xfrm>
            <a:off x="1296988" y="2087563"/>
            <a:ext cx="16287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IN" alt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GATHERING DAT</a:t>
            </a:r>
            <a:r>
              <a:rPr lang="en-I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A</a:t>
            </a:r>
            <a:endParaRPr lang="en-IN" altLang="en-US" sz="16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18" name="矩形 16"/>
          <p:cNvSpPr/>
          <p:nvPr/>
        </p:nvSpPr>
        <p:spPr>
          <a:xfrm>
            <a:off x="1506538" y="5532438"/>
            <a:ext cx="99695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YOUR TEXT</a:t>
            </a:r>
            <a:endParaRPr lang="zh-CN" altLang="en-US" sz="14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19" name="矩形 17"/>
          <p:cNvSpPr/>
          <p:nvPr/>
        </p:nvSpPr>
        <p:spPr>
          <a:xfrm>
            <a:off x="3522663" y="3278188"/>
            <a:ext cx="2468562" cy="73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IN" altLang="zh-CN" sz="1400" dirty="0">
                <a:solidFill>
                  <a:srgbClr val="2E2B26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WE'LL FURTHER ANALYSE THE DATA AND MORE PRECISELY, COMPARE IT.</a:t>
            </a:r>
            <a:endParaRPr lang="en-IN" altLang="zh-CN" sz="1400" dirty="0">
              <a:solidFill>
                <a:srgbClr val="2E2B26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0" name="矩形 18"/>
          <p:cNvSpPr/>
          <p:nvPr/>
        </p:nvSpPr>
        <p:spPr>
          <a:xfrm>
            <a:off x="3807778" y="2087563"/>
            <a:ext cx="189674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IN" altLang="en-US" sz="1600" i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ANALYSING DATA</a:t>
            </a:r>
            <a:endParaRPr lang="en-IN" altLang="en-US" sz="1600" i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524" name="矩形 22"/>
          <p:cNvSpPr/>
          <p:nvPr/>
        </p:nvSpPr>
        <p:spPr>
          <a:xfrm>
            <a:off x="6192838" y="3278188"/>
            <a:ext cx="247015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IN" altLang="zh-CN" sz="1400" dirty="0">
                <a:solidFill>
                  <a:srgbClr val="2E2B26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THUS FURTHER WE'LL SAVE OUR ANALYSIS O THE COMPARISON IN SOME OTHER TERMS.</a:t>
            </a:r>
            <a:endParaRPr lang="en-IN" altLang="zh-CN" sz="1400" dirty="0">
              <a:solidFill>
                <a:srgbClr val="2E2B26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5" name="矩形 23"/>
          <p:cNvSpPr/>
          <p:nvPr/>
        </p:nvSpPr>
        <p:spPr>
          <a:xfrm>
            <a:off x="6554788" y="2087563"/>
            <a:ext cx="17462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IN" alt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STORING RECORD</a:t>
            </a:r>
            <a:r>
              <a:rPr lang="en-I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S</a:t>
            </a:r>
            <a:endParaRPr lang="en-IN" altLang="en-US" sz="16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29" name="矩形 27"/>
          <p:cNvSpPr/>
          <p:nvPr/>
        </p:nvSpPr>
        <p:spPr>
          <a:xfrm>
            <a:off x="8839200" y="3278188"/>
            <a:ext cx="2468563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IN" altLang="zh-CN" sz="1400" dirty="0">
                <a:solidFill>
                  <a:srgbClr val="2E2B26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THEN RETRIEVING AND CLASSIFYING THE STORED DATA AND REACHING TO A PROPER CONCLUSION WITH IT IN FRAME</a:t>
            </a:r>
            <a:endParaRPr lang="en-IN" altLang="zh-CN" sz="1400" dirty="0">
              <a:solidFill>
                <a:srgbClr val="2E2B26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1530" name="矩形 28"/>
          <p:cNvSpPr/>
          <p:nvPr/>
        </p:nvSpPr>
        <p:spPr>
          <a:xfrm>
            <a:off x="8695690" y="2087563"/>
            <a:ext cx="27539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IN" altLang="en-US" sz="1200" i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RETRIEVING AND CLASSIFICATIO</a:t>
            </a:r>
            <a:r>
              <a:rPr lang="en-I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endParaRPr lang="en-IN" altLang="en-US" sz="12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I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EAL LIFE EXAMPLES OF DATA SCIENCE BEING USED WITH ECONOMICS:</a:t>
            </a:r>
            <a:endParaRPr kumimoji="0" lang="en-I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33550" y="1986915"/>
            <a:ext cx="74479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Behavioral economists can quantify consumer response &amp; attitude in response to marketing campaigns, price reduction and addition of new features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Agricultural economists help decide how to set the right insurance policy for farmers against natural disasters.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Industrial economists determine the level of commodity production and pricing mechanism for a given market demand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Sports economists are already making a huge influence on “ the way players are drafted or how much they are paid, through to individual coaching decisions, and even strategic shifts across entire leagues”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</a:t>
            </a:r>
            <a:r>
              <a:rPr lang="en-IN" altLang="en-US" sz="2800"/>
              <a:t>ETHODS AND TECHNIQUES:</a:t>
            </a:r>
            <a:endParaRPr lang="en-IN" alt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193925" y="2139950"/>
            <a:ext cx="63550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If not all, a large part of economics is data-driven and quantitative.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Descriptive statistics and hypothesis testing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Correlation and regression analysis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Time series analysis and visualization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Predictive analytics and forecasting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IN" altLang="en-US" sz="2400">
                <a:solidFill>
                  <a:schemeClr val="bg1"/>
                </a:solidFill>
              </a:rPr>
              <a:t>-</a:t>
            </a:r>
            <a:r>
              <a:rPr lang="en-US" sz="2400">
                <a:solidFill>
                  <a:schemeClr val="bg1"/>
                </a:solidFill>
              </a:rPr>
              <a:t>Panel data modeling: OLS, fixed &amp; random-effects models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</a:t>
            </a:r>
            <a:r>
              <a:rPr lang="en-IN" altLang="en-US" sz="3200"/>
              <a:t>CONOMETRICS</a:t>
            </a:r>
            <a:r>
              <a:rPr lang="en-IN" altLang="en-US" sz="2400"/>
              <a:t>, TERM TO PONDER UPON</a:t>
            </a:r>
            <a:endParaRPr lang="en-IN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2107565" y="2398395"/>
            <a:ext cx="74479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Econometrics is the application of statistical modeling in understanding complex social and environmental issues. That’s really a big area of applied economics.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I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DVANTAGES:</a:t>
            </a:r>
            <a:endParaRPr kumimoji="0" lang="en-I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3554" name="组合 2"/>
          <p:cNvGrpSpPr/>
          <p:nvPr/>
        </p:nvGrpSpPr>
        <p:grpSpPr>
          <a:xfrm>
            <a:off x="6711950" y="2349500"/>
            <a:ext cx="1079500" cy="1079500"/>
            <a:chOff x="6711295" y="2349000"/>
            <a:chExt cx="1080000" cy="1080000"/>
          </a:xfrm>
        </p:grpSpPr>
        <p:sp>
          <p:nvSpPr>
            <p:cNvPr id="5" name="圆角矩形 4"/>
            <p:cNvSpPr>
              <a:spLocks noChangeAspect="1"/>
            </p:cNvSpPr>
            <p:nvPr/>
          </p:nvSpPr>
          <p:spPr>
            <a:xfrm>
              <a:off x="6711295" y="2349000"/>
              <a:ext cx="1080000" cy="1080000"/>
            </a:xfrm>
            <a:prstGeom prst="roundRect">
              <a:avLst>
                <a:gd name="adj" fmla="val 31317"/>
              </a:avLst>
            </a:prstGeom>
            <a:solidFill>
              <a:srgbClr val="675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6891295" y="2645111"/>
              <a:ext cx="720000" cy="504900"/>
              <a:chOff x="3438" y="1882"/>
              <a:chExt cx="800" cy="561"/>
            </a:xfrm>
            <a:solidFill>
              <a:schemeClr val="bg1"/>
            </a:solidFill>
          </p:grpSpPr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3747" y="1892"/>
                <a:ext cx="181" cy="1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3509" y="1882"/>
                <a:ext cx="131" cy="1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4035" y="1882"/>
                <a:ext cx="131" cy="1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Freeform 8"/>
              <p:cNvSpPr/>
              <p:nvPr/>
            </p:nvSpPr>
            <p:spPr bwMode="auto">
              <a:xfrm>
                <a:off x="3438" y="2016"/>
                <a:ext cx="800" cy="427"/>
              </a:xfrm>
              <a:custGeom>
                <a:avLst/>
                <a:gdLst>
                  <a:gd name="T0" fmla="*/ 800 w 800"/>
                  <a:gd name="T1" fmla="*/ 154 h 427"/>
                  <a:gd name="T2" fmla="*/ 774 w 800"/>
                  <a:gd name="T3" fmla="*/ 29 h 427"/>
                  <a:gd name="T4" fmla="*/ 707 w 800"/>
                  <a:gd name="T5" fmla="*/ 12 h 427"/>
                  <a:gd name="T6" fmla="*/ 693 w 800"/>
                  <a:gd name="T7" fmla="*/ 0 h 427"/>
                  <a:gd name="T8" fmla="*/ 671 w 800"/>
                  <a:gd name="T9" fmla="*/ 22 h 427"/>
                  <a:gd name="T10" fmla="*/ 683 w 800"/>
                  <a:gd name="T11" fmla="*/ 144 h 427"/>
                  <a:gd name="T12" fmla="*/ 664 w 800"/>
                  <a:gd name="T13" fmla="*/ 166 h 427"/>
                  <a:gd name="T14" fmla="*/ 643 w 800"/>
                  <a:gd name="T15" fmla="*/ 144 h 427"/>
                  <a:gd name="T16" fmla="*/ 654 w 800"/>
                  <a:gd name="T17" fmla="*/ 22 h 427"/>
                  <a:gd name="T18" fmla="*/ 633 w 800"/>
                  <a:gd name="T19" fmla="*/ 0 h 427"/>
                  <a:gd name="T20" fmla="*/ 621 w 800"/>
                  <a:gd name="T21" fmla="*/ 12 h 427"/>
                  <a:gd name="T22" fmla="*/ 552 w 800"/>
                  <a:gd name="T23" fmla="*/ 29 h 427"/>
                  <a:gd name="T24" fmla="*/ 538 w 800"/>
                  <a:gd name="T25" fmla="*/ 101 h 427"/>
                  <a:gd name="T26" fmla="*/ 459 w 800"/>
                  <a:gd name="T27" fmla="*/ 84 h 427"/>
                  <a:gd name="T28" fmla="*/ 440 w 800"/>
                  <a:gd name="T29" fmla="*/ 65 h 427"/>
                  <a:gd name="T30" fmla="*/ 412 w 800"/>
                  <a:gd name="T31" fmla="*/ 96 h 427"/>
                  <a:gd name="T32" fmla="*/ 428 w 800"/>
                  <a:gd name="T33" fmla="*/ 269 h 427"/>
                  <a:gd name="T34" fmla="*/ 400 w 800"/>
                  <a:gd name="T35" fmla="*/ 300 h 427"/>
                  <a:gd name="T36" fmla="*/ 371 w 800"/>
                  <a:gd name="T37" fmla="*/ 269 h 427"/>
                  <a:gd name="T38" fmla="*/ 388 w 800"/>
                  <a:gd name="T39" fmla="*/ 96 h 427"/>
                  <a:gd name="T40" fmla="*/ 359 w 800"/>
                  <a:gd name="T41" fmla="*/ 65 h 427"/>
                  <a:gd name="T42" fmla="*/ 340 w 800"/>
                  <a:gd name="T43" fmla="*/ 84 h 427"/>
                  <a:gd name="T44" fmla="*/ 262 w 800"/>
                  <a:gd name="T45" fmla="*/ 101 h 427"/>
                  <a:gd name="T46" fmla="*/ 247 w 800"/>
                  <a:gd name="T47" fmla="*/ 29 h 427"/>
                  <a:gd name="T48" fmla="*/ 181 w 800"/>
                  <a:gd name="T49" fmla="*/ 12 h 427"/>
                  <a:gd name="T50" fmla="*/ 166 w 800"/>
                  <a:gd name="T51" fmla="*/ 0 h 427"/>
                  <a:gd name="T52" fmla="*/ 145 w 800"/>
                  <a:gd name="T53" fmla="*/ 22 h 427"/>
                  <a:gd name="T54" fmla="*/ 157 w 800"/>
                  <a:gd name="T55" fmla="*/ 144 h 427"/>
                  <a:gd name="T56" fmla="*/ 135 w 800"/>
                  <a:gd name="T57" fmla="*/ 166 h 427"/>
                  <a:gd name="T58" fmla="*/ 116 w 800"/>
                  <a:gd name="T59" fmla="*/ 144 h 427"/>
                  <a:gd name="T60" fmla="*/ 128 w 800"/>
                  <a:gd name="T61" fmla="*/ 22 h 427"/>
                  <a:gd name="T62" fmla="*/ 107 w 800"/>
                  <a:gd name="T63" fmla="*/ 0 h 427"/>
                  <a:gd name="T64" fmla="*/ 93 w 800"/>
                  <a:gd name="T65" fmla="*/ 12 h 427"/>
                  <a:gd name="T66" fmla="*/ 26 w 800"/>
                  <a:gd name="T67" fmla="*/ 29 h 427"/>
                  <a:gd name="T68" fmla="*/ 0 w 800"/>
                  <a:gd name="T69" fmla="*/ 154 h 427"/>
                  <a:gd name="T70" fmla="*/ 0 w 800"/>
                  <a:gd name="T71" fmla="*/ 154 h 427"/>
                  <a:gd name="T72" fmla="*/ 47 w 800"/>
                  <a:gd name="T73" fmla="*/ 259 h 427"/>
                  <a:gd name="T74" fmla="*/ 212 w 800"/>
                  <a:gd name="T75" fmla="*/ 259 h 427"/>
                  <a:gd name="T76" fmla="*/ 207 w 800"/>
                  <a:gd name="T77" fmla="*/ 281 h 427"/>
                  <a:gd name="T78" fmla="*/ 207 w 800"/>
                  <a:gd name="T79" fmla="*/ 281 h 427"/>
                  <a:gd name="T80" fmla="*/ 276 w 800"/>
                  <a:gd name="T81" fmla="*/ 427 h 427"/>
                  <a:gd name="T82" fmla="*/ 524 w 800"/>
                  <a:gd name="T83" fmla="*/ 427 h 427"/>
                  <a:gd name="T84" fmla="*/ 593 w 800"/>
                  <a:gd name="T85" fmla="*/ 281 h 427"/>
                  <a:gd name="T86" fmla="*/ 588 w 800"/>
                  <a:gd name="T87" fmla="*/ 259 h 427"/>
                  <a:gd name="T88" fmla="*/ 752 w 800"/>
                  <a:gd name="T89" fmla="*/ 259 h 427"/>
                  <a:gd name="T90" fmla="*/ 800 w 800"/>
                  <a:gd name="T91" fmla="*/ 154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00" h="427">
                    <a:moveTo>
                      <a:pt x="800" y="154"/>
                    </a:moveTo>
                    <a:lnTo>
                      <a:pt x="774" y="29"/>
                    </a:lnTo>
                    <a:lnTo>
                      <a:pt x="707" y="12"/>
                    </a:lnTo>
                    <a:lnTo>
                      <a:pt x="693" y="0"/>
                    </a:lnTo>
                    <a:lnTo>
                      <a:pt x="671" y="22"/>
                    </a:lnTo>
                    <a:lnTo>
                      <a:pt x="683" y="144"/>
                    </a:lnTo>
                    <a:lnTo>
                      <a:pt x="664" y="166"/>
                    </a:lnTo>
                    <a:lnTo>
                      <a:pt x="643" y="144"/>
                    </a:lnTo>
                    <a:lnTo>
                      <a:pt x="654" y="22"/>
                    </a:lnTo>
                    <a:lnTo>
                      <a:pt x="633" y="0"/>
                    </a:lnTo>
                    <a:lnTo>
                      <a:pt x="621" y="12"/>
                    </a:lnTo>
                    <a:lnTo>
                      <a:pt x="552" y="29"/>
                    </a:lnTo>
                    <a:lnTo>
                      <a:pt x="538" y="101"/>
                    </a:lnTo>
                    <a:lnTo>
                      <a:pt x="459" y="84"/>
                    </a:lnTo>
                    <a:lnTo>
                      <a:pt x="440" y="65"/>
                    </a:lnTo>
                    <a:lnTo>
                      <a:pt x="412" y="96"/>
                    </a:lnTo>
                    <a:lnTo>
                      <a:pt x="428" y="269"/>
                    </a:lnTo>
                    <a:lnTo>
                      <a:pt x="400" y="300"/>
                    </a:lnTo>
                    <a:lnTo>
                      <a:pt x="371" y="269"/>
                    </a:lnTo>
                    <a:lnTo>
                      <a:pt x="388" y="96"/>
                    </a:lnTo>
                    <a:lnTo>
                      <a:pt x="359" y="65"/>
                    </a:lnTo>
                    <a:lnTo>
                      <a:pt x="340" y="84"/>
                    </a:lnTo>
                    <a:lnTo>
                      <a:pt x="262" y="101"/>
                    </a:lnTo>
                    <a:lnTo>
                      <a:pt x="247" y="29"/>
                    </a:lnTo>
                    <a:lnTo>
                      <a:pt x="181" y="12"/>
                    </a:lnTo>
                    <a:lnTo>
                      <a:pt x="166" y="0"/>
                    </a:lnTo>
                    <a:lnTo>
                      <a:pt x="145" y="22"/>
                    </a:lnTo>
                    <a:lnTo>
                      <a:pt x="157" y="144"/>
                    </a:lnTo>
                    <a:lnTo>
                      <a:pt x="135" y="166"/>
                    </a:lnTo>
                    <a:lnTo>
                      <a:pt x="116" y="144"/>
                    </a:lnTo>
                    <a:lnTo>
                      <a:pt x="128" y="22"/>
                    </a:lnTo>
                    <a:lnTo>
                      <a:pt x="107" y="0"/>
                    </a:lnTo>
                    <a:lnTo>
                      <a:pt x="93" y="12"/>
                    </a:lnTo>
                    <a:lnTo>
                      <a:pt x="26" y="29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47" y="259"/>
                    </a:lnTo>
                    <a:lnTo>
                      <a:pt x="212" y="259"/>
                    </a:lnTo>
                    <a:lnTo>
                      <a:pt x="207" y="281"/>
                    </a:lnTo>
                    <a:lnTo>
                      <a:pt x="207" y="281"/>
                    </a:lnTo>
                    <a:lnTo>
                      <a:pt x="276" y="427"/>
                    </a:lnTo>
                    <a:lnTo>
                      <a:pt x="524" y="427"/>
                    </a:lnTo>
                    <a:lnTo>
                      <a:pt x="593" y="281"/>
                    </a:lnTo>
                    <a:lnTo>
                      <a:pt x="588" y="259"/>
                    </a:lnTo>
                    <a:lnTo>
                      <a:pt x="752" y="259"/>
                    </a:lnTo>
                    <a:lnTo>
                      <a:pt x="800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557" name="组合 10"/>
          <p:cNvGrpSpPr/>
          <p:nvPr/>
        </p:nvGrpSpPr>
        <p:grpSpPr>
          <a:xfrm>
            <a:off x="9021763" y="2349500"/>
            <a:ext cx="1079500" cy="1079500"/>
            <a:chOff x="9021886" y="2349000"/>
            <a:chExt cx="1080000" cy="1080000"/>
          </a:xfrm>
        </p:grpSpPr>
        <p:sp>
          <p:nvSpPr>
            <p:cNvPr id="12" name="圆角矩形 11"/>
            <p:cNvSpPr>
              <a:spLocks noChangeAspect="1"/>
            </p:cNvSpPr>
            <p:nvPr/>
          </p:nvSpPr>
          <p:spPr>
            <a:xfrm>
              <a:off x="9021886" y="2349000"/>
              <a:ext cx="1080000" cy="1080000"/>
            </a:xfrm>
            <a:prstGeom prst="roundRect">
              <a:avLst>
                <a:gd name="adj" fmla="val 31317"/>
              </a:avLst>
            </a:prstGeom>
            <a:solidFill>
              <a:srgbClr val="E36C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" name="Group 11"/>
            <p:cNvGrpSpPr>
              <a:grpSpLocks noChangeAspect="1"/>
            </p:cNvGrpSpPr>
            <p:nvPr/>
          </p:nvGrpSpPr>
          <p:grpSpPr bwMode="auto">
            <a:xfrm>
              <a:off x="9216034" y="2524334"/>
              <a:ext cx="691703" cy="720000"/>
              <a:chOff x="3399" y="1701"/>
              <a:chExt cx="880" cy="916"/>
            </a:xfrm>
            <a:solidFill>
              <a:schemeClr val="bg1"/>
            </a:solidFill>
          </p:grpSpPr>
          <p:sp>
            <p:nvSpPr>
              <p:cNvPr id="14" name="Freeform 12"/>
              <p:cNvSpPr/>
              <p:nvPr/>
            </p:nvSpPr>
            <p:spPr bwMode="auto">
              <a:xfrm>
                <a:off x="3399" y="1701"/>
                <a:ext cx="880" cy="733"/>
              </a:xfrm>
              <a:custGeom>
                <a:avLst/>
                <a:gdLst>
                  <a:gd name="T0" fmla="*/ 370 w 370"/>
                  <a:gd name="T1" fmla="*/ 81 h 308"/>
                  <a:gd name="T2" fmla="*/ 323 w 370"/>
                  <a:gd name="T3" fmla="*/ 41 h 308"/>
                  <a:gd name="T4" fmla="*/ 276 w 370"/>
                  <a:gd name="T5" fmla="*/ 0 h 308"/>
                  <a:gd name="T6" fmla="*/ 229 w 370"/>
                  <a:gd name="T7" fmla="*/ 41 h 308"/>
                  <a:gd name="T8" fmla="*/ 182 w 370"/>
                  <a:gd name="T9" fmla="*/ 81 h 308"/>
                  <a:gd name="T10" fmla="*/ 234 w 370"/>
                  <a:gd name="T11" fmla="*/ 81 h 308"/>
                  <a:gd name="T12" fmla="*/ 7 w 370"/>
                  <a:gd name="T13" fmla="*/ 253 h 308"/>
                  <a:gd name="T14" fmla="*/ 5 w 370"/>
                  <a:gd name="T15" fmla="*/ 260 h 308"/>
                  <a:gd name="T16" fmla="*/ 327 w 370"/>
                  <a:gd name="T17" fmla="*/ 81 h 308"/>
                  <a:gd name="T18" fmla="*/ 370 w 370"/>
                  <a:gd name="T19" fmla="*/ 81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0" h="308">
                    <a:moveTo>
                      <a:pt x="370" y="81"/>
                    </a:moveTo>
                    <a:cubicBezTo>
                      <a:pt x="323" y="41"/>
                      <a:pt x="323" y="41"/>
                      <a:pt x="323" y="41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29" y="41"/>
                      <a:pt x="229" y="41"/>
                      <a:pt x="229" y="41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234" y="81"/>
                      <a:pt x="234" y="81"/>
                      <a:pt x="234" y="81"/>
                    </a:cubicBezTo>
                    <a:cubicBezTo>
                      <a:pt x="216" y="188"/>
                      <a:pt x="118" y="270"/>
                      <a:pt x="7" y="253"/>
                    </a:cubicBezTo>
                    <a:cubicBezTo>
                      <a:pt x="2" y="252"/>
                      <a:pt x="0" y="258"/>
                      <a:pt x="5" y="260"/>
                    </a:cubicBezTo>
                    <a:cubicBezTo>
                      <a:pt x="144" y="308"/>
                      <a:pt x="304" y="229"/>
                      <a:pt x="327" y="81"/>
                    </a:cubicBezTo>
                    <a:lnTo>
                      <a:pt x="370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3917" y="2222"/>
                <a:ext cx="114" cy="395"/>
              </a:xfrm>
              <a:custGeom>
                <a:avLst/>
                <a:gdLst>
                  <a:gd name="T0" fmla="*/ 48 w 48"/>
                  <a:gd name="T1" fmla="*/ 0 h 166"/>
                  <a:gd name="T2" fmla="*/ 0 w 48"/>
                  <a:gd name="T3" fmla="*/ 34 h 166"/>
                  <a:gd name="T4" fmla="*/ 0 w 48"/>
                  <a:gd name="T5" fmla="*/ 166 h 166"/>
                  <a:gd name="T6" fmla="*/ 48 w 48"/>
                  <a:gd name="T7" fmla="*/ 166 h 166"/>
                  <a:gd name="T8" fmla="*/ 48 w 48"/>
                  <a:gd name="T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66">
                    <a:moveTo>
                      <a:pt x="48" y="0"/>
                    </a:moveTo>
                    <a:cubicBezTo>
                      <a:pt x="34" y="13"/>
                      <a:pt x="17" y="24"/>
                      <a:pt x="0" y="34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48" y="166"/>
                      <a:pt x="48" y="166"/>
                      <a:pt x="48" y="166"/>
                    </a:cubicBez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3746" y="2331"/>
                <a:ext cx="114" cy="286"/>
              </a:xfrm>
              <a:custGeom>
                <a:avLst/>
                <a:gdLst>
                  <a:gd name="T0" fmla="*/ 0 w 48"/>
                  <a:gd name="T1" fmla="*/ 120 h 120"/>
                  <a:gd name="T2" fmla="*/ 48 w 48"/>
                  <a:gd name="T3" fmla="*/ 120 h 120"/>
                  <a:gd name="T4" fmla="*/ 48 w 48"/>
                  <a:gd name="T5" fmla="*/ 0 h 120"/>
                  <a:gd name="T6" fmla="*/ 0 w 48"/>
                  <a:gd name="T7" fmla="*/ 15 h 120"/>
                  <a:gd name="T8" fmla="*/ 0 w 48"/>
                  <a:gd name="T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20">
                    <a:moveTo>
                      <a:pt x="0" y="120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3" y="6"/>
                      <a:pt x="17" y="12"/>
                      <a:pt x="0" y="15"/>
                    </a:cubicBez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4089" y="1922"/>
                <a:ext cx="114" cy="695"/>
              </a:xfrm>
              <a:custGeom>
                <a:avLst/>
                <a:gdLst>
                  <a:gd name="T0" fmla="*/ 0 w 48"/>
                  <a:gd name="T1" fmla="*/ 292 h 292"/>
                  <a:gd name="T2" fmla="*/ 48 w 48"/>
                  <a:gd name="T3" fmla="*/ 292 h 292"/>
                  <a:gd name="T4" fmla="*/ 48 w 48"/>
                  <a:gd name="T5" fmla="*/ 0 h 292"/>
                  <a:gd name="T6" fmla="*/ 47 w 48"/>
                  <a:gd name="T7" fmla="*/ 0 h 292"/>
                  <a:gd name="T8" fmla="*/ 0 w 48"/>
                  <a:gd name="T9" fmla="*/ 100 h 292"/>
                  <a:gd name="T10" fmla="*/ 0 w 48"/>
                  <a:gd name="T11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92">
                    <a:moveTo>
                      <a:pt x="0" y="292"/>
                    </a:moveTo>
                    <a:cubicBezTo>
                      <a:pt x="48" y="292"/>
                      <a:pt x="48" y="292"/>
                      <a:pt x="48" y="29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9" y="38"/>
                      <a:pt x="23" y="71"/>
                      <a:pt x="0" y="100"/>
                    </a:cubicBezTo>
                    <a:lnTo>
                      <a:pt x="0" y="2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3403" y="2348"/>
                <a:ext cx="115" cy="269"/>
              </a:xfrm>
              <a:custGeom>
                <a:avLst/>
                <a:gdLst>
                  <a:gd name="T0" fmla="*/ 48 w 48"/>
                  <a:gd name="T1" fmla="*/ 11 h 113"/>
                  <a:gd name="T2" fmla="*/ 0 w 48"/>
                  <a:gd name="T3" fmla="*/ 0 h 113"/>
                  <a:gd name="T4" fmla="*/ 0 w 48"/>
                  <a:gd name="T5" fmla="*/ 113 h 113"/>
                  <a:gd name="T6" fmla="*/ 48 w 48"/>
                  <a:gd name="T7" fmla="*/ 113 h 113"/>
                  <a:gd name="T8" fmla="*/ 48 w 48"/>
                  <a:gd name="T9" fmla="*/ 1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3">
                    <a:moveTo>
                      <a:pt x="48" y="11"/>
                    </a:moveTo>
                    <a:cubicBezTo>
                      <a:pt x="32" y="9"/>
                      <a:pt x="16" y="5"/>
                      <a:pt x="0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48" y="113"/>
                      <a:pt x="48" y="113"/>
                      <a:pt x="48" y="113"/>
                    </a:cubicBezTo>
                    <a:lnTo>
                      <a:pt x="4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3575" y="2377"/>
                <a:ext cx="114" cy="240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101 h 101"/>
                  <a:gd name="T4" fmla="*/ 48 w 48"/>
                  <a:gd name="T5" fmla="*/ 0 h 101"/>
                  <a:gd name="T6" fmla="*/ 15 w 48"/>
                  <a:gd name="T7" fmla="*/ 2 h 101"/>
                  <a:gd name="T8" fmla="*/ 0 w 48"/>
                  <a:gd name="T9" fmla="*/ 2 h 101"/>
                  <a:gd name="T10" fmla="*/ 0 w 48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cubicBezTo>
                      <a:pt x="48" y="101"/>
                      <a:pt x="48" y="101"/>
                      <a:pt x="48" y="101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7" y="1"/>
                      <a:pt x="26" y="2"/>
                      <a:pt x="15" y="2"/>
                    </a:cubicBezTo>
                    <a:cubicBezTo>
                      <a:pt x="10" y="2"/>
                      <a:pt x="5" y="2"/>
                      <a:pt x="0" y="2"/>
                    </a:cubicBezTo>
                    <a:lnTo>
                      <a:pt x="0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圆角矩形 19"/>
          <p:cNvSpPr>
            <a:spLocks noChangeAspect="1"/>
          </p:cNvSpPr>
          <p:nvPr/>
        </p:nvSpPr>
        <p:spPr>
          <a:xfrm>
            <a:off x="4400550" y="2349500"/>
            <a:ext cx="1079500" cy="1079500"/>
          </a:xfrm>
          <a:prstGeom prst="roundRect">
            <a:avLst>
              <a:gd name="adj" fmla="val 31317"/>
            </a:avLst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 bwMode="auto">
          <a:xfrm>
            <a:off x="4580698" y="2543742"/>
            <a:ext cx="720000" cy="690504"/>
            <a:chOff x="3365" y="1699"/>
            <a:chExt cx="952" cy="913"/>
          </a:xfrm>
          <a:solidFill>
            <a:schemeClr val="bg1"/>
          </a:solidFill>
        </p:grpSpPr>
        <p:sp>
          <p:nvSpPr>
            <p:cNvPr id="22" name="Freeform 21"/>
            <p:cNvSpPr/>
            <p:nvPr/>
          </p:nvSpPr>
          <p:spPr bwMode="auto">
            <a:xfrm>
              <a:off x="3689" y="2516"/>
              <a:ext cx="305" cy="96"/>
            </a:xfrm>
            <a:custGeom>
              <a:avLst/>
              <a:gdLst>
                <a:gd name="T0" fmla="*/ 116 w 128"/>
                <a:gd name="T1" fmla="*/ 29 h 40"/>
                <a:gd name="T2" fmla="*/ 108 w 128"/>
                <a:gd name="T3" fmla="*/ 17 h 40"/>
                <a:gd name="T4" fmla="*/ 105 w 128"/>
                <a:gd name="T5" fmla="*/ 0 h 40"/>
                <a:gd name="T6" fmla="*/ 23 w 128"/>
                <a:gd name="T7" fmla="*/ 0 h 40"/>
                <a:gd name="T8" fmla="*/ 20 w 128"/>
                <a:gd name="T9" fmla="*/ 17 h 40"/>
                <a:gd name="T10" fmla="*/ 12 w 128"/>
                <a:gd name="T11" fmla="*/ 29 h 40"/>
                <a:gd name="T12" fmla="*/ 5 w 128"/>
                <a:gd name="T13" fmla="*/ 40 h 40"/>
                <a:gd name="T14" fmla="*/ 64 w 128"/>
                <a:gd name="T15" fmla="*/ 40 h 40"/>
                <a:gd name="T16" fmla="*/ 123 w 128"/>
                <a:gd name="T17" fmla="*/ 40 h 40"/>
                <a:gd name="T18" fmla="*/ 116 w 128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0">
                  <a:moveTo>
                    <a:pt x="116" y="29"/>
                  </a:moveTo>
                  <a:cubicBezTo>
                    <a:pt x="109" y="24"/>
                    <a:pt x="108" y="17"/>
                    <a:pt x="108" y="17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24"/>
                    <a:pt x="12" y="29"/>
                  </a:cubicBezTo>
                  <a:cubicBezTo>
                    <a:pt x="5" y="34"/>
                    <a:pt x="0" y="39"/>
                    <a:pt x="5" y="40"/>
                  </a:cubicBezTo>
                  <a:cubicBezTo>
                    <a:pt x="11" y="40"/>
                    <a:pt x="60" y="40"/>
                    <a:pt x="64" y="40"/>
                  </a:cubicBezTo>
                  <a:cubicBezTo>
                    <a:pt x="68" y="40"/>
                    <a:pt x="117" y="40"/>
                    <a:pt x="123" y="40"/>
                  </a:cubicBezTo>
                  <a:cubicBezTo>
                    <a:pt x="128" y="39"/>
                    <a:pt x="123" y="34"/>
                    <a:pt x="11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567" y="2121"/>
              <a:ext cx="303" cy="179"/>
            </a:xfrm>
            <a:custGeom>
              <a:avLst/>
              <a:gdLst>
                <a:gd name="T0" fmla="*/ 22 w 127"/>
                <a:gd name="T1" fmla="*/ 63 h 75"/>
                <a:gd name="T2" fmla="*/ 54 w 127"/>
                <a:gd name="T3" fmla="*/ 35 h 75"/>
                <a:gd name="T4" fmla="*/ 90 w 127"/>
                <a:gd name="T5" fmla="*/ 59 h 75"/>
                <a:gd name="T6" fmla="*/ 22 w 127"/>
                <a:gd name="T7" fmla="*/ 6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75">
                  <a:moveTo>
                    <a:pt x="22" y="63"/>
                  </a:moveTo>
                  <a:cubicBezTo>
                    <a:pt x="44" y="62"/>
                    <a:pt x="47" y="57"/>
                    <a:pt x="54" y="35"/>
                  </a:cubicBezTo>
                  <a:cubicBezTo>
                    <a:pt x="67" y="0"/>
                    <a:pt x="127" y="44"/>
                    <a:pt x="90" y="59"/>
                  </a:cubicBezTo>
                  <a:cubicBezTo>
                    <a:pt x="53" y="75"/>
                    <a:pt x="0" y="63"/>
                    <a:pt x="2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767" y="1699"/>
              <a:ext cx="417" cy="498"/>
            </a:xfrm>
            <a:custGeom>
              <a:avLst/>
              <a:gdLst>
                <a:gd name="T0" fmla="*/ 165 w 175"/>
                <a:gd name="T1" fmla="*/ 8 h 209"/>
                <a:gd name="T2" fmla="*/ 125 w 175"/>
                <a:gd name="T3" fmla="*/ 18 h 209"/>
                <a:gd name="T4" fmla="*/ 11 w 175"/>
                <a:gd name="T5" fmla="*/ 179 h 209"/>
                <a:gd name="T6" fmla="*/ 11 w 175"/>
                <a:gd name="T7" fmla="*/ 199 h 209"/>
                <a:gd name="T8" fmla="*/ 30 w 175"/>
                <a:gd name="T9" fmla="*/ 195 h 209"/>
                <a:gd name="T10" fmla="*/ 164 w 175"/>
                <a:gd name="T11" fmla="*/ 49 h 209"/>
                <a:gd name="T12" fmla="*/ 165 w 175"/>
                <a:gd name="T13" fmla="*/ 8 h 209"/>
                <a:gd name="T14" fmla="*/ 135 w 175"/>
                <a:gd name="T15" fmla="*/ 28 h 209"/>
                <a:gd name="T16" fmla="*/ 128 w 175"/>
                <a:gd name="T17" fmla="*/ 21 h 209"/>
                <a:gd name="T18" fmla="*/ 153 w 175"/>
                <a:gd name="T19" fmla="*/ 10 h 209"/>
                <a:gd name="T20" fmla="*/ 135 w 175"/>
                <a:gd name="T21" fmla="*/ 2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209">
                  <a:moveTo>
                    <a:pt x="165" y="8"/>
                  </a:moveTo>
                  <a:cubicBezTo>
                    <a:pt x="154" y="0"/>
                    <a:pt x="136" y="4"/>
                    <a:pt x="125" y="1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0" y="193"/>
                    <a:pt x="0" y="191"/>
                    <a:pt x="11" y="199"/>
                  </a:cubicBezTo>
                  <a:cubicBezTo>
                    <a:pt x="22" y="208"/>
                    <a:pt x="19" y="209"/>
                    <a:pt x="30" y="195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75" y="35"/>
                    <a:pt x="175" y="17"/>
                    <a:pt x="165" y="8"/>
                  </a:cubicBezTo>
                  <a:close/>
                  <a:moveTo>
                    <a:pt x="135" y="28"/>
                  </a:moveTo>
                  <a:cubicBezTo>
                    <a:pt x="135" y="28"/>
                    <a:pt x="134" y="26"/>
                    <a:pt x="128" y="21"/>
                  </a:cubicBezTo>
                  <a:cubicBezTo>
                    <a:pt x="137" y="8"/>
                    <a:pt x="153" y="10"/>
                    <a:pt x="153" y="10"/>
                  </a:cubicBezTo>
                  <a:cubicBezTo>
                    <a:pt x="137" y="19"/>
                    <a:pt x="135" y="28"/>
                    <a:pt x="13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3365" y="1849"/>
              <a:ext cx="952" cy="629"/>
            </a:xfrm>
            <a:custGeom>
              <a:avLst/>
              <a:gdLst>
                <a:gd name="T0" fmla="*/ 384 w 400"/>
                <a:gd name="T1" fmla="*/ 0 h 264"/>
                <a:gd name="T2" fmla="*/ 334 w 400"/>
                <a:gd name="T3" fmla="*/ 0 h 264"/>
                <a:gd name="T4" fmla="*/ 312 w 400"/>
                <a:gd name="T5" fmla="*/ 24 h 264"/>
                <a:gd name="T6" fmla="*/ 376 w 400"/>
                <a:gd name="T7" fmla="*/ 24 h 264"/>
                <a:gd name="T8" fmla="*/ 376 w 400"/>
                <a:gd name="T9" fmla="*/ 216 h 264"/>
                <a:gd name="T10" fmla="*/ 24 w 400"/>
                <a:gd name="T11" fmla="*/ 216 h 264"/>
                <a:gd name="T12" fmla="*/ 24 w 400"/>
                <a:gd name="T13" fmla="*/ 24 h 264"/>
                <a:gd name="T14" fmla="*/ 229 w 400"/>
                <a:gd name="T15" fmla="*/ 24 h 264"/>
                <a:gd name="T16" fmla="*/ 246 w 400"/>
                <a:gd name="T17" fmla="*/ 0 h 264"/>
                <a:gd name="T18" fmla="*/ 16 w 400"/>
                <a:gd name="T19" fmla="*/ 0 h 264"/>
                <a:gd name="T20" fmla="*/ 0 w 400"/>
                <a:gd name="T21" fmla="*/ 16 h 264"/>
                <a:gd name="T22" fmla="*/ 0 w 400"/>
                <a:gd name="T23" fmla="*/ 248 h 264"/>
                <a:gd name="T24" fmla="*/ 16 w 400"/>
                <a:gd name="T25" fmla="*/ 264 h 264"/>
                <a:gd name="T26" fmla="*/ 384 w 400"/>
                <a:gd name="T27" fmla="*/ 264 h 264"/>
                <a:gd name="T28" fmla="*/ 400 w 400"/>
                <a:gd name="T29" fmla="*/ 248 h 264"/>
                <a:gd name="T30" fmla="*/ 400 w 400"/>
                <a:gd name="T31" fmla="*/ 16 h 264"/>
                <a:gd name="T32" fmla="*/ 384 w 400"/>
                <a:gd name="T3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0" h="264">
                  <a:moveTo>
                    <a:pt x="384" y="0"/>
                  </a:moveTo>
                  <a:cubicBezTo>
                    <a:pt x="334" y="0"/>
                    <a:pt x="334" y="0"/>
                    <a:pt x="334" y="0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76" y="24"/>
                    <a:pt x="376" y="24"/>
                    <a:pt x="376" y="24"/>
                  </a:cubicBezTo>
                  <a:cubicBezTo>
                    <a:pt x="376" y="216"/>
                    <a:pt x="376" y="216"/>
                    <a:pt x="376" y="216"/>
                  </a:cubicBezTo>
                  <a:cubicBezTo>
                    <a:pt x="24" y="216"/>
                    <a:pt x="24" y="216"/>
                    <a:pt x="24" y="21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29" y="24"/>
                    <a:pt x="229" y="24"/>
                    <a:pt x="229" y="24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7"/>
                    <a:pt x="7" y="264"/>
                    <a:pt x="16" y="264"/>
                  </a:cubicBezTo>
                  <a:cubicBezTo>
                    <a:pt x="384" y="264"/>
                    <a:pt x="384" y="264"/>
                    <a:pt x="384" y="264"/>
                  </a:cubicBezTo>
                  <a:cubicBezTo>
                    <a:pt x="393" y="264"/>
                    <a:pt x="400" y="257"/>
                    <a:pt x="400" y="248"/>
                  </a:cubicBezTo>
                  <a:cubicBezTo>
                    <a:pt x="400" y="16"/>
                    <a:pt x="400" y="16"/>
                    <a:pt x="400" y="16"/>
                  </a:cubicBezTo>
                  <a:cubicBezTo>
                    <a:pt x="400" y="7"/>
                    <a:pt x="393" y="0"/>
                    <a:pt x="3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" name="圆角矩形 25"/>
          <p:cNvSpPr>
            <a:spLocks noChangeAspect="1"/>
          </p:cNvSpPr>
          <p:nvPr/>
        </p:nvSpPr>
        <p:spPr>
          <a:xfrm>
            <a:off x="2090738" y="2349500"/>
            <a:ext cx="1079500" cy="1079500"/>
          </a:xfrm>
          <a:prstGeom prst="roundRect">
            <a:avLst>
              <a:gd name="adj" fmla="val 31317"/>
            </a:avLst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 bwMode="auto">
          <a:xfrm>
            <a:off x="2278695" y="2558644"/>
            <a:ext cx="702829" cy="720001"/>
            <a:chOff x="3303" y="1572"/>
            <a:chExt cx="1146" cy="1174"/>
          </a:xfrm>
          <a:solidFill>
            <a:schemeClr val="bg1"/>
          </a:solidFill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3833" y="1660"/>
              <a:ext cx="616" cy="953"/>
            </a:xfrm>
            <a:custGeom>
              <a:avLst/>
              <a:gdLst>
                <a:gd name="T0" fmla="*/ 169 w 259"/>
                <a:gd name="T1" fmla="*/ 65 h 401"/>
                <a:gd name="T2" fmla="*/ 167 w 259"/>
                <a:gd name="T3" fmla="*/ 65 h 401"/>
                <a:gd name="T4" fmla="*/ 151 w 259"/>
                <a:gd name="T5" fmla="*/ 58 h 401"/>
                <a:gd name="T6" fmla="*/ 140 w 259"/>
                <a:gd name="T7" fmla="*/ 69 h 401"/>
                <a:gd name="T8" fmla="*/ 129 w 259"/>
                <a:gd name="T9" fmla="*/ 57 h 401"/>
                <a:gd name="T10" fmla="*/ 129 w 259"/>
                <a:gd name="T11" fmla="*/ 57 h 401"/>
                <a:gd name="T12" fmla="*/ 113 w 259"/>
                <a:gd name="T13" fmla="*/ 64 h 401"/>
                <a:gd name="T14" fmla="*/ 110 w 259"/>
                <a:gd name="T15" fmla="*/ 65 h 401"/>
                <a:gd name="T16" fmla="*/ 89 w 259"/>
                <a:gd name="T17" fmla="*/ 68 h 401"/>
                <a:gd name="T18" fmla="*/ 36 w 259"/>
                <a:gd name="T19" fmla="*/ 10 h 401"/>
                <a:gd name="T20" fmla="*/ 28 w 259"/>
                <a:gd name="T21" fmla="*/ 2 h 401"/>
                <a:gd name="T22" fmla="*/ 23 w 259"/>
                <a:gd name="T23" fmla="*/ 0 h 401"/>
                <a:gd name="T24" fmla="*/ 12 w 259"/>
                <a:gd name="T25" fmla="*/ 2 h 401"/>
                <a:gd name="T26" fmla="*/ 4 w 259"/>
                <a:gd name="T27" fmla="*/ 25 h 401"/>
                <a:gd name="T28" fmla="*/ 15 w 259"/>
                <a:gd name="T29" fmla="*/ 45 h 401"/>
                <a:gd name="T30" fmla="*/ 19 w 259"/>
                <a:gd name="T31" fmla="*/ 51 h 401"/>
                <a:gd name="T32" fmla="*/ 79 w 259"/>
                <a:gd name="T33" fmla="*/ 101 h 401"/>
                <a:gd name="T34" fmla="*/ 94 w 259"/>
                <a:gd name="T35" fmla="*/ 104 h 401"/>
                <a:gd name="T36" fmla="*/ 94 w 259"/>
                <a:gd name="T37" fmla="*/ 196 h 401"/>
                <a:gd name="T38" fmla="*/ 96 w 259"/>
                <a:gd name="T39" fmla="*/ 210 h 401"/>
                <a:gd name="T40" fmla="*/ 96 w 259"/>
                <a:gd name="T41" fmla="*/ 212 h 401"/>
                <a:gd name="T42" fmla="*/ 96 w 259"/>
                <a:gd name="T43" fmla="*/ 380 h 401"/>
                <a:gd name="T44" fmla="*/ 117 w 259"/>
                <a:gd name="T45" fmla="*/ 401 h 401"/>
                <a:gd name="T46" fmla="*/ 138 w 259"/>
                <a:gd name="T47" fmla="*/ 380 h 401"/>
                <a:gd name="T48" fmla="*/ 138 w 259"/>
                <a:gd name="T49" fmla="*/ 236 h 401"/>
                <a:gd name="T50" fmla="*/ 140 w 259"/>
                <a:gd name="T51" fmla="*/ 236 h 401"/>
                <a:gd name="T52" fmla="*/ 141 w 259"/>
                <a:gd name="T53" fmla="*/ 236 h 401"/>
                <a:gd name="T54" fmla="*/ 141 w 259"/>
                <a:gd name="T55" fmla="*/ 380 h 401"/>
                <a:gd name="T56" fmla="*/ 161 w 259"/>
                <a:gd name="T57" fmla="*/ 401 h 401"/>
                <a:gd name="T58" fmla="*/ 161 w 259"/>
                <a:gd name="T59" fmla="*/ 401 h 401"/>
                <a:gd name="T60" fmla="*/ 182 w 259"/>
                <a:gd name="T61" fmla="*/ 380 h 401"/>
                <a:gd name="T62" fmla="*/ 182 w 259"/>
                <a:gd name="T63" fmla="*/ 216 h 401"/>
                <a:gd name="T64" fmla="*/ 186 w 259"/>
                <a:gd name="T65" fmla="*/ 218 h 401"/>
                <a:gd name="T66" fmla="*/ 194 w 259"/>
                <a:gd name="T67" fmla="*/ 221 h 401"/>
                <a:gd name="T68" fmla="*/ 209 w 259"/>
                <a:gd name="T69" fmla="*/ 211 h 401"/>
                <a:gd name="T70" fmla="*/ 169 w 259"/>
                <a:gd name="T71" fmla="*/ 65 h 401"/>
                <a:gd name="T72" fmla="*/ 140 w 259"/>
                <a:gd name="T73" fmla="*/ 158 h 401"/>
                <a:gd name="T74" fmla="*/ 140 w 259"/>
                <a:gd name="T75" fmla="*/ 158 h 401"/>
                <a:gd name="T76" fmla="*/ 129 w 259"/>
                <a:gd name="T77" fmla="*/ 143 h 401"/>
                <a:gd name="T78" fmla="*/ 140 w 259"/>
                <a:gd name="T79" fmla="*/ 71 h 401"/>
                <a:gd name="T80" fmla="*/ 140 w 259"/>
                <a:gd name="T81" fmla="*/ 71 h 401"/>
                <a:gd name="T82" fmla="*/ 151 w 259"/>
                <a:gd name="T83" fmla="*/ 143 h 401"/>
                <a:gd name="T84" fmla="*/ 140 w 259"/>
                <a:gd name="T85" fmla="*/ 158 h 401"/>
                <a:gd name="T86" fmla="*/ 186 w 259"/>
                <a:gd name="T87" fmla="*/ 178 h 401"/>
                <a:gd name="T88" fmla="*/ 186 w 259"/>
                <a:gd name="T89" fmla="*/ 128 h 401"/>
                <a:gd name="T90" fmla="*/ 186 w 259"/>
                <a:gd name="T91" fmla="*/ 178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" h="401">
                  <a:moveTo>
                    <a:pt x="169" y="65"/>
                  </a:moveTo>
                  <a:cubicBezTo>
                    <a:pt x="169" y="65"/>
                    <a:pt x="168" y="65"/>
                    <a:pt x="167" y="65"/>
                  </a:cubicBezTo>
                  <a:cubicBezTo>
                    <a:pt x="162" y="61"/>
                    <a:pt x="157" y="59"/>
                    <a:pt x="151" y="58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24" y="59"/>
                    <a:pt x="118" y="61"/>
                    <a:pt x="113" y="64"/>
                  </a:cubicBezTo>
                  <a:cubicBezTo>
                    <a:pt x="112" y="64"/>
                    <a:pt x="111" y="65"/>
                    <a:pt x="110" y="65"/>
                  </a:cubicBezTo>
                  <a:cubicBezTo>
                    <a:pt x="103" y="69"/>
                    <a:pt x="96" y="70"/>
                    <a:pt x="89" y="68"/>
                  </a:cubicBezTo>
                  <a:cubicBezTo>
                    <a:pt x="65" y="60"/>
                    <a:pt x="42" y="24"/>
                    <a:pt x="36" y="10"/>
                  </a:cubicBezTo>
                  <a:cubicBezTo>
                    <a:pt x="34" y="6"/>
                    <a:pt x="31" y="4"/>
                    <a:pt x="28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6" y="0"/>
                    <a:pt x="12" y="2"/>
                  </a:cubicBezTo>
                  <a:cubicBezTo>
                    <a:pt x="4" y="6"/>
                    <a:pt x="0" y="17"/>
                    <a:pt x="4" y="25"/>
                  </a:cubicBezTo>
                  <a:cubicBezTo>
                    <a:pt x="5" y="27"/>
                    <a:pt x="9" y="35"/>
                    <a:pt x="15" y="45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32" y="70"/>
                    <a:pt x="53" y="93"/>
                    <a:pt x="79" y="101"/>
                  </a:cubicBezTo>
                  <a:cubicBezTo>
                    <a:pt x="84" y="103"/>
                    <a:pt x="89" y="104"/>
                    <a:pt x="94" y="104"/>
                  </a:cubicBezTo>
                  <a:cubicBezTo>
                    <a:pt x="94" y="196"/>
                    <a:pt x="94" y="196"/>
                    <a:pt x="94" y="196"/>
                  </a:cubicBezTo>
                  <a:cubicBezTo>
                    <a:pt x="94" y="201"/>
                    <a:pt x="95" y="206"/>
                    <a:pt x="96" y="210"/>
                  </a:cubicBezTo>
                  <a:cubicBezTo>
                    <a:pt x="96" y="211"/>
                    <a:pt x="96" y="212"/>
                    <a:pt x="96" y="212"/>
                  </a:cubicBezTo>
                  <a:cubicBezTo>
                    <a:pt x="96" y="380"/>
                    <a:pt x="96" y="380"/>
                    <a:pt x="96" y="380"/>
                  </a:cubicBezTo>
                  <a:cubicBezTo>
                    <a:pt x="96" y="392"/>
                    <a:pt x="105" y="401"/>
                    <a:pt x="117" y="401"/>
                  </a:cubicBezTo>
                  <a:cubicBezTo>
                    <a:pt x="128" y="401"/>
                    <a:pt x="138" y="392"/>
                    <a:pt x="138" y="380"/>
                  </a:cubicBezTo>
                  <a:cubicBezTo>
                    <a:pt x="138" y="236"/>
                    <a:pt x="138" y="236"/>
                    <a:pt x="138" y="236"/>
                  </a:cubicBezTo>
                  <a:cubicBezTo>
                    <a:pt x="138" y="236"/>
                    <a:pt x="139" y="236"/>
                    <a:pt x="140" y="236"/>
                  </a:cubicBezTo>
                  <a:cubicBezTo>
                    <a:pt x="140" y="236"/>
                    <a:pt x="140" y="236"/>
                    <a:pt x="141" y="236"/>
                  </a:cubicBezTo>
                  <a:cubicBezTo>
                    <a:pt x="141" y="380"/>
                    <a:pt x="141" y="380"/>
                    <a:pt x="141" y="380"/>
                  </a:cubicBezTo>
                  <a:cubicBezTo>
                    <a:pt x="141" y="392"/>
                    <a:pt x="150" y="401"/>
                    <a:pt x="161" y="401"/>
                  </a:cubicBezTo>
                  <a:cubicBezTo>
                    <a:pt x="161" y="401"/>
                    <a:pt x="161" y="401"/>
                    <a:pt x="161" y="401"/>
                  </a:cubicBezTo>
                  <a:cubicBezTo>
                    <a:pt x="173" y="401"/>
                    <a:pt x="182" y="392"/>
                    <a:pt x="182" y="380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3" y="217"/>
                    <a:pt x="184" y="218"/>
                    <a:pt x="186" y="218"/>
                  </a:cubicBezTo>
                  <a:cubicBezTo>
                    <a:pt x="188" y="220"/>
                    <a:pt x="191" y="221"/>
                    <a:pt x="194" y="221"/>
                  </a:cubicBezTo>
                  <a:cubicBezTo>
                    <a:pt x="200" y="221"/>
                    <a:pt x="206" y="217"/>
                    <a:pt x="209" y="211"/>
                  </a:cubicBezTo>
                  <a:cubicBezTo>
                    <a:pt x="259" y="120"/>
                    <a:pt x="191" y="79"/>
                    <a:pt x="169" y="65"/>
                  </a:cubicBezTo>
                  <a:close/>
                  <a:moveTo>
                    <a:pt x="140" y="158"/>
                  </a:moveTo>
                  <a:cubicBezTo>
                    <a:pt x="140" y="158"/>
                    <a:pt x="140" y="158"/>
                    <a:pt x="140" y="158"/>
                  </a:cubicBezTo>
                  <a:cubicBezTo>
                    <a:pt x="129" y="143"/>
                    <a:pt x="129" y="143"/>
                    <a:pt x="129" y="143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51" y="143"/>
                    <a:pt x="151" y="143"/>
                    <a:pt x="151" y="143"/>
                  </a:cubicBezTo>
                  <a:lnTo>
                    <a:pt x="140" y="158"/>
                  </a:lnTo>
                  <a:close/>
                  <a:moveTo>
                    <a:pt x="186" y="178"/>
                  </a:moveTo>
                  <a:cubicBezTo>
                    <a:pt x="186" y="128"/>
                    <a:pt x="186" y="128"/>
                    <a:pt x="186" y="128"/>
                  </a:cubicBezTo>
                  <a:cubicBezTo>
                    <a:pt x="193" y="141"/>
                    <a:pt x="194" y="157"/>
                    <a:pt x="18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059" y="1577"/>
              <a:ext cx="214" cy="2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3341" y="1572"/>
              <a:ext cx="649" cy="604"/>
            </a:xfrm>
            <a:custGeom>
              <a:avLst/>
              <a:gdLst>
                <a:gd name="T0" fmla="*/ 247 w 273"/>
                <a:gd name="T1" fmla="*/ 254 h 254"/>
                <a:gd name="T2" fmla="*/ 26 w 273"/>
                <a:gd name="T3" fmla="*/ 254 h 254"/>
                <a:gd name="T4" fmla="*/ 0 w 273"/>
                <a:gd name="T5" fmla="*/ 228 h 254"/>
                <a:gd name="T6" fmla="*/ 0 w 273"/>
                <a:gd name="T7" fmla="*/ 25 h 254"/>
                <a:gd name="T8" fmla="*/ 26 w 273"/>
                <a:gd name="T9" fmla="*/ 0 h 254"/>
                <a:gd name="T10" fmla="*/ 247 w 273"/>
                <a:gd name="T11" fmla="*/ 0 h 254"/>
                <a:gd name="T12" fmla="*/ 273 w 273"/>
                <a:gd name="T13" fmla="*/ 25 h 254"/>
                <a:gd name="T14" fmla="*/ 273 w 273"/>
                <a:gd name="T15" fmla="*/ 228 h 254"/>
                <a:gd name="T16" fmla="*/ 247 w 273"/>
                <a:gd name="T17" fmla="*/ 254 h 254"/>
                <a:gd name="T18" fmla="*/ 26 w 273"/>
                <a:gd name="T19" fmla="*/ 17 h 254"/>
                <a:gd name="T20" fmla="*/ 17 w 273"/>
                <a:gd name="T21" fmla="*/ 25 h 254"/>
                <a:gd name="T22" fmla="*/ 17 w 273"/>
                <a:gd name="T23" fmla="*/ 228 h 254"/>
                <a:gd name="T24" fmla="*/ 26 w 273"/>
                <a:gd name="T25" fmla="*/ 237 h 254"/>
                <a:gd name="T26" fmla="*/ 247 w 273"/>
                <a:gd name="T27" fmla="*/ 237 h 254"/>
                <a:gd name="T28" fmla="*/ 256 w 273"/>
                <a:gd name="T29" fmla="*/ 228 h 254"/>
                <a:gd name="T30" fmla="*/ 256 w 273"/>
                <a:gd name="T31" fmla="*/ 25 h 254"/>
                <a:gd name="T32" fmla="*/ 247 w 273"/>
                <a:gd name="T33" fmla="*/ 17 h 254"/>
                <a:gd name="T34" fmla="*/ 26 w 273"/>
                <a:gd name="T35" fmla="*/ 1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254">
                  <a:moveTo>
                    <a:pt x="247" y="254"/>
                  </a:moveTo>
                  <a:cubicBezTo>
                    <a:pt x="26" y="254"/>
                    <a:pt x="26" y="254"/>
                    <a:pt x="26" y="254"/>
                  </a:cubicBezTo>
                  <a:cubicBezTo>
                    <a:pt x="12" y="254"/>
                    <a:pt x="0" y="242"/>
                    <a:pt x="0" y="2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61" y="0"/>
                    <a:pt x="273" y="11"/>
                    <a:pt x="273" y="25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73" y="242"/>
                    <a:pt x="261" y="254"/>
                    <a:pt x="247" y="254"/>
                  </a:cubicBezTo>
                  <a:close/>
                  <a:moveTo>
                    <a:pt x="26" y="17"/>
                  </a:moveTo>
                  <a:cubicBezTo>
                    <a:pt x="21" y="17"/>
                    <a:pt x="17" y="21"/>
                    <a:pt x="17" y="25"/>
                  </a:cubicBezTo>
                  <a:cubicBezTo>
                    <a:pt x="17" y="228"/>
                    <a:pt x="17" y="228"/>
                    <a:pt x="17" y="228"/>
                  </a:cubicBezTo>
                  <a:cubicBezTo>
                    <a:pt x="17" y="233"/>
                    <a:pt x="21" y="237"/>
                    <a:pt x="26" y="237"/>
                  </a:cubicBezTo>
                  <a:cubicBezTo>
                    <a:pt x="247" y="237"/>
                    <a:pt x="247" y="237"/>
                    <a:pt x="247" y="237"/>
                  </a:cubicBezTo>
                  <a:cubicBezTo>
                    <a:pt x="252" y="237"/>
                    <a:pt x="256" y="233"/>
                    <a:pt x="256" y="228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56" y="21"/>
                    <a:pt x="252" y="17"/>
                    <a:pt x="247" y="17"/>
                  </a:cubicBezTo>
                  <a:lnTo>
                    <a:pt x="2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3414" y="2235"/>
              <a:ext cx="171" cy="16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3326" y="2408"/>
              <a:ext cx="347" cy="190"/>
            </a:xfrm>
            <a:custGeom>
              <a:avLst/>
              <a:gdLst>
                <a:gd name="T0" fmla="*/ 32 w 146"/>
                <a:gd name="T1" fmla="*/ 80 h 80"/>
                <a:gd name="T2" fmla="*/ 36 w 146"/>
                <a:gd name="T3" fmla="*/ 55 h 80"/>
                <a:gd name="T4" fmla="*/ 36 w 146"/>
                <a:gd name="T5" fmla="*/ 80 h 80"/>
                <a:gd name="T6" fmla="*/ 73 w 146"/>
                <a:gd name="T7" fmla="*/ 80 h 80"/>
                <a:gd name="T8" fmla="*/ 64 w 146"/>
                <a:gd name="T9" fmla="*/ 68 h 80"/>
                <a:gd name="T10" fmla="*/ 73 w 146"/>
                <a:gd name="T11" fmla="*/ 11 h 80"/>
                <a:gd name="T12" fmla="*/ 73 w 146"/>
                <a:gd name="T13" fmla="*/ 11 h 80"/>
                <a:gd name="T14" fmla="*/ 82 w 146"/>
                <a:gd name="T15" fmla="*/ 68 h 80"/>
                <a:gd name="T16" fmla="*/ 73 w 146"/>
                <a:gd name="T17" fmla="*/ 80 h 80"/>
                <a:gd name="T18" fmla="*/ 110 w 146"/>
                <a:gd name="T19" fmla="*/ 80 h 80"/>
                <a:gd name="T20" fmla="*/ 110 w 146"/>
                <a:gd name="T21" fmla="*/ 56 h 80"/>
                <a:gd name="T22" fmla="*/ 114 w 146"/>
                <a:gd name="T23" fmla="*/ 80 h 80"/>
                <a:gd name="T24" fmla="*/ 142 w 146"/>
                <a:gd name="T25" fmla="*/ 80 h 80"/>
                <a:gd name="T26" fmla="*/ 97 w 146"/>
                <a:gd name="T27" fmla="*/ 7 h 80"/>
                <a:gd name="T28" fmla="*/ 95 w 146"/>
                <a:gd name="T29" fmla="*/ 6 h 80"/>
                <a:gd name="T30" fmla="*/ 82 w 146"/>
                <a:gd name="T31" fmla="*/ 1 h 80"/>
                <a:gd name="T32" fmla="*/ 73 w 146"/>
                <a:gd name="T33" fmla="*/ 9 h 80"/>
                <a:gd name="T34" fmla="*/ 64 w 146"/>
                <a:gd name="T35" fmla="*/ 0 h 80"/>
                <a:gd name="T36" fmla="*/ 64 w 146"/>
                <a:gd name="T37" fmla="*/ 0 h 80"/>
                <a:gd name="T38" fmla="*/ 51 w 146"/>
                <a:gd name="T39" fmla="*/ 6 h 80"/>
                <a:gd name="T40" fmla="*/ 49 w 146"/>
                <a:gd name="T41" fmla="*/ 7 h 80"/>
                <a:gd name="T42" fmla="*/ 4 w 146"/>
                <a:gd name="T43" fmla="*/ 80 h 80"/>
                <a:gd name="T44" fmla="*/ 32 w 146"/>
                <a:gd name="T4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" h="80">
                  <a:moveTo>
                    <a:pt x="32" y="80"/>
                  </a:moveTo>
                  <a:cubicBezTo>
                    <a:pt x="31" y="70"/>
                    <a:pt x="33" y="62"/>
                    <a:pt x="36" y="55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4" y="62"/>
                    <a:pt x="116" y="70"/>
                    <a:pt x="114" y="80"/>
                  </a:cubicBezTo>
                  <a:cubicBezTo>
                    <a:pt x="142" y="80"/>
                    <a:pt x="142" y="80"/>
                    <a:pt x="142" y="80"/>
                  </a:cubicBezTo>
                  <a:cubicBezTo>
                    <a:pt x="146" y="37"/>
                    <a:pt x="110" y="16"/>
                    <a:pt x="97" y="7"/>
                  </a:cubicBezTo>
                  <a:cubicBezTo>
                    <a:pt x="96" y="7"/>
                    <a:pt x="96" y="7"/>
                    <a:pt x="95" y="6"/>
                  </a:cubicBezTo>
                  <a:cubicBezTo>
                    <a:pt x="91" y="4"/>
                    <a:pt x="87" y="2"/>
                    <a:pt x="82" y="1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2"/>
                    <a:pt x="55" y="4"/>
                    <a:pt x="51" y="6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36" y="16"/>
                    <a:pt x="0" y="37"/>
                    <a:pt x="4" y="80"/>
                  </a:cubicBezTo>
                  <a:lnTo>
                    <a:pt x="3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747" y="2235"/>
              <a:ext cx="169" cy="16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3659" y="2408"/>
              <a:ext cx="345" cy="190"/>
            </a:xfrm>
            <a:custGeom>
              <a:avLst/>
              <a:gdLst>
                <a:gd name="T0" fmla="*/ 31 w 145"/>
                <a:gd name="T1" fmla="*/ 80 h 80"/>
                <a:gd name="T2" fmla="*/ 36 w 145"/>
                <a:gd name="T3" fmla="*/ 55 h 80"/>
                <a:gd name="T4" fmla="*/ 36 w 145"/>
                <a:gd name="T5" fmla="*/ 80 h 80"/>
                <a:gd name="T6" fmla="*/ 72 w 145"/>
                <a:gd name="T7" fmla="*/ 80 h 80"/>
                <a:gd name="T8" fmla="*/ 64 w 145"/>
                <a:gd name="T9" fmla="*/ 68 h 80"/>
                <a:gd name="T10" fmla="*/ 72 w 145"/>
                <a:gd name="T11" fmla="*/ 11 h 80"/>
                <a:gd name="T12" fmla="*/ 72 w 145"/>
                <a:gd name="T13" fmla="*/ 11 h 80"/>
                <a:gd name="T14" fmla="*/ 81 w 145"/>
                <a:gd name="T15" fmla="*/ 68 h 80"/>
                <a:gd name="T16" fmla="*/ 73 w 145"/>
                <a:gd name="T17" fmla="*/ 80 h 80"/>
                <a:gd name="T18" fmla="*/ 109 w 145"/>
                <a:gd name="T19" fmla="*/ 80 h 80"/>
                <a:gd name="T20" fmla="*/ 109 w 145"/>
                <a:gd name="T21" fmla="*/ 56 h 80"/>
                <a:gd name="T22" fmla="*/ 114 w 145"/>
                <a:gd name="T23" fmla="*/ 80 h 80"/>
                <a:gd name="T24" fmla="*/ 142 w 145"/>
                <a:gd name="T25" fmla="*/ 80 h 80"/>
                <a:gd name="T26" fmla="*/ 96 w 145"/>
                <a:gd name="T27" fmla="*/ 7 h 80"/>
                <a:gd name="T28" fmla="*/ 94 w 145"/>
                <a:gd name="T29" fmla="*/ 6 h 80"/>
                <a:gd name="T30" fmla="*/ 81 w 145"/>
                <a:gd name="T31" fmla="*/ 1 h 80"/>
                <a:gd name="T32" fmla="*/ 72 w 145"/>
                <a:gd name="T33" fmla="*/ 9 h 80"/>
                <a:gd name="T34" fmla="*/ 64 w 145"/>
                <a:gd name="T35" fmla="*/ 0 h 80"/>
                <a:gd name="T36" fmla="*/ 64 w 145"/>
                <a:gd name="T37" fmla="*/ 0 h 80"/>
                <a:gd name="T38" fmla="*/ 50 w 145"/>
                <a:gd name="T39" fmla="*/ 6 h 80"/>
                <a:gd name="T40" fmla="*/ 48 w 145"/>
                <a:gd name="T41" fmla="*/ 7 h 80"/>
                <a:gd name="T42" fmla="*/ 3 w 145"/>
                <a:gd name="T43" fmla="*/ 80 h 80"/>
                <a:gd name="T44" fmla="*/ 31 w 145"/>
                <a:gd name="T4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5" h="80">
                  <a:moveTo>
                    <a:pt x="31" y="80"/>
                  </a:moveTo>
                  <a:cubicBezTo>
                    <a:pt x="30" y="70"/>
                    <a:pt x="32" y="62"/>
                    <a:pt x="36" y="55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81" y="68"/>
                    <a:pt x="81" y="68"/>
                    <a:pt x="81" y="68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09" y="56"/>
                    <a:pt x="109" y="56"/>
                    <a:pt x="109" y="56"/>
                  </a:cubicBezTo>
                  <a:cubicBezTo>
                    <a:pt x="113" y="62"/>
                    <a:pt x="115" y="70"/>
                    <a:pt x="114" y="80"/>
                  </a:cubicBezTo>
                  <a:cubicBezTo>
                    <a:pt x="142" y="80"/>
                    <a:pt x="142" y="80"/>
                    <a:pt x="142" y="80"/>
                  </a:cubicBezTo>
                  <a:cubicBezTo>
                    <a:pt x="145" y="37"/>
                    <a:pt x="110" y="16"/>
                    <a:pt x="96" y="7"/>
                  </a:cubicBezTo>
                  <a:cubicBezTo>
                    <a:pt x="95" y="7"/>
                    <a:pt x="95" y="7"/>
                    <a:pt x="94" y="6"/>
                  </a:cubicBezTo>
                  <a:cubicBezTo>
                    <a:pt x="90" y="4"/>
                    <a:pt x="86" y="2"/>
                    <a:pt x="81" y="1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9" y="2"/>
                    <a:pt x="54" y="4"/>
                    <a:pt x="50" y="6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35" y="16"/>
                    <a:pt x="0" y="37"/>
                    <a:pt x="3" y="80"/>
                  </a:cubicBezTo>
                  <a:lnTo>
                    <a:pt x="3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303" y="2625"/>
              <a:ext cx="972" cy="1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3505" y="1712"/>
              <a:ext cx="323" cy="321"/>
            </a:xfrm>
            <a:custGeom>
              <a:avLst/>
              <a:gdLst>
                <a:gd name="T0" fmla="*/ 129 w 136"/>
                <a:gd name="T1" fmla="*/ 76 h 135"/>
                <a:gd name="T2" fmla="*/ 122 w 136"/>
                <a:gd name="T3" fmla="*/ 74 h 135"/>
                <a:gd name="T4" fmla="*/ 121 w 136"/>
                <a:gd name="T5" fmla="*/ 58 h 135"/>
                <a:gd name="T6" fmla="*/ 128 w 136"/>
                <a:gd name="T7" fmla="*/ 55 h 135"/>
                <a:gd name="T8" fmla="*/ 132 w 136"/>
                <a:gd name="T9" fmla="*/ 43 h 135"/>
                <a:gd name="T10" fmla="*/ 128 w 136"/>
                <a:gd name="T11" fmla="*/ 34 h 135"/>
                <a:gd name="T12" fmla="*/ 117 w 136"/>
                <a:gd name="T13" fmla="*/ 30 h 135"/>
                <a:gd name="T14" fmla="*/ 110 w 136"/>
                <a:gd name="T15" fmla="*/ 33 h 135"/>
                <a:gd name="T16" fmla="*/ 99 w 136"/>
                <a:gd name="T17" fmla="*/ 23 h 135"/>
                <a:gd name="T18" fmla="*/ 101 w 136"/>
                <a:gd name="T19" fmla="*/ 16 h 135"/>
                <a:gd name="T20" fmla="*/ 96 w 136"/>
                <a:gd name="T21" fmla="*/ 5 h 135"/>
                <a:gd name="T22" fmla="*/ 87 w 136"/>
                <a:gd name="T23" fmla="*/ 1 h 135"/>
                <a:gd name="T24" fmla="*/ 76 w 136"/>
                <a:gd name="T25" fmla="*/ 6 h 135"/>
                <a:gd name="T26" fmla="*/ 73 w 136"/>
                <a:gd name="T27" fmla="*/ 13 h 135"/>
                <a:gd name="T28" fmla="*/ 58 w 136"/>
                <a:gd name="T29" fmla="*/ 14 h 135"/>
                <a:gd name="T30" fmla="*/ 54 w 136"/>
                <a:gd name="T31" fmla="*/ 7 h 135"/>
                <a:gd name="T32" fmla="*/ 43 w 136"/>
                <a:gd name="T33" fmla="*/ 3 h 135"/>
                <a:gd name="T34" fmla="*/ 34 w 136"/>
                <a:gd name="T35" fmla="*/ 7 h 135"/>
                <a:gd name="T36" fmla="*/ 30 w 136"/>
                <a:gd name="T37" fmla="*/ 18 h 135"/>
                <a:gd name="T38" fmla="*/ 33 w 136"/>
                <a:gd name="T39" fmla="*/ 25 h 135"/>
                <a:gd name="T40" fmla="*/ 23 w 136"/>
                <a:gd name="T41" fmla="*/ 37 h 135"/>
                <a:gd name="T42" fmla="*/ 16 w 136"/>
                <a:gd name="T43" fmla="*/ 34 h 135"/>
                <a:gd name="T44" fmla="*/ 5 w 136"/>
                <a:gd name="T45" fmla="*/ 39 h 135"/>
                <a:gd name="T46" fmla="*/ 1 w 136"/>
                <a:gd name="T47" fmla="*/ 48 h 135"/>
                <a:gd name="T48" fmla="*/ 1 w 136"/>
                <a:gd name="T49" fmla="*/ 55 h 135"/>
                <a:gd name="T50" fmla="*/ 6 w 136"/>
                <a:gd name="T51" fmla="*/ 59 h 135"/>
                <a:gd name="T52" fmla="*/ 13 w 136"/>
                <a:gd name="T53" fmla="*/ 62 h 135"/>
                <a:gd name="T54" fmla="*/ 14 w 136"/>
                <a:gd name="T55" fmla="*/ 78 h 135"/>
                <a:gd name="T56" fmla="*/ 7 w 136"/>
                <a:gd name="T57" fmla="*/ 81 h 135"/>
                <a:gd name="T58" fmla="*/ 3 w 136"/>
                <a:gd name="T59" fmla="*/ 92 h 135"/>
                <a:gd name="T60" fmla="*/ 7 w 136"/>
                <a:gd name="T61" fmla="*/ 101 h 135"/>
                <a:gd name="T62" fmla="*/ 18 w 136"/>
                <a:gd name="T63" fmla="*/ 105 h 135"/>
                <a:gd name="T64" fmla="*/ 25 w 136"/>
                <a:gd name="T65" fmla="*/ 102 h 135"/>
                <a:gd name="T66" fmla="*/ 37 w 136"/>
                <a:gd name="T67" fmla="*/ 113 h 135"/>
                <a:gd name="T68" fmla="*/ 34 w 136"/>
                <a:gd name="T69" fmla="*/ 120 h 135"/>
                <a:gd name="T70" fmla="*/ 34 w 136"/>
                <a:gd name="T71" fmla="*/ 126 h 135"/>
                <a:gd name="T72" fmla="*/ 39 w 136"/>
                <a:gd name="T73" fmla="*/ 131 h 135"/>
                <a:gd name="T74" fmla="*/ 48 w 136"/>
                <a:gd name="T75" fmla="*/ 134 h 135"/>
                <a:gd name="T76" fmla="*/ 55 w 136"/>
                <a:gd name="T77" fmla="*/ 134 h 135"/>
                <a:gd name="T78" fmla="*/ 59 w 136"/>
                <a:gd name="T79" fmla="*/ 129 h 135"/>
                <a:gd name="T80" fmla="*/ 62 w 136"/>
                <a:gd name="T81" fmla="*/ 122 h 135"/>
                <a:gd name="T82" fmla="*/ 78 w 136"/>
                <a:gd name="T83" fmla="*/ 121 h 135"/>
                <a:gd name="T84" fmla="*/ 81 w 136"/>
                <a:gd name="T85" fmla="*/ 128 h 135"/>
                <a:gd name="T86" fmla="*/ 92 w 136"/>
                <a:gd name="T87" fmla="*/ 132 h 135"/>
                <a:gd name="T88" fmla="*/ 101 w 136"/>
                <a:gd name="T89" fmla="*/ 128 h 135"/>
                <a:gd name="T90" fmla="*/ 105 w 136"/>
                <a:gd name="T91" fmla="*/ 117 h 135"/>
                <a:gd name="T92" fmla="*/ 102 w 136"/>
                <a:gd name="T93" fmla="*/ 110 h 135"/>
                <a:gd name="T94" fmla="*/ 113 w 136"/>
                <a:gd name="T95" fmla="*/ 99 h 135"/>
                <a:gd name="T96" fmla="*/ 120 w 136"/>
                <a:gd name="T97" fmla="*/ 101 h 135"/>
                <a:gd name="T98" fmla="*/ 126 w 136"/>
                <a:gd name="T99" fmla="*/ 101 h 135"/>
                <a:gd name="T100" fmla="*/ 131 w 136"/>
                <a:gd name="T101" fmla="*/ 96 h 135"/>
                <a:gd name="T102" fmla="*/ 134 w 136"/>
                <a:gd name="T103" fmla="*/ 87 h 135"/>
                <a:gd name="T104" fmla="*/ 129 w 136"/>
                <a:gd name="T105" fmla="*/ 76 h 135"/>
                <a:gd name="T106" fmla="*/ 82 w 136"/>
                <a:gd name="T107" fmla="*/ 99 h 135"/>
                <a:gd name="T108" fmla="*/ 68 w 136"/>
                <a:gd name="T109" fmla="*/ 102 h 135"/>
                <a:gd name="T110" fmla="*/ 37 w 136"/>
                <a:gd name="T111" fmla="*/ 82 h 135"/>
                <a:gd name="T112" fmla="*/ 53 w 136"/>
                <a:gd name="T113" fmla="*/ 37 h 135"/>
                <a:gd name="T114" fmla="*/ 68 w 136"/>
                <a:gd name="T115" fmla="*/ 34 h 135"/>
                <a:gd name="T116" fmla="*/ 98 w 136"/>
                <a:gd name="T117" fmla="*/ 54 h 135"/>
                <a:gd name="T118" fmla="*/ 82 w 136"/>
                <a:gd name="T119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" h="135">
                  <a:moveTo>
                    <a:pt x="129" y="76"/>
                  </a:moveTo>
                  <a:cubicBezTo>
                    <a:pt x="122" y="74"/>
                    <a:pt x="122" y="74"/>
                    <a:pt x="122" y="74"/>
                  </a:cubicBezTo>
                  <a:cubicBezTo>
                    <a:pt x="122" y="68"/>
                    <a:pt x="122" y="63"/>
                    <a:pt x="121" y="58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32" y="53"/>
                    <a:pt x="134" y="47"/>
                    <a:pt x="132" y="43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6" y="30"/>
                    <a:pt x="121" y="28"/>
                    <a:pt x="117" y="30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7" y="29"/>
                    <a:pt x="103" y="26"/>
                    <a:pt x="99" y="23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3" y="11"/>
                    <a:pt x="101" y="6"/>
                    <a:pt x="96" y="5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3" y="0"/>
                    <a:pt x="78" y="2"/>
                    <a:pt x="76" y="6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68" y="13"/>
                    <a:pt x="63" y="13"/>
                    <a:pt x="58" y="14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3" y="3"/>
                    <a:pt x="47" y="1"/>
                    <a:pt x="43" y="3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9"/>
                    <a:pt x="28" y="14"/>
                    <a:pt x="30" y="18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29" y="29"/>
                    <a:pt x="26" y="33"/>
                    <a:pt x="23" y="3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1" y="33"/>
                    <a:pt x="6" y="35"/>
                    <a:pt x="5" y="3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0"/>
                    <a:pt x="0" y="53"/>
                    <a:pt x="1" y="55"/>
                  </a:cubicBezTo>
                  <a:cubicBezTo>
                    <a:pt x="2" y="57"/>
                    <a:pt x="4" y="59"/>
                    <a:pt x="6" y="59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67"/>
                    <a:pt x="13" y="72"/>
                    <a:pt x="14" y="78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3" y="83"/>
                    <a:pt x="1" y="88"/>
                    <a:pt x="3" y="92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9" y="105"/>
                    <a:pt x="14" y="107"/>
                    <a:pt x="18" y="105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9" y="106"/>
                    <a:pt x="32" y="110"/>
                    <a:pt x="37" y="113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3" y="122"/>
                    <a:pt x="33" y="124"/>
                    <a:pt x="34" y="126"/>
                  </a:cubicBezTo>
                  <a:cubicBezTo>
                    <a:pt x="35" y="128"/>
                    <a:pt x="37" y="130"/>
                    <a:pt x="39" y="131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50" y="135"/>
                    <a:pt x="53" y="135"/>
                    <a:pt x="55" y="134"/>
                  </a:cubicBezTo>
                  <a:cubicBezTo>
                    <a:pt x="57" y="133"/>
                    <a:pt x="58" y="131"/>
                    <a:pt x="59" y="129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7" y="123"/>
                    <a:pt x="72" y="122"/>
                    <a:pt x="78" y="12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83" y="133"/>
                    <a:pt x="88" y="134"/>
                    <a:pt x="92" y="132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05" y="126"/>
                    <a:pt x="107" y="121"/>
                    <a:pt x="105" y="117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06" y="107"/>
                    <a:pt x="110" y="103"/>
                    <a:pt x="113" y="99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122" y="102"/>
                    <a:pt x="124" y="102"/>
                    <a:pt x="126" y="101"/>
                  </a:cubicBezTo>
                  <a:cubicBezTo>
                    <a:pt x="128" y="100"/>
                    <a:pt x="130" y="98"/>
                    <a:pt x="131" y="96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36" y="83"/>
                    <a:pt x="133" y="78"/>
                    <a:pt x="129" y="76"/>
                  </a:cubicBezTo>
                  <a:close/>
                  <a:moveTo>
                    <a:pt x="82" y="99"/>
                  </a:moveTo>
                  <a:cubicBezTo>
                    <a:pt x="77" y="101"/>
                    <a:pt x="73" y="102"/>
                    <a:pt x="68" y="102"/>
                  </a:cubicBezTo>
                  <a:cubicBezTo>
                    <a:pt x="54" y="102"/>
                    <a:pt x="42" y="94"/>
                    <a:pt x="37" y="82"/>
                  </a:cubicBezTo>
                  <a:cubicBezTo>
                    <a:pt x="29" y="65"/>
                    <a:pt x="36" y="45"/>
                    <a:pt x="53" y="37"/>
                  </a:cubicBezTo>
                  <a:cubicBezTo>
                    <a:pt x="58" y="35"/>
                    <a:pt x="63" y="34"/>
                    <a:pt x="68" y="34"/>
                  </a:cubicBezTo>
                  <a:cubicBezTo>
                    <a:pt x="81" y="34"/>
                    <a:pt x="93" y="42"/>
                    <a:pt x="98" y="54"/>
                  </a:cubicBezTo>
                  <a:cubicBezTo>
                    <a:pt x="106" y="71"/>
                    <a:pt x="99" y="91"/>
                    <a:pt x="8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69" name="矩形 41"/>
          <p:cNvSpPr/>
          <p:nvPr/>
        </p:nvSpPr>
        <p:spPr>
          <a:xfrm>
            <a:off x="1719263" y="3867150"/>
            <a:ext cx="1822450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IN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THUS THE ANALYSIS WE DO WITH DS FOR ECONOMICS HELPS TO GET A BETTER PERSPECTIVE OF THINGS.</a:t>
            </a:r>
            <a:endParaRPr lang="en-IN" altLang="zh-CN" sz="18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3570" name="矩形 42"/>
          <p:cNvSpPr/>
          <p:nvPr/>
        </p:nvSpPr>
        <p:spPr>
          <a:xfrm>
            <a:off x="4029075" y="3867150"/>
            <a:ext cx="1822450" cy="1476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IN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THEN WE CAN ARRANGE THE DATA IN THE WAY WE WANT IT TO BE.</a:t>
            </a:r>
            <a:endParaRPr lang="en-IN" altLang="zh-CN" sz="18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3571" name="矩形 43"/>
          <p:cNvSpPr/>
          <p:nvPr/>
        </p:nvSpPr>
        <p:spPr>
          <a:xfrm>
            <a:off x="6340475" y="3867150"/>
            <a:ext cx="1822450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IN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PROVIDING THE DATA IN A MORE EFFICIENT WAY TO SPECTATORS.</a:t>
            </a:r>
            <a:endParaRPr lang="en-IN" altLang="zh-CN" sz="18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3572" name="矩形 44"/>
          <p:cNvSpPr/>
          <p:nvPr/>
        </p:nvSpPr>
        <p:spPr>
          <a:xfrm>
            <a:off x="8650288" y="3867150"/>
            <a:ext cx="1822450" cy="20300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IN" altLang="zh-CN" sz="18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OVERALL DEVELOPMENT AND MORE EFFICIENT WAY OF ANALYSING SCIO-ECONOMIC PERSPECTIVES.</a:t>
            </a:r>
            <a:endParaRPr lang="en-IN" altLang="zh-CN" sz="18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I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ONCLUSIONS:</a:t>
            </a:r>
            <a:endParaRPr kumimoji="0" lang="en-I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0213" y="2882900"/>
            <a:ext cx="2520950" cy="2879725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35525" y="2882900"/>
            <a:ext cx="2520950" cy="2879725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10538" y="2896870"/>
            <a:ext cx="2520950" cy="2879725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533" name="组合 6"/>
          <p:cNvGrpSpPr/>
          <p:nvPr/>
        </p:nvGrpSpPr>
        <p:grpSpPr>
          <a:xfrm>
            <a:off x="2420938" y="2343150"/>
            <a:ext cx="1079500" cy="1079500"/>
            <a:chOff x="2420667" y="2342978"/>
            <a:chExt cx="1080000" cy="1080000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2420667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600667" y="2527723"/>
              <a:ext cx="720000" cy="698576"/>
              <a:chOff x="2540" y="795"/>
              <a:chExt cx="941" cy="913"/>
            </a:xfrm>
            <a:solidFill>
              <a:schemeClr val="bg1"/>
            </a:solidFill>
          </p:grpSpPr>
          <p:sp>
            <p:nvSpPr>
              <p:cNvPr id="10" name="Freeform 5"/>
              <p:cNvSpPr/>
              <p:nvPr/>
            </p:nvSpPr>
            <p:spPr bwMode="auto">
              <a:xfrm>
                <a:off x="2964" y="917"/>
                <a:ext cx="517" cy="360"/>
              </a:xfrm>
              <a:custGeom>
                <a:avLst/>
                <a:gdLst>
                  <a:gd name="T0" fmla="*/ 43 w 217"/>
                  <a:gd name="T1" fmla="*/ 108 h 151"/>
                  <a:gd name="T2" fmla="*/ 49 w 217"/>
                  <a:gd name="T3" fmla="*/ 109 h 151"/>
                  <a:gd name="T4" fmla="*/ 89 w 217"/>
                  <a:gd name="T5" fmla="*/ 60 h 151"/>
                  <a:gd name="T6" fmla="*/ 99 w 217"/>
                  <a:gd name="T7" fmla="*/ 59 h 151"/>
                  <a:gd name="T8" fmla="*/ 101 w 217"/>
                  <a:gd name="T9" fmla="*/ 69 h 151"/>
                  <a:gd name="T10" fmla="*/ 61 w 217"/>
                  <a:gd name="T11" fmla="*/ 117 h 151"/>
                  <a:gd name="T12" fmla="*/ 65 w 217"/>
                  <a:gd name="T13" fmla="*/ 130 h 151"/>
                  <a:gd name="T14" fmla="*/ 52 w 217"/>
                  <a:gd name="T15" fmla="*/ 151 h 151"/>
                  <a:gd name="T16" fmla="*/ 213 w 217"/>
                  <a:gd name="T17" fmla="*/ 151 h 151"/>
                  <a:gd name="T18" fmla="*/ 217 w 217"/>
                  <a:gd name="T19" fmla="*/ 147 h 151"/>
                  <a:gd name="T20" fmla="*/ 217 w 217"/>
                  <a:gd name="T21" fmla="*/ 4 h 151"/>
                  <a:gd name="T22" fmla="*/ 213 w 217"/>
                  <a:gd name="T23" fmla="*/ 0 h 151"/>
                  <a:gd name="T24" fmla="*/ 4 w 217"/>
                  <a:gd name="T25" fmla="*/ 0 h 151"/>
                  <a:gd name="T26" fmla="*/ 0 w 217"/>
                  <a:gd name="T27" fmla="*/ 4 h 151"/>
                  <a:gd name="T28" fmla="*/ 0 w 217"/>
                  <a:gd name="T29" fmla="*/ 96 h 151"/>
                  <a:gd name="T30" fmla="*/ 9 w 217"/>
                  <a:gd name="T31" fmla="*/ 108 h 151"/>
                  <a:gd name="T32" fmla="*/ 43 w 217"/>
                  <a:gd name="T33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151">
                    <a:moveTo>
                      <a:pt x="43" y="108"/>
                    </a:moveTo>
                    <a:cubicBezTo>
                      <a:pt x="45" y="108"/>
                      <a:pt x="47" y="108"/>
                      <a:pt x="49" y="109"/>
                    </a:cubicBezTo>
                    <a:cubicBezTo>
                      <a:pt x="89" y="60"/>
                      <a:pt x="89" y="60"/>
                      <a:pt x="89" y="60"/>
                    </a:cubicBezTo>
                    <a:cubicBezTo>
                      <a:pt x="92" y="57"/>
                      <a:pt x="96" y="56"/>
                      <a:pt x="99" y="59"/>
                    </a:cubicBezTo>
                    <a:cubicBezTo>
                      <a:pt x="103" y="61"/>
                      <a:pt x="103" y="66"/>
                      <a:pt x="101" y="69"/>
                    </a:cubicBezTo>
                    <a:cubicBezTo>
                      <a:pt x="61" y="117"/>
                      <a:pt x="61" y="117"/>
                      <a:pt x="61" y="117"/>
                    </a:cubicBezTo>
                    <a:cubicBezTo>
                      <a:pt x="64" y="121"/>
                      <a:pt x="65" y="125"/>
                      <a:pt x="65" y="130"/>
                    </a:cubicBezTo>
                    <a:cubicBezTo>
                      <a:pt x="65" y="140"/>
                      <a:pt x="60" y="148"/>
                      <a:pt x="52" y="151"/>
                    </a:cubicBezTo>
                    <a:cubicBezTo>
                      <a:pt x="213" y="151"/>
                      <a:pt x="213" y="151"/>
                      <a:pt x="213" y="151"/>
                    </a:cubicBezTo>
                    <a:cubicBezTo>
                      <a:pt x="215" y="151"/>
                      <a:pt x="217" y="149"/>
                      <a:pt x="217" y="147"/>
                    </a:cubicBezTo>
                    <a:cubicBezTo>
                      <a:pt x="217" y="4"/>
                      <a:pt x="217" y="4"/>
                      <a:pt x="217" y="4"/>
                    </a:cubicBezTo>
                    <a:cubicBezTo>
                      <a:pt x="217" y="2"/>
                      <a:pt x="215" y="0"/>
                      <a:pt x="21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43" y="108"/>
                      <a:pt x="43" y="108"/>
                      <a:pt x="4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2540" y="1022"/>
                <a:ext cx="560" cy="686"/>
              </a:xfrm>
              <a:custGeom>
                <a:avLst/>
                <a:gdLst>
                  <a:gd name="T0" fmla="*/ 40 w 235"/>
                  <a:gd name="T1" fmla="*/ 114 h 288"/>
                  <a:gd name="T2" fmla="*/ 52 w 235"/>
                  <a:gd name="T3" fmla="*/ 120 h 288"/>
                  <a:gd name="T4" fmla="*/ 52 w 235"/>
                  <a:gd name="T5" fmla="*/ 120 h 288"/>
                  <a:gd name="T6" fmla="*/ 28 w 235"/>
                  <a:gd name="T7" fmla="*/ 190 h 288"/>
                  <a:gd name="T8" fmla="*/ 33 w 235"/>
                  <a:gd name="T9" fmla="*/ 198 h 288"/>
                  <a:gd name="T10" fmla="*/ 62 w 235"/>
                  <a:gd name="T11" fmla="*/ 198 h 288"/>
                  <a:gd name="T12" fmla="*/ 62 w 235"/>
                  <a:gd name="T13" fmla="*/ 268 h 288"/>
                  <a:gd name="T14" fmla="*/ 81 w 235"/>
                  <a:gd name="T15" fmla="*/ 288 h 288"/>
                  <a:gd name="T16" fmla="*/ 100 w 235"/>
                  <a:gd name="T17" fmla="*/ 268 h 288"/>
                  <a:gd name="T18" fmla="*/ 100 w 235"/>
                  <a:gd name="T19" fmla="*/ 198 h 288"/>
                  <a:gd name="T20" fmla="*/ 110 w 235"/>
                  <a:gd name="T21" fmla="*/ 198 h 288"/>
                  <a:gd name="T22" fmla="*/ 110 w 235"/>
                  <a:gd name="T23" fmla="*/ 268 h 288"/>
                  <a:gd name="T24" fmla="*/ 129 w 235"/>
                  <a:gd name="T25" fmla="*/ 288 h 288"/>
                  <a:gd name="T26" fmla="*/ 149 w 235"/>
                  <a:gd name="T27" fmla="*/ 268 h 288"/>
                  <a:gd name="T28" fmla="*/ 149 w 235"/>
                  <a:gd name="T29" fmla="*/ 198 h 288"/>
                  <a:gd name="T30" fmla="*/ 177 w 235"/>
                  <a:gd name="T31" fmla="*/ 198 h 288"/>
                  <a:gd name="T32" fmla="*/ 183 w 235"/>
                  <a:gd name="T33" fmla="*/ 190 h 288"/>
                  <a:gd name="T34" fmla="*/ 148 w 235"/>
                  <a:gd name="T35" fmla="*/ 93 h 288"/>
                  <a:gd name="T36" fmla="*/ 148 w 235"/>
                  <a:gd name="T37" fmla="*/ 75 h 288"/>
                  <a:gd name="T38" fmla="*/ 165 w 235"/>
                  <a:gd name="T39" fmla="*/ 95 h 288"/>
                  <a:gd name="T40" fmla="*/ 176 w 235"/>
                  <a:gd name="T41" fmla="*/ 101 h 288"/>
                  <a:gd name="T42" fmla="*/ 178 w 235"/>
                  <a:gd name="T43" fmla="*/ 101 h 288"/>
                  <a:gd name="T44" fmla="*/ 220 w 235"/>
                  <a:gd name="T45" fmla="*/ 101 h 288"/>
                  <a:gd name="T46" fmla="*/ 235 w 235"/>
                  <a:gd name="T47" fmla="*/ 86 h 288"/>
                  <a:gd name="T48" fmla="*/ 233 w 235"/>
                  <a:gd name="T49" fmla="*/ 80 h 288"/>
                  <a:gd name="T50" fmla="*/ 222 w 235"/>
                  <a:gd name="T51" fmla="*/ 72 h 288"/>
                  <a:gd name="T52" fmla="*/ 220 w 235"/>
                  <a:gd name="T53" fmla="*/ 72 h 288"/>
                  <a:gd name="T54" fmla="*/ 183 w 235"/>
                  <a:gd name="T55" fmla="*/ 72 h 288"/>
                  <a:gd name="T56" fmla="*/ 178 w 235"/>
                  <a:gd name="T57" fmla="*/ 65 h 288"/>
                  <a:gd name="T58" fmla="*/ 142 w 235"/>
                  <a:gd name="T59" fmla="*/ 21 h 288"/>
                  <a:gd name="T60" fmla="*/ 105 w 235"/>
                  <a:gd name="T61" fmla="*/ 0 h 288"/>
                  <a:gd name="T62" fmla="*/ 60 w 235"/>
                  <a:gd name="T63" fmla="*/ 18 h 288"/>
                  <a:gd name="T64" fmla="*/ 8 w 235"/>
                  <a:gd name="T65" fmla="*/ 45 h 288"/>
                  <a:gd name="T66" fmla="*/ 1 w 235"/>
                  <a:gd name="T67" fmla="*/ 54 h 288"/>
                  <a:gd name="T68" fmla="*/ 4 w 235"/>
                  <a:gd name="T69" fmla="*/ 66 h 288"/>
                  <a:gd name="T70" fmla="*/ 40 w 235"/>
                  <a:gd name="T71" fmla="*/ 114 h 288"/>
                  <a:gd name="T72" fmla="*/ 65 w 235"/>
                  <a:gd name="T73" fmla="*/ 49 h 288"/>
                  <a:gd name="T74" fmla="*/ 65 w 235"/>
                  <a:gd name="T75" fmla="*/ 93 h 288"/>
                  <a:gd name="T76" fmla="*/ 65 w 235"/>
                  <a:gd name="T77" fmla="*/ 93 h 288"/>
                  <a:gd name="T78" fmla="*/ 41 w 235"/>
                  <a:gd name="T79" fmla="*/ 62 h 288"/>
                  <a:gd name="T80" fmla="*/ 65 w 235"/>
                  <a:gd name="T81" fmla="*/ 4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5" h="288">
                    <a:moveTo>
                      <a:pt x="40" y="114"/>
                    </a:moveTo>
                    <a:cubicBezTo>
                      <a:pt x="43" y="118"/>
                      <a:pt x="48" y="120"/>
                      <a:pt x="52" y="120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26" y="194"/>
                      <a:pt x="29" y="198"/>
                      <a:pt x="33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268"/>
                      <a:pt x="62" y="268"/>
                      <a:pt x="62" y="268"/>
                    </a:cubicBezTo>
                    <a:cubicBezTo>
                      <a:pt x="62" y="279"/>
                      <a:pt x="70" y="288"/>
                      <a:pt x="81" y="288"/>
                    </a:cubicBezTo>
                    <a:cubicBezTo>
                      <a:pt x="92" y="288"/>
                      <a:pt x="100" y="279"/>
                      <a:pt x="100" y="268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110" y="198"/>
                      <a:pt x="110" y="198"/>
                      <a:pt x="110" y="198"/>
                    </a:cubicBezTo>
                    <a:cubicBezTo>
                      <a:pt x="110" y="268"/>
                      <a:pt x="110" y="268"/>
                      <a:pt x="110" y="268"/>
                    </a:cubicBezTo>
                    <a:cubicBezTo>
                      <a:pt x="110" y="279"/>
                      <a:pt x="118" y="288"/>
                      <a:pt x="129" y="288"/>
                    </a:cubicBezTo>
                    <a:cubicBezTo>
                      <a:pt x="140" y="288"/>
                      <a:pt x="149" y="279"/>
                      <a:pt x="149" y="268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77" y="198"/>
                      <a:pt x="177" y="198"/>
                      <a:pt x="177" y="198"/>
                    </a:cubicBezTo>
                    <a:cubicBezTo>
                      <a:pt x="181" y="198"/>
                      <a:pt x="184" y="194"/>
                      <a:pt x="183" y="190"/>
                    </a:cubicBezTo>
                    <a:cubicBezTo>
                      <a:pt x="148" y="93"/>
                      <a:pt x="148" y="93"/>
                      <a:pt x="148" y="93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7" y="99"/>
                      <a:pt x="171" y="101"/>
                      <a:pt x="176" y="101"/>
                    </a:cubicBezTo>
                    <a:cubicBezTo>
                      <a:pt x="178" y="101"/>
                      <a:pt x="178" y="101"/>
                      <a:pt x="178" y="101"/>
                    </a:cubicBezTo>
                    <a:cubicBezTo>
                      <a:pt x="220" y="101"/>
                      <a:pt x="220" y="101"/>
                      <a:pt x="220" y="101"/>
                    </a:cubicBezTo>
                    <a:cubicBezTo>
                      <a:pt x="228" y="101"/>
                      <a:pt x="235" y="94"/>
                      <a:pt x="235" y="86"/>
                    </a:cubicBezTo>
                    <a:cubicBezTo>
                      <a:pt x="235" y="84"/>
                      <a:pt x="234" y="82"/>
                      <a:pt x="233" y="80"/>
                    </a:cubicBezTo>
                    <a:cubicBezTo>
                      <a:pt x="231" y="76"/>
                      <a:pt x="227" y="72"/>
                      <a:pt x="222" y="72"/>
                    </a:cubicBezTo>
                    <a:cubicBezTo>
                      <a:pt x="221" y="72"/>
                      <a:pt x="221" y="72"/>
                      <a:pt x="220" y="72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8" y="65"/>
                      <a:pt x="150" y="33"/>
                      <a:pt x="142" y="21"/>
                    </a:cubicBezTo>
                    <a:cubicBezTo>
                      <a:pt x="134" y="9"/>
                      <a:pt x="121" y="0"/>
                      <a:pt x="105" y="0"/>
                    </a:cubicBezTo>
                    <a:cubicBezTo>
                      <a:pt x="89" y="0"/>
                      <a:pt x="74" y="10"/>
                      <a:pt x="60" y="18"/>
                    </a:cubicBezTo>
                    <a:cubicBezTo>
                      <a:pt x="43" y="27"/>
                      <a:pt x="26" y="36"/>
                      <a:pt x="8" y="45"/>
                    </a:cubicBezTo>
                    <a:cubicBezTo>
                      <a:pt x="5" y="47"/>
                      <a:pt x="2" y="50"/>
                      <a:pt x="1" y="54"/>
                    </a:cubicBezTo>
                    <a:cubicBezTo>
                      <a:pt x="0" y="58"/>
                      <a:pt x="1" y="63"/>
                      <a:pt x="4" y="66"/>
                    </a:cubicBezTo>
                    <a:lnTo>
                      <a:pt x="40" y="114"/>
                    </a:lnTo>
                    <a:close/>
                    <a:moveTo>
                      <a:pt x="65" y="49"/>
                    </a:move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41" y="62"/>
                      <a:pt x="41" y="62"/>
                      <a:pt x="41" y="62"/>
                    </a:cubicBezTo>
                    <a:lnTo>
                      <a:pt x="6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2666" y="795"/>
                <a:ext cx="251" cy="217"/>
              </a:xfrm>
              <a:custGeom>
                <a:avLst/>
                <a:gdLst>
                  <a:gd name="T0" fmla="*/ 103 w 105"/>
                  <a:gd name="T1" fmla="*/ 78 h 91"/>
                  <a:gd name="T2" fmla="*/ 92 w 105"/>
                  <a:gd name="T3" fmla="*/ 59 h 91"/>
                  <a:gd name="T4" fmla="*/ 52 w 105"/>
                  <a:gd name="T5" fmla="*/ 0 h 91"/>
                  <a:gd name="T6" fmla="*/ 13 w 105"/>
                  <a:gd name="T7" fmla="*/ 59 h 91"/>
                  <a:gd name="T8" fmla="*/ 1 w 105"/>
                  <a:gd name="T9" fmla="*/ 78 h 91"/>
                  <a:gd name="T10" fmla="*/ 0 w 105"/>
                  <a:gd name="T11" fmla="*/ 81 h 91"/>
                  <a:gd name="T12" fmla="*/ 15 w 105"/>
                  <a:gd name="T13" fmla="*/ 91 h 91"/>
                  <a:gd name="T14" fmla="*/ 36 w 105"/>
                  <a:gd name="T15" fmla="*/ 86 h 91"/>
                  <a:gd name="T16" fmla="*/ 27 w 105"/>
                  <a:gd name="T17" fmla="*/ 71 h 91"/>
                  <a:gd name="T18" fmla="*/ 52 w 105"/>
                  <a:gd name="T19" fmla="*/ 86 h 91"/>
                  <a:gd name="T20" fmla="*/ 78 w 105"/>
                  <a:gd name="T21" fmla="*/ 71 h 91"/>
                  <a:gd name="T22" fmla="*/ 68 w 105"/>
                  <a:gd name="T23" fmla="*/ 86 h 91"/>
                  <a:gd name="T24" fmla="*/ 89 w 105"/>
                  <a:gd name="T25" fmla="*/ 91 h 91"/>
                  <a:gd name="T26" fmla="*/ 104 w 105"/>
                  <a:gd name="T27" fmla="*/ 81 h 91"/>
                  <a:gd name="T28" fmla="*/ 103 w 105"/>
                  <a:gd name="T29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91">
                    <a:moveTo>
                      <a:pt x="103" y="78"/>
                    </a:moveTo>
                    <a:cubicBezTo>
                      <a:pt x="99" y="76"/>
                      <a:pt x="92" y="71"/>
                      <a:pt x="92" y="59"/>
                    </a:cubicBezTo>
                    <a:cubicBezTo>
                      <a:pt x="92" y="44"/>
                      <a:pt x="95" y="0"/>
                      <a:pt x="52" y="0"/>
                    </a:cubicBezTo>
                    <a:cubicBezTo>
                      <a:pt x="9" y="0"/>
                      <a:pt x="13" y="44"/>
                      <a:pt x="13" y="59"/>
                    </a:cubicBezTo>
                    <a:cubicBezTo>
                      <a:pt x="13" y="71"/>
                      <a:pt x="5" y="76"/>
                      <a:pt x="1" y="78"/>
                    </a:cubicBezTo>
                    <a:cubicBezTo>
                      <a:pt x="0" y="79"/>
                      <a:pt x="0" y="80"/>
                      <a:pt x="0" y="81"/>
                    </a:cubicBezTo>
                    <a:cubicBezTo>
                      <a:pt x="3" y="89"/>
                      <a:pt x="9" y="91"/>
                      <a:pt x="15" y="91"/>
                    </a:cubicBezTo>
                    <a:cubicBezTo>
                      <a:pt x="25" y="91"/>
                      <a:pt x="36" y="86"/>
                      <a:pt x="36" y="86"/>
                    </a:cubicBezTo>
                    <a:cubicBezTo>
                      <a:pt x="31" y="83"/>
                      <a:pt x="28" y="77"/>
                      <a:pt x="27" y="71"/>
                    </a:cubicBezTo>
                    <a:cubicBezTo>
                      <a:pt x="32" y="80"/>
                      <a:pt x="42" y="86"/>
                      <a:pt x="52" y="86"/>
                    </a:cubicBezTo>
                    <a:cubicBezTo>
                      <a:pt x="63" y="86"/>
                      <a:pt x="72" y="80"/>
                      <a:pt x="78" y="71"/>
                    </a:cubicBezTo>
                    <a:cubicBezTo>
                      <a:pt x="76" y="77"/>
                      <a:pt x="74" y="83"/>
                      <a:pt x="68" y="86"/>
                    </a:cubicBezTo>
                    <a:cubicBezTo>
                      <a:pt x="68" y="86"/>
                      <a:pt x="79" y="91"/>
                      <a:pt x="89" y="91"/>
                    </a:cubicBezTo>
                    <a:cubicBezTo>
                      <a:pt x="96" y="91"/>
                      <a:pt x="102" y="89"/>
                      <a:pt x="104" y="81"/>
                    </a:cubicBezTo>
                    <a:cubicBezTo>
                      <a:pt x="105" y="80"/>
                      <a:pt x="104" y="79"/>
                      <a:pt x="10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椭圆 13"/>
          <p:cNvSpPr>
            <a:spLocks noChangeAspect="1"/>
          </p:cNvSpPr>
          <p:nvPr/>
        </p:nvSpPr>
        <p:spPr>
          <a:xfrm>
            <a:off x="8691880" y="2343150"/>
            <a:ext cx="1079500" cy="1079500"/>
          </a:xfrm>
          <a:prstGeom prst="ellipse">
            <a:avLst/>
          </a:prstGeom>
          <a:solidFill>
            <a:srgbClr val="2728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539" name="组合 25"/>
          <p:cNvGrpSpPr/>
          <p:nvPr/>
        </p:nvGrpSpPr>
        <p:grpSpPr>
          <a:xfrm>
            <a:off x="5556250" y="2343150"/>
            <a:ext cx="1079500" cy="1079500"/>
            <a:chOff x="5556000" y="2342978"/>
            <a:chExt cx="1080000" cy="108000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56000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5736000" y="2521309"/>
              <a:ext cx="720000" cy="720944"/>
              <a:chOff x="2601" y="567"/>
              <a:chExt cx="763" cy="764"/>
            </a:xfrm>
            <a:solidFill>
              <a:schemeClr val="bg1"/>
            </a:solidFill>
          </p:grpSpPr>
          <p:sp>
            <p:nvSpPr>
              <p:cNvPr id="29" name="Freeform 24"/>
              <p:cNvSpPr/>
              <p:nvPr/>
            </p:nvSpPr>
            <p:spPr bwMode="auto">
              <a:xfrm>
                <a:off x="2601" y="632"/>
                <a:ext cx="248" cy="205"/>
              </a:xfrm>
              <a:custGeom>
                <a:avLst/>
                <a:gdLst>
                  <a:gd name="T0" fmla="*/ 49 w 104"/>
                  <a:gd name="T1" fmla="*/ 50 h 86"/>
                  <a:gd name="T2" fmla="*/ 85 w 104"/>
                  <a:gd name="T3" fmla="*/ 86 h 86"/>
                  <a:gd name="T4" fmla="*/ 97 w 104"/>
                  <a:gd name="T5" fmla="*/ 83 h 86"/>
                  <a:gd name="T6" fmla="*/ 104 w 104"/>
                  <a:gd name="T7" fmla="*/ 75 h 86"/>
                  <a:gd name="T8" fmla="*/ 63 w 104"/>
                  <a:gd name="T9" fmla="*/ 35 h 86"/>
                  <a:gd name="T10" fmla="*/ 64 w 104"/>
                  <a:gd name="T11" fmla="*/ 33 h 86"/>
                  <a:gd name="T12" fmla="*/ 64 w 104"/>
                  <a:gd name="T13" fmla="*/ 32 h 86"/>
                  <a:gd name="T14" fmla="*/ 66 w 104"/>
                  <a:gd name="T15" fmla="*/ 29 h 86"/>
                  <a:gd name="T16" fmla="*/ 68 w 104"/>
                  <a:gd name="T17" fmla="*/ 25 h 86"/>
                  <a:gd name="T18" fmla="*/ 69 w 104"/>
                  <a:gd name="T19" fmla="*/ 24 h 86"/>
                  <a:gd name="T20" fmla="*/ 71 w 104"/>
                  <a:gd name="T21" fmla="*/ 21 h 86"/>
                  <a:gd name="T22" fmla="*/ 74 w 104"/>
                  <a:gd name="T23" fmla="*/ 18 h 86"/>
                  <a:gd name="T24" fmla="*/ 77 w 104"/>
                  <a:gd name="T25" fmla="*/ 16 h 86"/>
                  <a:gd name="T26" fmla="*/ 79 w 104"/>
                  <a:gd name="T27" fmla="*/ 14 h 86"/>
                  <a:gd name="T28" fmla="*/ 83 w 104"/>
                  <a:gd name="T29" fmla="*/ 13 h 86"/>
                  <a:gd name="T30" fmla="*/ 85 w 104"/>
                  <a:gd name="T31" fmla="*/ 12 h 86"/>
                  <a:gd name="T32" fmla="*/ 87 w 104"/>
                  <a:gd name="T33" fmla="*/ 11 h 86"/>
                  <a:gd name="T34" fmla="*/ 90 w 104"/>
                  <a:gd name="T35" fmla="*/ 10 h 86"/>
                  <a:gd name="T36" fmla="*/ 97 w 104"/>
                  <a:gd name="T37" fmla="*/ 9 h 86"/>
                  <a:gd name="T38" fmla="*/ 95 w 104"/>
                  <a:gd name="T39" fmla="*/ 3 h 86"/>
                  <a:gd name="T40" fmla="*/ 88 w 104"/>
                  <a:gd name="T41" fmla="*/ 1 h 86"/>
                  <a:gd name="T42" fmla="*/ 85 w 104"/>
                  <a:gd name="T43" fmla="*/ 1 h 86"/>
                  <a:gd name="T44" fmla="*/ 82 w 104"/>
                  <a:gd name="T45" fmla="*/ 1 h 86"/>
                  <a:gd name="T46" fmla="*/ 77 w 104"/>
                  <a:gd name="T47" fmla="*/ 1 h 86"/>
                  <a:gd name="T48" fmla="*/ 71 w 104"/>
                  <a:gd name="T49" fmla="*/ 1 h 86"/>
                  <a:gd name="T50" fmla="*/ 66 w 104"/>
                  <a:gd name="T51" fmla="*/ 3 h 86"/>
                  <a:gd name="T52" fmla="*/ 60 w 104"/>
                  <a:gd name="T53" fmla="*/ 5 h 86"/>
                  <a:gd name="T54" fmla="*/ 55 w 104"/>
                  <a:gd name="T55" fmla="*/ 7 h 86"/>
                  <a:gd name="T56" fmla="*/ 54 w 104"/>
                  <a:gd name="T57" fmla="*/ 8 h 86"/>
                  <a:gd name="T58" fmla="*/ 49 w 104"/>
                  <a:gd name="T59" fmla="*/ 11 h 86"/>
                  <a:gd name="T60" fmla="*/ 47 w 104"/>
                  <a:gd name="T61" fmla="*/ 12 h 86"/>
                  <a:gd name="T62" fmla="*/ 44 w 104"/>
                  <a:gd name="T63" fmla="*/ 15 h 86"/>
                  <a:gd name="T64" fmla="*/ 31 w 104"/>
                  <a:gd name="T65" fmla="*/ 23 h 86"/>
                  <a:gd name="T66" fmla="*/ 0 w 104"/>
                  <a:gd name="T67" fmla="*/ 50 h 86"/>
                  <a:gd name="T68" fmla="*/ 47 w 104"/>
                  <a:gd name="T69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86">
                    <a:moveTo>
                      <a:pt x="47" y="51"/>
                    </a:moveTo>
                    <a:cubicBezTo>
                      <a:pt x="48" y="51"/>
                      <a:pt x="49" y="51"/>
                      <a:pt x="49" y="50"/>
                    </a:cubicBezTo>
                    <a:cubicBezTo>
                      <a:pt x="49" y="51"/>
                      <a:pt x="50" y="51"/>
                      <a:pt x="50" y="5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7" y="84"/>
                      <a:pt x="90" y="82"/>
                      <a:pt x="94" y="82"/>
                    </a:cubicBezTo>
                    <a:cubicBezTo>
                      <a:pt x="95" y="82"/>
                      <a:pt x="96" y="82"/>
                      <a:pt x="97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5"/>
                      <a:pt x="63" y="35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7"/>
                      <a:pt x="67" y="26"/>
                      <a:pt x="68" y="25"/>
                    </a:cubicBezTo>
                    <a:cubicBezTo>
                      <a:pt x="68" y="25"/>
                      <a:pt x="68" y="25"/>
                      <a:pt x="69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0" y="22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2" y="20"/>
                      <a:pt x="73" y="19"/>
                      <a:pt x="74" y="19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5" y="18"/>
                      <a:pt x="75" y="17"/>
                      <a:pt x="75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5"/>
                      <a:pt x="79" y="15"/>
                      <a:pt x="79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3"/>
                      <a:pt x="82" y="13"/>
                      <a:pt x="83" y="13"/>
                    </a:cubicBezTo>
                    <a:cubicBezTo>
                      <a:pt x="83" y="13"/>
                      <a:pt x="84" y="12"/>
                      <a:pt x="84" y="12"/>
                    </a:cubicBezTo>
                    <a:cubicBezTo>
                      <a:pt x="84" y="12"/>
                      <a:pt x="84" y="12"/>
                      <a:pt x="85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1"/>
                      <a:pt x="88" y="11"/>
                      <a:pt x="89" y="11"/>
                    </a:cubicBezTo>
                    <a:cubicBezTo>
                      <a:pt x="89" y="11"/>
                      <a:pt x="90" y="10"/>
                      <a:pt x="90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6" y="10"/>
                      <a:pt x="96" y="9"/>
                      <a:pt x="97" y="9"/>
                    </a:cubicBezTo>
                    <a:cubicBezTo>
                      <a:pt x="97" y="8"/>
                      <a:pt x="98" y="7"/>
                      <a:pt x="98" y="7"/>
                    </a:cubicBezTo>
                    <a:cubicBezTo>
                      <a:pt x="98" y="5"/>
                      <a:pt x="97" y="4"/>
                      <a:pt x="95" y="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7" y="1"/>
                      <a:pt x="87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3" y="1"/>
                      <a:pt x="83" y="1"/>
                    </a:cubicBezTo>
                    <a:cubicBezTo>
                      <a:pt x="83" y="1"/>
                      <a:pt x="82" y="1"/>
                      <a:pt x="82" y="1"/>
                    </a:cubicBezTo>
                    <a:cubicBezTo>
                      <a:pt x="82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1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6" y="3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3" y="3"/>
                      <a:pt x="61" y="4"/>
                      <a:pt x="60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6"/>
                      <a:pt x="57" y="6"/>
                      <a:pt x="55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3" y="8"/>
                      <a:pt x="53" y="8"/>
                    </a:cubicBezTo>
                    <a:cubicBezTo>
                      <a:pt x="52" y="9"/>
                      <a:pt x="50" y="10"/>
                      <a:pt x="49" y="11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4"/>
                      <a:pt x="44" y="14"/>
                      <a:pt x="44" y="15"/>
                    </a:cubicBezTo>
                    <a:cubicBezTo>
                      <a:pt x="41" y="15"/>
                      <a:pt x="38" y="17"/>
                      <a:pt x="35" y="19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29" y="25"/>
                      <a:pt x="28" y="28"/>
                      <a:pt x="26" y="30"/>
                    </a:cubicBezTo>
                    <a:cubicBezTo>
                      <a:pt x="20" y="29"/>
                      <a:pt x="12" y="38"/>
                      <a:pt x="0" y="5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7" y="69"/>
                      <a:pt x="49" y="57"/>
                      <a:pt x="4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3216" y="670"/>
                <a:ext cx="129" cy="88"/>
              </a:xfrm>
              <a:custGeom>
                <a:avLst/>
                <a:gdLst>
                  <a:gd name="T0" fmla="*/ 5 w 54"/>
                  <a:gd name="T1" fmla="*/ 34 h 37"/>
                  <a:gd name="T2" fmla="*/ 23 w 54"/>
                  <a:gd name="T3" fmla="*/ 37 h 37"/>
                  <a:gd name="T4" fmla="*/ 40 w 54"/>
                  <a:gd name="T5" fmla="*/ 15 h 37"/>
                  <a:gd name="T6" fmla="*/ 54 w 54"/>
                  <a:gd name="T7" fmla="*/ 10 h 37"/>
                  <a:gd name="T8" fmla="*/ 54 w 54"/>
                  <a:gd name="T9" fmla="*/ 0 h 37"/>
                  <a:gd name="T10" fmla="*/ 28 w 54"/>
                  <a:gd name="T11" fmla="*/ 0 h 37"/>
                  <a:gd name="T12" fmla="*/ 28 w 54"/>
                  <a:gd name="T13" fmla="*/ 21 h 37"/>
                  <a:gd name="T14" fmla="*/ 0 w 54"/>
                  <a:gd name="T15" fmla="*/ 21 h 37"/>
                  <a:gd name="T16" fmla="*/ 5 w 54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7">
                    <a:moveTo>
                      <a:pt x="5" y="34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3" y="11"/>
                      <a:pt x="49" y="9"/>
                      <a:pt x="54" y="1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5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2811" y="720"/>
                <a:ext cx="55" cy="43"/>
              </a:xfrm>
              <a:custGeom>
                <a:avLst/>
                <a:gdLst>
                  <a:gd name="T0" fmla="*/ 43 w 55"/>
                  <a:gd name="T1" fmla="*/ 43 h 43"/>
                  <a:gd name="T2" fmla="*/ 55 w 55"/>
                  <a:gd name="T3" fmla="*/ 0 h 43"/>
                  <a:gd name="T4" fmla="*/ 0 w 55"/>
                  <a:gd name="T5" fmla="*/ 0 h 43"/>
                  <a:gd name="T6" fmla="*/ 43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43" y="43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2654" y="567"/>
                <a:ext cx="710" cy="764"/>
              </a:xfrm>
              <a:custGeom>
                <a:avLst/>
                <a:gdLst>
                  <a:gd name="T0" fmla="*/ 290 w 298"/>
                  <a:gd name="T1" fmla="*/ 110 h 320"/>
                  <a:gd name="T2" fmla="*/ 261 w 298"/>
                  <a:gd name="T3" fmla="*/ 131 h 320"/>
                  <a:gd name="T4" fmla="*/ 264 w 298"/>
                  <a:gd name="T5" fmla="*/ 176 h 320"/>
                  <a:gd name="T6" fmla="*/ 194 w 298"/>
                  <a:gd name="T7" fmla="*/ 176 h 320"/>
                  <a:gd name="T8" fmla="*/ 228 w 298"/>
                  <a:gd name="T9" fmla="*/ 129 h 320"/>
                  <a:gd name="T10" fmla="*/ 289 w 298"/>
                  <a:gd name="T11" fmla="*/ 72 h 320"/>
                  <a:gd name="T12" fmla="*/ 281 w 298"/>
                  <a:gd name="T13" fmla="*/ 70 h 320"/>
                  <a:gd name="T14" fmla="*/ 233 w 298"/>
                  <a:gd name="T15" fmla="*/ 91 h 320"/>
                  <a:gd name="T16" fmla="*/ 242 w 298"/>
                  <a:gd name="T17" fmla="*/ 39 h 320"/>
                  <a:gd name="T18" fmla="*/ 239 w 298"/>
                  <a:gd name="T19" fmla="*/ 32 h 320"/>
                  <a:gd name="T20" fmla="*/ 196 w 298"/>
                  <a:gd name="T21" fmla="*/ 104 h 320"/>
                  <a:gd name="T22" fmla="*/ 152 w 298"/>
                  <a:gd name="T23" fmla="*/ 157 h 320"/>
                  <a:gd name="T24" fmla="*/ 168 w 298"/>
                  <a:gd name="T25" fmla="*/ 176 h 320"/>
                  <a:gd name="T26" fmla="*/ 159 w 298"/>
                  <a:gd name="T27" fmla="*/ 170 h 320"/>
                  <a:gd name="T28" fmla="*/ 100 w 298"/>
                  <a:gd name="T29" fmla="*/ 117 h 320"/>
                  <a:gd name="T30" fmla="*/ 110 w 298"/>
                  <a:gd name="T31" fmla="*/ 124 h 320"/>
                  <a:gd name="T32" fmla="*/ 109 w 298"/>
                  <a:gd name="T33" fmla="*/ 137 h 320"/>
                  <a:gd name="T34" fmla="*/ 103 w 298"/>
                  <a:gd name="T35" fmla="*/ 163 h 320"/>
                  <a:gd name="T36" fmla="*/ 112 w 298"/>
                  <a:gd name="T37" fmla="*/ 176 h 320"/>
                  <a:gd name="T38" fmla="*/ 93 w 298"/>
                  <a:gd name="T39" fmla="*/ 176 h 320"/>
                  <a:gd name="T40" fmla="*/ 103 w 298"/>
                  <a:gd name="T41" fmla="*/ 133 h 320"/>
                  <a:gd name="T42" fmla="*/ 102 w 298"/>
                  <a:gd name="T43" fmla="*/ 122 h 320"/>
                  <a:gd name="T44" fmla="*/ 118 w 298"/>
                  <a:gd name="T45" fmla="*/ 35 h 320"/>
                  <a:gd name="T46" fmla="*/ 125 w 298"/>
                  <a:gd name="T47" fmla="*/ 23 h 320"/>
                  <a:gd name="T48" fmla="*/ 117 w 298"/>
                  <a:gd name="T49" fmla="*/ 0 h 320"/>
                  <a:gd name="T50" fmla="*/ 107 w 298"/>
                  <a:gd name="T51" fmla="*/ 32 h 320"/>
                  <a:gd name="T52" fmla="*/ 83 w 298"/>
                  <a:gd name="T53" fmla="*/ 116 h 320"/>
                  <a:gd name="T54" fmla="*/ 66 w 298"/>
                  <a:gd name="T55" fmla="*/ 117 h 320"/>
                  <a:gd name="T56" fmla="*/ 61 w 298"/>
                  <a:gd name="T57" fmla="*/ 129 h 320"/>
                  <a:gd name="T58" fmla="*/ 38 w 298"/>
                  <a:gd name="T59" fmla="*/ 176 h 320"/>
                  <a:gd name="T60" fmla="*/ 34 w 298"/>
                  <a:gd name="T61" fmla="*/ 131 h 320"/>
                  <a:gd name="T62" fmla="*/ 55 w 298"/>
                  <a:gd name="T63" fmla="*/ 120 h 320"/>
                  <a:gd name="T64" fmla="*/ 30 w 298"/>
                  <a:gd name="T65" fmla="*/ 86 h 320"/>
                  <a:gd name="T66" fmla="*/ 8 w 298"/>
                  <a:gd name="T67" fmla="*/ 111 h 320"/>
                  <a:gd name="T68" fmla="*/ 0 w 298"/>
                  <a:gd name="T69" fmla="*/ 176 h 320"/>
                  <a:gd name="T70" fmla="*/ 52 w 298"/>
                  <a:gd name="T71" fmla="*/ 320 h 320"/>
                  <a:gd name="T72" fmla="*/ 298 w 298"/>
                  <a:gd name="T73" fmla="*/ 268 h 320"/>
                  <a:gd name="T74" fmla="*/ 290 w 298"/>
                  <a:gd name="T75" fmla="*/ 176 h 320"/>
                  <a:gd name="T76" fmla="*/ 93 w 298"/>
                  <a:gd name="T77" fmla="*/ 140 h 320"/>
                  <a:gd name="T78" fmla="*/ 89 w 298"/>
                  <a:gd name="T79" fmla="*/ 176 h 320"/>
                  <a:gd name="T80" fmla="*/ 85 w 298"/>
                  <a:gd name="T81" fmla="*/ 144 h 320"/>
                  <a:gd name="T82" fmla="*/ 72 w 298"/>
                  <a:gd name="T83" fmla="*/ 133 h 320"/>
                  <a:gd name="T84" fmla="*/ 66 w 298"/>
                  <a:gd name="T85" fmla="*/ 176 h 320"/>
                  <a:gd name="T86" fmla="*/ 64 w 298"/>
                  <a:gd name="T87" fmla="*/ 13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8" h="320">
                    <a:moveTo>
                      <a:pt x="290" y="176"/>
                    </a:moveTo>
                    <a:cubicBezTo>
                      <a:pt x="290" y="110"/>
                      <a:pt x="290" y="110"/>
                      <a:pt x="290" y="110"/>
                    </a:cubicBezTo>
                    <a:cubicBezTo>
                      <a:pt x="289" y="110"/>
                      <a:pt x="289" y="111"/>
                      <a:pt x="288" y="111"/>
                    </a:cubicBezTo>
                    <a:cubicBezTo>
                      <a:pt x="281" y="121"/>
                      <a:pt x="272" y="127"/>
                      <a:pt x="261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03" y="176"/>
                      <a:pt x="203" y="176"/>
                      <a:pt x="203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27" y="131"/>
                      <a:pt x="228" y="130"/>
                      <a:pt x="228" y="129"/>
                    </a:cubicBezTo>
                    <a:cubicBezTo>
                      <a:pt x="247" y="134"/>
                      <a:pt x="267" y="128"/>
                      <a:pt x="279" y="112"/>
                    </a:cubicBezTo>
                    <a:cubicBezTo>
                      <a:pt x="288" y="101"/>
                      <a:pt x="292" y="86"/>
                      <a:pt x="289" y="72"/>
                    </a:cubicBezTo>
                    <a:cubicBezTo>
                      <a:pt x="288" y="70"/>
                      <a:pt x="287" y="69"/>
                      <a:pt x="286" y="68"/>
                    </a:cubicBezTo>
                    <a:cubicBezTo>
                      <a:pt x="284" y="68"/>
                      <a:pt x="282" y="68"/>
                      <a:pt x="281" y="70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33" y="91"/>
                      <a:pt x="233" y="91"/>
                      <a:pt x="233" y="91"/>
                    </a:cubicBezTo>
                    <a:cubicBezTo>
                      <a:pt x="221" y="66"/>
                      <a:pt x="221" y="66"/>
                      <a:pt x="221" y="66"/>
                    </a:cubicBezTo>
                    <a:cubicBezTo>
                      <a:pt x="242" y="39"/>
                      <a:pt x="242" y="39"/>
                      <a:pt x="242" y="39"/>
                    </a:cubicBezTo>
                    <a:cubicBezTo>
                      <a:pt x="243" y="38"/>
                      <a:pt x="244" y="36"/>
                      <a:pt x="243" y="34"/>
                    </a:cubicBezTo>
                    <a:cubicBezTo>
                      <a:pt x="242" y="33"/>
                      <a:pt x="241" y="32"/>
                      <a:pt x="239" y="32"/>
                    </a:cubicBezTo>
                    <a:cubicBezTo>
                      <a:pt x="224" y="32"/>
                      <a:pt x="211" y="39"/>
                      <a:pt x="202" y="51"/>
                    </a:cubicBezTo>
                    <a:cubicBezTo>
                      <a:pt x="189" y="66"/>
                      <a:pt x="188" y="87"/>
                      <a:pt x="196" y="104"/>
                    </a:cubicBezTo>
                    <a:cubicBezTo>
                      <a:pt x="196" y="105"/>
                      <a:pt x="195" y="106"/>
                      <a:pt x="195" y="106"/>
                    </a:cubicBez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5" y="170"/>
                      <a:pt x="167" y="173"/>
                      <a:pt x="168" y="176"/>
                    </a:cubicBezTo>
                    <a:cubicBezTo>
                      <a:pt x="163" y="176"/>
                      <a:pt x="163" y="176"/>
                      <a:pt x="163" y="176"/>
                    </a:cubicBezTo>
                    <a:cubicBezTo>
                      <a:pt x="163" y="174"/>
                      <a:pt x="161" y="172"/>
                      <a:pt x="159" y="170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6" y="119"/>
                      <a:pt x="109" y="121"/>
                      <a:pt x="110" y="124"/>
                    </a:cubicBezTo>
                    <a:cubicBezTo>
                      <a:pt x="112" y="126"/>
                      <a:pt x="112" y="129"/>
                      <a:pt x="111" y="132"/>
                    </a:cubicBezTo>
                    <a:cubicBezTo>
                      <a:pt x="111" y="134"/>
                      <a:pt x="110" y="135"/>
                      <a:pt x="109" y="137"/>
                    </a:cubicBezTo>
                    <a:cubicBezTo>
                      <a:pt x="109" y="139"/>
                      <a:pt x="109" y="142"/>
                      <a:pt x="108" y="145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17" y="176"/>
                      <a:pt x="117" y="176"/>
                      <a:pt x="117" y="176"/>
                    </a:cubicBezTo>
                    <a:cubicBezTo>
                      <a:pt x="112" y="176"/>
                      <a:pt x="112" y="176"/>
                      <a:pt x="112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39"/>
                      <a:pt x="104" y="136"/>
                      <a:pt x="103" y="133"/>
                    </a:cubicBezTo>
                    <a:cubicBezTo>
                      <a:pt x="105" y="132"/>
                      <a:pt x="106" y="131"/>
                      <a:pt x="106" y="129"/>
                    </a:cubicBezTo>
                    <a:cubicBezTo>
                      <a:pt x="107" y="126"/>
                      <a:pt x="105" y="123"/>
                      <a:pt x="102" y="122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7" y="32"/>
                      <a:pt x="107" y="32"/>
                      <a:pt x="107" y="32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83" y="116"/>
                      <a:pt x="83" y="116"/>
                      <a:pt x="83" y="116"/>
                    </a:cubicBezTo>
                    <a:cubicBezTo>
                      <a:pt x="74" y="113"/>
                      <a:pt x="74" y="113"/>
                      <a:pt x="74" y="113"/>
                    </a:cubicBezTo>
                    <a:cubicBezTo>
                      <a:pt x="70" y="112"/>
                      <a:pt x="67" y="114"/>
                      <a:pt x="66" y="117"/>
                    </a:cubicBezTo>
                    <a:cubicBezTo>
                      <a:pt x="65" y="119"/>
                      <a:pt x="66" y="120"/>
                      <a:pt x="66" y="122"/>
                    </a:cubicBezTo>
                    <a:cubicBezTo>
                      <a:pt x="64" y="124"/>
                      <a:pt x="62" y="126"/>
                      <a:pt x="61" y="129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38" y="176"/>
                      <a:pt x="38" y="176"/>
                      <a:pt x="38" y="176"/>
                    </a:cubicBezTo>
                    <a:cubicBezTo>
                      <a:pt x="34" y="176"/>
                      <a:pt x="34" y="176"/>
                      <a:pt x="34" y="176"/>
                    </a:cubicBezTo>
                    <a:cubicBezTo>
                      <a:pt x="34" y="131"/>
                      <a:pt x="34" y="131"/>
                      <a:pt x="3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6" y="118"/>
                      <a:pt x="56" y="117"/>
                      <a:pt x="58" y="11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26" y="91"/>
                      <a:pt x="22" y="97"/>
                      <a:pt x="16" y="10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6"/>
                      <a:pt x="23" y="320"/>
                      <a:pt x="52" y="320"/>
                    </a:cubicBezTo>
                    <a:cubicBezTo>
                      <a:pt x="246" y="320"/>
                      <a:pt x="246" y="320"/>
                      <a:pt x="246" y="320"/>
                    </a:cubicBezTo>
                    <a:cubicBezTo>
                      <a:pt x="275" y="320"/>
                      <a:pt x="298" y="296"/>
                      <a:pt x="298" y="268"/>
                    </a:cubicBezTo>
                    <a:cubicBezTo>
                      <a:pt x="298" y="176"/>
                      <a:pt x="298" y="176"/>
                      <a:pt x="298" y="176"/>
                    </a:cubicBezTo>
                    <a:lnTo>
                      <a:pt x="290" y="176"/>
                    </a:lnTo>
                    <a:close/>
                    <a:moveTo>
                      <a:pt x="85" y="144"/>
                    </a:moveTo>
                    <a:cubicBezTo>
                      <a:pt x="86" y="140"/>
                      <a:pt x="90" y="139"/>
                      <a:pt x="93" y="140"/>
                    </a:cubicBezTo>
                    <a:cubicBezTo>
                      <a:pt x="97" y="141"/>
                      <a:pt x="99" y="144"/>
                      <a:pt x="98" y="148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76" y="176"/>
                      <a:pt x="76" y="176"/>
                      <a:pt x="76" y="176"/>
                    </a:cubicBezTo>
                    <a:lnTo>
                      <a:pt x="85" y="144"/>
                    </a:lnTo>
                    <a:close/>
                    <a:moveTo>
                      <a:pt x="64" y="138"/>
                    </a:moveTo>
                    <a:cubicBezTo>
                      <a:pt x="65" y="134"/>
                      <a:pt x="69" y="132"/>
                      <a:pt x="72" y="133"/>
                    </a:cubicBezTo>
                    <a:cubicBezTo>
                      <a:pt x="76" y="134"/>
                      <a:pt x="78" y="138"/>
                      <a:pt x="77" y="141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64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2914" y="720"/>
                <a:ext cx="188" cy="160"/>
              </a:xfrm>
              <a:custGeom>
                <a:avLst/>
                <a:gdLst>
                  <a:gd name="T0" fmla="*/ 10 w 79"/>
                  <a:gd name="T1" fmla="*/ 0 h 67"/>
                  <a:gd name="T2" fmla="*/ 0 w 79"/>
                  <a:gd name="T3" fmla="*/ 34 h 67"/>
                  <a:gd name="T4" fmla="*/ 32 w 79"/>
                  <a:gd name="T5" fmla="*/ 67 h 67"/>
                  <a:gd name="T6" fmla="*/ 50 w 79"/>
                  <a:gd name="T7" fmla="*/ 67 h 67"/>
                  <a:gd name="T8" fmla="*/ 79 w 79"/>
                  <a:gd name="T9" fmla="*/ 32 h 67"/>
                  <a:gd name="T10" fmla="*/ 76 w 79"/>
                  <a:gd name="T11" fmla="*/ 0 h 67"/>
                  <a:gd name="T12" fmla="*/ 10 w 7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7">
                    <a:moveTo>
                      <a:pt x="10" y="0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5" y="22"/>
                      <a:pt x="74" y="11"/>
                      <a:pt x="76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42" name="矩形 33"/>
          <p:cNvSpPr/>
          <p:nvPr/>
        </p:nvSpPr>
        <p:spPr>
          <a:xfrm>
            <a:off x="1839913" y="3487738"/>
            <a:ext cx="224155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IN" altLang="en-US" sz="1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THUS WITH THE MAJOR ROLE OF DS IN ECONOMICS WE CAN SHOWCASE THE DATA WITH IN A MORE EFFICIENT WAY</a:t>
            </a:r>
            <a:r>
              <a:rPr lang="en-US" altLang="zh-CN" sz="1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.</a:t>
            </a:r>
            <a:endParaRPr lang="en-US" altLang="zh-CN" sz="1800" dirty="0">
              <a:solidFill>
                <a:srgbClr val="FFFFFF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22543" name="矩形 34"/>
          <p:cNvSpPr/>
          <p:nvPr/>
        </p:nvSpPr>
        <p:spPr>
          <a:xfrm>
            <a:off x="4975225" y="3487738"/>
            <a:ext cx="2241550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IN" altLang="zh-CN" sz="1800" dirty="0">
                <a:solidFill>
                  <a:srgbClr val="FFFFFF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WHEN THE THINGS ARE WELL ARRANGED AND SYSTEMATIC IT'LL OBVIOUSLY INCREASE THE PRODUCTIVITY.</a:t>
            </a:r>
            <a:endParaRPr lang="en-IN" altLang="zh-CN" sz="1800" dirty="0">
              <a:solidFill>
                <a:srgbClr val="FFFFFF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2544" name="矩形 35"/>
          <p:cNvSpPr/>
          <p:nvPr/>
        </p:nvSpPr>
        <p:spPr>
          <a:xfrm>
            <a:off x="8110538" y="3487738"/>
            <a:ext cx="2241550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IN" altLang="zh-CN" sz="1800" dirty="0">
                <a:solidFill>
                  <a:srgbClr val="FFFFFF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AND AT LAST BUT THE MOST IMPORTANT ASPECT WE CAN MAKE BETTER REVENUE WITH THE HELP OF DATA SCIENCE BEING USED IN ECONOMICS.</a:t>
            </a:r>
            <a:endParaRPr lang="en-IN" altLang="zh-CN" sz="1800" dirty="0">
              <a:solidFill>
                <a:srgbClr val="FFFFFF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4583" name="Freeform 10"/>
          <p:cNvSpPr>
            <a:spLocks noEditPoints="1"/>
          </p:cNvSpPr>
          <p:nvPr/>
        </p:nvSpPr>
        <p:spPr>
          <a:xfrm>
            <a:off x="8701405" y="2479675"/>
            <a:ext cx="1069975" cy="806450"/>
          </a:xfrm>
          <a:custGeom>
            <a:avLst/>
            <a:gdLst/>
            <a:ahLst/>
            <a:cxnLst>
              <a:cxn ang="0">
                <a:pos x="548020" y="184379"/>
              </a:cxn>
              <a:cxn ang="0">
                <a:pos x="619609" y="24584"/>
              </a:cxn>
              <a:cxn ang="0">
                <a:pos x="488775" y="51626"/>
              </a:cxn>
              <a:cxn ang="0">
                <a:pos x="362878" y="31959"/>
              </a:cxn>
              <a:cxn ang="0">
                <a:pos x="441872" y="186838"/>
              </a:cxn>
              <a:cxn ang="0">
                <a:pos x="449278" y="759644"/>
              </a:cxn>
              <a:cxn ang="0">
                <a:pos x="548020" y="184379"/>
              </a:cxn>
              <a:cxn ang="0">
                <a:pos x="599860" y="538388"/>
              </a:cxn>
              <a:cxn ang="0">
                <a:pos x="575174" y="582639"/>
              </a:cxn>
              <a:cxn ang="0">
                <a:pos x="523335" y="602306"/>
              </a:cxn>
              <a:cxn ang="0">
                <a:pos x="523335" y="619515"/>
              </a:cxn>
              <a:cxn ang="0">
                <a:pos x="518398" y="634265"/>
              </a:cxn>
              <a:cxn ang="0">
                <a:pos x="498649" y="636724"/>
              </a:cxn>
              <a:cxn ang="0">
                <a:pos x="486306" y="619515"/>
              </a:cxn>
              <a:cxn ang="0">
                <a:pos x="486306" y="599848"/>
              </a:cxn>
              <a:cxn ang="0">
                <a:pos x="478901" y="597390"/>
              </a:cxn>
              <a:cxn ang="0">
                <a:pos x="434467" y="570347"/>
              </a:cxn>
              <a:cxn ang="0">
                <a:pos x="419655" y="548222"/>
              </a:cxn>
              <a:cxn ang="0">
                <a:pos x="417187" y="540847"/>
              </a:cxn>
              <a:cxn ang="0">
                <a:pos x="414718" y="533471"/>
              </a:cxn>
              <a:cxn ang="0">
                <a:pos x="417187" y="523638"/>
              </a:cxn>
              <a:cxn ang="0">
                <a:pos x="434467" y="513804"/>
              </a:cxn>
              <a:cxn ang="0">
                <a:pos x="451746" y="526096"/>
              </a:cxn>
              <a:cxn ang="0">
                <a:pos x="454215" y="533471"/>
              </a:cxn>
              <a:cxn ang="0">
                <a:pos x="456684" y="538388"/>
              </a:cxn>
              <a:cxn ang="0">
                <a:pos x="464089" y="548222"/>
              </a:cxn>
              <a:cxn ang="0">
                <a:pos x="486306" y="562972"/>
              </a:cxn>
              <a:cxn ang="0">
                <a:pos x="486306" y="489220"/>
              </a:cxn>
              <a:cxn ang="0">
                <a:pos x="439404" y="469553"/>
              </a:cxn>
              <a:cxn ang="0">
                <a:pos x="422124" y="449886"/>
              </a:cxn>
              <a:cxn ang="0">
                <a:pos x="417187" y="422844"/>
              </a:cxn>
              <a:cxn ang="0">
                <a:pos x="422124" y="398260"/>
              </a:cxn>
              <a:cxn ang="0">
                <a:pos x="436935" y="376134"/>
              </a:cxn>
              <a:cxn ang="0">
                <a:pos x="486306" y="354009"/>
              </a:cxn>
              <a:cxn ang="0">
                <a:pos x="486306" y="354009"/>
              </a:cxn>
              <a:cxn ang="0">
                <a:pos x="486306" y="334341"/>
              </a:cxn>
              <a:cxn ang="0">
                <a:pos x="493712" y="322050"/>
              </a:cxn>
              <a:cxn ang="0">
                <a:pos x="513460" y="317133"/>
              </a:cxn>
              <a:cxn ang="0">
                <a:pos x="523335" y="334341"/>
              </a:cxn>
              <a:cxn ang="0">
                <a:pos x="523335" y="354009"/>
              </a:cxn>
              <a:cxn ang="0">
                <a:pos x="523335" y="354009"/>
              </a:cxn>
              <a:cxn ang="0">
                <a:pos x="530740" y="356467"/>
              </a:cxn>
              <a:cxn ang="0">
                <a:pos x="580112" y="378593"/>
              </a:cxn>
              <a:cxn ang="0">
                <a:pos x="592454" y="400718"/>
              </a:cxn>
              <a:cxn ang="0">
                <a:pos x="597391" y="405635"/>
              </a:cxn>
              <a:cxn ang="0">
                <a:pos x="597391" y="413010"/>
              </a:cxn>
              <a:cxn ang="0">
                <a:pos x="597391" y="422844"/>
              </a:cxn>
              <a:cxn ang="0">
                <a:pos x="580112" y="435136"/>
              </a:cxn>
              <a:cxn ang="0">
                <a:pos x="562832" y="422844"/>
              </a:cxn>
              <a:cxn ang="0">
                <a:pos x="560363" y="415468"/>
              </a:cxn>
              <a:cxn ang="0">
                <a:pos x="557895" y="410552"/>
              </a:cxn>
              <a:cxn ang="0">
                <a:pos x="548020" y="400718"/>
              </a:cxn>
              <a:cxn ang="0">
                <a:pos x="523335" y="390885"/>
              </a:cxn>
              <a:cxn ang="0">
                <a:pos x="523335" y="459720"/>
              </a:cxn>
              <a:cxn ang="0">
                <a:pos x="555426" y="469553"/>
              </a:cxn>
              <a:cxn ang="0">
                <a:pos x="592454" y="499054"/>
              </a:cxn>
              <a:cxn ang="0">
                <a:pos x="592454" y="499054"/>
              </a:cxn>
              <a:cxn ang="0">
                <a:pos x="592454" y="499054"/>
              </a:cxn>
              <a:cxn ang="0">
                <a:pos x="599860" y="538388"/>
              </a:cxn>
            </a:cxnLst>
            <a:pathLst>
              <a:path w="434" h="328">
                <a:moveTo>
                  <a:pt x="222" y="75"/>
                </a:moveTo>
                <a:cubicBezTo>
                  <a:pt x="245" y="55"/>
                  <a:pt x="260" y="12"/>
                  <a:pt x="251" y="10"/>
                </a:cubicBezTo>
                <a:cubicBezTo>
                  <a:pt x="238" y="8"/>
                  <a:pt x="211" y="19"/>
                  <a:pt x="198" y="21"/>
                </a:cubicBezTo>
                <a:cubicBezTo>
                  <a:pt x="179" y="23"/>
                  <a:pt x="159" y="0"/>
                  <a:pt x="147" y="13"/>
                </a:cubicBezTo>
                <a:cubicBezTo>
                  <a:pt x="138" y="23"/>
                  <a:pt x="154" y="60"/>
                  <a:pt x="179" y="76"/>
                </a:cubicBezTo>
                <a:cubicBezTo>
                  <a:pt x="105" y="113"/>
                  <a:pt x="0" y="296"/>
                  <a:pt x="182" y="309"/>
                </a:cubicBezTo>
                <a:cubicBezTo>
                  <a:pt x="434" y="328"/>
                  <a:pt x="308" y="110"/>
                  <a:pt x="222" y="75"/>
                </a:cubicBezTo>
                <a:close/>
                <a:moveTo>
                  <a:pt x="243" y="219"/>
                </a:moveTo>
                <a:cubicBezTo>
                  <a:pt x="243" y="226"/>
                  <a:pt x="239" y="233"/>
                  <a:pt x="233" y="237"/>
                </a:cubicBezTo>
                <a:cubicBezTo>
                  <a:pt x="227" y="242"/>
                  <a:pt x="220" y="244"/>
                  <a:pt x="212" y="245"/>
                </a:cubicBezTo>
                <a:cubicBezTo>
                  <a:pt x="212" y="252"/>
                  <a:pt x="212" y="252"/>
                  <a:pt x="212" y="252"/>
                </a:cubicBezTo>
                <a:cubicBezTo>
                  <a:pt x="212" y="255"/>
                  <a:pt x="211" y="257"/>
                  <a:pt x="210" y="258"/>
                </a:cubicBezTo>
                <a:cubicBezTo>
                  <a:pt x="208" y="260"/>
                  <a:pt x="204" y="260"/>
                  <a:pt x="202" y="259"/>
                </a:cubicBezTo>
                <a:cubicBezTo>
                  <a:pt x="199" y="258"/>
                  <a:pt x="197" y="255"/>
                  <a:pt x="197" y="252"/>
                </a:cubicBezTo>
                <a:cubicBezTo>
                  <a:pt x="197" y="244"/>
                  <a:pt x="197" y="244"/>
                  <a:pt x="197" y="244"/>
                </a:cubicBezTo>
                <a:cubicBezTo>
                  <a:pt x="196" y="244"/>
                  <a:pt x="195" y="243"/>
                  <a:pt x="194" y="243"/>
                </a:cubicBezTo>
                <a:cubicBezTo>
                  <a:pt x="187" y="241"/>
                  <a:pt x="180" y="237"/>
                  <a:pt x="176" y="232"/>
                </a:cubicBezTo>
                <a:cubicBezTo>
                  <a:pt x="173" y="229"/>
                  <a:pt x="171" y="226"/>
                  <a:pt x="170" y="223"/>
                </a:cubicBezTo>
                <a:cubicBezTo>
                  <a:pt x="170" y="222"/>
                  <a:pt x="169" y="221"/>
                  <a:pt x="169" y="220"/>
                </a:cubicBezTo>
                <a:cubicBezTo>
                  <a:pt x="169" y="219"/>
                  <a:pt x="169" y="218"/>
                  <a:pt x="168" y="217"/>
                </a:cubicBezTo>
                <a:cubicBezTo>
                  <a:pt x="168" y="216"/>
                  <a:pt x="169" y="214"/>
                  <a:pt x="169" y="213"/>
                </a:cubicBezTo>
                <a:cubicBezTo>
                  <a:pt x="171" y="211"/>
                  <a:pt x="174" y="209"/>
                  <a:pt x="176" y="209"/>
                </a:cubicBezTo>
                <a:cubicBezTo>
                  <a:pt x="179" y="210"/>
                  <a:pt x="182" y="212"/>
                  <a:pt x="183" y="214"/>
                </a:cubicBezTo>
                <a:cubicBezTo>
                  <a:pt x="183" y="215"/>
                  <a:pt x="183" y="216"/>
                  <a:pt x="184" y="217"/>
                </a:cubicBezTo>
                <a:cubicBezTo>
                  <a:pt x="184" y="218"/>
                  <a:pt x="184" y="219"/>
                  <a:pt x="185" y="219"/>
                </a:cubicBezTo>
                <a:cubicBezTo>
                  <a:pt x="186" y="221"/>
                  <a:pt x="187" y="222"/>
                  <a:pt x="188" y="223"/>
                </a:cubicBezTo>
                <a:cubicBezTo>
                  <a:pt x="191" y="226"/>
                  <a:pt x="194" y="228"/>
                  <a:pt x="197" y="229"/>
                </a:cubicBezTo>
                <a:cubicBezTo>
                  <a:pt x="197" y="199"/>
                  <a:pt x="197" y="199"/>
                  <a:pt x="197" y="199"/>
                </a:cubicBezTo>
                <a:cubicBezTo>
                  <a:pt x="191" y="198"/>
                  <a:pt x="184" y="195"/>
                  <a:pt x="178" y="191"/>
                </a:cubicBezTo>
                <a:cubicBezTo>
                  <a:pt x="175" y="189"/>
                  <a:pt x="173" y="186"/>
                  <a:pt x="171" y="183"/>
                </a:cubicBezTo>
                <a:cubicBezTo>
                  <a:pt x="170" y="180"/>
                  <a:pt x="169" y="176"/>
                  <a:pt x="169" y="172"/>
                </a:cubicBezTo>
                <a:cubicBezTo>
                  <a:pt x="169" y="169"/>
                  <a:pt x="170" y="165"/>
                  <a:pt x="171" y="162"/>
                </a:cubicBezTo>
                <a:cubicBezTo>
                  <a:pt x="173" y="158"/>
                  <a:pt x="175" y="156"/>
                  <a:pt x="177" y="153"/>
                </a:cubicBezTo>
                <a:cubicBezTo>
                  <a:pt x="183" y="148"/>
                  <a:pt x="190" y="145"/>
                  <a:pt x="197" y="144"/>
                </a:cubicBezTo>
                <a:cubicBezTo>
                  <a:pt x="197" y="144"/>
                  <a:pt x="197" y="144"/>
                  <a:pt x="197" y="144"/>
                </a:cubicBezTo>
                <a:cubicBezTo>
                  <a:pt x="197" y="136"/>
                  <a:pt x="197" y="136"/>
                  <a:pt x="197" y="136"/>
                </a:cubicBezTo>
                <a:cubicBezTo>
                  <a:pt x="197" y="134"/>
                  <a:pt x="198" y="132"/>
                  <a:pt x="200" y="131"/>
                </a:cubicBezTo>
                <a:cubicBezTo>
                  <a:pt x="202" y="129"/>
                  <a:pt x="205" y="128"/>
                  <a:pt x="208" y="129"/>
                </a:cubicBezTo>
                <a:cubicBezTo>
                  <a:pt x="211" y="131"/>
                  <a:pt x="212" y="133"/>
                  <a:pt x="212" y="136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2" y="144"/>
                  <a:pt x="212" y="144"/>
                  <a:pt x="212" y="144"/>
                </a:cubicBezTo>
                <a:cubicBezTo>
                  <a:pt x="213" y="145"/>
                  <a:pt x="214" y="145"/>
                  <a:pt x="215" y="145"/>
                </a:cubicBezTo>
                <a:cubicBezTo>
                  <a:pt x="222" y="146"/>
                  <a:pt x="229" y="149"/>
                  <a:pt x="235" y="154"/>
                </a:cubicBezTo>
                <a:cubicBezTo>
                  <a:pt x="237" y="157"/>
                  <a:pt x="239" y="160"/>
                  <a:pt x="240" y="163"/>
                </a:cubicBezTo>
                <a:cubicBezTo>
                  <a:pt x="241" y="164"/>
                  <a:pt x="241" y="165"/>
                  <a:pt x="242" y="165"/>
                </a:cubicBezTo>
                <a:cubicBezTo>
                  <a:pt x="242" y="166"/>
                  <a:pt x="242" y="167"/>
                  <a:pt x="242" y="168"/>
                </a:cubicBezTo>
                <a:cubicBezTo>
                  <a:pt x="242" y="170"/>
                  <a:pt x="242" y="171"/>
                  <a:pt x="242" y="172"/>
                </a:cubicBezTo>
                <a:cubicBezTo>
                  <a:pt x="240" y="175"/>
                  <a:pt x="238" y="177"/>
                  <a:pt x="235" y="177"/>
                </a:cubicBezTo>
                <a:cubicBezTo>
                  <a:pt x="232" y="176"/>
                  <a:pt x="229" y="175"/>
                  <a:pt x="228" y="172"/>
                </a:cubicBezTo>
                <a:cubicBezTo>
                  <a:pt x="228" y="171"/>
                  <a:pt x="228" y="170"/>
                  <a:pt x="227" y="169"/>
                </a:cubicBezTo>
                <a:cubicBezTo>
                  <a:pt x="227" y="169"/>
                  <a:pt x="226" y="168"/>
                  <a:pt x="226" y="167"/>
                </a:cubicBezTo>
                <a:cubicBezTo>
                  <a:pt x="225" y="166"/>
                  <a:pt x="224" y="164"/>
                  <a:pt x="222" y="163"/>
                </a:cubicBezTo>
                <a:cubicBezTo>
                  <a:pt x="219" y="161"/>
                  <a:pt x="216" y="160"/>
                  <a:pt x="212" y="159"/>
                </a:cubicBezTo>
                <a:cubicBezTo>
                  <a:pt x="212" y="187"/>
                  <a:pt x="212" y="187"/>
                  <a:pt x="212" y="187"/>
                </a:cubicBezTo>
                <a:cubicBezTo>
                  <a:pt x="217" y="188"/>
                  <a:pt x="221" y="190"/>
                  <a:pt x="225" y="191"/>
                </a:cubicBezTo>
                <a:cubicBezTo>
                  <a:pt x="231" y="194"/>
                  <a:pt x="237" y="197"/>
                  <a:pt x="240" y="203"/>
                </a:cubicBezTo>
                <a:cubicBezTo>
                  <a:pt x="240" y="202"/>
                  <a:pt x="239" y="201"/>
                  <a:pt x="240" y="203"/>
                </a:cubicBezTo>
                <a:cubicBezTo>
                  <a:pt x="241" y="205"/>
                  <a:pt x="241" y="204"/>
                  <a:pt x="240" y="203"/>
                </a:cubicBezTo>
                <a:cubicBezTo>
                  <a:pt x="243" y="208"/>
                  <a:pt x="244" y="214"/>
                  <a:pt x="243" y="2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REFERENCES:</a:t>
            </a:r>
            <a:b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43660" y="4538980"/>
            <a:ext cx="634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63395" y="1996440"/>
            <a:ext cx="8290560" cy="4523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US" sz="2400"/>
              <a:t>- </a:t>
            </a:r>
            <a:r>
              <a:rPr lang="en-US" sz="2400"/>
              <a:t>https://sdsi.stanford.edu/about/data-science-economics   </a:t>
            </a:r>
            <a:r>
              <a:rPr lang="en-IN" altLang="en-US" sz="2400"/>
              <a:t>(2oth Sept. 2020)</a:t>
            </a:r>
            <a:endParaRPr lang="en-US" sz="2400"/>
          </a:p>
          <a:p>
            <a:endParaRPr lang="en-US" sz="2400"/>
          </a:p>
          <a:p>
            <a:r>
              <a:rPr lang="en-IN" altLang="en-US" sz="2400"/>
              <a:t>- </a:t>
            </a:r>
            <a:r>
              <a:rPr lang="en-US" sz="2400"/>
              <a:t>https://towardsdatascience.com/</a:t>
            </a:r>
            <a:endParaRPr lang="en-US" sz="2400"/>
          </a:p>
          <a:p>
            <a:r>
              <a:rPr lang="en-IN" altLang="en-US" sz="2400">
                <a:sym typeface="+mn-ea"/>
              </a:rPr>
              <a:t>(12th Sept. 2020)</a:t>
            </a:r>
            <a:endParaRPr lang="en-IN" altLang="en-US" sz="2400">
              <a:sym typeface="+mn-ea"/>
            </a:endParaRPr>
          </a:p>
          <a:p>
            <a:endParaRPr lang="en-US" sz="2400"/>
          </a:p>
          <a:p>
            <a:r>
              <a:rPr lang="en-IN" altLang="en-US" sz="2400"/>
              <a:t>- </a:t>
            </a:r>
            <a:r>
              <a:rPr lang="en-US" sz="2400"/>
              <a:t>https://info.cambridgespark.com/</a:t>
            </a:r>
            <a:endParaRPr lang="en-US" sz="2400"/>
          </a:p>
          <a:p>
            <a:r>
              <a:rPr lang="en-IN" altLang="en-US" sz="2400">
                <a:sym typeface="+mn-ea"/>
              </a:rPr>
              <a:t>(18th Sept. 2020)</a:t>
            </a:r>
            <a:endParaRPr lang="en-IN" altLang="en-US" sz="2400">
              <a:sym typeface="+mn-ea"/>
            </a:endParaRPr>
          </a:p>
          <a:p>
            <a:endParaRPr lang="en-US" sz="2400"/>
          </a:p>
          <a:p>
            <a:r>
              <a:rPr lang="en-IN" altLang="en-US" sz="2400"/>
              <a:t>- </a:t>
            </a:r>
            <a:r>
              <a:rPr lang="en-US" sz="2400"/>
              <a:t>https://www.masterstudies.com/Master-of-Science-in-Data-Science-and-Economics/Italy/University-of-Milan/</a:t>
            </a:r>
            <a:endParaRPr lang="en-US" sz="2400"/>
          </a:p>
          <a:p>
            <a:r>
              <a:rPr lang="en-IN" altLang="en-US" sz="2400">
                <a:sym typeface="+mn-ea"/>
              </a:rPr>
              <a:t>(2oth Sept. 2020)</a:t>
            </a:r>
            <a:endParaRPr lang="en-I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p>
            <a:pPr defTabSz="914400"/>
            <a:r>
              <a:rPr lang="en-IN" altLang="zh-CN" kern="1200" dirty="0">
                <a:latin typeface="+mj-lt"/>
                <a:ea typeface="Arial" panose="020B0604020202020204" pitchFamily="34" charset="0"/>
                <a:cs typeface="+mj-cs"/>
              </a:rPr>
              <a:t>THANKS</a:t>
            </a:r>
            <a:br>
              <a:rPr lang="en-IN" altLang="zh-CN" kern="1200" dirty="0">
                <a:latin typeface="+mj-lt"/>
                <a:ea typeface="Arial" panose="020B0604020202020204" pitchFamily="34" charset="0"/>
                <a:cs typeface="+mj-cs"/>
              </a:rPr>
            </a:br>
            <a:r>
              <a:rPr lang="en-IN" altLang="zh-CN" kern="1200" dirty="0">
                <a:latin typeface="+mj-lt"/>
                <a:ea typeface="Arial" panose="020B0604020202020204" pitchFamily="34" charset="0"/>
                <a:cs typeface="+mj-cs"/>
              </a:rPr>
              <a:t> FOR YOUR TIME, HOPE YOU LEARNT SOMETHING OF VALUE TODAY!</a:t>
            </a:r>
            <a:endParaRPr lang="en-IN" altLang="zh-CN" kern="1200" dirty="0">
              <a:latin typeface="+mj-lt"/>
              <a:ea typeface="Arial" panose="020B06040202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40" y="243523"/>
            <a:ext cx="10280650" cy="2852737"/>
          </a:xfrm>
        </p:spPr>
        <p:txBody>
          <a:bodyPr/>
          <a:p>
            <a:r>
              <a:rPr lang="en-IN" altLang="en-US"/>
              <a:t>O</a:t>
            </a:r>
            <a:r>
              <a:rPr lang="en-IN" altLang="en-US" sz="4000"/>
              <a:t>VERVIEW:</a:t>
            </a:r>
            <a:br>
              <a:rPr lang="en-IN" altLang="en-US"/>
            </a:br>
            <a:br>
              <a:rPr lang="en-IN" altLang="en-US"/>
            </a:b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560" y="1787208"/>
            <a:ext cx="10280650" cy="1500187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IN" altLang="en-US"/>
              <a:t>O</a:t>
            </a:r>
            <a:r>
              <a:rPr lang="en-IN" altLang="en-US" sz="1800"/>
              <a:t>BJECTIVES</a:t>
            </a:r>
            <a:endParaRPr lang="en-IN" altLang="en-US"/>
          </a:p>
          <a:p>
            <a:pPr algn="l">
              <a:lnSpc>
                <a:spcPct val="100000"/>
              </a:lnSpc>
            </a:pPr>
            <a:r>
              <a:rPr lang="en-IN" altLang="en-US"/>
              <a:t>R</a:t>
            </a:r>
            <a:r>
              <a:rPr lang="en-IN" altLang="en-US" sz="1800"/>
              <a:t>EDEFINING THE CONCEPT OF DATA SCIENCE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W</a:t>
            </a:r>
            <a:r>
              <a:rPr lang="en-IN" altLang="en-US" sz="1800"/>
              <a:t>HAT EXACTLY IS DATA SCIENCE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D</a:t>
            </a:r>
            <a:r>
              <a:rPr lang="en-IN" altLang="en-US" sz="1800"/>
              <a:t>ATA SCIENTISTS AND ECONOMISTS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R</a:t>
            </a:r>
            <a:r>
              <a:rPr lang="en-IN" altLang="en-US" sz="1800"/>
              <a:t>OLE OF DS IN ECONOMICS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R</a:t>
            </a:r>
            <a:r>
              <a:rPr lang="en-IN" altLang="en-US" sz="1800"/>
              <a:t>EAL LIFE EXAMPLES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M</a:t>
            </a:r>
            <a:r>
              <a:rPr lang="en-IN" altLang="en-US" sz="1800"/>
              <a:t>ETHODS AND TECHNIQUES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A</a:t>
            </a:r>
            <a:r>
              <a:rPr lang="en-IN" altLang="en-US" sz="1800"/>
              <a:t>DVANTAGES 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C</a:t>
            </a:r>
            <a:r>
              <a:rPr lang="en-IN" altLang="en-US" sz="1800"/>
              <a:t>ONCLUSION</a:t>
            </a:r>
            <a:endParaRPr lang="en-IN" altLang="en-US" sz="1800"/>
          </a:p>
          <a:p>
            <a:pPr algn="l">
              <a:lnSpc>
                <a:spcPct val="100000"/>
              </a:lnSpc>
            </a:pPr>
            <a:r>
              <a:rPr lang="en-IN" altLang="en-US"/>
              <a:t>R</a:t>
            </a:r>
            <a:r>
              <a:rPr lang="en-IN" altLang="en-US" sz="1800"/>
              <a:t>EFERENCES</a:t>
            </a:r>
            <a:endParaRPr lang="en-IN" altLang="en-US" sz="18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1013460" y="-811530"/>
            <a:ext cx="10280650" cy="2852738"/>
          </a:xfrm>
        </p:spPr>
        <p:txBody>
          <a:bodyPr wrap="square" lIns="91440" tIns="45720" rIns="91440" bIns="45720" anchor="b"/>
          <a:p>
            <a:pPr defTabSz="914400"/>
            <a:r>
              <a:rPr lang="en-IN" altLang="zh-CN" kern="1200" dirty="0">
                <a:latin typeface="+mj-lt"/>
                <a:ea typeface="Arial" panose="020B0604020202020204" pitchFamily="34" charset="0"/>
                <a:cs typeface="+mj-cs"/>
              </a:rPr>
              <a:t>O</a:t>
            </a:r>
            <a:r>
              <a:rPr lang="en-IN" altLang="zh-CN" sz="4000" kern="1200" dirty="0">
                <a:latin typeface="+mj-lt"/>
                <a:ea typeface="Arial" panose="020B0604020202020204" pitchFamily="34" charset="0"/>
                <a:cs typeface="+mj-cs"/>
              </a:rPr>
              <a:t>BJECTIVES:</a:t>
            </a:r>
            <a:endParaRPr lang="en-IN" altLang="zh-CN" sz="4000" kern="1200" dirty="0">
              <a:latin typeface="+mj-lt"/>
              <a:ea typeface="Arial" panose="020B0604020202020204" pitchFamily="34" charset="0"/>
              <a:cs typeface="+mj-cs"/>
            </a:endParaRPr>
          </a:p>
        </p:txBody>
      </p:sp>
      <p:sp>
        <p:nvSpPr>
          <p:cNvPr id="12290" name="文本占位符 2"/>
          <p:cNvSpPr>
            <a:spLocks noGrp="1"/>
          </p:cNvSpPr>
          <p:nvPr>
            <p:ph type="body" idx="1"/>
          </p:nvPr>
        </p:nvSpPr>
        <p:spPr>
          <a:xfrm>
            <a:off x="2274570" y="2492375"/>
            <a:ext cx="7491730" cy="3272790"/>
          </a:xfrm>
        </p:spPr>
        <p:txBody>
          <a:bodyPr wrap="square" lIns="91440" tIns="45720" rIns="91440" bIns="45720" anchor="t"/>
          <a:p>
            <a:pPr defTabSz="914400"/>
            <a:r>
              <a:rPr lang="en-IN" altLang="zh-CN" sz="3200" kern="1200" dirty="0">
                <a:latin typeface="+mn-lt"/>
                <a:ea typeface="Arial" panose="020B0604020202020204" pitchFamily="34" charset="0"/>
                <a:cs typeface="+mn-cs"/>
              </a:rPr>
              <a:t>1) U</a:t>
            </a:r>
            <a:r>
              <a:rPr lang="en-IN" altLang="zh-CN" kern="1200" dirty="0">
                <a:latin typeface="+mn-lt"/>
                <a:ea typeface="Arial" panose="020B0604020202020204" pitchFamily="34" charset="0"/>
                <a:cs typeface="+mn-cs"/>
              </a:rPr>
              <a:t>NDERSTAND WHAT EXACTLY IS DATA SCIENCE.</a:t>
            </a:r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sz="3200" kern="1200" dirty="0">
                <a:latin typeface="+mn-lt"/>
                <a:ea typeface="Arial" panose="020B0604020202020204" pitchFamily="34" charset="0"/>
                <a:cs typeface="+mn-cs"/>
              </a:rPr>
              <a:t>2) U</a:t>
            </a:r>
            <a:r>
              <a:rPr lang="en-IN" altLang="zh-CN" kern="1200" dirty="0">
                <a:latin typeface="+mn-lt"/>
                <a:ea typeface="Arial" panose="020B0604020202020204" pitchFamily="34" charset="0"/>
                <a:cs typeface="+mn-cs"/>
              </a:rPr>
              <a:t>NDERSTAND ECONOMICS' RELATION WITH DATA SCIENCE.</a:t>
            </a:r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sz="3200" kern="1200" dirty="0">
                <a:latin typeface="+mn-lt"/>
                <a:ea typeface="Arial" panose="020B0604020202020204" pitchFamily="34" charset="0"/>
                <a:cs typeface="+mn-cs"/>
              </a:rPr>
              <a:t>3) T</a:t>
            </a:r>
            <a:r>
              <a:rPr lang="en-IN" altLang="zh-CN" kern="1200" dirty="0">
                <a:latin typeface="+mn-lt"/>
                <a:ea typeface="Arial" panose="020B0604020202020204" pitchFamily="34" charset="0"/>
                <a:cs typeface="+mn-cs"/>
              </a:rPr>
              <a:t>HINGS WE CAN GET BENIFITTED WITH IF WE USE DS ALONG WITH ECONOMICS.</a:t>
            </a:r>
            <a:endParaRPr lang="en-IN" altLang="zh-CN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2475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ALL AROUND!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圆角矩形 2"/>
          <p:cNvSpPr>
            <a:spLocks noChangeAspect="1"/>
          </p:cNvSpPr>
          <p:nvPr/>
        </p:nvSpPr>
        <p:spPr>
          <a:xfrm>
            <a:off x="8151813" y="1949450"/>
            <a:ext cx="539750" cy="541338"/>
          </a:xfrm>
          <a:prstGeom prst="round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5" name="矩形 5"/>
          <p:cNvSpPr/>
          <p:nvPr/>
        </p:nvSpPr>
        <p:spPr>
          <a:xfrm>
            <a:off x="8391525" y="3389313"/>
            <a:ext cx="3100388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Scientific Experiments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Internet of Things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Web data, e-commerce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Financial transactions, bank/credit transactions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Online trading and purchasing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Social Network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just"/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……</a:t>
            </a:r>
            <a:r>
              <a:rPr lang="zh-CN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many more! 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788" y="5475288"/>
            <a:ext cx="7148513" cy="725488"/>
          </a:xfrm>
          <a:prstGeom prst="rect">
            <a:avLst/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7" name="矩形 9"/>
          <p:cNvSpPr/>
          <p:nvPr/>
        </p:nvSpPr>
        <p:spPr>
          <a:xfrm>
            <a:off x="839788" y="5576888"/>
            <a:ext cx="704373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IN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FIGURE IS JUST FOR SIMPLIFICATION, THESE ARE MAINLY THE RESOURCES FROM WHICH DATA IS EXTRACTED.</a:t>
            </a:r>
            <a:endParaRPr lang="en-IN" altLang="zh-CN" sz="14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8" name="矩形 11"/>
          <p:cNvSpPr/>
          <p:nvPr/>
        </p:nvSpPr>
        <p:spPr>
          <a:xfrm>
            <a:off x="8997950" y="1897063"/>
            <a:ext cx="2917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Lots of data is being collected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and warehoused 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pSp>
        <p:nvGrpSpPr>
          <p:cNvPr id="13319" name="组合 16"/>
          <p:cNvGrpSpPr/>
          <p:nvPr/>
        </p:nvGrpSpPr>
        <p:grpSpPr>
          <a:xfrm>
            <a:off x="8288338" y="2027238"/>
            <a:ext cx="276225" cy="366712"/>
            <a:chOff x="2443163" y="2125663"/>
            <a:chExt cx="315913" cy="511175"/>
          </a:xfrm>
        </p:grpSpPr>
        <p:sp>
          <p:nvSpPr>
            <p:cNvPr id="13320" name="Freeform 78"/>
            <p:cNvSpPr/>
            <p:nvPr/>
          </p:nvSpPr>
          <p:spPr>
            <a:xfrm>
              <a:off x="2443163" y="2125663"/>
              <a:ext cx="315913" cy="396875"/>
            </a:xfrm>
            <a:custGeom>
              <a:avLst/>
              <a:gdLst/>
              <a:ahLst/>
              <a:cxnLst>
                <a:cxn ang="0">
                  <a:pos x="157084" y="0"/>
                </a:cxn>
                <a:cxn ang="0">
                  <a:pos x="873" y="157878"/>
                </a:cxn>
                <a:cxn ang="0">
                  <a:pos x="63706" y="281738"/>
                </a:cxn>
                <a:cxn ang="0">
                  <a:pos x="95123" y="375941"/>
                </a:cxn>
                <a:cxn ang="0">
                  <a:pos x="157957" y="396875"/>
                </a:cxn>
                <a:cxn ang="0">
                  <a:pos x="220790" y="375941"/>
                </a:cxn>
                <a:cxn ang="0">
                  <a:pos x="220790" y="375941"/>
                </a:cxn>
                <a:cxn ang="0">
                  <a:pos x="252207" y="281738"/>
                </a:cxn>
                <a:cxn ang="0">
                  <a:pos x="315040" y="157878"/>
                </a:cxn>
                <a:cxn ang="0">
                  <a:pos x="159702" y="0"/>
                </a:cxn>
                <a:cxn ang="0">
                  <a:pos x="157084" y="0"/>
                </a:cxn>
              </a:cxnLst>
              <a:pathLst>
                <a:path w="362" h="455">
                  <a:moveTo>
                    <a:pt x="180" y="0"/>
                  </a:moveTo>
                  <a:cubicBezTo>
                    <a:pt x="80" y="0"/>
                    <a:pt x="0" y="81"/>
                    <a:pt x="1" y="181"/>
                  </a:cubicBezTo>
                  <a:cubicBezTo>
                    <a:pt x="1" y="239"/>
                    <a:pt x="44" y="290"/>
                    <a:pt x="73" y="323"/>
                  </a:cubicBezTo>
                  <a:cubicBezTo>
                    <a:pt x="103" y="356"/>
                    <a:pt x="109" y="431"/>
                    <a:pt x="109" y="431"/>
                  </a:cubicBezTo>
                  <a:cubicBezTo>
                    <a:pt x="109" y="431"/>
                    <a:pt x="142" y="455"/>
                    <a:pt x="181" y="455"/>
                  </a:cubicBezTo>
                  <a:cubicBezTo>
                    <a:pt x="221" y="455"/>
                    <a:pt x="253" y="431"/>
                    <a:pt x="253" y="431"/>
                  </a:cubicBezTo>
                  <a:cubicBezTo>
                    <a:pt x="253" y="431"/>
                    <a:pt x="253" y="431"/>
                    <a:pt x="253" y="431"/>
                  </a:cubicBezTo>
                  <a:cubicBezTo>
                    <a:pt x="253" y="431"/>
                    <a:pt x="260" y="356"/>
                    <a:pt x="289" y="323"/>
                  </a:cubicBezTo>
                  <a:cubicBezTo>
                    <a:pt x="318" y="290"/>
                    <a:pt x="361" y="239"/>
                    <a:pt x="361" y="181"/>
                  </a:cubicBezTo>
                  <a:cubicBezTo>
                    <a:pt x="362" y="81"/>
                    <a:pt x="282" y="0"/>
                    <a:pt x="183" y="0"/>
                  </a:cubicBezTo>
                  <a:lnTo>
                    <a:pt x="180" y="0"/>
                  </a:lnTo>
                  <a:close/>
                </a:path>
              </a:pathLst>
            </a:custGeom>
            <a:noFill/>
            <a:ln w="349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1" name="Freeform 79"/>
            <p:cNvSpPr/>
            <p:nvPr/>
          </p:nvSpPr>
          <p:spPr>
            <a:xfrm>
              <a:off x="2530475" y="2508250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2" name="Freeform 80"/>
            <p:cNvSpPr/>
            <p:nvPr/>
          </p:nvSpPr>
          <p:spPr>
            <a:xfrm>
              <a:off x="2600325" y="2508250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3" name="Freeform 81"/>
            <p:cNvSpPr/>
            <p:nvPr/>
          </p:nvSpPr>
          <p:spPr>
            <a:xfrm>
              <a:off x="2530475" y="2551113"/>
              <a:ext cx="69850" cy="55563"/>
            </a:xfrm>
            <a:custGeom>
              <a:avLst/>
              <a:gdLst/>
              <a:ahLst/>
              <a:cxnLst>
                <a:cxn ang="0">
                  <a:pos x="11210" y="0"/>
                </a:cxn>
                <a:cxn ang="0">
                  <a:pos x="4312" y="24309"/>
                </a:cxn>
                <a:cxn ang="0">
                  <a:pos x="69850" y="55563"/>
                </a:cxn>
              </a:cxnLst>
              <a:pathLst>
                <a:path w="81" h="64">
                  <a:moveTo>
                    <a:pt x="13" y="0"/>
                  </a:moveTo>
                  <a:cubicBezTo>
                    <a:pt x="8" y="14"/>
                    <a:pt x="0" y="16"/>
                    <a:pt x="5" y="28"/>
                  </a:cubicBezTo>
                  <a:cubicBezTo>
                    <a:pt x="11" y="40"/>
                    <a:pt x="42" y="64"/>
                    <a:pt x="81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4" name="Freeform 82"/>
            <p:cNvSpPr/>
            <p:nvPr/>
          </p:nvSpPr>
          <p:spPr>
            <a:xfrm>
              <a:off x="2600325" y="2551113"/>
              <a:ext cx="71438" cy="55563"/>
            </a:xfrm>
            <a:custGeom>
              <a:avLst/>
              <a:gdLst/>
              <a:ahLst/>
              <a:cxnLst>
                <a:cxn ang="0">
                  <a:pos x="59241" y="0"/>
                </a:cxn>
                <a:cxn ang="0">
                  <a:pos x="66211" y="24309"/>
                </a:cxn>
                <a:cxn ang="0">
                  <a:pos x="0" y="55563"/>
                </a:cxn>
              </a:cxnLst>
              <a:pathLst>
                <a:path w="82" h="64">
                  <a:moveTo>
                    <a:pt x="68" y="0"/>
                  </a:moveTo>
                  <a:cubicBezTo>
                    <a:pt x="74" y="14"/>
                    <a:pt x="82" y="16"/>
                    <a:pt x="76" y="28"/>
                  </a:cubicBezTo>
                  <a:cubicBezTo>
                    <a:pt x="71" y="40"/>
                    <a:pt x="40" y="64"/>
                    <a:pt x="0" y="64"/>
                  </a:cubicBezTo>
                </a:path>
              </a:pathLst>
            </a:custGeom>
            <a:noFill/>
            <a:ln w="349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3325" name="Freeform 83"/>
            <p:cNvSpPr/>
            <p:nvPr/>
          </p:nvSpPr>
          <p:spPr>
            <a:xfrm>
              <a:off x="2562225" y="2613025"/>
              <a:ext cx="77788" cy="23813"/>
            </a:xfrm>
            <a:custGeom>
              <a:avLst/>
              <a:gdLst/>
              <a:ahLst/>
              <a:cxnLst>
                <a:cxn ang="0">
                  <a:pos x="77788" y="0"/>
                </a:cxn>
                <a:cxn ang="0">
                  <a:pos x="38894" y="23813"/>
                </a:cxn>
                <a:cxn ang="0">
                  <a:pos x="0" y="0"/>
                </a:cxn>
              </a:cxnLst>
              <a:pathLst>
                <a:path w="88" h="27">
                  <a:moveTo>
                    <a:pt x="88" y="0"/>
                  </a:moveTo>
                  <a:cubicBezTo>
                    <a:pt x="88" y="0"/>
                    <a:pt x="69" y="27"/>
                    <a:pt x="44" y="27"/>
                  </a:cubicBezTo>
                  <a:cubicBezTo>
                    <a:pt x="20" y="27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3326" name="Freeform 84"/>
            <p:cNvSpPr/>
            <p:nvPr/>
          </p:nvSpPr>
          <p:spPr>
            <a:xfrm>
              <a:off x="2544763" y="2297113"/>
              <a:ext cx="112713" cy="219075"/>
            </a:xfrm>
            <a:custGeom>
              <a:avLst/>
              <a:gdLst/>
              <a:ahLst/>
              <a:cxnLst>
                <a:cxn ang="0">
                  <a:pos x="38100" y="219075"/>
                </a:cxn>
                <a:cxn ang="0">
                  <a:pos x="0" y="15875"/>
                </a:cxn>
                <a:cxn ang="0">
                  <a:pos x="9525" y="0"/>
                </a:cxn>
                <a:cxn ang="0">
                  <a:pos x="25400" y="31750"/>
                </a:cxn>
                <a:cxn ang="0">
                  <a:pos x="39688" y="0"/>
                </a:cxn>
                <a:cxn ang="0">
                  <a:pos x="55563" y="31750"/>
                </a:cxn>
                <a:cxn ang="0">
                  <a:pos x="71438" y="0"/>
                </a:cxn>
                <a:cxn ang="0">
                  <a:pos x="87313" y="31750"/>
                </a:cxn>
                <a:cxn ang="0">
                  <a:pos x="103188" y="0"/>
                </a:cxn>
                <a:cxn ang="0">
                  <a:pos x="112713" y="15875"/>
                </a:cxn>
                <a:cxn ang="0">
                  <a:pos x="73025" y="219075"/>
                </a:cxn>
              </a:cxnLst>
              <a:pathLst>
                <a:path w="71" h="138">
                  <a:moveTo>
                    <a:pt x="24" y="138"/>
                  </a:moveTo>
                  <a:lnTo>
                    <a:pt x="0" y="10"/>
                  </a:lnTo>
                  <a:lnTo>
                    <a:pt x="6" y="0"/>
                  </a:lnTo>
                  <a:lnTo>
                    <a:pt x="16" y="20"/>
                  </a:lnTo>
                  <a:lnTo>
                    <a:pt x="25" y="0"/>
                  </a:lnTo>
                  <a:lnTo>
                    <a:pt x="35" y="20"/>
                  </a:lnTo>
                  <a:lnTo>
                    <a:pt x="45" y="0"/>
                  </a:lnTo>
                  <a:lnTo>
                    <a:pt x="55" y="20"/>
                  </a:lnTo>
                  <a:lnTo>
                    <a:pt x="65" y="0"/>
                  </a:lnTo>
                  <a:lnTo>
                    <a:pt x="71" y="10"/>
                  </a:lnTo>
                  <a:lnTo>
                    <a:pt x="46" y="138"/>
                  </a:lnTo>
                </a:path>
              </a:pathLst>
            </a:custGeom>
            <a:noFill/>
            <a:ln w="11113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pic>
        <p:nvPicPr>
          <p:cNvPr id="13327" name="Picture 1" descr="data_extraction_s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788" y="1346200"/>
            <a:ext cx="5902325" cy="3857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08163"/>
            <a:ext cx="5122863" cy="341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To Do With These Data?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矩形 7"/>
          <p:cNvSpPr/>
          <p:nvPr/>
        </p:nvSpPr>
        <p:spPr>
          <a:xfrm>
            <a:off x="7389813" y="4394200"/>
            <a:ext cx="3449637" cy="1938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IN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Knowledge discovery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Data Mining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Statistical Modeling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IN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 Data Driven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Predictive Analytics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Deep Learning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4340" name="矩形 8"/>
          <p:cNvSpPr/>
          <p:nvPr/>
        </p:nvSpPr>
        <p:spPr>
          <a:xfrm>
            <a:off x="6478588" y="1690688"/>
            <a:ext cx="459898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#</a:t>
            </a:r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Aggregation and Statistics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Data warehousing and OLAP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IN" altLang="zh-CN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#</a:t>
            </a:r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Indexing, Searching, and Querying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Keyword based search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– Pattern matching (XML/RDF)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434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75" y="4195763"/>
            <a:ext cx="2676525" cy="178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exactly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 Data Science?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63778" y="2133600"/>
            <a:ext cx="3009900" cy="15811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64095" y="3867150"/>
            <a:ext cx="3408363" cy="15811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IN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25283" y="1750060"/>
            <a:ext cx="1371600" cy="1581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2080" y="3932873"/>
            <a:ext cx="989013" cy="1581150"/>
          </a:xfrm>
          <a:prstGeom prst="rect">
            <a:avLst/>
          </a:pr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B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14950" y="3867150"/>
            <a:ext cx="1330325" cy="1581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17" y="1691005"/>
            <a:ext cx="1200150" cy="76200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A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" y="2542858"/>
            <a:ext cx="1200150" cy="762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9" name="矩形 10"/>
          <p:cNvSpPr/>
          <p:nvPr/>
        </p:nvSpPr>
        <p:spPr>
          <a:xfrm>
            <a:off x="3422015" y="2978150"/>
            <a:ext cx="3449638" cy="736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IN" altLang="zh-CN" sz="1400" dirty="0">
                <a:solidFill>
                  <a:srgbClr val="A6A6A6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MATHS AND STATISTICAL KNOWLEDGE.</a:t>
            </a:r>
            <a:endParaRPr lang="en-IN" altLang="zh-CN" sz="1400" dirty="0">
              <a:solidFill>
                <a:srgbClr val="A6A6A6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IN" altLang="zh-CN" sz="1400" dirty="0">
                <a:solidFill>
                  <a:srgbClr val="A6A6A6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SUBSTANTIVE EXPERTISE</a:t>
            </a:r>
            <a:endParaRPr lang="en-IN" altLang="zh-CN" sz="1400" dirty="0">
              <a:solidFill>
                <a:srgbClr val="A6A6A6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IN" altLang="zh-CN" sz="1400" dirty="0">
                <a:solidFill>
                  <a:srgbClr val="A6A6A6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HACKING SKILLS</a:t>
            </a:r>
            <a:endParaRPr lang="en-IN" altLang="zh-CN" sz="1400" dirty="0">
              <a:solidFill>
                <a:srgbClr val="A6A6A6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5370" name="矩形 11"/>
          <p:cNvSpPr/>
          <p:nvPr/>
        </p:nvSpPr>
        <p:spPr>
          <a:xfrm>
            <a:off x="3422015" y="1392555"/>
            <a:ext cx="3756025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Some definitions link computational, statistical, and</a:t>
            </a:r>
            <a:endParaRPr lang="zh-CN" altLang="en-US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substantive expertise</a:t>
            </a:r>
            <a:r>
              <a:rPr lang="en-IN" altLang="zh-CN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:</a:t>
            </a:r>
            <a:endParaRPr lang="en-IN" altLang="zh-CN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endParaRPr lang="en-IN" altLang="zh-CN" sz="2400" dirty="0">
              <a:solidFill>
                <a:srgbClr val="1C7C5A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6394" name="矩形 11"/>
          <p:cNvSpPr/>
          <p:nvPr/>
        </p:nvSpPr>
        <p:spPr>
          <a:xfrm>
            <a:off x="1353820" y="3933190"/>
            <a:ext cx="38855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IN" altLang="zh-CN" sz="2400" dirty="0">
                <a:solidFill>
                  <a:srgbClr val="1C7C5A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Other definitions focus more on technical skills alone.</a:t>
            </a:r>
            <a:endParaRPr lang="en-IN" altLang="zh-CN" sz="2400" dirty="0">
              <a:solidFill>
                <a:srgbClr val="1C7C5A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endParaRPr lang="en-IN" altLang="zh-CN" sz="2400" dirty="0">
              <a:solidFill>
                <a:srgbClr val="1C7C5A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6393" name="矩形 10"/>
          <p:cNvSpPr/>
          <p:nvPr/>
        </p:nvSpPr>
        <p:spPr>
          <a:xfrm>
            <a:off x="1571625" y="4911090"/>
            <a:ext cx="3449638" cy="736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IN" altLang="zh-CN" sz="1400" dirty="0">
                <a:solidFill>
                  <a:srgbClr val="A6A6A6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DATA BOOTHS</a:t>
            </a:r>
            <a:endParaRPr lang="en-IN" altLang="zh-CN" sz="1400" dirty="0">
              <a:solidFill>
                <a:srgbClr val="A6A6A6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IN" altLang="zh-CN" sz="1400" dirty="0">
                <a:solidFill>
                  <a:srgbClr val="A6A6A6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STATS NERDS</a:t>
            </a:r>
            <a:endParaRPr lang="en-IN" altLang="zh-CN" sz="1400" dirty="0">
              <a:solidFill>
                <a:srgbClr val="A6A6A6"/>
              </a:solidFill>
              <a:latin typeface="Calibri" panose="020F050202020403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IN" altLang="zh-CN" sz="1400" dirty="0">
                <a:solidFill>
                  <a:srgbClr val="A6A6A6"/>
                </a:solidFill>
                <a:latin typeface="Calibri" panose="020F050202020403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GRAPHIC DESIGNERS</a:t>
            </a:r>
            <a:endParaRPr lang="en-IN" altLang="zh-CN" sz="1400" dirty="0">
              <a:solidFill>
                <a:srgbClr val="A6A6A6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defTabSz="914400"/>
            <a:r>
              <a:rPr lang="en-IN" altLang="en-US" kern="1200">
                <a:latin typeface="+mj-lt"/>
                <a:ea typeface="Arial" panose="020B0604020202020204" pitchFamily="34" charset="0"/>
                <a:cs typeface="+mj-cs"/>
              </a:rPr>
              <a:t>W</a:t>
            </a:r>
            <a:r>
              <a:rPr lang="en-IN" altLang="en-US" sz="2800" kern="1200">
                <a:latin typeface="+mj-lt"/>
                <a:ea typeface="Arial" panose="020B0604020202020204" pitchFamily="34" charset="0"/>
                <a:cs typeface="+mj-cs"/>
              </a:rPr>
              <a:t>HAT EXACTLY IS DATA SCIENCE THEN?</a:t>
            </a:r>
            <a:endParaRPr lang="en-IN" altLang="en-US" sz="2800" kern="1200">
              <a:latin typeface="+mj-lt"/>
              <a:ea typeface="Arial" panose="020B0604020202020204" pitchFamily="34" charset="0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86915"/>
            <a:ext cx="10705465" cy="3538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fontAlgn="base"/>
            <a:r>
              <a:rPr lang="en-US" sz="2800" strike="noStrike" noProof="1"/>
              <a:t>An area that manages, manipulates,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extracts, and interprets knowledge from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tremendous amount of data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• Data science (DS) is a multidisciplinary field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of study with goal to address the challenges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in big data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• Data science principles apply to all data –</a:t>
            </a:r>
            <a:endParaRPr lang="en-US" sz="2800" strike="noStrike" noProof="1"/>
          </a:p>
          <a:p>
            <a:pPr fontAlgn="base"/>
            <a:r>
              <a:rPr lang="en-US" sz="2800" strike="noStrike" noProof="1"/>
              <a:t>big and small</a:t>
            </a:r>
            <a:endParaRPr lang="en-US" sz="2800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Economics &amp; Data Science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3140" y="1494155"/>
            <a:ext cx="5902960" cy="432054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4" name="矩形 9"/>
          <p:cNvSpPr/>
          <p:nvPr/>
        </p:nvSpPr>
        <p:spPr>
          <a:xfrm>
            <a:off x="6504305" y="2373630"/>
            <a:ext cx="53276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Roughly 13% of current data scientists have an Economics degree. For comparison, the most well-represented discipline is data science and analysis, which takes up 21% of the pie. Therefore, Economics is indeed a competitive discipline when it comes to data science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 descr="d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494155"/>
            <a:ext cx="556387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80975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anchor="ctr" anchorCtr="0"/>
          <a:p>
            <a:pPr defTabSz="914400"/>
            <a:r>
              <a:rPr lang="en-IN" altLang="zh-CN" sz="4400" kern="1200" dirty="0">
                <a:latin typeface="+mj-lt"/>
                <a:ea typeface="Arial" panose="020B0604020202020204" pitchFamily="34" charset="0"/>
                <a:cs typeface="+mj-cs"/>
              </a:rPr>
              <a:t>S</a:t>
            </a:r>
            <a:r>
              <a:rPr lang="en-IN" altLang="zh-CN" sz="2800" kern="1200" dirty="0">
                <a:latin typeface="+mj-lt"/>
                <a:ea typeface="Arial" panose="020B0604020202020204" pitchFamily="34" charset="0"/>
                <a:cs typeface="+mj-cs"/>
              </a:rPr>
              <a:t>OME REASONS WHY D.S. GO HAND IN HAND WITH ECONOMICS:</a:t>
            </a:r>
            <a:endParaRPr lang="en-IN" altLang="zh-CN" sz="2800" kern="1200" dirty="0">
              <a:latin typeface="+mj-lt"/>
              <a:ea typeface="Arial" panose="020B0604020202020204" pitchFamily="34" charset="0"/>
              <a:cs typeface="+mj-cs"/>
            </a:endParaRPr>
          </a:p>
        </p:txBody>
      </p:sp>
      <p:sp>
        <p:nvSpPr>
          <p:cNvPr id="20482" name="文本占位符 2"/>
          <p:cNvSpPr>
            <a:spLocks noGrp="1"/>
          </p:cNvSpPr>
          <p:nvPr>
            <p:ph type="body" idx="1"/>
          </p:nvPr>
        </p:nvSpPr>
        <p:spPr>
          <a:xfrm>
            <a:off x="1593215" y="2123440"/>
            <a:ext cx="8345805" cy="4791710"/>
          </a:xfrm>
        </p:spPr>
        <p:txBody>
          <a:bodyPr wrap="square" lIns="91440" tIns="45720" rIns="91440" bIns="45720" anchor="t"/>
          <a:p>
            <a:pPr defTabSz="914400"/>
            <a:r>
              <a:rPr lang="en-IN" altLang="zh-CN" sz="1800" kern="1200" dirty="0">
                <a:latin typeface="+mn-lt"/>
                <a:ea typeface="Arial" panose="020B0604020202020204" pitchFamily="34" charset="0"/>
                <a:cs typeface="+mn-cs"/>
              </a:rPr>
              <a:t>THE FACTS ARE QUITE OBVIOUS, DATA SCIENTISTS CAN POSSIBILY BE GOOD ECONOMISTS AS WELL AS GOOD ECONOMIST MAY HAVE WHAT IT TAKES TO BE A DATA SCIENTIST.</a:t>
            </a:r>
            <a:endParaRPr lang="en-IN" altLang="zh-CN" sz="18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sz="1800" kern="1200" dirty="0">
                <a:latin typeface="+mn-lt"/>
                <a:ea typeface="Arial" panose="020B0604020202020204" pitchFamily="34" charset="0"/>
                <a:cs typeface="+mn-cs"/>
              </a:rPr>
              <a:t>BECAUSE,</a:t>
            </a:r>
            <a:endParaRPr lang="en-IN" altLang="zh-CN" sz="1800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i="1" kern="1200" dirty="0">
                <a:latin typeface="+mn-lt"/>
                <a:ea typeface="Arial" panose="020B0604020202020204" pitchFamily="34" charset="0"/>
                <a:cs typeface="+mn-cs"/>
              </a:rPr>
              <a:t>Economics frequently intertwines with Mathematics, Finance, Psychology, and Politics.</a:t>
            </a:r>
            <a:endParaRPr lang="en-IN" altLang="zh-CN" i="1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i="1" kern="1200" dirty="0">
                <a:latin typeface="+mn-lt"/>
                <a:ea typeface="Arial" panose="020B0604020202020204" pitchFamily="34" charset="0"/>
                <a:cs typeface="+mn-cs"/>
              </a:rPr>
              <a:t>An economist’s approach is always meant to be interdisciplinary.</a:t>
            </a:r>
            <a:endParaRPr lang="en-IN" altLang="zh-CN" i="1" kern="1200" dirty="0">
              <a:latin typeface="+mn-lt"/>
              <a:ea typeface="Arial" panose="020B0604020202020204" pitchFamily="34" charset="0"/>
              <a:cs typeface="+mn-cs"/>
            </a:endParaRPr>
          </a:p>
          <a:p>
            <a:pPr defTabSz="914400"/>
            <a:r>
              <a:rPr lang="en-IN" altLang="zh-CN" i="1" kern="1200" dirty="0">
                <a:latin typeface="+mn-lt"/>
                <a:ea typeface="Arial" panose="020B0604020202020204" pitchFamily="34" charset="0"/>
                <a:cs typeface="+mn-cs"/>
              </a:rPr>
              <a:t>The technical capabilities of an economist are often quite impressive.</a:t>
            </a:r>
            <a:endParaRPr lang="en-IN" altLang="zh-CN" i="1" kern="1200"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4894</Words>
  <Application>WPS Presentation</Application>
  <PresentationFormat>宽屏</PresentationFormat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Microsoft YaHei Light</vt:lpstr>
      <vt:lpstr>Microsoft YaHei</vt:lpstr>
      <vt:lpstr>Arial Unicode MS</vt:lpstr>
      <vt:lpstr>Calibri Light</vt:lpstr>
      <vt:lpstr>Office 主题</vt:lpstr>
      <vt:lpstr>1_Office 主题</vt:lpstr>
      <vt:lpstr>ROLE OF DATA SCIENCE IN ECONOMICS.</vt:lpstr>
      <vt:lpstr>OVERVIEW:  </vt:lpstr>
      <vt:lpstr>OBJECTIVES:</vt:lpstr>
      <vt:lpstr>DATA ALL AROUND!</vt:lpstr>
      <vt:lpstr>What To Do With These Data?</vt:lpstr>
      <vt:lpstr>What exactly is Data Science?</vt:lpstr>
      <vt:lpstr>WHAT EXACTLY IS DATA SCIENCE THEN?</vt:lpstr>
      <vt:lpstr>Economics &amp; Data Science</vt:lpstr>
      <vt:lpstr>SOME REASONS WHY D.S. GO HAND IN HAND WITH ECONOMICS:</vt:lpstr>
      <vt:lpstr>MAJOR ROLE OF DATA SCIENCE IN ECONOMICS:</vt:lpstr>
      <vt:lpstr>REAL LIFE EXAMPLES OF DATA SCIENCE BEING USED WITH ECONOMICS:</vt:lpstr>
      <vt:lpstr>METHODS AND TECHNIQUES:</vt:lpstr>
      <vt:lpstr>ECONOMETRICS, TERM TO PONDER UPON</vt:lpstr>
      <vt:lpstr>ADVANTAGES:</vt:lpstr>
      <vt:lpstr>CONCLUSIONS:</vt:lpstr>
      <vt:lpstr>REFERENCES: </vt:lpstr>
      <vt:lpstr>THANKS  FOR YOUR TIME, HOPE YOU LEARNT SOMETHING OF VALUE TODAY!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SHREYASH S BHATKAR</cp:lastModifiedBy>
  <cp:revision>43</cp:revision>
  <dcterms:created xsi:type="dcterms:W3CDTF">2015-10-06T12:45:00Z</dcterms:created>
  <dcterms:modified xsi:type="dcterms:W3CDTF">2021-10-25T06:56:55Z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8F13617B53B24EC1ACFBFDE02A5FE10A</vt:lpwstr>
  </property>
</Properties>
</file>