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86" r:id="rId4"/>
    <p:sldId id="287" r:id="rId5"/>
    <p:sldId id="263" r:id="rId6"/>
    <p:sldId id="268" r:id="rId7"/>
    <p:sldId id="267" r:id="rId8"/>
    <p:sldId id="271" r:id="rId9"/>
    <p:sldId id="272" r:id="rId10"/>
    <p:sldId id="273" r:id="rId11"/>
    <p:sldId id="274" r:id="rId12"/>
    <p:sldId id="270" r:id="rId13"/>
    <p:sldId id="275" r:id="rId14"/>
    <p:sldId id="279" r:id="rId15"/>
    <p:sldId id="285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2" autoAdjust="0"/>
  </p:normalViewPr>
  <p:slideViewPr>
    <p:cSldViewPr snapToGrid="0" showGuides="1">
      <p:cViewPr>
        <p:scale>
          <a:sx n="66" d="100"/>
          <a:sy n="66" d="100"/>
        </p:scale>
        <p:origin x="-876" y="-180"/>
      </p:cViewPr>
      <p:guideLst>
        <p:guide orient="horz" pos="21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227965" y="1964690"/>
            <a:ext cx="9219565" cy="3578227"/>
            <a:chOff x="3457574" y="1670223"/>
            <a:chExt cx="5143501" cy="3945614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08260" y="4700679"/>
              <a:ext cx="3318288" cy="915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4400"/>
              <a:r>
                <a:rPr lang="en-IN" alt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SHREYASH BHATKAR 41</a:t>
              </a:r>
              <a:endParaRPr lang="en-I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  <a:p>
              <a:pPr algn="ctr" defTabSz="914400"/>
              <a:endParaRPr lang="en-I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68691" y="1670223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17830" y="2435225"/>
            <a:ext cx="91890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5000"/>
              <a:t>ERGONOMICS CONSIDERATIONS </a:t>
            </a:r>
            <a:endParaRPr lang="en-IN" altLang="en-US" sz="5000"/>
          </a:p>
          <a:p>
            <a:r>
              <a:rPr lang="en-IN" altLang="en-US" sz="5000"/>
              <a:t>                 IN DESIGNS.</a:t>
            </a:r>
            <a:endParaRPr lang="en-IN" altLang="en-US" sz="500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IN THE BEDROOM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0" y="2129155"/>
            <a:ext cx="56521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Ergonomic instructions for your bedroom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0" y="2591435"/>
            <a:ext cx="5419725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There are a number of ergonomics things to consider when buying the right bed for your bedroom. Number one is to have experts to support you to choose a bed that is comfortable and fits your body in a good ergonomic way. A bed should support your body to stay in a neutral, relaxed position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throughout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 whole night.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 descr="hedding-sovr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10" y="1772285"/>
            <a:ext cx="6917055" cy="33127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8" name="文本框 28"/>
          <p:cNvSpPr txBox="1"/>
          <p:nvPr/>
        </p:nvSpPr>
        <p:spPr>
          <a:xfrm>
            <a:off x="290513" y="254000"/>
            <a:ext cx="3744912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IMPORTANCE OF ERGONOMICS</a:t>
            </a:r>
            <a:endParaRPr lang="en-IN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70720">
            <a:off x="1036638" y="2460625"/>
            <a:ext cx="2270125" cy="227012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 rot="2770720">
            <a:off x="3027363" y="1387475"/>
            <a:ext cx="1730375" cy="17303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2770720">
            <a:off x="3027363" y="4059238"/>
            <a:ext cx="1730375" cy="17303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63433" y="2289160"/>
            <a:ext cx="805260" cy="805256"/>
            <a:chOff x="530226" y="4791075"/>
            <a:chExt cx="274638" cy="2746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Freeform 189"/>
            <p:cNvSpPr/>
            <p:nvPr/>
          </p:nvSpPr>
          <p:spPr bwMode="auto">
            <a:xfrm>
              <a:off x="639763" y="4791075"/>
              <a:ext cx="53975" cy="49212"/>
            </a:xfrm>
            <a:custGeom>
              <a:avLst/>
              <a:gdLst>
                <a:gd name="T0" fmla="*/ 55 w 56"/>
                <a:gd name="T1" fmla="*/ 51 h 51"/>
                <a:gd name="T2" fmla="*/ 56 w 56"/>
                <a:gd name="T3" fmla="*/ 51 h 51"/>
                <a:gd name="T4" fmla="*/ 28 w 56"/>
                <a:gd name="T5" fmla="*/ 0 h 51"/>
                <a:gd name="T6" fmla="*/ 0 w 56"/>
                <a:gd name="T7" fmla="*/ 51 h 51"/>
                <a:gd name="T8" fmla="*/ 1 w 56"/>
                <a:gd name="T9" fmla="*/ 51 h 51"/>
                <a:gd name="T10" fmla="*/ 28 w 56"/>
                <a:gd name="T11" fmla="*/ 47 h 51"/>
                <a:gd name="T12" fmla="*/ 55 w 5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55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0" y="49"/>
                    <a:pt x="19" y="47"/>
                    <a:pt x="28" y="47"/>
                  </a:cubicBezTo>
                  <a:cubicBezTo>
                    <a:pt x="37" y="47"/>
                    <a:pt x="4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90"/>
            <p:cNvSpPr/>
            <p:nvPr/>
          </p:nvSpPr>
          <p:spPr bwMode="auto">
            <a:xfrm>
              <a:off x="755651" y="4902200"/>
              <a:ext cx="49213" cy="52387"/>
            </a:xfrm>
            <a:custGeom>
              <a:avLst/>
              <a:gdLst>
                <a:gd name="T0" fmla="*/ 0 w 51"/>
                <a:gd name="T1" fmla="*/ 54 h 55"/>
                <a:gd name="T2" fmla="*/ 0 w 51"/>
                <a:gd name="T3" fmla="*/ 55 h 55"/>
                <a:gd name="T4" fmla="*/ 51 w 51"/>
                <a:gd name="T5" fmla="*/ 27 h 55"/>
                <a:gd name="T6" fmla="*/ 0 w 51"/>
                <a:gd name="T7" fmla="*/ 0 h 55"/>
                <a:gd name="T8" fmla="*/ 0 w 51"/>
                <a:gd name="T9" fmla="*/ 1 h 55"/>
                <a:gd name="T10" fmla="*/ 3 w 51"/>
                <a:gd name="T11" fmla="*/ 27 h 55"/>
                <a:gd name="T12" fmla="*/ 0 w 51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0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3" y="18"/>
                    <a:pt x="3" y="27"/>
                  </a:cubicBezTo>
                  <a:cubicBezTo>
                    <a:pt x="3" y="37"/>
                    <a:pt x="2" y="4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91"/>
            <p:cNvSpPr/>
            <p:nvPr/>
          </p:nvSpPr>
          <p:spPr bwMode="auto">
            <a:xfrm>
              <a:off x="711201" y="4832350"/>
              <a:ext cx="52388" cy="52387"/>
            </a:xfrm>
            <a:custGeom>
              <a:avLst/>
              <a:gdLst>
                <a:gd name="T0" fmla="*/ 37 w 55"/>
                <a:gd name="T1" fmla="*/ 52 h 54"/>
                <a:gd name="T2" fmla="*/ 40 w 55"/>
                <a:gd name="T3" fmla="*/ 54 h 54"/>
                <a:gd name="T4" fmla="*/ 55 w 55"/>
                <a:gd name="T5" fmla="*/ 0 h 54"/>
                <a:gd name="T6" fmla="*/ 0 w 55"/>
                <a:gd name="T7" fmla="*/ 15 h 54"/>
                <a:gd name="T8" fmla="*/ 2 w 55"/>
                <a:gd name="T9" fmla="*/ 17 h 54"/>
                <a:gd name="T10" fmla="*/ 37 w 55"/>
                <a:gd name="T11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37" y="52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7" y="26"/>
                    <a:pt x="29" y="38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92"/>
            <p:cNvSpPr/>
            <p:nvPr/>
          </p:nvSpPr>
          <p:spPr bwMode="auto">
            <a:xfrm>
              <a:off x="641351" y="5016500"/>
              <a:ext cx="52388" cy="49212"/>
            </a:xfrm>
            <a:custGeom>
              <a:avLst/>
              <a:gdLst>
                <a:gd name="T0" fmla="*/ 0 w 55"/>
                <a:gd name="T1" fmla="*/ 0 h 51"/>
                <a:gd name="T2" fmla="*/ 0 w 55"/>
                <a:gd name="T3" fmla="*/ 0 h 51"/>
                <a:gd name="T4" fmla="*/ 27 w 55"/>
                <a:gd name="T5" fmla="*/ 51 h 51"/>
                <a:gd name="T6" fmla="*/ 55 w 55"/>
                <a:gd name="T7" fmla="*/ 0 h 51"/>
                <a:gd name="T8" fmla="*/ 54 w 55"/>
                <a:gd name="T9" fmla="*/ 0 h 51"/>
                <a:gd name="T10" fmla="*/ 27 w 55"/>
                <a:gd name="T11" fmla="*/ 4 h 51"/>
                <a:gd name="T12" fmla="*/ 0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2"/>
                    <a:pt x="36" y="4"/>
                    <a:pt x="27" y="4"/>
                  </a:cubicBezTo>
                  <a:cubicBezTo>
                    <a:pt x="18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93"/>
            <p:cNvSpPr/>
            <p:nvPr/>
          </p:nvSpPr>
          <p:spPr bwMode="auto">
            <a:xfrm>
              <a:off x="530226" y="4902200"/>
              <a:ext cx="47625" cy="52387"/>
            </a:xfrm>
            <a:custGeom>
              <a:avLst/>
              <a:gdLst>
                <a:gd name="T0" fmla="*/ 51 w 51"/>
                <a:gd name="T1" fmla="*/ 0 h 55"/>
                <a:gd name="T2" fmla="*/ 51 w 51"/>
                <a:gd name="T3" fmla="*/ 0 h 55"/>
                <a:gd name="T4" fmla="*/ 0 w 51"/>
                <a:gd name="T5" fmla="*/ 27 h 55"/>
                <a:gd name="T6" fmla="*/ 51 w 51"/>
                <a:gd name="T7" fmla="*/ 55 h 55"/>
                <a:gd name="T8" fmla="*/ 51 w 51"/>
                <a:gd name="T9" fmla="*/ 55 h 55"/>
                <a:gd name="T10" fmla="*/ 47 w 51"/>
                <a:gd name="T11" fmla="*/ 27 h 55"/>
                <a:gd name="T12" fmla="*/ 51 w 51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46"/>
                    <a:pt x="47" y="37"/>
                    <a:pt x="47" y="27"/>
                  </a:cubicBezTo>
                  <a:cubicBezTo>
                    <a:pt x="47" y="18"/>
                    <a:pt x="48" y="8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94"/>
            <p:cNvSpPr/>
            <p:nvPr/>
          </p:nvSpPr>
          <p:spPr bwMode="auto">
            <a:xfrm>
              <a:off x="571501" y="4972050"/>
              <a:ext cx="50800" cy="52387"/>
            </a:xfrm>
            <a:custGeom>
              <a:avLst/>
              <a:gdLst>
                <a:gd name="T0" fmla="*/ 16 w 54"/>
                <a:gd name="T1" fmla="*/ 2 h 55"/>
                <a:gd name="T2" fmla="*/ 15 w 54"/>
                <a:gd name="T3" fmla="*/ 0 h 55"/>
                <a:gd name="T4" fmla="*/ 0 w 54"/>
                <a:gd name="T5" fmla="*/ 55 h 55"/>
                <a:gd name="T6" fmla="*/ 54 w 54"/>
                <a:gd name="T7" fmla="*/ 40 h 55"/>
                <a:gd name="T8" fmla="*/ 53 w 54"/>
                <a:gd name="T9" fmla="*/ 38 h 55"/>
                <a:gd name="T10" fmla="*/ 16 w 5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16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38" y="29"/>
                    <a:pt x="25" y="1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195"/>
            <p:cNvSpPr/>
            <p:nvPr/>
          </p:nvSpPr>
          <p:spPr bwMode="auto">
            <a:xfrm>
              <a:off x="711201" y="4972050"/>
              <a:ext cx="52388" cy="52387"/>
            </a:xfrm>
            <a:custGeom>
              <a:avLst/>
              <a:gdLst>
                <a:gd name="T0" fmla="*/ 38 w 55"/>
                <a:gd name="T1" fmla="*/ 2 h 55"/>
                <a:gd name="T2" fmla="*/ 2 w 55"/>
                <a:gd name="T3" fmla="*/ 38 h 55"/>
                <a:gd name="T4" fmla="*/ 0 w 55"/>
                <a:gd name="T5" fmla="*/ 40 h 55"/>
                <a:gd name="T6" fmla="*/ 55 w 55"/>
                <a:gd name="T7" fmla="*/ 55 h 55"/>
                <a:gd name="T8" fmla="*/ 40 w 55"/>
                <a:gd name="T9" fmla="*/ 0 h 55"/>
                <a:gd name="T10" fmla="*/ 38 w 55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38" y="2"/>
                  </a:moveTo>
                  <a:cubicBezTo>
                    <a:pt x="29" y="17"/>
                    <a:pt x="17" y="29"/>
                    <a:pt x="2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96"/>
            <p:cNvSpPr/>
            <p:nvPr/>
          </p:nvSpPr>
          <p:spPr bwMode="auto">
            <a:xfrm>
              <a:off x="569913" y="4832350"/>
              <a:ext cx="52388" cy="52387"/>
            </a:xfrm>
            <a:custGeom>
              <a:avLst/>
              <a:gdLst>
                <a:gd name="T0" fmla="*/ 54 w 55"/>
                <a:gd name="T1" fmla="*/ 17 h 54"/>
                <a:gd name="T2" fmla="*/ 55 w 55"/>
                <a:gd name="T3" fmla="*/ 15 h 54"/>
                <a:gd name="T4" fmla="*/ 0 w 55"/>
                <a:gd name="T5" fmla="*/ 0 h 54"/>
                <a:gd name="T6" fmla="*/ 16 w 55"/>
                <a:gd name="T7" fmla="*/ 54 h 54"/>
                <a:gd name="T8" fmla="*/ 17 w 55"/>
                <a:gd name="T9" fmla="*/ 53 h 54"/>
                <a:gd name="T10" fmla="*/ 54 w 55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4" y="17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8"/>
                    <a:pt x="39" y="25"/>
                    <a:pt x="5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197"/>
            <p:cNvSpPr>
              <a:spLocks noChangeArrowheads="1"/>
            </p:cNvSpPr>
            <p:nvPr/>
          </p:nvSpPr>
          <p:spPr bwMode="auto">
            <a:xfrm>
              <a:off x="596901" y="4859338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24" name="文本框 18"/>
          <p:cNvSpPr txBox="1"/>
          <p:nvPr/>
        </p:nvSpPr>
        <p:spPr>
          <a:xfrm>
            <a:off x="3296920" y="4970780"/>
            <a:ext cx="11604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Bend at the knees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6" name="Freeform 490"/>
          <p:cNvSpPr>
            <a:spLocks noEditPoints="1"/>
          </p:cNvSpPr>
          <p:nvPr/>
        </p:nvSpPr>
        <p:spPr bwMode="auto">
          <a:xfrm>
            <a:off x="3603625" y="1441450"/>
            <a:ext cx="547688" cy="549275"/>
          </a:xfrm>
          <a:custGeom>
            <a:avLst/>
            <a:gdLst>
              <a:gd name="T0" fmla="*/ 441625 w 294"/>
              <a:gd name="T1" fmla="*/ 108076 h 294"/>
              <a:gd name="T2" fmla="*/ 285099 w 294"/>
              <a:gd name="T3" fmla="*/ 18634 h 294"/>
              <a:gd name="T4" fmla="*/ 298143 w 294"/>
              <a:gd name="T5" fmla="*/ 85716 h 294"/>
              <a:gd name="T6" fmla="*/ 152798 w 294"/>
              <a:gd name="T7" fmla="*/ 229197 h 294"/>
              <a:gd name="T8" fmla="*/ 55902 w 294"/>
              <a:gd name="T9" fmla="*/ 201246 h 294"/>
              <a:gd name="T10" fmla="*/ 137891 w 294"/>
              <a:gd name="T11" fmla="*/ 365224 h 294"/>
              <a:gd name="T12" fmla="*/ 0 w 294"/>
              <a:gd name="T13" fmla="*/ 532929 h 294"/>
              <a:gd name="T14" fmla="*/ 14907 w 294"/>
              <a:gd name="T15" fmla="*/ 547836 h 294"/>
              <a:gd name="T16" fmla="*/ 182613 w 294"/>
              <a:gd name="T17" fmla="*/ 409945 h 294"/>
              <a:gd name="T18" fmla="*/ 346591 w 294"/>
              <a:gd name="T19" fmla="*/ 491934 h 294"/>
              <a:gd name="T20" fmla="*/ 318640 w 294"/>
              <a:gd name="T21" fmla="*/ 396902 h 294"/>
              <a:gd name="T22" fmla="*/ 463985 w 294"/>
              <a:gd name="T23" fmla="*/ 251557 h 294"/>
              <a:gd name="T24" fmla="*/ 529204 w 294"/>
              <a:gd name="T25" fmla="*/ 264601 h 294"/>
              <a:gd name="T26" fmla="*/ 441625 w 294"/>
              <a:gd name="T27" fmla="*/ 108076 h 294"/>
              <a:gd name="T28" fmla="*/ 324231 w 294"/>
              <a:gd name="T29" fmla="*/ 158388 h 294"/>
              <a:gd name="T30" fmla="*/ 216154 w 294"/>
              <a:gd name="T31" fmla="*/ 268328 h 294"/>
              <a:gd name="T32" fmla="*/ 191930 w 294"/>
              <a:gd name="T33" fmla="*/ 268328 h 294"/>
              <a:gd name="T34" fmla="*/ 191930 w 294"/>
              <a:gd name="T35" fmla="*/ 244104 h 294"/>
              <a:gd name="T36" fmla="*/ 301870 w 294"/>
              <a:gd name="T37" fmla="*/ 134164 h 294"/>
              <a:gd name="T38" fmla="*/ 324231 w 294"/>
              <a:gd name="T39" fmla="*/ 134164 h 294"/>
              <a:gd name="T40" fmla="*/ 324231 w 294"/>
              <a:gd name="T41" fmla="*/ 158388 h 2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4" h="294">
                <a:moveTo>
                  <a:pt x="237" y="58"/>
                </a:moveTo>
                <a:cubicBezTo>
                  <a:pt x="197" y="17"/>
                  <a:pt x="163" y="0"/>
                  <a:pt x="153" y="10"/>
                </a:cubicBezTo>
                <a:cubicBezTo>
                  <a:pt x="147" y="16"/>
                  <a:pt x="150" y="29"/>
                  <a:pt x="160" y="46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57" y="106"/>
                  <a:pt x="38" y="101"/>
                  <a:pt x="30" y="108"/>
                </a:cubicBezTo>
                <a:cubicBezTo>
                  <a:pt x="19" y="120"/>
                  <a:pt x="35" y="154"/>
                  <a:pt x="74" y="196"/>
                </a:cubicBezTo>
                <a:cubicBezTo>
                  <a:pt x="0" y="286"/>
                  <a:pt x="0" y="286"/>
                  <a:pt x="0" y="286"/>
                </a:cubicBezTo>
                <a:cubicBezTo>
                  <a:pt x="8" y="294"/>
                  <a:pt x="8" y="294"/>
                  <a:pt x="8" y="294"/>
                </a:cubicBezTo>
                <a:cubicBezTo>
                  <a:pt x="98" y="220"/>
                  <a:pt x="98" y="220"/>
                  <a:pt x="98" y="220"/>
                </a:cubicBezTo>
                <a:cubicBezTo>
                  <a:pt x="141" y="260"/>
                  <a:pt x="175" y="276"/>
                  <a:pt x="186" y="264"/>
                </a:cubicBezTo>
                <a:cubicBezTo>
                  <a:pt x="194" y="257"/>
                  <a:pt x="189" y="238"/>
                  <a:pt x="171" y="213"/>
                </a:cubicBezTo>
                <a:cubicBezTo>
                  <a:pt x="249" y="135"/>
                  <a:pt x="249" y="135"/>
                  <a:pt x="249" y="135"/>
                </a:cubicBezTo>
                <a:cubicBezTo>
                  <a:pt x="266" y="145"/>
                  <a:pt x="278" y="148"/>
                  <a:pt x="284" y="142"/>
                </a:cubicBezTo>
                <a:cubicBezTo>
                  <a:pt x="294" y="132"/>
                  <a:pt x="277" y="98"/>
                  <a:pt x="237" y="58"/>
                </a:cubicBezTo>
                <a:close/>
                <a:moveTo>
                  <a:pt x="174" y="85"/>
                </a:moveTo>
                <a:cubicBezTo>
                  <a:pt x="116" y="144"/>
                  <a:pt x="116" y="144"/>
                  <a:pt x="116" y="144"/>
                </a:cubicBezTo>
                <a:cubicBezTo>
                  <a:pt x="112" y="147"/>
                  <a:pt x="107" y="147"/>
                  <a:pt x="103" y="144"/>
                </a:cubicBezTo>
                <a:cubicBezTo>
                  <a:pt x="99" y="140"/>
                  <a:pt x="99" y="134"/>
                  <a:pt x="103" y="131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65" y="69"/>
                  <a:pt x="171" y="69"/>
                  <a:pt x="174" y="72"/>
                </a:cubicBezTo>
                <a:cubicBezTo>
                  <a:pt x="178" y="76"/>
                  <a:pt x="178" y="82"/>
                  <a:pt x="174" y="8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7" name="文本框 21"/>
          <p:cNvSpPr txBox="1"/>
          <p:nvPr/>
        </p:nvSpPr>
        <p:spPr>
          <a:xfrm>
            <a:off x="3081020" y="2038350"/>
            <a:ext cx="16243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b="1" dirty="0">
                <a:solidFill>
                  <a:srgbClr val="404040"/>
                </a:solidFill>
                <a:ea typeface="Calibri" panose="020F0502020204030204" pitchFamily="34" charset="0"/>
              </a:rPr>
              <a:t>Keep your back straight</a:t>
            </a:r>
            <a:endParaRPr lang="en-IN" altLang="zh-CN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16827" y="4159882"/>
            <a:ext cx="552844" cy="549824"/>
            <a:chOff x="9890126" y="4225925"/>
            <a:chExt cx="290513" cy="2889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" name="Freeform 438"/>
            <p:cNvSpPr/>
            <p:nvPr/>
          </p:nvSpPr>
          <p:spPr bwMode="auto">
            <a:xfrm>
              <a:off x="9982201" y="44656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39"/>
            <p:cNvSpPr/>
            <p:nvPr/>
          </p:nvSpPr>
          <p:spPr bwMode="auto">
            <a:xfrm>
              <a:off x="9990138" y="446722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40"/>
            <p:cNvSpPr/>
            <p:nvPr/>
          </p:nvSpPr>
          <p:spPr bwMode="auto">
            <a:xfrm>
              <a:off x="9986963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41"/>
            <p:cNvSpPr/>
            <p:nvPr/>
          </p:nvSpPr>
          <p:spPr bwMode="auto">
            <a:xfrm>
              <a:off x="9993313" y="4467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42"/>
            <p:cNvSpPr/>
            <p:nvPr/>
          </p:nvSpPr>
          <p:spPr bwMode="auto">
            <a:xfrm>
              <a:off x="9967913" y="445928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3"/>
            <p:cNvSpPr/>
            <p:nvPr/>
          </p:nvSpPr>
          <p:spPr bwMode="auto">
            <a:xfrm>
              <a:off x="9979026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4"/>
            <p:cNvSpPr/>
            <p:nvPr/>
          </p:nvSpPr>
          <p:spPr bwMode="auto">
            <a:xfrm>
              <a:off x="9964738" y="44577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45"/>
            <p:cNvSpPr/>
            <p:nvPr/>
          </p:nvSpPr>
          <p:spPr bwMode="auto">
            <a:xfrm>
              <a:off x="9971088" y="44624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446"/>
            <p:cNvSpPr/>
            <p:nvPr/>
          </p:nvSpPr>
          <p:spPr bwMode="auto">
            <a:xfrm>
              <a:off x="9975851" y="4464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447"/>
            <p:cNvSpPr/>
            <p:nvPr/>
          </p:nvSpPr>
          <p:spPr bwMode="auto">
            <a:xfrm>
              <a:off x="9998076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448"/>
            <p:cNvSpPr/>
            <p:nvPr/>
          </p:nvSpPr>
          <p:spPr bwMode="auto">
            <a:xfrm>
              <a:off x="10015538" y="4459288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449"/>
            <p:cNvSpPr/>
            <p:nvPr/>
          </p:nvSpPr>
          <p:spPr bwMode="auto">
            <a:xfrm>
              <a:off x="9955213" y="4300538"/>
              <a:ext cx="6350" cy="9525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Freeform 450"/>
            <p:cNvSpPr/>
            <p:nvPr/>
          </p:nvSpPr>
          <p:spPr bwMode="auto">
            <a:xfrm>
              <a:off x="10012363" y="4460875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451"/>
            <p:cNvSpPr/>
            <p:nvPr/>
          </p:nvSpPr>
          <p:spPr bwMode="auto">
            <a:xfrm>
              <a:off x="10006013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452"/>
            <p:cNvSpPr/>
            <p:nvPr/>
          </p:nvSpPr>
          <p:spPr bwMode="auto">
            <a:xfrm>
              <a:off x="10002838" y="4465638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453"/>
            <p:cNvSpPr/>
            <p:nvPr/>
          </p:nvSpPr>
          <p:spPr bwMode="auto">
            <a:xfrm>
              <a:off x="10009188" y="4462463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454"/>
            <p:cNvSpPr/>
            <p:nvPr/>
          </p:nvSpPr>
          <p:spPr bwMode="auto">
            <a:xfrm>
              <a:off x="9999663" y="44672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455"/>
            <p:cNvSpPr/>
            <p:nvPr/>
          </p:nvSpPr>
          <p:spPr bwMode="auto">
            <a:xfrm>
              <a:off x="9934576" y="4340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456"/>
            <p:cNvSpPr/>
            <p:nvPr/>
          </p:nvSpPr>
          <p:spPr bwMode="auto">
            <a:xfrm>
              <a:off x="9925051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457"/>
            <p:cNvSpPr/>
            <p:nvPr/>
          </p:nvSpPr>
          <p:spPr bwMode="auto">
            <a:xfrm>
              <a:off x="9920288" y="43434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458"/>
            <p:cNvSpPr/>
            <p:nvPr/>
          </p:nvSpPr>
          <p:spPr bwMode="auto">
            <a:xfrm>
              <a:off x="9918701" y="4344988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459"/>
            <p:cNvSpPr/>
            <p:nvPr/>
          </p:nvSpPr>
          <p:spPr bwMode="auto">
            <a:xfrm>
              <a:off x="9929813" y="4340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460"/>
            <p:cNvSpPr/>
            <p:nvPr/>
          </p:nvSpPr>
          <p:spPr bwMode="auto">
            <a:xfrm>
              <a:off x="9959976" y="44545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461"/>
            <p:cNvSpPr/>
            <p:nvPr/>
          </p:nvSpPr>
          <p:spPr bwMode="auto">
            <a:xfrm>
              <a:off x="9915526" y="4346575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462"/>
            <p:cNvSpPr/>
            <p:nvPr/>
          </p:nvSpPr>
          <p:spPr bwMode="auto">
            <a:xfrm>
              <a:off x="9928226" y="434181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463"/>
            <p:cNvSpPr/>
            <p:nvPr/>
          </p:nvSpPr>
          <p:spPr bwMode="auto">
            <a:xfrm>
              <a:off x="9956801" y="4452938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Freeform 464"/>
            <p:cNvSpPr/>
            <p:nvPr/>
          </p:nvSpPr>
          <p:spPr bwMode="auto">
            <a:xfrm>
              <a:off x="9948863" y="44481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465"/>
            <p:cNvSpPr/>
            <p:nvPr/>
          </p:nvSpPr>
          <p:spPr bwMode="auto">
            <a:xfrm>
              <a:off x="9937751" y="4438650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466"/>
            <p:cNvSpPr/>
            <p:nvPr/>
          </p:nvSpPr>
          <p:spPr bwMode="auto">
            <a:xfrm>
              <a:off x="9952038" y="44497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467"/>
            <p:cNvSpPr/>
            <p:nvPr/>
          </p:nvSpPr>
          <p:spPr bwMode="auto">
            <a:xfrm>
              <a:off x="9945688" y="4445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468"/>
            <p:cNvSpPr/>
            <p:nvPr/>
          </p:nvSpPr>
          <p:spPr bwMode="auto">
            <a:xfrm>
              <a:off x="9942513" y="44402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469"/>
            <p:cNvSpPr/>
            <p:nvPr/>
          </p:nvSpPr>
          <p:spPr bwMode="auto">
            <a:xfrm>
              <a:off x="10002838" y="4225925"/>
              <a:ext cx="139700" cy="141287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470"/>
            <p:cNvSpPr/>
            <p:nvPr/>
          </p:nvSpPr>
          <p:spPr bwMode="auto">
            <a:xfrm>
              <a:off x="9890126" y="4338638"/>
              <a:ext cx="152400" cy="128587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Freeform 471"/>
            <p:cNvSpPr/>
            <p:nvPr/>
          </p:nvSpPr>
          <p:spPr bwMode="auto">
            <a:xfrm>
              <a:off x="9950451" y="4291013"/>
              <a:ext cx="230188" cy="223837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29" name="文本框 57"/>
          <p:cNvSpPr txBox="1"/>
          <p:nvPr/>
        </p:nvSpPr>
        <p:spPr>
          <a:xfrm>
            <a:off x="1580833" y="3233103"/>
            <a:ext cx="1160462" cy="1476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b="1" dirty="0">
                <a:solidFill>
                  <a:srgbClr val="404040"/>
                </a:solidFill>
                <a:ea typeface="Calibri" panose="020F0502020204030204" pitchFamily="34" charset="0"/>
              </a:rPr>
              <a:t>Lifting using the power of your legs and hips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072938" y="1030288"/>
            <a:ext cx="119063" cy="470217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矩形 13"/>
          <p:cNvSpPr>
            <a:spLocks noChangeArrowheads="1"/>
          </p:cNvSpPr>
          <p:nvPr/>
        </p:nvSpPr>
        <p:spPr bwMode="auto">
          <a:xfrm>
            <a:off x="8110538" y="2268538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IN TODAY'S WORLD OF FURY PEOPLE USUALLY TEND TO NEGLECT HEALTH</a:t>
            </a: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6" name="矩形 13"/>
          <p:cNvSpPr>
            <a:spLocks noChangeArrowheads="1"/>
          </p:cNvSpPr>
          <p:nvPr/>
        </p:nvSpPr>
        <p:spPr bwMode="auto">
          <a:xfrm>
            <a:off x="8110538" y="2949893"/>
            <a:ext cx="30178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ERGONOMICS CAN BE EVEN APPLIED WHILE PERFORMING BASIC DAY TO DAY ACTIVITIES.</a:t>
            </a: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31335" y="193675"/>
            <a:ext cx="440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HIGHLIGHTS:</a:t>
            </a:r>
            <a:endParaRPr lang="en-IN" altLang="en-US"/>
          </a:p>
        </p:txBody>
      </p:sp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40" y="3997960"/>
            <a:ext cx="4752975" cy="25914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BENEFITS OF ERGONOMICS</a:t>
            </a:r>
            <a:endParaRPr lang="en-IN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8285" y="2171700"/>
            <a:ext cx="2040255" cy="189547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6025" y="2038350"/>
            <a:ext cx="2286000" cy="3200400"/>
          </a:xfrm>
          <a:prstGeom prst="roundRect">
            <a:avLst/>
          </a:prstGeom>
          <a:noFill/>
          <a:ln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>
            <a:stCxn id="13" idx="3"/>
          </p:cNvCxnSpPr>
          <p:nvPr/>
        </p:nvCxnSpPr>
        <p:spPr>
          <a:xfrm flipV="1">
            <a:off x="4772025" y="2303463"/>
            <a:ext cx="1335088" cy="1335088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3"/>
          </p:cNvCxnSpPr>
          <p:nvPr/>
        </p:nvCxnSpPr>
        <p:spPr>
          <a:xfrm>
            <a:off x="4772025" y="3638550"/>
            <a:ext cx="1323975" cy="1323975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3"/>
          </p:cNvCxnSpPr>
          <p:nvPr/>
        </p:nvCxnSpPr>
        <p:spPr>
          <a:xfrm>
            <a:off x="4772025" y="3638550"/>
            <a:ext cx="1335088" cy="0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327775" y="1765300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27775" y="3209925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27775" y="4656138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12"/>
          <p:cNvSpPr>
            <a:spLocks noChangeArrowheads="1"/>
          </p:cNvSpPr>
          <p:nvPr/>
        </p:nvSpPr>
        <p:spPr bwMode="auto">
          <a:xfrm>
            <a:off x="7662863" y="384493"/>
            <a:ext cx="301783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Minimized Back and Neck Pain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矩形 13"/>
          <p:cNvSpPr>
            <a:spLocks noChangeArrowheads="1"/>
          </p:cNvSpPr>
          <p:nvPr/>
        </p:nvSpPr>
        <p:spPr bwMode="auto">
          <a:xfrm>
            <a:off x="7662863" y="2622233"/>
            <a:ext cx="301783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Reduced Blood Sugar Levels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矩形 14"/>
          <p:cNvSpPr>
            <a:spLocks noChangeArrowheads="1"/>
          </p:cNvSpPr>
          <p:nvPr/>
        </p:nvSpPr>
        <p:spPr bwMode="auto">
          <a:xfrm>
            <a:off x="7662863" y="4708525"/>
            <a:ext cx="301783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Better Heart Health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74" name="文本框 15"/>
          <p:cNvSpPr txBox="1"/>
          <p:nvPr/>
        </p:nvSpPr>
        <p:spPr>
          <a:xfrm>
            <a:off x="6456363" y="1949450"/>
            <a:ext cx="760412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01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3575" name="文本框 16"/>
          <p:cNvSpPr txBox="1"/>
          <p:nvPr/>
        </p:nvSpPr>
        <p:spPr>
          <a:xfrm>
            <a:off x="6426200" y="3378200"/>
            <a:ext cx="7604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02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3576" name="文本框 17"/>
          <p:cNvSpPr txBox="1"/>
          <p:nvPr/>
        </p:nvSpPr>
        <p:spPr>
          <a:xfrm>
            <a:off x="6426200" y="4822825"/>
            <a:ext cx="7604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03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3577" name="文本框 18"/>
          <p:cNvSpPr txBox="1"/>
          <p:nvPr/>
        </p:nvSpPr>
        <p:spPr>
          <a:xfrm>
            <a:off x="629285" y="2520315"/>
            <a:ext cx="13366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b="1" dirty="0">
                <a:solidFill>
                  <a:srgbClr val="404040"/>
                </a:solidFill>
                <a:ea typeface="Calibri" panose="020F0502020204030204" pitchFamily="34" charset="0"/>
              </a:rPr>
              <a:t>HEALTH BENEFITS</a:t>
            </a:r>
            <a:endParaRPr lang="en-IN" altLang="zh-CN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5" name="矩形 13"/>
          <p:cNvSpPr>
            <a:spLocks noChangeArrowheads="1"/>
          </p:cNvSpPr>
          <p:nvPr/>
        </p:nvSpPr>
        <p:spPr bwMode="auto">
          <a:xfrm>
            <a:off x="2701925" y="2754313"/>
            <a:ext cx="2058988" cy="189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Want to ensure you're making the right decision for your workforce?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Keep reading for 5 science backed studies that show the benefits of ergonomics.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30745" y="3422015"/>
            <a:ext cx="497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A small study found that standing for three hours after lunch reduced blood sugar spikes by 43%.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186930" y="1043940"/>
            <a:ext cx="4821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To minimize this risk, the CDC found that sit/stand desks can reduce back and neck pain. By reducing sitting time by 66 minutes a day, 54% of participants experienced reduced back and neck pain.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31380" y="5283200"/>
            <a:ext cx="4961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By providing sit-stand desks, workers can sit and stand as they please. This will keep your workforce healthier inside and out.</a:t>
            </a:r>
            <a:endParaRPr lang="en-IN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65113" y="257175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CONCLUSION:</a:t>
            </a:r>
            <a:endParaRPr lang="en-IN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1161415" y="2646680"/>
            <a:ext cx="1952625" cy="7385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WORK IN NEUTRAL POSES WITH PROPER POSTUR</a:t>
            </a: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E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666355" y="1995805"/>
            <a:ext cx="366268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KEEP EVERYTHING IN REACH WHILE MODIFICATIONS AS WELL AS WORKING</a:t>
            </a:r>
            <a:endParaRPr lang="en-IN" altLang="en-US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/>
          <p:nvPr/>
        </p:nvSpPr>
        <p:spPr>
          <a:xfrm>
            <a:off x="1817688" y="5097463"/>
            <a:ext cx="1952625" cy="7385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MINIMIZE FATIGUE AS WELL AS STATIC LOAD</a:t>
            </a:r>
            <a:endParaRPr lang="en-IN" altLang="en-US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8599805" y="4241800"/>
            <a:ext cx="337121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B</a:t>
            </a: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E </a:t>
            </a:r>
            <a:r>
              <a:rPr lang="en-I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COMFORTABLE BUT WHILE FOLLOWING THE ETHICS OF ERGONOMY</a:t>
            </a:r>
            <a:endParaRPr lang="en-IN" altLang="en-US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3983038" y="2116135"/>
            <a:ext cx="4422775" cy="3427413"/>
            <a:chOff x="3982894" y="2116757"/>
            <a:chExt cx="4422378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354970" y="3536414"/>
              <a:ext cx="2908039" cy="8298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en-US" sz="2400" b="1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4 FUNDAMENTAL PRINCIPLES</a:t>
              </a:r>
              <a:endParaRPr lang="en-IN" altLang="en-US" sz="2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直接连接符 24"/>
            <p:cNvSpPr>
              <a:spLocks noChangeShapeType="1"/>
            </p:cNvSpPr>
            <p:nvPr/>
          </p:nvSpPr>
          <p:spPr bwMode="auto">
            <a:xfrm flipH="1">
              <a:off x="3982894" y="5343687"/>
              <a:ext cx="1033369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-14514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1849438"/>
            <a:ext cx="5588000" cy="2668587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-14514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2162629" y="391885"/>
            <a:ext cx="7460342" cy="5617029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69142" y="391885"/>
            <a:ext cx="608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768703" y="1323660"/>
            <a:ext cx="62266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Concept overview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Objective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Application in day to day life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Principals help to design good workspace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Importance and benefits of </a:t>
            </a:r>
            <a:r>
              <a:rPr lang="en-US" sz="2800" dirty="0" err="1" smtClean="0"/>
              <a:t>Ergonomy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Conclusion</a:t>
            </a:r>
            <a:endParaRPr lang="en-US" sz="2800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-14514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2162629" y="391885"/>
            <a:ext cx="7460342" cy="5617029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69142" y="391885"/>
            <a:ext cx="608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768703" y="1323660"/>
            <a:ext cx="62266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Have a perfect clearance about </a:t>
            </a:r>
            <a:r>
              <a:rPr lang="en-US" sz="2800" dirty="0" err="1" smtClean="0"/>
              <a:t>Ergonomy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You will be able to apply </a:t>
            </a:r>
            <a:r>
              <a:rPr lang="en-US" sz="2800" dirty="0" err="1" smtClean="0"/>
              <a:t>Ergonomy</a:t>
            </a:r>
            <a:r>
              <a:rPr lang="en-US" sz="2800" dirty="0" smtClean="0"/>
              <a:t> principals in day to day life.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Be able to design your workspace according to Ergonomic basics.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-29028"/>
            <a:ext cx="12192000" cy="68580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3606119" cy="105679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701278" y="298302"/>
            <a:ext cx="3744912" cy="10156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Ergonomics</a:t>
            </a:r>
            <a:r>
              <a:rPr lang="en-IN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, THE BASIC DEFINATION:</a:t>
            </a:r>
            <a:endParaRPr lang="en-IN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8788"/>
            <a:ext cx="10515600" cy="290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785257" y="1886307"/>
            <a:ext cx="7866743" cy="258532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 </a:t>
            </a:r>
            <a:r>
              <a:rPr lang="en-US" altLang="zh-CN" sz="2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Ergonomics is defined as the scientific study of the man-machine-working </a:t>
            </a:r>
            <a:r>
              <a:rPr lang="en-US" altLang="zh-CN" sz="2800" dirty="0" smtClean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environment </a:t>
            </a:r>
            <a:r>
              <a:rPr lang="en-US" altLang="zh-CN" sz="2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relationship and the application of anatomical, physiological and psychological principles to solve the problems arising from the relationship.</a:t>
            </a:r>
            <a:endParaRPr lang="en-US" altLang="zh-CN" sz="2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0" y="1905"/>
            <a:ext cx="38188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600" b="1" dirty="0">
                <a:solidFill>
                  <a:srgbClr val="404040"/>
                </a:solidFill>
                <a:ea typeface="Calibri" panose="020F0502020204030204" pitchFamily="34" charset="0"/>
              </a:rPr>
              <a:t>A</a:t>
            </a:r>
            <a:r>
              <a:rPr lang="en-IN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PPLICATION OF ERGONMICS IN DAY TO DAY LIFE:</a:t>
            </a:r>
            <a:endParaRPr lang="en-IN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0" y="2043747"/>
            <a:ext cx="3375025" cy="31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To realize a safe, secure and comfortable society and to maintain and promote people’s health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09945" y="1905"/>
            <a:ext cx="192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69668" y="0"/>
            <a:ext cx="1936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ER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135254"/>
            <a:ext cx="2534920" cy="6722745"/>
          </a:xfrm>
          <a:prstGeom prst="rect">
            <a:avLst/>
          </a:prstGeom>
        </p:spPr>
      </p:pic>
      <p:pic>
        <p:nvPicPr>
          <p:cNvPr id="4" name="Picture 3" descr="ERG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3810"/>
            <a:ext cx="2667635" cy="6854189"/>
          </a:xfrm>
          <a:prstGeom prst="rect">
            <a:avLst/>
          </a:prstGeom>
        </p:spPr>
      </p:pic>
      <p:pic>
        <p:nvPicPr>
          <p:cNvPr id="5" name="Picture 4" descr="ERGO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661" y="29028"/>
            <a:ext cx="3228340" cy="68579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-1097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8" name="组合 1"/>
          <p:cNvGrpSpPr/>
          <p:nvPr/>
        </p:nvGrpSpPr>
        <p:grpSpPr>
          <a:xfrm>
            <a:off x="57785" y="30480"/>
            <a:ext cx="7804785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741805" y="659130"/>
            <a:ext cx="3806825" cy="350012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22085" y="605155"/>
            <a:ext cx="3982720" cy="3554095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2187573" y="4725852"/>
            <a:ext cx="715073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Ergonomic principles provide possibilities for optimising tasks in the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workplace These principles are summarised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above.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pic>
        <p:nvPicPr>
          <p:cNvPr id="3" name="Picture 2" descr="Screenshot (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5" y="715010"/>
            <a:ext cx="3705225" cy="3444240"/>
          </a:xfrm>
          <a:prstGeom prst="rect">
            <a:avLst/>
          </a:prstGeom>
        </p:spPr>
      </p:pic>
      <p:pic>
        <p:nvPicPr>
          <p:cNvPr id="4" name="Picture 3" descr="Screenshot (1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659765"/>
            <a:ext cx="3862705" cy="3444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5698" y="30480"/>
            <a:ext cx="799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ERGONOMIC PRINCIPLES THAT CONTRIBUTE TO GOOD </a:t>
            </a:r>
            <a:r>
              <a:rPr lang="en-US" sz="2000" dirty="0" smtClean="0"/>
              <a:t>WORKSPACE DESIGN</a:t>
            </a: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ADD YOUR TITLE HERE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9469" name="文本框 6"/>
          <p:cNvSpPr txBox="1"/>
          <p:nvPr/>
        </p:nvSpPr>
        <p:spPr>
          <a:xfrm>
            <a:off x="592138" y="4703763"/>
            <a:ext cx="2532062" cy="1106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6600" b="1" dirty="0">
                <a:solidFill>
                  <a:srgbClr val="404040"/>
                </a:solidFill>
                <a:ea typeface="Calibri" panose="020F0502020204030204" pitchFamily="34" charset="0"/>
              </a:rPr>
              <a:t>TITLE</a:t>
            </a:r>
            <a:endParaRPr lang="zh-CN" altLang="en-US" sz="6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3495675" y="5257800"/>
            <a:ext cx="8428038" cy="11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NOW</a:t>
            </a: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WE'LL SEE THE BASIC USE OF ERGONOMICS IN OUR KITCHEN, LIVING ROOMS,CAR,BEDROOM, ET CETRA.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 descr="dailylifeer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5" cy="458724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03225" y="3913188"/>
            <a:ext cx="2689225" cy="26892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3120" y="4852035"/>
            <a:ext cx="1791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D</a:t>
            </a:r>
            <a:r>
              <a:rPr lang="en-US"/>
              <a:t>aily life ergonomics for your home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0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IN THE LIVING ROOM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90830" y="817880"/>
            <a:ext cx="211455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Ergonomic instructions for your Living room.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 descr="hedding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35"/>
            <a:ext cx="7489190" cy="31248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80890" y="5110480"/>
            <a:ext cx="6824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Sit either up straight or have a more lay down position, make sure you have your head in line with your body and provide support for your neck with e.g a pillow.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0890" y="6145530"/>
            <a:ext cx="726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sofa/chair should make your sitting comfortable and still support your body when sitting, not too low and not too deep.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4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KITCHN ERGONOMICS</a:t>
            </a:r>
            <a:endParaRPr lang="en-IN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945313" y="1982788"/>
            <a:ext cx="0" cy="16097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943725" y="3592513"/>
            <a:ext cx="40719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015663" y="3592513"/>
            <a:ext cx="0" cy="18240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文本框 13"/>
          <p:cNvSpPr txBox="1"/>
          <p:nvPr/>
        </p:nvSpPr>
        <p:spPr>
          <a:xfrm>
            <a:off x="7005638" y="1857375"/>
            <a:ext cx="184308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3200" b="1" dirty="0">
                <a:solidFill>
                  <a:srgbClr val="404040"/>
                </a:solidFill>
                <a:ea typeface="Calibri" panose="020F0502020204030204" pitchFamily="34" charset="0"/>
              </a:rPr>
              <a:t>BASICS:</a:t>
            </a:r>
            <a:endParaRPr lang="en-IN" altLang="zh-CN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0" name="矩形 14"/>
          <p:cNvSpPr>
            <a:spLocks noChangeArrowheads="1"/>
          </p:cNvSpPr>
          <p:nvPr/>
        </p:nvSpPr>
        <p:spPr bwMode="auto">
          <a:xfrm>
            <a:off x="7119938" y="2509838"/>
            <a:ext cx="389572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Keep an angle greater than 90 degrees in you elbow and keep your shoulders low..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矩形 16"/>
          <p:cNvSpPr>
            <a:spLocks noChangeArrowheads="1"/>
          </p:cNvSpPr>
          <p:nvPr/>
        </p:nvSpPr>
        <p:spPr bwMode="auto">
          <a:xfrm>
            <a:off x="6900862" y="3985759"/>
            <a:ext cx="38957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When picking up light items,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i.e.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from the floor -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curve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your back down starting with your head - it's an opportunity for back mobility training!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 descr="Headding-kök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527810"/>
            <a:ext cx="6945630" cy="38017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3278</Words>
  <Application>WPS Presentation</Application>
  <PresentationFormat>Custom</PresentationFormat>
  <Paragraphs>128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SHREYASH S BHATKAR</cp:lastModifiedBy>
  <cp:revision>25</cp:revision>
  <dcterms:created xsi:type="dcterms:W3CDTF">2016-01-13T03:02:00Z</dcterms:created>
  <dcterms:modified xsi:type="dcterms:W3CDTF">2021-10-25T06:59:51Z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B912B94A4558498796814A609CF7723C</vt:lpwstr>
  </property>
</Properties>
</file>