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78" r:id="rId17"/>
    <p:sldId id="279" r:id="rId18"/>
    <p:sldId id="280" r:id="rId19"/>
    <p:sldId id="281" r:id="rId20"/>
    <p:sldId id="282" r:id="rId21"/>
    <p:sldId id="283" r:id="rId22"/>
    <p:sldId id="284" r:id="rId23"/>
    <p:sldId id="285" r:id="rId24"/>
    <p:sldId id="286" r:id="rId25"/>
    <p:sldId id="269" r:id="rId26"/>
    <p:sldId id="270" r:id="rId27"/>
    <p:sldId id="272" r:id="rId28"/>
    <p:sldId id="271" r:id="rId29"/>
    <p:sldId id="273" r:id="rId30"/>
    <p:sldId id="274" r:id="rId31"/>
    <p:sldId id="275" r:id="rId32"/>
    <p:sldId id="276" r:id="rId33"/>
    <p:sldId id="287" r:id="rId34"/>
    <p:sldId id="277" r:id="rId35"/>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96"/>
      </p:cViewPr>
      <p:guideLst>
        <p:guide orient="horz" pos="2175"/>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3821906"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236935" y="4041775"/>
            <a:ext cx="2449116"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600075"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293019"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747713" y="1765300"/>
            <a:ext cx="1138238"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065735"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578736" y="2261762"/>
            <a:ext cx="5935424" cy="2387600"/>
          </a:xfrm>
        </p:spPr>
        <p:txBody>
          <a:bodyPr anchor="b"/>
          <a:lstStyle>
            <a:lvl1pPr algn="l">
              <a:defRPr sz="4500" b="1" spc="300" baseline="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2578736" y="4741437"/>
            <a:ext cx="5935424" cy="1655762"/>
          </a:xfrm>
        </p:spPr>
        <p:txBody>
          <a:bodyPr/>
          <a:lstStyle>
            <a:lvl1pPr marL="0" indent="0" algn="l">
              <a:buNone/>
              <a:defRPr sz="1800" b="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smtClean="0"/>
              <a:t>单击此处编辑母版副标题样式</a:t>
            </a:r>
            <a:endParaRPr lang="zh-CN" altLang="en-US" strike="noStrike" noProof="1"/>
          </a:p>
        </p:txBody>
      </p:sp>
      <p:sp>
        <p:nvSpPr>
          <p:cNvPr id="13"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A33B2759-36DF-4BE0-8B33-4536FAFC429A}" type="datetimeFigureOut">
              <a:rPr lang="en-US" smtClean="0"/>
            </a:fld>
            <a:endParaRPr lang="en-US"/>
          </a:p>
        </p:txBody>
      </p:sp>
      <p:sp>
        <p:nvSpPr>
          <p:cNvPr id="14"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5"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13625427-E6BF-4911-B755-4953075F6E36}"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875110"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448991"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800100" y="1709738"/>
            <a:ext cx="7710488" cy="2852737"/>
          </a:xfrm>
        </p:spPr>
        <p:txBody>
          <a:bodyPr anchor="b"/>
          <a:lstStyle>
            <a:lvl1pPr>
              <a:defRPr sz="4500" b="1">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800100" y="4589463"/>
            <a:ext cx="7710488"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A33B2759-36DF-4BE0-8B33-4536FAFC429A}" type="datetimeFigureOut">
              <a:rPr lang="en-US" smtClean="0"/>
            </a:fld>
            <a:endParaRPr lang="en-US"/>
          </a:p>
        </p:txBody>
      </p:sp>
      <p:sp>
        <p:nvSpPr>
          <p:cNvPr id="10"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1"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13625427-E6BF-4911-B755-4953075F6E36}"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27282C"/>
        </a:solidFill>
        <a:effectLst/>
      </p:bgPr>
    </p:bg>
    <p:spTree>
      <p:nvGrpSpPr>
        <p:cNvPr id="1" name=""/>
        <p:cNvGrpSpPr/>
        <p:nvPr/>
      </p:nvGrpSpPr>
      <p:grpSpPr>
        <a:xfrm>
          <a:off x="0" y="0"/>
          <a:ext cx="0" cy="0"/>
          <a:chOff x="0" y="0"/>
          <a:chExt cx="0" cy="0"/>
        </a:xfrm>
      </p:grpSpPr>
      <p:grpSp>
        <p:nvGrpSpPr>
          <p:cNvPr id="5122" name="组合 6"/>
          <p:cNvGrpSpPr/>
          <p:nvPr/>
        </p:nvGrpSpPr>
        <p:grpSpPr>
          <a:xfrm>
            <a:off x="0" y="-17462"/>
            <a:ext cx="871538"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p>
            <a:fld id="{A33B2759-36DF-4BE0-8B33-4536FAFC429A}" type="datetimeFigureOut">
              <a:rPr lang="en-US" smtClean="0"/>
            </a:fld>
            <a:endParaRPr lang="en-US"/>
          </a:p>
        </p:txBody>
      </p:sp>
      <p:sp>
        <p:nvSpPr>
          <p:cNvPr id="12"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p>
            <a:endParaRPr lang="en-US"/>
          </a:p>
        </p:txBody>
      </p:sp>
      <p:sp>
        <p:nvSpPr>
          <p:cNvPr id="13" name="灯片编号占位符 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p>
            <a:fld id="{13625427-E6BF-4911-B755-4953075F6E36}"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33B2759-36DF-4BE0-8B33-4536FAFC429A}"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3625427-E6BF-4911-B755-4953075F6E36}"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33B2759-36DF-4BE0-8B33-4536FAFC42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25427-E6BF-4911-B755-4953075F6E36}"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33B2759-36DF-4BE0-8B33-4536FAFC429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25427-E6BF-4911-B755-4953075F6E3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33B2759-36DF-4BE0-8B33-4536FAFC42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25427-E6BF-4911-B755-4953075F6E3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ea typeface="Arial" panose="020B0604020202020204" pitchFamily="34" charset="0"/>
              </a:defRPr>
            </a:lvl1pPr>
          </a:lstStyle>
          <a:p>
            <a:fld id="{A33B2759-36DF-4BE0-8B33-4536FAFC429A}" type="datetimeFigureOut">
              <a:rPr lang="en-US" smtClean="0"/>
            </a:fld>
            <a:endParaRPr 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ea typeface="Arial" panose="020B0604020202020204" pitchFamily="34" charset="0"/>
              </a:defRPr>
            </a:lvl1pPr>
          </a:lstStyle>
          <a:p>
            <a:endParaRPr 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625427-E6BF-4911-B755-4953075F6E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networkworld.com/article/3203489/lan-wan/what-is-5g-wireless-networking-benefits-standards-availability-versus-lte.html" TargetMode="External"/><Relationship Id="rId2" Type="http://schemas.openxmlformats.org/officeDocument/2006/relationships/hyperlink" Target="https://www.networkworld.com/article/3268744/internet-of-things/understanding-virtual-private-networks-and-why-vpns-are-important-to-sd-wan.html" TargetMode="External"/><Relationship Id="rId1" Type="http://schemas.openxmlformats.org/officeDocument/2006/relationships/hyperlink" Target="https://www.networkworld.com/article/2297171/sd-wan/network-security-mpls-explained.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networkworld.com/article/3588315/what-is-an-ip-address-and-what-is-your-ip-address.html" TargetMode="External"/><Relationship Id="rId1" Type="http://schemas.openxmlformats.org/officeDocument/2006/relationships/hyperlink" Target="https://www.networkworld.com/article/2297171/network-security-mpls-explained.html"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cloudflare.com/learning/network-layer/what-is-a-wan/" TargetMode="External"/><Relationship Id="rId1" Type="http://schemas.openxmlformats.org/officeDocument/2006/relationships/hyperlink" Target="https://www.cloudflare.com/learning/network-layer/what-is-a-l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jpeg"/><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hyperlink" Target="https://www.lantronix.com/resources/networking-tutorials/ethernet-tutorial-networking-basics/" TargetMode="External"/><Relationship Id="rId5" Type="http://schemas.openxmlformats.org/officeDocument/2006/relationships/hyperlink" Target="https://www.oreilly.com/library/view/ethernet-the-definitive/1565926609/ch01.html" TargetMode="External"/><Relationship Id="rId4" Type="http://schemas.openxmlformats.org/officeDocument/2006/relationships/hyperlink" Target="https://www.cloudflare.com/learning/network-layer/what-is-a-metropolitan-area-network/" TargetMode="External"/><Relationship Id="rId3" Type="http://schemas.openxmlformats.org/officeDocument/2006/relationships/hyperlink" Target="https://computernetworktopology.com/metropolitan-area-network/" TargetMode="External"/><Relationship Id="rId2" Type="http://schemas.openxmlformats.org/officeDocument/2006/relationships/hyperlink" Target="https://www.networkworld.com/article/3248989/what-is-a-wan-wide-area-network-definition-and-examples.html" TargetMode="External"/><Relationship Id="rId1" Type="http://schemas.openxmlformats.org/officeDocument/2006/relationships/hyperlink" Target="https://www.bbc.co.uk/bitesize/guides/z7mxh39/revision/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179195"/>
            <a:ext cx="7110730" cy="2387600"/>
          </a:xfrm>
        </p:spPr>
        <p:txBody>
          <a:bodyPr/>
          <a:lstStyle/>
          <a:p>
            <a:pPr algn="l"/>
            <a:r>
              <a:rPr lang="en-GB" sz="6600" b="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a:t>
            </a:r>
            <a:r>
              <a:rPr lang="en-IN" altLang="en-GB" sz="6600" b="0"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a:t>
            </a:r>
            <a:r>
              <a:rPr 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W</a:t>
            </a:r>
            <a:r>
              <a:rPr lang="en-IN" alt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a:t>
            </a:r>
            <a:r>
              <a:rPr 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M</a:t>
            </a:r>
            <a:r>
              <a:rPr lang="en-IN" alt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a:t>
            </a:r>
            <a:r>
              <a:rPr 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altLang="en-GB" sz="6600" b="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&amp;</a:t>
            </a:r>
            <a:r>
              <a:rPr lang="en-GB" sz="66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E</a:t>
            </a:r>
            <a:r>
              <a:rPr lang="en-IN" altLang="en-GB" sz="66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THERNET</a:t>
            </a:r>
            <a:endParaRPr lang="en-IN" altLang="en-GB" sz="6600" b="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Subtitle 2"/>
          <p:cNvSpPr>
            <a:spLocks noGrp="1"/>
          </p:cNvSpPr>
          <p:nvPr>
            <p:ph type="subTitle" idx="1"/>
          </p:nvPr>
        </p:nvSpPr>
        <p:spPr>
          <a:xfrm>
            <a:off x="1996440" y="3864610"/>
            <a:ext cx="9391015" cy="2774950"/>
          </a:xfrm>
        </p:spPr>
        <p:txBody>
          <a:bodyPr/>
          <a:lstStyle/>
          <a:p>
            <a:r>
              <a:rPr lang="en-GB" sz="2400" dirty="0"/>
              <a:t>Group  </a:t>
            </a:r>
            <a:r>
              <a:rPr lang="en-GB" sz="2400" dirty="0" smtClean="0"/>
              <a:t>3</a:t>
            </a:r>
            <a:endParaRPr lang="en-GB" sz="2400" dirty="0"/>
          </a:p>
          <a:p>
            <a:pPr algn="l">
              <a:buClrTx/>
              <a:buFont typeface="Wingdings" panose="05000000000000000000" pitchFamily="2" charset="2"/>
              <a:buChar char="Ø"/>
            </a:pPr>
            <a:r>
              <a:rPr lang="en-IN" altLang="zh-CN" sz="2400" dirty="0" smtClean="0">
                <a:ea typeface="Arial" panose="020B0604020202020204" pitchFamily="34" charset="0"/>
              </a:rPr>
              <a:t>SHREYASH BHATKAR         41</a:t>
            </a:r>
            <a:endParaRPr lang="en-IN" altLang="zh-CN" sz="2400" dirty="0" smtClean="0">
              <a:ea typeface="Arial" panose="020B0604020202020204" pitchFamily="34" charset="0"/>
            </a:endParaRPr>
          </a:p>
          <a:p>
            <a:endParaRPr lang="en-IN" altLang="zh-CN" sz="2400" dirty="0" smtClean="0">
              <a:ea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83055"/>
            <a:ext cx="9144000" cy="4351655"/>
          </a:xfrm>
        </p:spPr>
        <p:txBody>
          <a:bodyPr>
            <a:normAutofit/>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A bridge is a network device that is connected as a node on the network and performs bidirectional communication between two LANs with same protocol.</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However, there are bridges that are able to accomplish protocol conversion so that two LANs with different protocols can converse.</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A bridge can use the telephone network to connect LANs in two different parts of the country, or can connect two LANs on a large campus or the grounds of a big military base through a fiber-optic cable or wireless connection.</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5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BRIDGES</a:t>
            </a:r>
            <a:endParaRPr lang="en-US" sz="5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6325" y="4369435"/>
            <a:ext cx="6858000" cy="2412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36700"/>
            <a:ext cx="8985250" cy="4351655"/>
          </a:xfrm>
        </p:spPr>
        <p:txBody>
          <a:bodyPr>
            <a:normAutofit/>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A switch is a device that connects devices together on a computer network, by using packet switching to receive, process and forward data to the destination device.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Unlike less advanced network hubs, a network switch forwards data only to one or multiple devices that need to receive it, rather than broadcasting the same data out of each of its ports.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SWITCHES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7" name="Picture 6"/>
          <p:cNvPicPr>
            <a:picLocks noChangeAspect="1"/>
          </p:cNvPicPr>
          <p:nvPr/>
        </p:nvPicPr>
        <p:blipFill rotWithShape="1">
          <a:blip r:embed="rId1">
            <a:extLst>
              <a:ext uri="{28A0092B-C50C-407E-A947-70E740481C1C}">
                <a14:useLocalDpi xmlns:a14="http://schemas.microsoft.com/office/drawing/2010/main" val="0"/>
              </a:ext>
            </a:extLst>
          </a:blip>
          <a:srcRect t="4886"/>
          <a:stretch>
            <a:fillRect/>
          </a:stretch>
        </p:blipFill>
        <p:spPr>
          <a:xfrm>
            <a:off x="158750" y="3642360"/>
            <a:ext cx="8826500" cy="3127375"/>
          </a:xfrm>
          <a:prstGeom prst="rect">
            <a:avLst/>
          </a:prstGeom>
        </p:spPr>
      </p:pic>
      <p:sp>
        <p:nvSpPr>
          <p:cNvPr id="6" name="TextBox 5"/>
          <p:cNvSpPr txBox="1"/>
          <p:nvPr/>
        </p:nvSpPr>
        <p:spPr>
          <a:xfrm>
            <a:off x="563880" y="6400276"/>
            <a:ext cx="8153400" cy="368300"/>
          </a:xfrm>
          <a:prstGeom prst="rect">
            <a:avLst/>
          </a:prstGeom>
          <a:noFill/>
          <a:ln>
            <a:no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Fig:-An Ethernet switch speeds up the network and provides security.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9144000" cy="4351655"/>
          </a:xfrm>
        </p:spPr>
        <p:txBody>
          <a:bodyPr>
            <a:normAutofit/>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A networking device that forwards data packets between computer networks. Routers perform the "traffic directing" functions on the internet. A data packet is typically forwarded from one router to another through the networks that constitute the internetwork until it reaches its destination node.</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Like bridges, routers are designed to connect two networks. The main difference between bridges and routers is that routers are intelligent devices that have decision-making and switching capabilities.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ROUTERS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5645" y="4380865"/>
            <a:ext cx="5172710" cy="23221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5" y="1825625"/>
            <a:ext cx="9143365" cy="4351655"/>
          </a:xfrm>
        </p:spPr>
        <p:txBody>
          <a:bodyPr>
            <a:normAutofit/>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A wireless LAN (WLAN) is a wireless computer network that links two or more devices using wireless communication to form a local area network (LAN) within a limited area such as a home, school, computer laboratory, campus, or office building.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This gives users the ability to move around within the area and remain connected to the network.</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One of the most complex and expensive parts of any LAN is the cabling which can be avoided using WLAN.</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WIRELESS LANs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b="12142"/>
          <a:stretch>
            <a:fillRect/>
          </a:stretch>
        </p:blipFill>
        <p:spPr>
          <a:xfrm>
            <a:off x="1903730" y="4387215"/>
            <a:ext cx="5638800" cy="23679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3087053"/>
            <a:ext cx="7710488" cy="1500187"/>
          </a:xfrm>
        </p:spPr>
        <p:txBody>
          <a:bodyPr/>
          <a:lstStyle/>
          <a:p>
            <a:r>
              <a:rPr lang="en-US" b="1" dirty="0" smtClean="0">
                <a:solidFill>
                  <a:schemeClr val="bg1"/>
                </a:solidFill>
                <a:latin typeface="Malgun Gothic" panose="020B0503020000020004" charset="-127"/>
                <a:ea typeface="Malgun Gothic" panose="020B0503020000020004" charset="-127"/>
              </a:rPr>
              <a:t>What is a WAN?</a:t>
            </a:r>
            <a:endParaRPr lang="en-US" b="1" dirty="0" smtClean="0">
              <a:solidFill>
                <a:schemeClr val="bg1"/>
              </a:solidFill>
              <a:latin typeface="Malgun Gothic" panose="020B0503020000020004" charset="-127"/>
              <a:ea typeface="Malgun Gothic" panose="020B0503020000020004" charset="-127"/>
            </a:endParaRPr>
          </a:p>
          <a:p>
            <a:endParaRPr lang="en-US" dirty="0" smtClean="0">
              <a:solidFill>
                <a:schemeClr val="bg1"/>
              </a:solidFill>
              <a:latin typeface="Malgun Gothic" panose="020B0503020000020004" charset="-127"/>
              <a:ea typeface="Malgun Gothic" panose="020B0503020000020004" charset="-127"/>
            </a:endParaRPr>
          </a:p>
          <a:p>
            <a:r>
              <a:rPr lang="en-US" dirty="0" smtClean="0">
                <a:solidFill>
                  <a:schemeClr val="bg1"/>
                </a:solidFill>
                <a:latin typeface="Malgun Gothic" panose="020B0503020000020004" charset="-127"/>
                <a:ea typeface="Malgun Gothic" panose="020B0503020000020004" charset="-127"/>
              </a:rPr>
              <a:t>A WAN is a network that uses various links—private lines, Multiprotocol Label Switching (</a:t>
            </a:r>
            <a:r>
              <a:rPr lang="en-US" dirty="0" smtClean="0">
                <a:solidFill>
                  <a:schemeClr val="bg1"/>
                </a:solidFill>
                <a:latin typeface="Malgun Gothic" panose="020B0503020000020004" charset="-127"/>
                <a:ea typeface="Malgun Gothic" panose="020B0503020000020004" charset="-127"/>
                <a:hlinkClick r:id="rId1"/>
              </a:rPr>
              <a:t>MPLS</a:t>
            </a:r>
            <a:r>
              <a:rPr lang="en-US" dirty="0" smtClean="0">
                <a:solidFill>
                  <a:schemeClr val="bg1"/>
                </a:solidFill>
                <a:latin typeface="Malgun Gothic" panose="020B0503020000020004" charset="-127"/>
                <a:ea typeface="Malgun Gothic" panose="020B0503020000020004" charset="-127"/>
              </a:rPr>
              <a:t>), virtual private networks (</a:t>
            </a:r>
            <a:r>
              <a:rPr lang="en-US" dirty="0" smtClean="0">
                <a:solidFill>
                  <a:schemeClr val="bg1"/>
                </a:solidFill>
                <a:latin typeface="Malgun Gothic" panose="020B0503020000020004" charset="-127"/>
                <a:ea typeface="Malgun Gothic" panose="020B0503020000020004" charset="-127"/>
                <a:hlinkClick r:id="rId2"/>
              </a:rPr>
              <a:t>VPNs</a:t>
            </a:r>
            <a:r>
              <a:rPr lang="en-US" dirty="0" smtClean="0">
                <a:solidFill>
                  <a:schemeClr val="bg1"/>
                </a:solidFill>
                <a:latin typeface="Malgun Gothic" panose="020B0503020000020004" charset="-127"/>
                <a:ea typeface="Malgun Gothic" panose="020B0503020000020004" charset="-127"/>
              </a:rPr>
              <a:t>), wireless (</a:t>
            </a:r>
            <a:r>
              <a:rPr lang="en-US" dirty="0" smtClean="0">
                <a:solidFill>
                  <a:schemeClr val="bg1"/>
                </a:solidFill>
                <a:latin typeface="Malgun Gothic" panose="020B0503020000020004" charset="-127"/>
                <a:ea typeface="Malgun Gothic" panose="020B0503020000020004" charset="-127"/>
                <a:hlinkClick r:id="rId3"/>
              </a:rPr>
              <a:t>cellular</a:t>
            </a:r>
            <a:r>
              <a:rPr lang="en-US" dirty="0" smtClean="0">
                <a:solidFill>
                  <a:schemeClr val="bg1"/>
                </a:solidFill>
                <a:latin typeface="Malgun Gothic" panose="020B0503020000020004" charset="-127"/>
                <a:ea typeface="Malgun Gothic" panose="020B0503020000020004" charset="-127"/>
              </a:rPr>
              <a:t>), the Internet—to connect smaller metropolitan and campus networks in diverse locations into a single, distributed network. </a:t>
            </a:r>
            <a:endParaRPr lang="en-US" dirty="0" smtClean="0">
              <a:solidFill>
                <a:schemeClr val="bg1"/>
              </a:solidFill>
              <a:latin typeface="Malgun Gothic" panose="020B0503020000020004" charset="-127"/>
              <a:ea typeface="Malgun Gothic" panose="020B0503020000020004" charset="-127"/>
            </a:endParaRPr>
          </a:p>
          <a:p>
            <a:endParaRPr lang="en-US" dirty="0" smtClean="0">
              <a:solidFill>
                <a:schemeClr val="bg1"/>
              </a:solidFill>
              <a:latin typeface="Malgun Gothic" panose="020B0503020000020004" charset="-127"/>
              <a:ea typeface="Malgun Gothic" panose="020B0503020000020004" charset="-127"/>
            </a:endParaRPr>
          </a:p>
          <a:p>
            <a:r>
              <a:rPr lang="en-US" dirty="0" smtClean="0">
                <a:solidFill>
                  <a:schemeClr val="bg1"/>
                </a:solidFill>
                <a:latin typeface="Malgun Gothic" panose="020B0503020000020004" charset="-127"/>
                <a:ea typeface="Malgun Gothic" panose="020B0503020000020004" charset="-127"/>
              </a:rPr>
              <a:t>The sites they connect could be a few miles apart or halfway around the globe.</a:t>
            </a:r>
            <a:endParaRPr lang="en-US"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800100" y="431483"/>
            <a:ext cx="7710488" cy="2852737"/>
          </a:xfrm>
        </p:spPr>
        <p:txBody>
          <a:bodyPr/>
          <a:lstStyle/>
          <a:p>
            <a:br>
              <a:rPr lang="en-US" sz="3600" b="1" dirty="0" smtClean="0"/>
            </a:b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WAN( Wide-area network)</a:t>
            </a:r>
            <a:br>
              <a:rPr lang="en-US" sz="4400" b="1" dirty="0" smtClean="0"/>
            </a:br>
            <a:endParaRPr 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6915" y="2984818"/>
            <a:ext cx="7710488" cy="1500187"/>
          </a:xfrm>
        </p:spPr>
        <p:txBody>
          <a:bodyPr/>
          <a:lstStyle/>
          <a:p>
            <a:r>
              <a:rPr lang="en-US" sz="2000" dirty="0" smtClean="0">
                <a:solidFill>
                  <a:schemeClr val="bg1"/>
                </a:solidFill>
                <a:latin typeface="Malgun Gothic" panose="020B0503020000020004" charset="-127"/>
                <a:ea typeface="Malgun Gothic" panose="020B0503020000020004" charset="-127"/>
              </a:rPr>
              <a:t>LANs are networks generally limited to a single building or small campus. They’re private to a single organization or even person and can be created with relatively inexpensive equipment. Your home Wi-Fi network is a LAN.</a:t>
            </a:r>
            <a:endParaRPr lang="en-US" sz="2000"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a:p>
            <a:r>
              <a:rPr lang="en-US" sz="2000" dirty="0" smtClean="0">
                <a:solidFill>
                  <a:schemeClr val="bg1"/>
                </a:solidFill>
                <a:latin typeface="Malgun Gothic" panose="020B0503020000020004" charset="-127"/>
                <a:ea typeface="Malgun Gothic" panose="020B0503020000020004" charset="-127"/>
              </a:rPr>
              <a:t>The technologies and protocols that make LANs easy to set up don’t scale beyond a certain limited distance or to truly massive numbers of endpoints. Dealing with those scales is the purpose of a WAN: connecting one or more LANs.</a:t>
            </a:r>
            <a:endParaRPr lang="en-US" sz="2000"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716915" y="403543"/>
            <a:ext cx="7710488" cy="2852737"/>
          </a:xfrm>
        </p:spPr>
        <p:txBody>
          <a:bodyPr/>
          <a:lstStyle/>
          <a:p>
            <a:r>
              <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WANs vs. LANs: What’s the difference?</a:t>
            </a:r>
            <a:br>
              <a:rPr lang="en-US" sz="4000" b="1" dirty="0" smtClean="0"/>
            </a:b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3115628"/>
            <a:ext cx="7710488" cy="1500187"/>
          </a:xfrm>
        </p:spPr>
        <p:txBody>
          <a:bodyPr/>
          <a:lstStyle/>
          <a:p>
            <a:r>
              <a:rPr lang="en-US" dirty="0" smtClean="0">
                <a:solidFill>
                  <a:schemeClr val="bg1"/>
                </a:solidFill>
                <a:latin typeface="Malgun Gothic" panose="020B0503020000020004" charset="-127"/>
                <a:ea typeface="Malgun Gothic" panose="020B0503020000020004" charset="-127"/>
              </a:rPr>
              <a:t>While LANs are usually maintained by an organization’s own IT staff, WANs are often at least in part reliant on physical connections provided by telecommunications carriers. </a:t>
            </a:r>
            <a:endParaRPr lang="en-US" dirty="0" smtClean="0">
              <a:solidFill>
                <a:schemeClr val="bg1"/>
              </a:solidFill>
              <a:latin typeface="Malgun Gothic" panose="020B0503020000020004" charset="-127"/>
              <a:ea typeface="Malgun Gothic" panose="020B0503020000020004" charset="-127"/>
            </a:endParaRPr>
          </a:p>
          <a:p>
            <a:endParaRPr lang="en-US" dirty="0" smtClean="0">
              <a:solidFill>
                <a:schemeClr val="bg1"/>
              </a:solidFill>
              <a:latin typeface="Malgun Gothic" panose="020B0503020000020004" charset="-127"/>
              <a:ea typeface="Malgun Gothic" panose="020B0503020000020004" charset="-127"/>
            </a:endParaRPr>
          </a:p>
          <a:p>
            <a:r>
              <a:rPr lang="en-US" dirty="0" smtClean="0">
                <a:solidFill>
                  <a:schemeClr val="bg1"/>
                </a:solidFill>
                <a:latin typeface="Malgun Gothic" panose="020B0503020000020004" charset="-127"/>
                <a:ea typeface="Malgun Gothic" panose="020B0503020000020004" charset="-127"/>
              </a:rPr>
              <a:t>Decisions on what kind of connections or communications protocols to use and how to deploy them will guide the creation of your WAN architecture.</a:t>
            </a:r>
            <a:endParaRPr lang="en-US"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800100" y="319723"/>
            <a:ext cx="7710488" cy="2852737"/>
          </a:xfrm>
        </p:spPr>
        <p:txBody>
          <a:bodyPr/>
          <a:lstStyle/>
          <a:p>
            <a:br>
              <a:rPr lang="en-US" sz="4400" b="1" dirty="0" smtClean="0"/>
            </a:br>
            <a:r>
              <a:rPr lang="en-US"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WAN </a:t>
            </a:r>
            <a:r>
              <a:rPr lang="en-IN" altLang="en-US"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A</a:t>
            </a:r>
            <a:r>
              <a:rPr lang="en-US" sz="4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rchitecture</a:t>
            </a:r>
            <a:br>
              <a:rPr lang="en-US" b="1"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35" y="1825625"/>
            <a:ext cx="9143365" cy="5032375"/>
          </a:xfrm>
        </p:spPr>
        <p:txBody>
          <a:bodyPr/>
          <a:lstStyle/>
          <a:p>
            <a:r>
              <a:rPr lang="en-US" sz="2000" b="1" i="1" dirty="0" smtClean="0">
                <a:solidFill>
                  <a:schemeClr val="bg1"/>
                </a:solidFill>
                <a:latin typeface="Malgun Gothic" panose="020B0503020000020004" charset="-127"/>
                <a:ea typeface="Malgun Gothic" panose="020B0503020000020004" charset="-127"/>
              </a:rPr>
              <a:t>X.25</a:t>
            </a:r>
            <a:r>
              <a:rPr lang="en-US" sz="2000" dirty="0" smtClean="0">
                <a:solidFill>
                  <a:schemeClr val="bg1"/>
                </a:solidFill>
                <a:latin typeface="Malgun Gothic" panose="020B0503020000020004" charset="-127"/>
                <a:ea typeface="Malgun Gothic" panose="020B0503020000020004" charset="-127"/>
              </a:rPr>
              <a:t>  - </a:t>
            </a:r>
            <a:endParaRPr lang="en-US" sz="2000" dirty="0" smtClean="0">
              <a:solidFill>
                <a:schemeClr val="bg1"/>
              </a:solidFill>
              <a:latin typeface="Malgun Gothic" panose="020B0503020000020004" charset="-127"/>
              <a:ea typeface="Malgun Gothic" panose="020B0503020000020004" charset="-127"/>
            </a:endParaRPr>
          </a:p>
          <a:p>
            <a:pPr marL="0" indent="0">
              <a:buNone/>
            </a:pPr>
            <a:r>
              <a:rPr lang="en-US" sz="2000" dirty="0" smtClean="0">
                <a:solidFill>
                  <a:schemeClr val="bg1"/>
                </a:solidFill>
                <a:latin typeface="Malgun Gothic" panose="020B0503020000020004" charset="-127"/>
                <a:ea typeface="Malgun Gothic" panose="020B0503020000020004" charset="-127"/>
              </a:rPr>
              <a:t> One of the earliest protocols used to deliver WAN traffic is X.25, which uses packet-switching exchanges (PSE) for the hardware that drops traffic onto the wires connecting sites. It includes standard-sized packets delivered in order and includes error correction.</a:t>
            </a:r>
            <a:endParaRPr lang="en-US" sz="2000"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a:p>
            <a:r>
              <a:rPr lang="en-US" sz="2000" b="1" i="1" dirty="0" smtClean="0">
                <a:solidFill>
                  <a:schemeClr val="bg1"/>
                </a:solidFill>
                <a:latin typeface="Malgun Gothic" panose="020B0503020000020004" charset="-127"/>
                <a:ea typeface="Malgun Gothic" panose="020B0503020000020004" charset="-127"/>
              </a:rPr>
              <a:t>Frame relay </a:t>
            </a:r>
            <a:r>
              <a:rPr lang="en-US" sz="2000" dirty="0" smtClean="0">
                <a:solidFill>
                  <a:schemeClr val="bg1"/>
                </a:solidFill>
                <a:latin typeface="Malgun Gothic" panose="020B0503020000020004" charset="-127"/>
                <a:ea typeface="Malgun Gothic" panose="020B0503020000020004" charset="-127"/>
              </a:rPr>
              <a:t>- </a:t>
            </a:r>
            <a:endParaRPr lang="en-US" sz="2000" dirty="0" smtClean="0">
              <a:solidFill>
                <a:schemeClr val="bg1"/>
              </a:solidFill>
              <a:latin typeface="Malgun Gothic" panose="020B0503020000020004" charset="-127"/>
              <a:ea typeface="Malgun Gothic" panose="020B0503020000020004" charset="-127"/>
            </a:endParaRPr>
          </a:p>
          <a:p>
            <a:pPr marL="0" indent="0">
              <a:buNone/>
            </a:pPr>
            <a:r>
              <a:rPr lang="en-US" sz="2000" dirty="0" smtClean="0">
                <a:solidFill>
                  <a:schemeClr val="bg1"/>
                </a:solidFill>
                <a:latin typeface="Malgun Gothic" panose="020B0503020000020004" charset="-127"/>
                <a:ea typeface="Malgun Gothic" panose="020B0503020000020004" charset="-127"/>
              </a:rPr>
              <a:t> Frame relay is a successor to X.25. Frame relay cuts data into different-sized frames and leaves error correction and retransmission of missing packets up to the endpoints. These differences speed up the overall data rate.</a:t>
            </a:r>
            <a:endParaRPr lang="en-US" sz="2000"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a:p>
            <a:r>
              <a:rPr lang="en-US" sz="2000" b="1" i="1" dirty="0" smtClean="0">
                <a:solidFill>
                  <a:schemeClr val="bg1"/>
                </a:solidFill>
                <a:latin typeface="Malgun Gothic" panose="020B0503020000020004" charset="-127"/>
                <a:ea typeface="Malgun Gothic" panose="020B0503020000020004" charset="-127"/>
              </a:rPr>
              <a:t>ATM -</a:t>
            </a:r>
            <a:endParaRPr lang="en-US" sz="2000" b="1" i="1" dirty="0" smtClean="0">
              <a:solidFill>
                <a:schemeClr val="bg1"/>
              </a:solidFill>
              <a:latin typeface="Malgun Gothic" panose="020B0503020000020004" charset="-127"/>
              <a:ea typeface="Malgun Gothic" panose="020B0503020000020004" charset="-127"/>
            </a:endParaRPr>
          </a:p>
          <a:p>
            <a:pPr marL="0" indent="0">
              <a:buNone/>
            </a:pPr>
            <a:r>
              <a:rPr lang="en-US" sz="2000" b="1" i="1" dirty="0" smtClean="0">
                <a:solidFill>
                  <a:schemeClr val="bg1"/>
                </a:solidFill>
                <a:latin typeface="Malgun Gothic" panose="020B0503020000020004" charset="-127"/>
                <a:ea typeface="Malgun Gothic" panose="020B0503020000020004" charset="-127"/>
              </a:rPr>
              <a:t> </a:t>
            </a:r>
            <a:r>
              <a:rPr lang="en-US" sz="2000" dirty="0" smtClean="0">
                <a:solidFill>
                  <a:schemeClr val="bg1"/>
                </a:solidFill>
                <a:latin typeface="Malgun Gothic" panose="020B0503020000020004" charset="-127"/>
                <a:ea typeface="Malgun Gothic" panose="020B0503020000020004" charset="-127"/>
              </a:rPr>
              <a:t>Asynchronous Transfer Mode (ATM) is similar to frame relay with one big difference: data is broken into standard-sized packets called cells.</a:t>
            </a:r>
            <a:r>
              <a:rPr lang="en-US" sz="1800" dirty="0" smtClean="0"/>
              <a:t> </a:t>
            </a:r>
            <a:endParaRPr lang="en-US" sz="1800" b="1" i="1" dirty="0" smtClean="0"/>
          </a:p>
        </p:txBody>
      </p:sp>
      <p:sp>
        <p:nvSpPr>
          <p:cNvPr id="3" name="Title 2"/>
          <p:cNvSpPr>
            <a:spLocks noGrp="1"/>
          </p:cNvSpPr>
          <p:nvPr>
            <p:ph type="title"/>
          </p:nvPr>
        </p:nvSpPr>
        <p:spPr/>
        <p:txBody>
          <a:bodyPr/>
          <a:lstStyle/>
          <a:p>
            <a:br>
              <a:rPr lang="en-US" sz="4400" b="1" dirty="0" smtClean="0"/>
            </a:br>
            <a:r>
              <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WAN </a:t>
            </a:r>
            <a:r>
              <a:rPr lang="en-IN" alt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t>
            </a:r>
            <a:r>
              <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rotocols</a:t>
            </a:r>
            <a:br>
              <a:rPr lang="en-US" b="1"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94995" y="2769553"/>
            <a:ext cx="7710488" cy="1500187"/>
          </a:xfrm>
        </p:spPr>
        <p:txBody>
          <a:bodyPr/>
          <a:lstStyle/>
          <a:p>
            <a:r>
              <a:rPr lang="en-US" sz="2000" b="1" i="1" dirty="0" smtClean="0">
                <a:latin typeface="Malgun Gothic" panose="020B0503020000020004" charset="-127"/>
                <a:ea typeface="Malgun Gothic" panose="020B0503020000020004" charset="-127"/>
              </a:rPr>
              <a:t>MPLS</a:t>
            </a:r>
            <a:r>
              <a:rPr lang="en-US" sz="2000" dirty="0" smtClean="0">
                <a:latin typeface="Malgun Gothic" panose="020B0503020000020004" charset="-127"/>
                <a:ea typeface="Malgun Gothic" panose="020B0503020000020004" charset="-127"/>
              </a:rPr>
              <a:t> -  Today, </a:t>
            </a:r>
            <a:r>
              <a:rPr lang="en-US" sz="2400" dirty="0" smtClean="0">
                <a:latin typeface="Malgun Gothic" panose="020B0503020000020004" charset="-127"/>
                <a:ea typeface="Malgun Gothic" panose="020B0503020000020004" charset="-127"/>
                <a:hlinkClick r:id="rId1"/>
              </a:rPr>
              <a:t>multi-protocol label switching</a:t>
            </a:r>
            <a:r>
              <a:rPr lang="en-US" sz="2400" dirty="0" smtClean="0">
                <a:latin typeface="Malgun Gothic" panose="020B0503020000020004" charset="-127"/>
                <a:ea typeface="Malgun Gothic" panose="020B0503020000020004" charset="-127"/>
              </a:rPr>
              <a:t> is used to carry much corporate data across WAN links. Within an MPLS network, brief header segments called labels allow MPLS routers to decide quickly where to forward packets and to treat them with the class of service indicated by the labels. </a:t>
            </a:r>
            <a:endParaRPr lang="en-US" sz="2400" dirty="0" smtClean="0">
              <a:latin typeface="Malgun Gothic" panose="020B0503020000020004" charset="-127"/>
              <a:ea typeface="Malgun Gothic" panose="020B0503020000020004" charset="-127"/>
            </a:endParaRPr>
          </a:p>
          <a:p>
            <a:pPr>
              <a:buNone/>
            </a:pPr>
            <a:endParaRPr lang="en-US" sz="2000" dirty="0" smtClean="0">
              <a:latin typeface="Malgun Gothic" panose="020B0503020000020004" charset="-127"/>
              <a:ea typeface="Malgun Gothic" panose="020B0503020000020004" charset="-127"/>
            </a:endParaRPr>
          </a:p>
          <a:p>
            <a:r>
              <a:rPr lang="en-US" sz="2000" b="1" dirty="0" smtClean="0">
                <a:latin typeface="Malgun Gothic" panose="020B0503020000020004" charset="-127"/>
                <a:ea typeface="Malgun Gothic" panose="020B0503020000020004" charset="-127"/>
              </a:rPr>
              <a:t>IP</a:t>
            </a:r>
            <a:r>
              <a:rPr lang="en-US" sz="2000" dirty="0" smtClean="0">
                <a:latin typeface="Malgun Gothic" panose="020B0503020000020004" charset="-127"/>
                <a:ea typeface="Malgun Gothic" panose="020B0503020000020004" charset="-127"/>
              </a:rPr>
              <a:t>  -  </a:t>
            </a:r>
            <a:r>
              <a:rPr lang="en-US" sz="2400" dirty="0" smtClean="0">
                <a:latin typeface="Malgun Gothic" panose="020B0503020000020004" charset="-127"/>
                <a:ea typeface="Malgun Gothic" panose="020B0503020000020004" charset="-127"/>
                <a:hlinkClick r:id="rId2"/>
              </a:rPr>
              <a:t>Internet protocol</a:t>
            </a:r>
            <a:r>
              <a:rPr lang="en-US" sz="2400" dirty="0" smtClean="0">
                <a:latin typeface="Malgun Gothic" panose="020B0503020000020004" charset="-127"/>
                <a:ea typeface="Malgun Gothic" panose="020B0503020000020004" charset="-127"/>
              </a:rPr>
              <a:t> (IP), which became more ubiquitous in the 1990s, is one protocol commonly carried within MPLS.</a:t>
            </a:r>
            <a:endParaRPr lang="en-US" sz="2400" dirty="0" smtClean="0">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716915" y="-212407"/>
            <a:ext cx="7710488" cy="2852737"/>
          </a:xfrm>
        </p:spPr>
        <p:txBody>
          <a:bodyPr/>
          <a:lstStyle/>
          <a:p>
            <a:r>
              <a:rPr lang="en-US" sz="6000" b="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WAN </a:t>
            </a:r>
            <a:r>
              <a:rPr lang="en-IN" altLang="en-US" sz="6000" b="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a:t>
            </a:r>
            <a:r>
              <a:rPr lang="en-US" sz="6000" b="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rotocols</a:t>
            </a:r>
            <a:endParaRPr lang="en-US" sz="6000" b="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2742248"/>
            <a:ext cx="7710488" cy="1500187"/>
          </a:xfrm>
        </p:spPr>
        <p:txBody>
          <a:bodyPr/>
          <a:lstStyle/>
          <a:p>
            <a:r>
              <a:rPr lang="en-US" sz="2000" b="1" dirty="0" smtClean="0">
                <a:solidFill>
                  <a:schemeClr val="bg1"/>
                </a:solidFill>
                <a:latin typeface="Malgun Gothic" panose="020B0503020000020004" charset="-127"/>
                <a:ea typeface="Malgun Gothic" panose="020B0503020000020004" charset="-127"/>
              </a:rPr>
              <a:t>What is a metropolitan area network (MAN)?</a:t>
            </a:r>
            <a:endParaRPr lang="en-US" sz="2000" b="1"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a:p>
            <a:r>
              <a:rPr lang="en-US" sz="2000" dirty="0" smtClean="0">
                <a:solidFill>
                  <a:schemeClr val="bg1"/>
                </a:solidFill>
                <a:latin typeface="Malgun Gothic" panose="020B0503020000020004" charset="-127"/>
                <a:ea typeface="Malgun Gothic" panose="020B0503020000020004" charset="-127"/>
              </a:rPr>
              <a:t>A metropolitan area network (MAN) is a computer network that connects computers within a metropolitan area, which could be a single large city, multiple cities and towns, or any given large area with multiple buildings. A MAN is larger than a </a:t>
            </a:r>
            <a:r>
              <a:rPr lang="en-US" sz="2000" u="sng" dirty="0" smtClean="0">
                <a:solidFill>
                  <a:schemeClr val="bg1"/>
                </a:solidFill>
                <a:latin typeface="Malgun Gothic" panose="020B0503020000020004" charset="-127"/>
                <a:ea typeface="Malgun Gothic" panose="020B0503020000020004" charset="-127"/>
                <a:hlinkClick r:id="rId1"/>
              </a:rPr>
              <a:t>local area network (LAN)</a:t>
            </a:r>
            <a:r>
              <a:rPr lang="en-US" sz="2000" dirty="0" smtClean="0">
                <a:solidFill>
                  <a:schemeClr val="bg1"/>
                </a:solidFill>
                <a:latin typeface="Malgun Gothic" panose="020B0503020000020004" charset="-127"/>
                <a:ea typeface="Malgun Gothic" panose="020B0503020000020004" charset="-127"/>
              </a:rPr>
              <a:t> but smaller than a </a:t>
            </a:r>
            <a:r>
              <a:rPr lang="en-US" sz="2000" u="sng" dirty="0" smtClean="0">
                <a:solidFill>
                  <a:schemeClr val="bg1"/>
                </a:solidFill>
                <a:latin typeface="Malgun Gothic" panose="020B0503020000020004" charset="-127"/>
                <a:ea typeface="Malgun Gothic" panose="020B0503020000020004" charset="-127"/>
                <a:hlinkClick r:id="rId2"/>
              </a:rPr>
              <a:t>wide area network (WAN)</a:t>
            </a:r>
            <a:r>
              <a:rPr lang="en-US" sz="2000" dirty="0" smtClean="0">
                <a:solidFill>
                  <a:schemeClr val="bg1"/>
                </a:solidFill>
                <a:latin typeface="Malgun Gothic" panose="020B0503020000020004" charset="-127"/>
                <a:ea typeface="Malgun Gothic" panose="020B0503020000020004" charset="-127"/>
              </a:rPr>
              <a:t>. </a:t>
            </a:r>
            <a:endParaRPr lang="en-US" sz="2000"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800100" y="263843"/>
            <a:ext cx="7710488" cy="2852737"/>
          </a:xfrm>
        </p:spPr>
        <p:txBody>
          <a:bodyPr/>
          <a:lstStyle/>
          <a:p>
            <a:br>
              <a:rPr lang="en-US" sz="4000" dirty="0" smtClean="0"/>
            </a:br>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Metropolitan area network (MAN)</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25625"/>
            <a:ext cx="7886700" cy="4351655"/>
          </a:xfrm>
        </p:spPr>
        <p:txBody>
          <a:bodyPr numCol="1">
            <a:normAutofit fontScale="25000"/>
          </a:bodyPr>
          <a:lstStyle/>
          <a:p>
            <a:r>
              <a:rPr lang="en-US" sz="9600" dirty="0" smtClean="0">
                <a:solidFill>
                  <a:schemeClr val="bg1"/>
                </a:solidFill>
                <a:latin typeface="Malgun Gothic" panose="020B0503020000020004" charset="-127"/>
                <a:ea typeface="Malgun Gothic" panose="020B0503020000020004" charset="-127"/>
                <a:cs typeface="Times New Roman" panose="02020603050405020304" pitchFamily="18" charset="0"/>
              </a:rPr>
              <a:t>Introduction</a:t>
            </a:r>
            <a:endParaRPr lang="en-US" sz="9600" dirty="0" smtClean="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9600" dirty="0" smtClean="0">
                <a:solidFill>
                  <a:schemeClr val="bg1"/>
                </a:solidFill>
                <a:latin typeface="Malgun Gothic" panose="020B0503020000020004" charset="-127"/>
                <a:ea typeface="Malgun Gothic" panose="020B0503020000020004" charset="-127"/>
                <a:cs typeface="Times New Roman" panose="02020603050405020304" pitchFamily="18" charset="0"/>
              </a:rPr>
              <a:t>LAN </a:t>
            </a:r>
            <a:endParaRPr lang="en-US" sz="9600" dirty="0" smtClean="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9600" dirty="0" smtClean="0">
                <a:solidFill>
                  <a:schemeClr val="bg1"/>
                </a:solidFill>
                <a:latin typeface="Malgun Gothic" panose="020B0503020000020004" charset="-127"/>
                <a:ea typeface="Malgun Gothic" panose="020B0503020000020004" charset="-127"/>
                <a:cs typeface="Times New Roman" panose="02020603050405020304" pitchFamily="18" charset="0"/>
              </a:rPr>
              <a:t>Types of LAN Hardware</a:t>
            </a:r>
            <a:endParaRPr lang="en-US" sz="9600" dirty="0" smtClean="0">
              <a:solidFill>
                <a:schemeClr val="bg1"/>
              </a:solidFill>
              <a:latin typeface="Malgun Gothic" panose="020B0503020000020004" charset="-127"/>
              <a:ea typeface="Malgun Gothic" panose="020B0503020000020004" charset="-127"/>
            </a:endParaRPr>
          </a:p>
          <a:p>
            <a:r>
              <a:rPr lang="en-US" sz="9600" dirty="0" smtClean="0">
                <a:solidFill>
                  <a:schemeClr val="bg1"/>
                </a:solidFill>
                <a:latin typeface="Malgun Gothic" panose="020B0503020000020004" charset="-127"/>
                <a:ea typeface="Malgun Gothic" panose="020B0503020000020004" charset="-127"/>
              </a:rPr>
              <a:t>WAN( Wide-area network)</a:t>
            </a:r>
            <a:endParaRPr lang="en-US" sz="9600" dirty="0" smtClean="0">
              <a:solidFill>
                <a:schemeClr val="bg1"/>
              </a:solidFill>
              <a:latin typeface="Malgun Gothic" panose="020B0503020000020004" charset="-127"/>
              <a:ea typeface="Malgun Gothic" panose="020B0503020000020004" charset="-127"/>
            </a:endParaRPr>
          </a:p>
          <a:p>
            <a:r>
              <a:rPr lang="en-US" sz="9600" dirty="0" smtClean="0">
                <a:solidFill>
                  <a:schemeClr val="bg1"/>
                </a:solidFill>
                <a:latin typeface="Malgun Gothic" panose="020B0503020000020004" charset="-127"/>
                <a:ea typeface="Malgun Gothic" panose="020B0503020000020004" charset="-127"/>
              </a:rPr>
              <a:t>MAN (Metropolitan area network)</a:t>
            </a:r>
            <a:endParaRPr lang="en-US" sz="9600" dirty="0" smtClean="0">
              <a:solidFill>
                <a:schemeClr val="bg1"/>
              </a:solidFill>
              <a:latin typeface="Malgun Gothic" panose="020B0503020000020004" charset="-127"/>
              <a:ea typeface="Malgun Gothic" panose="020B0503020000020004" charset="-127"/>
            </a:endParaRPr>
          </a:p>
          <a:p>
            <a:r>
              <a:rPr lang="en-US" sz="9600" dirty="0" smtClean="0">
                <a:solidFill>
                  <a:schemeClr val="bg1"/>
                </a:solidFill>
                <a:latin typeface="Malgun Gothic" panose="020B0503020000020004" charset="-127"/>
                <a:ea typeface="Malgun Gothic" panose="020B0503020000020004" charset="-127"/>
              </a:rPr>
              <a:t>Ethernet LANs</a:t>
            </a:r>
            <a:endParaRPr lang="en-US" sz="9600" dirty="0" smtClean="0">
              <a:solidFill>
                <a:schemeClr val="bg1"/>
              </a:solidFill>
              <a:latin typeface="Malgun Gothic" panose="020B0503020000020004" charset="-127"/>
              <a:ea typeface="Malgun Gothic" panose="020B0503020000020004" charset="-127"/>
            </a:endParaRPr>
          </a:p>
          <a:p>
            <a:r>
              <a:rPr lang="en-GB" sz="9600" dirty="0" smtClean="0">
                <a:solidFill>
                  <a:schemeClr val="bg1"/>
                </a:solidFill>
                <a:latin typeface="Malgun Gothic" panose="020B0503020000020004" charset="-127"/>
                <a:ea typeface="Malgun Gothic" panose="020B0503020000020004" charset="-127"/>
              </a:rPr>
              <a:t>Types of Ethernet LANs</a:t>
            </a:r>
            <a:endParaRPr lang="en-GB" sz="9600" dirty="0" smtClean="0">
              <a:solidFill>
                <a:schemeClr val="bg1"/>
              </a:solidFill>
              <a:latin typeface="Malgun Gothic" panose="020B0503020000020004" charset="-127"/>
              <a:ea typeface="Malgun Gothic" panose="020B0503020000020004" charset="-127"/>
            </a:endParaRPr>
          </a:p>
          <a:p>
            <a:r>
              <a:rPr lang="en-GB" sz="9600" dirty="0" smtClean="0">
                <a:solidFill>
                  <a:schemeClr val="bg1"/>
                </a:solidFill>
                <a:latin typeface="Malgun Gothic" panose="020B0503020000020004" charset="-127"/>
                <a:ea typeface="Malgun Gothic" panose="020B0503020000020004" charset="-127"/>
              </a:rPr>
              <a:t>Advanced Ethernet</a:t>
            </a:r>
            <a:endParaRPr lang="en-GB" sz="9600" dirty="0" smtClean="0">
              <a:solidFill>
                <a:schemeClr val="bg1"/>
              </a:solidFill>
              <a:latin typeface="Malgun Gothic" panose="020B0503020000020004" charset="-127"/>
              <a:ea typeface="Malgun Gothic" panose="020B0503020000020004" charset="-127"/>
            </a:endParaRPr>
          </a:p>
          <a:p>
            <a:r>
              <a:rPr lang="en-GB" sz="9600" dirty="0" smtClean="0">
                <a:solidFill>
                  <a:schemeClr val="bg1"/>
                </a:solidFill>
                <a:latin typeface="Malgun Gothic" panose="020B0503020000020004" charset="-127"/>
                <a:ea typeface="Malgun Gothic" panose="020B0503020000020004" charset="-127"/>
              </a:rPr>
              <a:t>Advantage – Disadvantages</a:t>
            </a:r>
            <a:endParaRPr lang="en-GB" sz="9600" dirty="0" smtClean="0">
              <a:solidFill>
                <a:schemeClr val="bg1"/>
              </a:solidFill>
              <a:latin typeface="Malgun Gothic" panose="020B0503020000020004" charset="-127"/>
              <a:ea typeface="Malgun Gothic" panose="020B0503020000020004" charset="-127"/>
            </a:endParaRPr>
          </a:p>
          <a:p>
            <a:r>
              <a:rPr lang="en-US" sz="9600" dirty="0" smtClean="0">
                <a:solidFill>
                  <a:schemeClr val="bg1"/>
                </a:solidFill>
                <a:latin typeface="Malgun Gothic" panose="020B0503020000020004" charset="-127"/>
                <a:ea typeface="Malgun Gothic" panose="020B0503020000020004" charset="-127"/>
              </a:rPr>
              <a:t>References</a:t>
            </a:r>
            <a:endParaRPr lang="en-GB" sz="9600" dirty="0" smtClean="0">
              <a:solidFill>
                <a:schemeClr val="bg1"/>
              </a:solidFill>
              <a:latin typeface="Malgun Gothic" panose="020B0503020000020004" charset="-127"/>
              <a:ea typeface="Malgun Gothic" panose="020B0503020000020004" charset="-127"/>
            </a:endParaRPr>
          </a:p>
          <a:p>
            <a:pPr>
              <a:buNone/>
            </a:pPr>
            <a:br>
              <a:rPr lang="en-GB" dirty="0" smtClean="0"/>
            </a:br>
            <a:endParaRPr lang="en-US" dirty="0"/>
          </a:p>
          <a:p>
            <a:endParaRPr lang="en-IN" sz="2000" dirty="0"/>
          </a:p>
          <a:p>
            <a:endParaRPr lang="en-IN" sz="2000" dirty="0"/>
          </a:p>
        </p:txBody>
      </p:sp>
      <p:sp>
        <p:nvSpPr>
          <p:cNvPr id="3" name="Title 2"/>
          <p:cNvSpPr>
            <a:spLocks noGrp="1"/>
          </p:cNvSpPr>
          <p:nvPr>
            <p:ph type="title"/>
          </p:nvPr>
        </p:nvSpPr>
        <p:spPr>
          <a:noFill/>
        </p:spPr>
        <p:style>
          <a:lnRef idx="0">
            <a:schemeClr val="dk1"/>
          </a:lnRef>
          <a:fillRef idx="3">
            <a:schemeClr val="dk1"/>
          </a:fillRef>
          <a:effectRef idx="3">
            <a:schemeClr val="dk1"/>
          </a:effectRef>
          <a:fontRef idx="minor">
            <a:schemeClr val="lt1"/>
          </a:fontRef>
        </p:style>
        <p:txBody>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CONTENTS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2872423"/>
            <a:ext cx="7710488" cy="1500187"/>
          </a:xfrm>
        </p:spPr>
        <p:txBody>
          <a:bodyPr/>
          <a:lstStyle/>
          <a:p>
            <a:r>
              <a:rPr lang="en-US" dirty="0" smtClean="0">
                <a:solidFill>
                  <a:schemeClr val="bg1"/>
                </a:solidFill>
                <a:latin typeface="Malgun Gothic" panose="020B0503020000020004" charset="-127"/>
                <a:ea typeface="Malgun Gothic" panose="020B0503020000020004" charset="-127"/>
              </a:rPr>
              <a:t>Like WANs, a MAN is made up of interconnected LANs. Because MANs are smaller, they are usually more efficient than WANs, since data does not have to travel over large distances.</a:t>
            </a:r>
            <a:endParaRPr lang="en-US" dirty="0" smtClean="0">
              <a:solidFill>
                <a:schemeClr val="bg1"/>
              </a:solidFill>
              <a:latin typeface="Malgun Gothic" panose="020B0503020000020004" charset="-127"/>
              <a:ea typeface="Malgun Gothic" panose="020B0503020000020004" charset="-127"/>
            </a:endParaRPr>
          </a:p>
          <a:p>
            <a:endParaRPr lang="en-US" dirty="0" smtClean="0">
              <a:solidFill>
                <a:schemeClr val="bg1"/>
              </a:solidFill>
              <a:latin typeface="Malgun Gothic" panose="020B0503020000020004" charset="-127"/>
              <a:ea typeface="Malgun Gothic" panose="020B0503020000020004" charset="-127"/>
            </a:endParaRPr>
          </a:p>
          <a:p>
            <a:r>
              <a:rPr lang="en-US" dirty="0" smtClean="0">
                <a:solidFill>
                  <a:schemeClr val="bg1"/>
                </a:solidFill>
                <a:latin typeface="Malgun Gothic" panose="020B0503020000020004" charset="-127"/>
                <a:ea typeface="Malgun Gothic" panose="020B0503020000020004" charset="-127"/>
              </a:rPr>
              <a:t>Most MANs use fiber optic cables to form connections between LANs. Often a MAN will run on "dark fiber" — formerly unused fiber optic cables that are able to carry traffic. </a:t>
            </a:r>
            <a:endParaRPr lang="en-US"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a:xfrm>
            <a:off x="800100" y="326073"/>
            <a:ext cx="7710488" cy="2852737"/>
          </a:xfrm>
        </p:spPr>
        <p:txBody>
          <a:bodyPr/>
          <a:lstStyle/>
          <a:p>
            <a:br>
              <a:rPr lang="en-US" sz="4400" dirty="0" smtClean="0"/>
            </a:br>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How are MAN networks constructed?</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441575"/>
            <a:ext cx="9144000" cy="4351655"/>
          </a:xfrm>
        </p:spPr>
        <p:txBody>
          <a:bodyPr>
            <a:normAutofit/>
          </a:bodyPr>
          <a:lstStyle/>
          <a:p>
            <a:r>
              <a:rPr lang="en-US" sz="2000" dirty="0" smtClean="0">
                <a:solidFill>
                  <a:schemeClr val="bg1"/>
                </a:solidFill>
                <a:latin typeface="Malgun Gothic" panose="020B0503020000020004" charset="-127"/>
                <a:ea typeface="Malgun Gothic" panose="020B0503020000020004" charset="-127"/>
              </a:rPr>
              <a:t> The network is established using routers and switches. A switch is a port which is active in handling the filtration of data usually coming in the form of frames. Any switch acts as a dual-port, at one end it is handling filtration of data and at the other end managing connections.</a:t>
            </a:r>
            <a:endParaRPr lang="en-US" sz="2000" dirty="0" smtClean="0">
              <a:solidFill>
                <a:schemeClr val="bg1"/>
              </a:solidFill>
              <a:latin typeface="Malgun Gothic" panose="020B0503020000020004" charset="-127"/>
              <a:ea typeface="Malgun Gothic" panose="020B0503020000020004" charset="-127"/>
            </a:endParaRPr>
          </a:p>
          <a:p>
            <a:endParaRPr lang="en-US" sz="2000" dirty="0" smtClean="0">
              <a:solidFill>
                <a:schemeClr val="bg1"/>
              </a:solidFill>
              <a:latin typeface="Malgun Gothic" panose="020B0503020000020004" charset="-127"/>
              <a:ea typeface="Malgun Gothic" panose="020B0503020000020004" charset="-127"/>
            </a:endParaRPr>
          </a:p>
          <a:p>
            <a:r>
              <a:rPr lang="en-US" sz="2000" dirty="0" smtClean="0">
                <a:solidFill>
                  <a:schemeClr val="bg1"/>
                </a:solidFill>
                <a:latin typeface="Malgun Gothic" panose="020B0503020000020004" charset="-127"/>
                <a:ea typeface="Malgun Gothic" panose="020B0503020000020004" charset="-127"/>
              </a:rPr>
              <a:t>The router is another device for facilitating the network connection. A router helps the data packets to identify the path to be taken. Hence, in other words, it keeps an eye on the data transfer. MAN (Metropolitan Area Network) is usually operated over an area of up to 5 to 50kms.</a:t>
            </a:r>
            <a:endParaRPr lang="en-US" sz="2000"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p:txBody>
          <a:bodyPr/>
          <a:lstStyle/>
          <a:p>
            <a:br>
              <a:rPr lang="en-US" sz="4400" dirty="0" smtClean="0"/>
            </a:br>
            <a:r>
              <a:rPr lang="en-US" sz="54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How Does a Metropolitan Area Network Work?</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2339340"/>
            <a:ext cx="7886700" cy="4351655"/>
          </a:xfrm>
        </p:spPr>
        <p:txBody>
          <a:bodyPr>
            <a:normAutofit/>
          </a:bodyPr>
          <a:lstStyle/>
          <a:p>
            <a:pPr marL="457200" indent="-457200">
              <a:buFont typeface="+mj-lt"/>
              <a:buAutoNum type="arabicPeriod"/>
            </a:pPr>
            <a:r>
              <a:rPr lang="en-US" dirty="0" smtClean="0">
                <a:solidFill>
                  <a:schemeClr val="bg1"/>
                </a:solidFill>
                <a:latin typeface="Malgun Gothic" panose="020B0503020000020004" charset="-127"/>
                <a:ea typeface="Malgun Gothic" panose="020B0503020000020004" charset="-127"/>
              </a:rPr>
              <a:t>Network size generally ranges from 5 to 50 km. It may be as small as a group of buildings on campus to as large as covering the whole city.</a:t>
            </a:r>
            <a:endParaRPr lang="en-US" dirty="0" smtClean="0">
              <a:solidFill>
                <a:schemeClr val="bg1"/>
              </a:solidFill>
              <a:latin typeface="Malgun Gothic" panose="020B0503020000020004" charset="-127"/>
              <a:ea typeface="Malgun Gothic" panose="020B0503020000020004" charset="-127"/>
            </a:endParaRPr>
          </a:p>
          <a:p>
            <a:pPr marL="457200" indent="-457200">
              <a:buFont typeface="+mj-lt"/>
              <a:buAutoNum type="arabicPeriod"/>
            </a:pPr>
            <a:r>
              <a:rPr lang="en-US" dirty="0" smtClean="0">
                <a:solidFill>
                  <a:schemeClr val="bg1"/>
                </a:solidFill>
                <a:latin typeface="Malgun Gothic" panose="020B0503020000020004" charset="-127"/>
                <a:ea typeface="Malgun Gothic" panose="020B0503020000020004" charset="-127"/>
              </a:rPr>
              <a:t>In general, a MAN is either owned by a user group or by a network provider who sells service to users, rather than a single organization as in LAN.</a:t>
            </a:r>
            <a:endParaRPr lang="en-US" dirty="0" smtClean="0">
              <a:solidFill>
                <a:schemeClr val="bg1"/>
              </a:solidFill>
              <a:latin typeface="Malgun Gothic" panose="020B0503020000020004" charset="-127"/>
              <a:ea typeface="Malgun Gothic" panose="020B0503020000020004" charset="-127"/>
            </a:endParaRPr>
          </a:p>
          <a:p>
            <a:pPr marL="457200" indent="-457200">
              <a:buFont typeface="+mj-lt"/>
              <a:buAutoNum type="arabicPeriod"/>
            </a:pPr>
            <a:r>
              <a:rPr lang="en-US" dirty="0" smtClean="0">
                <a:solidFill>
                  <a:schemeClr val="bg1"/>
                </a:solidFill>
                <a:latin typeface="Malgun Gothic" panose="020B0503020000020004" charset="-127"/>
                <a:ea typeface="Malgun Gothic" panose="020B0503020000020004" charset="-127"/>
              </a:rPr>
              <a:t>Data rates are moderate to high.</a:t>
            </a:r>
            <a:endParaRPr lang="en-US" dirty="0" smtClean="0">
              <a:solidFill>
                <a:schemeClr val="bg1"/>
              </a:solidFill>
              <a:latin typeface="Malgun Gothic" panose="020B0503020000020004" charset="-127"/>
              <a:ea typeface="Malgun Gothic" panose="020B0503020000020004" charset="-127"/>
            </a:endParaRPr>
          </a:p>
          <a:p>
            <a:pPr marL="457200" indent="-457200">
              <a:buFont typeface="+mj-lt"/>
              <a:buAutoNum type="arabicPeriod"/>
            </a:pPr>
            <a:r>
              <a:rPr lang="en-US" dirty="0" smtClean="0">
                <a:solidFill>
                  <a:schemeClr val="bg1"/>
                </a:solidFill>
                <a:latin typeface="Malgun Gothic" panose="020B0503020000020004" charset="-127"/>
                <a:ea typeface="Malgun Gothic" panose="020B0503020000020004" charset="-127"/>
              </a:rPr>
              <a:t>It facilitates the sharing of regional resources.</a:t>
            </a:r>
            <a:endParaRPr lang="en-US" dirty="0" smtClean="0">
              <a:solidFill>
                <a:schemeClr val="bg1"/>
              </a:solidFill>
              <a:latin typeface="Malgun Gothic" panose="020B0503020000020004" charset="-127"/>
              <a:ea typeface="Malgun Gothic" panose="020B0503020000020004" charset="-127"/>
            </a:endParaRPr>
          </a:p>
          <a:p>
            <a:pPr marL="457200" indent="-457200">
              <a:buFont typeface="+mj-lt"/>
              <a:buAutoNum type="arabicPeriod"/>
            </a:pPr>
            <a:r>
              <a:rPr lang="en-US" dirty="0" smtClean="0">
                <a:solidFill>
                  <a:schemeClr val="bg1"/>
                </a:solidFill>
                <a:latin typeface="Malgun Gothic" panose="020B0503020000020004" charset="-127"/>
                <a:ea typeface="Malgun Gothic" panose="020B0503020000020004" charset="-127"/>
              </a:rPr>
              <a:t>They provide uplinks for connecting LANs to WANs and the Internet.</a:t>
            </a:r>
            <a:endParaRPr lang="en-US" dirty="0" smtClean="0">
              <a:solidFill>
                <a:schemeClr val="bg1"/>
              </a:solidFill>
              <a:latin typeface="Malgun Gothic" panose="020B0503020000020004" charset="-127"/>
              <a:ea typeface="Malgun Gothic" panose="020B0503020000020004" charset="-127"/>
            </a:endParaRPr>
          </a:p>
          <a:p>
            <a:endParaRPr lang="en-US" dirty="0" smtClean="0">
              <a:solidFill>
                <a:schemeClr val="bg1"/>
              </a:solidFill>
              <a:latin typeface="Malgun Gothic" panose="020B0503020000020004" charset="-127"/>
              <a:ea typeface="Malgun Gothic" panose="020B0503020000020004" charset="-127"/>
            </a:endParaRPr>
          </a:p>
        </p:txBody>
      </p:sp>
      <p:sp>
        <p:nvSpPr>
          <p:cNvPr id="3" name="Title 2"/>
          <p:cNvSpPr>
            <a:spLocks noGrp="1"/>
          </p:cNvSpPr>
          <p:nvPr>
            <p:ph type="title"/>
          </p:nvPr>
        </p:nvSpPr>
        <p:spPr/>
        <p:txBody>
          <a:bodyPr/>
          <a:lstStyle/>
          <a:p>
            <a:br>
              <a:rPr lang="en-US" sz="4400" b="1" dirty="0" smtClean="0"/>
            </a:br>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Characteristics of MAN</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2985453"/>
            <a:ext cx="7710488" cy="1500187"/>
          </a:xfrm>
        </p:spPr>
        <p:txBody>
          <a:bodyPr/>
          <a:lstStyle/>
          <a:p>
            <a:r>
              <a:rPr lang="en-GB" sz="2000" dirty="0">
                <a:solidFill>
                  <a:schemeClr val="bg1"/>
                </a:solidFill>
              </a:rPr>
              <a:t>Ethernet is a way of connecting computers together in a local area network or LAN</a:t>
            </a:r>
            <a:endParaRPr lang="en-GB" sz="2000" dirty="0">
              <a:solidFill>
                <a:schemeClr val="bg1"/>
              </a:solidFill>
            </a:endParaRPr>
          </a:p>
          <a:p>
            <a:pPr marL="0" indent="0">
              <a:buNone/>
            </a:pPr>
            <a:endParaRPr lang="en-GB" sz="2000" dirty="0">
              <a:solidFill>
                <a:schemeClr val="bg1"/>
              </a:solidFill>
            </a:endParaRPr>
          </a:p>
          <a:p>
            <a:r>
              <a:rPr lang="en-GB" sz="2000" dirty="0">
                <a:solidFill>
                  <a:schemeClr val="bg1"/>
                </a:solidFill>
              </a:rPr>
              <a:t>It was developed by Xerox Corporation at Palo Alto Research Centre in 1970, commercially introduced in 1980 and standardized as IEEE 802.3 in 1983</a:t>
            </a:r>
            <a:endParaRPr lang="en-GB" sz="2000" dirty="0">
              <a:solidFill>
                <a:schemeClr val="bg1"/>
              </a:solidFill>
            </a:endParaRPr>
          </a:p>
          <a:p>
            <a:pPr marL="0" indent="0">
              <a:buNone/>
            </a:pPr>
            <a:r>
              <a:rPr lang="en-GB" sz="2000" dirty="0">
                <a:solidFill>
                  <a:schemeClr val="bg1"/>
                </a:solidFill>
              </a:rPr>
              <a:t> </a:t>
            </a:r>
            <a:endParaRPr lang="en-GB" sz="2000" dirty="0">
              <a:solidFill>
                <a:schemeClr val="bg1"/>
              </a:solidFill>
            </a:endParaRPr>
          </a:p>
          <a:p>
            <a:r>
              <a:rPr lang="en-GB" sz="2000" dirty="0">
                <a:solidFill>
                  <a:schemeClr val="bg1"/>
                </a:solidFill>
              </a:rPr>
              <a:t>It has been most widely used method of linking computers together in LAN</a:t>
            </a:r>
            <a:endParaRPr lang="en-GB" sz="2000" dirty="0">
              <a:solidFill>
                <a:schemeClr val="bg1"/>
              </a:solidFill>
            </a:endParaRPr>
          </a:p>
          <a:p>
            <a:endParaRPr lang="en-GB" sz="2000" dirty="0">
              <a:solidFill>
                <a:schemeClr val="bg1"/>
              </a:solidFill>
            </a:endParaRPr>
          </a:p>
        </p:txBody>
      </p:sp>
      <p:sp>
        <p:nvSpPr>
          <p:cNvPr id="3" name="Title 2"/>
          <p:cNvSpPr>
            <a:spLocks noGrp="1"/>
          </p:cNvSpPr>
          <p:nvPr>
            <p:ph type="title"/>
          </p:nvPr>
        </p:nvSpPr>
        <p:spPr>
          <a:xfrm>
            <a:off x="800100" y="133033"/>
            <a:ext cx="7710488" cy="2852737"/>
          </a:xfrm>
        </p:spPr>
        <p:txBody>
          <a:bodyPr/>
          <a:lstStyle/>
          <a:p>
            <a:r>
              <a:rPr lang="en-GB" sz="6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Ethernet LANs</a:t>
            </a:r>
            <a:endParaRPr lang="en-GB" sz="6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2965768"/>
            <a:ext cx="7710488" cy="1500187"/>
          </a:xfrm>
        </p:spPr>
        <p:txBody>
          <a:bodyPr>
            <a:normAutofit fontScale="25000"/>
          </a:bodyPr>
          <a:lstStyle/>
          <a:p>
            <a:r>
              <a:rPr lang="en-GB" sz="8000" dirty="0">
                <a:solidFill>
                  <a:schemeClr val="bg1"/>
                </a:solidFill>
              </a:rPr>
              <a:t>Ethernet connection transmits data over cables.</a:t>
            </a:r>
            <a:endParaRPr lang="en-GB" sz="8000" dirty="0">
              <a:solidFill>
                <a:schemeClr val="bg1"/>
              </a:solidFill>
            </a:endParaRPr>
          </a:p>
          <a:p>
            <a:endParaRPr lang="en-GB" sz="8000" dirty="0">
              <a:solidFill>
                <a:schemeClr val="bg1"/>
              </a:solidFill>
            </a:endParaRPr>
          </a:p>
          <a:p>
            <a:r>
              <a:rPr lang="en-GB" sz="8000" dirty="0">
                <a:solidFill>
                  <a:schemeClr val="bg1"/>
                </a:solidFill>
              </a:rPr>
              <a:t>Cables can be Co-axial, Twisted Pair or Optical fibers.</a:t>
            </a:r>
            <a:endParaRPr lang="en-GB" sz="8000" dirty="0">
              <a:solidFill>
                <a:schemeClr val="bg1"/>
              </a:solidFill>
            </a:endParaRPr>
          </a:p>
          <a:p>
            <a:endParaRPr lang="en-GB" sz="8000" dirty="0">
              <a:solidFill>
                <a:schemeClr val="bg1"/>
              </a:solidFill>
            </a:endParaRPr>
          </a:p>
          <a:p>
            <a:r>
              <a:rPr lang="en-GB" sz="8000" dirty="0">
                <a:solidFill>
                  <a:schemeClr val="bg1"/>
                </a:solidFill>
              </a:rPr>
              <a:t>Ethernet uses baseband transmission method in which digital signals are transmitted like train of pulses.</a:t>
            </a:r>
            <a:endParaRPr lang="en-GB" sz="8000" dirty="0">
              <a:solidFill>
                <a:schemeClr val="bg1"/>
              </a:solidFill>
            </a:endParaRPr>
          </a:p>
          <a:p>
            <a:endParaRPr lang="en-GB" sz="8000" dirty="0">
              <a:solidFill>
                <a:schemeClr val="bg1"/>
              </a:solidFill>
            </a:endParaRPr>
          </a:p>
          <a:p>
            <a:r>
              <a:rPr lang="en-GB" sz="8000" dirty="0">
                <a:solidFill>
                  <a:schemeClr val="bg1"/>
                </a:solidFill>
              </a:rPr>
              <a:t>In previous versions of Ethernet ‘bus topology’ (all the nodes are collected to single cable) was used, but now-a-days physical star configuration (all the nodes are connected individually) is in demand</a:t>
            </a:r>
            <a:r>
              <a:rPr lang="en-GB" sz="8000" dirty="0"/>
              <a:t>.</a:t>
            </a:r>
            <a:endParaRPr lang="en-GB" sz="8000" dirty="0"/>
          </a:p>
          <a:p>
            <a:endParaRPr lang="en-GB" dirty="0"/>
          </a:p>
          <a:p>
            <a:endParaRPr lang="en-GB" dirty="0"/>
          </a:p>
          <a:p>
            <a:endParaRPr lang="en-IN" dirty="0"/>
          </a:p>
        </p:txBody>
      </p:sp>
      <p:sp>
        <p:nvSpPr>
          <p:cNvPr id="3" name="Title 2"/>
          <p:cNvSpPr>
            <a:spLocks noGrp="1"/>
          </p:cNvSpPr>
          <p:nvPr>
            <p:ph type="title"/>
          </p:nvPr>
        </p:nvSpPr>
        <p:spPr>
          <a:xfrm>
            <a:off x="800100" y="-492442"/>
            <a:ext cx="7710488" cy="2852737"/>
          </a:xfrm>
        </p:spPr>
        <p:txBody>
          <a:bodyPr/>
          <a:lstStyle/>
          <a:p>
            <a:r>
              <a:rPr lang="en-GB" sz="4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Data Transmission</a:t>
            </a:r>
            <a:r>
              <a:rPr lang="en-GB" dirty="0"/>
              <a: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00100" y="3078163"/>
            <a:ext cx="7710488" cy="1500187"/>
          </a:xfrm>
        </p:spPr>
        <p:txBody>
          <a:bodyPr/>
          <a:lstStyle/>
          <a:p>
            <a:r>
              <a:rPr lang="en-GB" sz="2000" dirty="0">
                <a:solidFill>
                  <a:schemeClr val="bg1"/>
                </a:solidFill>
              </a:rPr>
              <a:t>Access method refers to the protocol used for transmitting and receiving information on a bus</a:t>
            </a:r>
            <a:endParaRPr lang="en-GB" sz="2000" dirty="0">
              <a:solidFill>
                <a:schemeClr val="bg1"/>
              </a:solidFill>
            </a:endParaRPr>
          </a:p>
          <a:p>
            <a:endParaRPr lang="en-GB" sz="2000" dirty="0">
              <a:solidFill>
                <a:schemeClr val="bg1"/>
              </a:solidFill>
            </a:endParaRPr>
          </a:p>
          <a:p>
            <a:r>
              <a:rPr lang="en-GB" sz="2000" dirty="0">
                <a:solidFill>
                  <a:schemeClr val="bg1"/>
                </a:solidFill>
              </a:rPr>
              <a:t>Ethernet uses </a:t>
            </a:r>
            <a:r>
              <a:rPr lang="en-GB" sz="2000" u="sng" dirty="0">
                <a:solidFill>
                  <a:schemeClr val="bg1"/>
                </a:solidFill>
              </a:rPr>
              <a:t>Carrier sense multiple access</a:t>
            </a:r>
            <a:r>
              <a:rPr lang="en-GB" sz="2000" dirty="0">
                <a:solidFill>
                  <a:schemeClr val="bg1"/>
                </a:solidFill>
              </a:rPr>
              <a:t> method with </a:t>
            </a:r>
            <a:r>
              <a:rPr lang="en-GB" sz="2000" u="sng" dirty="0">
                <a:solidFill>
                  <a:schemeClr val="bg1"/>
                </a:solidFill>
              </a:rPr>
              <a:t>collision detection</a:t>
            </a:r>
            <a:r>
              <a:rPr lang="en-GB" sz="2000" dirty="0">
                <a:solidFill>
                  <a:schemeClr val="bg1"/>
                </a:solidFill>
              </a:rPr>
              <a:t> (CSMA/CD) which verifies the absence of other traffic before transmitting on a shared medium</a:t>
            </a:r>
            <a:endParaRPr lang="en-GB" sz="2000" dirty="0">
              <a:solidFill>
                <a:schemeClr val="bg1"/>
              </a:solidFill>
            </a:endParaRPr>
          </a:p>
          <a:p>
            <a:endParaRPr lang="en-GB" sz="2000" dirty="0">
              <a:solidFill>
                <a:schemeClr val="bg1"/>
              </a:solidFill>
            </a:endParaRPr>
          </a:p>
          <a:p>
            <a:r>
              <a:rPr lang="en-GB" sz="2000" dirty="0">
                <a:solidFill>
                  <a:schemeClr val="bg1"/>
                </a:solidFill>
              </a:rPr>
              <a:t>Collision detection enables stations to detect collisions, so they know when they must transmit</a:t>
            </a:r>
            <a:endParaRPr lang="en-GB" sz="2000" dirty="0">
              <a:solidFill>
                <a:schemeClr val="bg1"/>
              </a:solidFill>
            </a:endParaRPr>
          </a:p>
        </p:txBody>
      </p:sp>
      <p:sp>
        <p:nvSpPr>
          <p:cNvPr id="3" name="Title 2"/>
          <p:cNvSpPr>
            <a:spLocks noGrp="1"/>
          </p:cNvSpPr>
          <p:nvPr>
            <p:ph type="title"/>
          </p:nvPr>
        </p:nvSpPr>
        <p:spPr>
          <a:xfrm>
            <a:off x="800100" y="-491807"/>
            <a:ext cx="7710488" cy="2852737"/>
          </a:xfrm>
        </p:spPr>
        <p:txBody>
          <a:bodyPr/>
          <a:lstStyle/>
          <a:p>
            <a:r>
              <a:rPr lang="en-GB"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Access Method</a:t>
            </a:r>
            <a:endParaRPr lang="en-GB"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 y="290195"/>
            <a:ext cx="8919210" cy="1325880"/>
          </a:xfrm>
        </p:spPr>
        <p:txBody>
          <a:bodyPr/>
          <a:lstStyle/>
          <a:p>
            <a:pPr algn="ctr"/>
            <a:r>
              <a:rPr lang="en-GB"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Data Transmission </a:t>
            </a:r>
            <a:endParaRPr lang="en-GB"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endParaRPr>
          </a:p>
        </p:txBody>
      </p:sp>
      <p:sp>
        <p:nvSpPr>
          <p:cNvPr id="3" name="Text Placeholder 2"/>
          <p:cNvSpPr>
            <a:spLocks noGrp="1"/>
          </p:cNvSpPr>
          <p:nvPr>
            <p:ph type="body" idx="1"/>
          </p:nvPr>
        </p:nvSpPr>
        <p:spPr>
          <a:xfrm>
            <a:off x="93345" y="1691005"/>
            <a:ext cx="4347210" cy="823595"/>
          </a:xfrm>
        </p:spPr>
        <p:txBody>
          <a:bodyPr/>
          <a:lstStyle/>
          <a:p>
            <a:pPr algn="ctr"/>
            <a:r>
              <a:rPr lang="en-GB" dirty="0">
                <a:solidFill>
                  <a:schemeClr val="bg1"/>
                </a:solidFill>
              </a:rPr>
              <a:t>Bus Topology</a:t>
            </a:r>
            <a:endParaRPr lang="en-GB" dirty="0">
              <a:solidFill>
                <a:schemeClr val="bg1"/>
              </a:solidFill>
            </a:endParaRPr>
          </a:p>
        </p:txBody>
      </p:sp>
      <p:sp>
        <p:nvSpPr>
          <p:cNvPr id="5" name="Text Placeholder 4"/>
          <p:cNvSpPr>
            <a:spLocks noGrp="1"/>
          </p:cNvSpPr>
          <p:nvPr>
            <p:ph type="body" sz="quarter" idx="3"/>
          </p:nvPr>
        </p:nvSpPr>
        <p:spPr>
          <a:xfrm>
            <a:off x="4535805" y="1691005"/>
            <a:ext cx="4476115" cy="823595"/>
          </a:xfrm>
        </p:spPr>
        <p:txBody>
          <a:bodyPr>
            <a:normAutofit/>
          </a:bodyPr>
          <a:lstStyle/>
          <a:p>
            <a:pPr algn="ctr"/>
            <a:br>
              <a:rPr lang="en-GB" dirty="0"/>
            </a:br>
            <a:r>
              <a:rPr lang="en-GB" dirty="0">
                <a:solidFill>
                  <a:schemeClr val="bg1"/>
                </a:solidFill>
              </a:rPr>
              <a:t>Physical Star Configuration</a:t>
            </a:r>
            <a:endParaRPr lang="en-GB" dirty="0">
              <a:solidFill>
                <a:schemeClr val="bg1"/>
              </a:solidFill>
            </a:endParaRPr>
          </a:p>
        </p:txBody>
      </p:sp>
      <p:pic>
        <p:nvPicPr>
          <p:cNvPr id="1026" name="Picture 2" descr="7 topology ethernet"/>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4535170" y="2887980"/>
            <a:ext cx="4478020" cy="3684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7 topology ethernet"/>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3345" y="2887980"/>
            <a:ext cx="4347210" cy="3684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25625"/>
            <a:ext cx="7886700" cy="4351655"/>
          </a:xfrm>
        </p:spPr>
        <p:txBody>
          <a:bodyPr>
            <a:normAutofit lnSpcReduction="10000"/>
          </a:bodyPr>
          <a:lstStyle/>
          <a:p>
            <a:endParaRPr lang="en-GB" sz="2400" dirty="0">
              <a:solidFill>
                <a:schemeClr val="bg1"/>
              </a:solidFill>
            </a:endParaRPr>
          </a:p>
          <a:p>
            <a:r>
              <a:rPr lang="en-GB" sz="2400" b="1" u="sng" dirty="0">
                <a:solidFill>
                  <a:schemeClr val="bg1"/>
                </a:solidFill>
              </a:rPr>
              <a:t>Stand</a:t>
            </a:r>
            <a:r>
              <a:rPr lang="en-US" sz="2400" b="1" u="sng" dirty="0" err="1">
                <a:solidFill>
                  <a:schemeClr val="bg1"/>
                </a:solidFill>
              </a:rPr>
              <a:t>ard</a:t>
            </a:r>
            <a:r>
              <a:rPr lang="en-GB" sz="2400" b="1" u="sng" dirty="0">
                <a:solidFill>
                  <a:schemeClr val="bg1"/>
                </a:solidFill>
              </a:rPr>
              <a:t> Ethernet:-</a:t>
            </a:r>
            <a:endParaRPr lang="en-GB" sz="2400" b="1" u="sng" dirty="0">
              <a:solidFill>
                <a:schemeClr val="bg1"/>
              </a:solidFill>
            </a:endParaRPr>
          </a:p>
          <a:p>
            <a:r>
              <a:rPr lang="en-GB" sz="2400" dirty="0">
                <a:solidFill>
                  <a:schemeClr val="bg1"/>
                </a:solidFill>
              </a:rPr>
              <a:t>transmits data with the speed up to10Mbps</a:t>
            </a:r>
            <a:endParaRPr lang="en-GB" sz="2400" dirty="0">
              <a:solidFill>
                <a:schemeClr val="bg1"/>
              </a:solidFill>
            </a:endParaRPr>
          </a:p>
          <a:p>
            <a:r>
              <a:rPr lang="en-GB" sz="2400" dirty="0">
                <a:solidFill>
                  <a:schemeClr val="bg1"/>
                </a:solidFill>
              </a:rPr>
              <a:t>Manchester encoding is used in it</a:t>
            </a:r>
            <a:endParaRPr lang="en-GB" sz="2400" dirty="0">
              <a:solidFill>
                <a:schemeClr val="bg1"/>
              </a:solidFill>
            </a:endParaRPr>
          </a:p>
          <a:p>
            <a:endParaRPr lang="en-GB" sz="2400" dirty="0">
              <a:solidFill>
                <a:schemeClr val="bg1"/>
              </a:solidFill>
            </a:endParaRPr>
          </a:p>
          <a:p>
            <a:r>
              <a:rPr lang="en-GB" sz="2400" b="1" u="sng" dirty="0">
                <a:solidFill>
                  <a:schemeClr val="bg1"/>
                </a:solidFill>
              </a:rPr>
              <a:t>Fast Ethernet:-</a:t>
            </a:r>
            <a:endParaRPr lang="en-GB" sz="2400" b="1" u="sng" dirty="0">
              <a:solidFill>
                <a:schemeClr val="bg1"/>
              </a:solidFill>
            </a:endParaRPr>
          </a:p>
          <a:p>
            <a:r>
              <a:rPr lang="en-GB" sz="2400" dirty="0">
                <a:solidFill>
                  <a:schemeClr val="bg1"/>
                </a:solidFill>
              </a:rPr>
              <a:t>transmits data with the speed up to 100Mbps</a:t>
            </a:r>
            <a:endParaRPr lang="en-GB" sz="2400" dirty="0">
              <a:solidFill>
                <a:schemeClr val="bg1"/>
              </a:solidFill>
            </a:endParaRPr>
          </a:p>
          <a:p>
            <a:r>
              <a:rPr lang="en-GB" sz="2400" dirty="0">
                <a:solidFill>
                  <a:schemeClr val="bg1"/>
                </a:solidFill>
              </a:rPr>
              <a:t>MLT-3 encoding method is used in it</a:t>
            </a:r>
            <a:endParaRPr lang="en-GB" sz="2400" dirty="0">
              <a:solidFill>
                <a:schemeClr val="bg1"/>
              </a:solidFill>
            </a:endParaRPr>
          </a:p>
          <a:p>
            <a:r>
              <a:rPr lang="en-GB" sz="2400" dirty="0">
                <a:solidFill>
                  <a:schemeClr val="bg1"/>
                </a:solidFill>
              </a:rPr>
              <a:t>Versions: 100Base-T, 100BaseTX, 100VG-AnyLAN and 100Base-T4 use Twisted    Pair Cable and 100BaseFX uses Fiber-Optic Cable</a:t>
            </a:r>
            <a:endParaRPr lang="en-GB" sz="2400" dirty="0">
              <a:solidFill>
                <a:schemeClr val="bg1"/>
              </a:solidFill>
            </a:endParaRPr>
          </a:p>
          <a:p>
            <a:endParaRPr lang="en-GB" dirty="0"/>
          </a:p>
          <a:p>
            <a:endParaRPr lang="en-GB" dirty="0"/>
          </a:p>
          <a:p>
            <a:endParaRPr lang="en-GB" dirty="0"/>
          </a:p>
          <a:p>
            <a:pPr marL="0" indent="0">
              <a:buNone/>
            </a:pPr>
            <a:endParaRPr lang="en-GB" dirty="0"/>
          </a:p>
          <a:p>
            <a:pPr marL="0" indent="0">
              <a:buNone/>
            </a:pPr>
            <a:endParaRPr lang="en-IN" dirty="0"/>
          </a:p>
        </p:txBody>
      </p:sp>
      <p:sp>
        <p:nvSpPr>
          <p:cNvPr id="3" name="Title 2"/>
          <p:cNvSpPr>
            <a:spLocks noGrp="1"/>
          </p:cNvSpPr>
          <p:nvPr>
            <p:ph type="title"/>
          </p:nvPr>
        </p:nvSpPr>
        <p:spPr/>
        <p:txBody>
          <a:bodyPr/>
          <a:lstStyle/>
          <a:p>
            <a:r>
              <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Types of Ethernet LANs</a:t>
            </a:r>
            <a:endPar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25625"/>
            <a:ext cx="7886700" cy="4351655"/>
          </a:xfrm>
        </p:spPr>
        <p:txBody>
          <a:bodyPr>
            <a:normAutofit fontScale="25000"/>
          </a:bodyPr>
          <a:lstStyle/>
          <a:p>
            <a:r>
              <a:rPr lang="en-GB" sz="8000" b="1" u="sng" dirty="0">
                <a:solidFill>
                  <a:schemeClr val="bg1"/>
                </a:solidFill>
              </a:rPr>
              <a:t>Gigabit Ethernet</a:t>
            </a:r>
            <a:r>
              <a:rPr lang="en-GB" sz="8000" b="1" dirty="0">
                <a:solidFill>
                  <a:schemeClr val="bg1"/>
                </a:solidFill>
              </a:rPr>
              <a:t>:-</a:t>
            </a:r>
            <a:endParaRPr lang="en-GB" sz="8000" b="1" dirty="0">
              <a:solidFill>
                <a:schemeClr val="bg1"/>
              </a:solidFill>
            </a:endParaRPr>
          </a:p>
          <a:p>
            <a:r>
              <a:rPr lang="en-IN" altLang="en-GB" sz="8000" dirty="0">
                <a:solidFill>
                  <a:schemeClr val="bg1"/>
                </a:solidFill>
              </a:rPr>
              <a:t>T</a:t>
            </a:r>
            <a:r>
              <a:rPr lang="en-GB" sz="8000" dirty="0">
                <a:solidFill>
                  <a:schemeClr val="bg1"/>
                </a:solidFill>
              </a:rPr>
              <a:t>ransmits data with the speed up to 1Gbps</a:t>
            </a:r>
            <a:endParaRPr lang="en-GB" sz="8000" dirty="0">
              <a:solidFill>
                <a:schemeClr val="bg1"/>
              </a:solidFill>
            </a:endParaRPr>
          </a:p>
          <a:p>
            <a:r>
              <a:rPr lang="en-GB" sz="8000" dirty="0">
                <a:solidFill>
                  <a:schemeClr val="bg1"/>
                </a:solidFill>
              </a:rPr>
              <a:t>Mostly uses Fiber Optic cable for transmission</a:t>
            </a:r>
            <a:endParaRPr lang="en-GB" sz="8000" dirty="0">
              <a:solidFill>
                <a:schemeClr val="bg1"/>
              </a:solidFill>
            </a:endParaRPr>
          </a:p>
          <a:p>
            <a:r>
              <a:rPr lang="en-GB" sz="8000" dirty="0">
                <a:solidFill>
                  <a:schemeClr val="bg1"/>
                </a:solidFill>
              </a:rPr>
              <a:t> </a:t>
            </a:r>
            <a:r>
              <a:rPr lang="fr-FR" sz="8000" dirty="0">
                <a:solidFill>
                  <a:schemeClr val="bg1"/>
                </a:solidFill>
              </a:rPr>
              <a:t>versions: 1000Base-T (Twisted pair cable)</a:t>
            </a:r>
            <a:endParaRPr lang="fr-FR" sz="8000" dirty="0">
              <a:solidFill>
                <a:schemeClr val="bg1"/>
              </a:solidFill>
            </a:endParaRPr>
          </a:p>
          <a:p>
            <a:pPr marL="0" indent="0">
              <a:buNone/>
            </a:pPr>
            <a:r>
              <a:rPr lang="fr-FR" sz="8000" dirty="0">
                <a:solidFill>
                  <a:schemeClr val="bg1"/>
                </a:solidFill>
              </a:rPr>
              <a:t>                     1000Base-LX(Single-mode fiber)</a:t>
            </a:r>
            <a:endParaRPr lang="fr-FR" sz="8000" dirty="0">
              <a:solidFill>
                <a:schemeClr val="bg1"/>
              </a:solidFill>
            </a:endParaRPr>
          </a:p>
          <a:p>
            <a:pPr marL="0" indent="0">
              <a:buNone/>
            </a:pPr>
            <a:r>
              <a:rPr lang="fr-FR" sz="8000" dirty="0">
                <a:solidFill>
                  <a:schemeClr val="bg1"/>
                </a:solidFill>
              </a:rPr>
              <a:t>                     1000Base-SX(</a:t>
            </a:r>
            <a:r>
              <a:rPr lang="fr-FR" sz="8000" dirty="0" err="1">
                <a:solidFill>
                  <a:schemeClr val="bg1"/>
                </a:solidFill>
              </a:rPr>
              <a:t>Multi-mode</a:t>
            </a:r>
            <a:r>
              <a:rPr lang="fr-FR" sz="8000" dirty="0">
                <a:solidFill>
                  <a:schemeClr val="bg1"/>
                </a:solidFill>
              </a:rPr>
              <a:t> fiber)</a:t>
            </a:r>
            <a:endParaRPr lang="fr-FR" sz="8000" dirty="0">
              <a:solidFill>
                <a:schemeClr val="bg1"/>
              </a:solidFill>
            </a:endParaRPr>
          </a:p>
          <a:p>
            <a:r>
              <a:rPr lang="en-GB" sz="8000" dirty="0">
                <a:solidFill>
                  <a:schemeClr val="bg1"/>
                </a:solidFill>
              </a:rPr>
              <a:t>All fiber optic versions of Gigabit Ethernet uses 8B/10B encoding</a:t>
            </a:r>
            <a:endParaRPr lang="en-GB" sz="8000" dirty="0">
              <a:solidFill>
                <a:schemeClr val="bg1"/>
              </a:solidFill>
            </a:endParaRPr>
          </a:p>
          <a:p>
            <a:endParaRPr lang="en-GB" sz="8000" dirty="0">
              <a:solidFill>
                <a:schemeClr val="bg1"/>
              </a:solidFill>
            </a:endParaRPr>
          </a:p>
          <a:p>
            <a:r>
              <a:rPr lang="en-GB" sz="8000" b="1" u="sng" dirty="0">
                <a:solidFill>
                  <a:schemeClr val="bg1"/>
                </a:solidFill>
              </a:rPr>
              <a:t>Ten Gigabit Ethernet</a:t>
            </a:r>
            <a:r>
              <a:rPr lang="en-GB" sz="8000" b="1" dirty="0">
                <a:solidFill>
                  <a:schemeClr val="bg1"/>
                </a:solidFill>
              </a:rPr>
              <a:t>:- </a:t>
            </a:r>
            <a:endParaRPr lang="en-GB" sz="8000" b="1" dirty="0">
              <a:solidFill>
                <a:schemeClr val="bg1"/>
              </a:solidFill>
            </a:endParaRPr>
          </a:p>
          <a:p>
            <a:r>
              <a:rPr lang="en-GB" sz="8000" dirty="0">
                <a:solidFill>
                  <a:schemeClr val="bg1"/>
                </a:solidFill>
              </a:rPr>
              <a:t>Transmits data with the speed up to 10Gbps</a:t>
            </a:r>
            <a:endParaRPr lang="en-GB" sz="8000" dirty="0">
              <a:solidFill>
                <a:schemeClr val="bg1"/>
              </a:solidFill>
            </a:endParaRPr>
          </a:p>
          <a:p>
            <a:r>
              <a:rPr lang="en-GB" sz="8000" dirty="0">
                <a:solidFill>
                  <a:schemeClr val="bg1"/>
                </a:solidFill>
              </a:rPr>
              <a:t>The UTP version is referred as 1000Base-T</a:t>
            </a:r>
            <a:endParaRPr lang="en-GB" sz="8000" dirty="0">
              <a:solidFill>
                <a:schemeClr val="bg1"/>
              </a:solidFill>
            </a:endParaRPr>
          </a:p>
          <a:p>
            <a:endParaRPr lang="en-GB" dirty="0"/>
          </a:p>
          <a:p>
            <a:endParaRPr lang="en-GB" dirty="0"/>
          </a:p>
          <a:p>
            <a:pPr marL="0" indent="0">
              <a:buNone/>
            </a:pPr>
            <a:r>
              <a:rPr lang="en-GB" dirty="0"/>
              <a:t> </a:t>
            </a:r>
            <a:endParaRPr lang="en-GB" dirty="0"/>
          </a:p>
          <a:p>
            <a:endParaRPr lang="en-GB" dirty="0"/>
          </a:p>
          <a:p>
            <a:endParaRPr lang="en-GB" dirty="0"/>
          </a:p>
          <a:p>
            <a:pPr marL="0" indent="0">
              <a:buNone/>
            </a:pPr>
            <a:r>
              <a:rPr lang="en-GB" dirty="0"/>
              <a:t>  </a:t>
            </a:r>
            <a:endParaRPr lang="en-IN" dirty="0"/>
          </a:p>
        </p:txBody>
      </p:sp>
      <p:sp>
        <p:nvSpPr>
          <p:cNvPr id="3" name="Title 2"/>
          <p:cNvSpPr>
            <a:spLocks noGrp="1"/>
          </p:cNvSpPr>
          <p:nvPr>
            <p:ph type="title"/>
          </p:nvPr>
        </p:nvSpPr>
        <p:spPr/>
        <p:txBody>
          <a:bodyPr/>
          <a:lstStyle/>
          <a:p>
            <a:pPr algn="l"/>
            <a:r>
              <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sym typeface="+mn-ea"/>
              </a:rPr>
              <a:t>Types of Ethernet LANs</a:t>
            </a:r>
            <a:br>
              <a:rPr lang="en-GB" sz="24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br>
            <a:br>
              <a:rPr lang="en-GB" sz="2400" dirty="0"/>
            </a:b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25625"/>
            <a:ext cx="7886700" cy="4351655"/>
          </a:xfrm>
        </p:spPr>
        <p:txBody>
          <a:bodyPr/>
          <a:lstStyle/>
          <a:p>
            <a:r>
              <a:rPr lang="en-GB" b="1" u="sng" dirty="0">
                <a:solidFill>
                  <a:schemeClr val="bg1"/>
                </a:solidFill>
              </a:rPr>
              <a:t>40Gbps and 100Gbps Ethernet:-</a:t>
            </a:r>
            <a:endParaRPr lang="en-GB" b="1" u="sng" dirty="0">
              <a:solidFill>
                <a:schemeClr val="bg1"/>
              </a:solidFill>
            </a:endParaRPr>
          </a:p>
          <a:p>
            <a:r>
              <a:rPr lang="en-GB" dirty="0">
                <a:solidFill>
                  <a:schemeClr val="bg1"/>
                </a:solidFill>
              </a:rPr>
              <a:t>40GE/100GE version of Ethernet was established in 2010 as IEEE 802.3ba</a:t>
            </a:r>
            <a:endParaRPr lang="en-GB" dirty="0">
              <a:solidFill>
                <a:schemeClr val="bg1"/>
              </a:solidFill>
            </a:endParaRPr>
          </a:p>
          <a:p>
            <a:r>
              <a:rPr lang="en-GB" dirty="0">
                <a:solidFill>
                  <a:schemeClr val="bg1"/>
                </a:solidFill>
              </a:rPr>
              <a:t>This can also be used in WANs, MANs, data centers and equipment backplanes along with LANs </a:t>
            </a:r>
            <a:endParaRPr lang="en-GB" dirty="0">
              <a:solidFill>
                <a:schemeClr val="bg1"/>
              </a:solidFill>
            </a:endParaRPr>
          </a:p>
          <a:p>
            <a:r>
              <a:rPr lang="en-GB" dirty="0">
                <a:solidFill>
                  <a:schemeClr val="bg1"/>
                </a:solidFill>
              </a:rPr>
              <a:t>Mostly Fiber optic Cables are used</a:t>
            </a:r>
            <a:endParaRPr lang="en-GB" dirty="0">
              <a:solidFill>
                <a:schemeClr val="bg1"/>
              </a:solidFill>
            </a:endParaRPr>
          </a:p>
          <a:p>
            <a:r>
              <a:rPr lang="en-GB" dirty="0">
                <a:solidFill>
                  <a:schemeClr val="bg1"/>
                </a:solidFill>
              </a:rPr>
              <a:t>Versions: </a:t>
            </a:r>
            <a:r>
              <a:rPr lang="en-GB" u="sng" dirty="0">
                <a:solidFill>
                  <a:schemeClr val="bg1"/>
                </a:solidFill>
              </a:rPr>
              <a:t>40Gbps</a:t>
            </a:r>
            <a:r>
              <a:rPr lang="en-GB" dirty="0">
                <a:solidFill>
                  <a:schemeClr val="bg1"/>
                </a:solidFill>
              </a:rPr>
              <a:t> = 40GBASE-KR4, 40GBASE-CR4,</a:t>
            </a:r>
            <a:endParaRPr lang="en-GB" dirty="0">
              <a:solidFill>
                <a:schemeClr val="bg1"/>
              </a:solidFill>
            </a:endParaRPr>
          </a:p>
          <a:p>
            <a:pPr marL="0" indent="0">
              <a:buNone/>
            </a:pPr>
            <a:r>
              <a:rPr lang="en-GB" dirty="0">
                <a:solidFill>
                  <a:schemeClr val="bg1"/>
                </a:solidFill>
              </a:rPr>
              <a:t>                                        40GBASE-SR4, 40GBASE-T, </a:t>
            </a:r>
            <a:r>
              <a:rPr lang="en-GB" dirty="0" err="1">
                <a:solidFill>
                  <a:schemeClr val="bg1"/>
                </a:solidFill>
              </a:rPr>
              <a:t>etc</a:t>
            </a:r>
            <a:endParaRPr lang="en-GB" dirty="0">
              <a:solidFill>
                <a:schemeClr val="bg1"/>
              </a:solidFill>
            </a:endParaRPr>
          </a:p>
          <a:p>
            <a:pPr marL="0" indent="0" algn="r">
              <a:buNone/>
            </a:pPr>
            <a:r>
              <a:rPr lang="en-GB" dirty="0">
                <a:solidFill>
                  <a:schemeClr val="bg1"/>
                </a:solidFill>
              </a:rPr>
              <a:t>     </a:t>
            </a:r>
            <a:r>
              <a:rPr lang="en-GB" u="sng" dirty="0">
                <a:solidFill>
                  <a:schemeClr val="bg1"/>
                </a:solidFill>
              </a:rPr>
              <a:t>100Gbps</a:t>
            </a:r>
            <a:r>
              <a:rPr lang="en-GB" dirty="0">
                <a:solidFill>
                  <a:schemeClr val="bg1"/>
                </a:solidFill>
              </a:rPr>
              <a:t> = 100GBASE-KP4, 100GBASE-KR4,   100GBASE-CR10, 100GBASE-SR10, </a:t>
            </a:r>
            <a:r>
              <a:rPr lang="en-GB" dirty="0" err="1">
                <a:solidFill>
                  <a:schemeClr val="bg1"/>
                </a:solidFill>
              </a:rPr>
              <a:t>etc</a:t>
            </a:r>
            <a:endParaRPr lang="en-GB" dirty="0">
              <a:solidFill>
                <a:schemeClr val="bg1"/>
              </a:solidFill>
            </a:endParaRPr>
          </a:p>
          <a:p>
            <a:endParaRPr lang="en-GB" dirty="0"/>
          </a:p>
          <a:p>
            <a:endParaRPr lang="en-IN" dirty="0"/>
          </a:p>
        </p:txBody>
      </p:sp>
      <p:sp>
        <p:nvSpPr>
          <p:cNvPr id="3" name="Title 2"/>
          <p:cNvSpPr>
            <a:spLocks noGrp="1"/>
          </p:cNvSpPr>
          <p:nvPr>
            <p:ph type="title"/>
          </p:nvPr>
        </p:nvSpPr>
        <p:spPr/>
        <p:txBody>
          <a:bodyPr/>
          <a:lstStyle/>
          <a:p>
            <a:r>
              <a:rPr lang="en-GB" sz="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rPr>
              <a:t>Advanced Ethernet</a:t>
            </a:r>
            <a:br>
              <a:rPr lang="en-GB"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 y="2058670"/>
            <a:ext cx="9144000" cy="5349875"/>
          </a:xfrm>
        </p:spPr>
        <p:txBody>
          <a:bodyPr>
            <a:noAutofit/>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A LAN is, as the name implies, a local network.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This network could be as small as two computers that are connected to each other or large, with thousands of devices connected.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Small LANs can be used by a company to interconnect several offices in the same building</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buNone/>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a:t>
            </a:r>
            <a:r>
              <a:rPr lang="en-US" sz="2000" dirty="0" err="1">
                <a:solidFill>
                  <a:schemeClr val="bg1"/>
                </a:solidFill>
                <a:latin typeface="Malgun Gothic" panose="020B0503020000020004" charset="-127"/>
                <a:ea typeface="Malgun Gothic" panose="020B0503020000020004" charset="-127"/>
                <a:cs typeface="Times New Roman" panose="02020603050405020304" pitchFamily="18" charset="0"/>
              </a:rPr>
              <a:t>Eg</a:t>
            </a: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Wiring between different floors of the building to make the  connection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Larger LANs can interconnect several buildings within a complex</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buNone/>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a:t>
            </a:r>
            <a:r>
              <a:rPr lang="en-US" sz="2000" dirty="0" err="1">
                <a:solidFill>
                  <a:schemeClr val="bg1"/>
                </a:solidFill>
                <a:latin typeface="Malgun Gothic" panose="020B0503020000020004" charset="-127"/>
                <a:ea typeface="Malgun Gothic" panose="020B0503020000020004" charset="-127"/>
                <a:cs typeface="Times New Roman" panose="02020603050405020304" pitchFamily="18" charset="0"/>
              </a:rPr>
              <a:t>Eg</a:t>
            </a: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 Large companies with multiple buildings, military installations, and                                                                  college campuses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Home networks of two or more PCs are also LANs, and today most home LANs are fully wireless or incorporate wireless segments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INTRODUCTION</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Advantage</a:t>
            </a:r>
            <a:r>
              <a:rPr lang="en-IN" alt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r>
              <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IN" alt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&amp; </a:t>
            </a:r>
            <a:r>
              <a:rPr 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Disadvantag</a:t>
            </a:r>
            <a:r>
              <a:rPr lang="en-IN" alt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es</a:t>
            </a:r>
            <a:endParaRPr lang="en-IN" altLang="en-GB" sz="54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4294967295"/>
          </p:nvPr>
        </p:nvSpPr>
        <p:spPr>
          <a:xfrm>
            <a:off x="0" y="2506345"/>
            <a:ext cx="5181600" cy="4351655"/>
          </a:xfrm>
        </p:spPr>
        <p:txBody>
          <a:bodyPr>
            <a:normAutofit/>
          </a:bodyPr>
          <a:lstStyle/>
          <a:p>
            <a:r>
              <a:rPr lang="en-GB" sz="3000" b="1" u="sng" dirty="0">
                <a:solidFill>
                  <a:schemeClr val="bg1"/>
                </a:solidFill>
              </a:rPr>
              <a:t>Advantages:-</a:t>
            </a:r>
            <a:endParaRPr lang="en-GB" sz="3000" b="1" u="sng" dirty="0">
              <a:solidFill>
                <a:schemeClr val="bg1"/>
              </a:solidFill>
            </a:endParaRPr>
          </a:p>
          <a:p>
            <a:r>
              <a:rPr lang="en-GB" dirty="0">
                <a:solidFill>
                  <a:schemeClr val="bg1"/>
                </a:solidFill>
              </a:rPr>
              <a:t>Relatively low cost</a:t>
            </a:r>
            <a:endParaRPr lang="en-GB" dirty="0">
              <a:solidFill>
                <a:schemeClr val="bg1"/>
              </a:solidFill>
            </a:endParaRPr>
          </a:p>
          <a:p>
            <a:r>
              <a:rPr lang="en-GB" dirty="0">
                <a:solidFill>
                  <a:schemeClr val="bg1"/>
                </a:solidFill>
              </a:rPr>
              <a:t>Generally resistant to noise</a:t>
            </a:r>
            <a:endParaRPr lang="en-GB" dirty="0">
              <a:solidFill>
                <a:schemeClr val="bg1"/>
              </a:solidFill>
            </a:endParaRPr>
          </a:p>
          <a:p>
            <a:r>
              <a:rPr lang="en-GB" dirty="0">
                <a:solidFill>
                  <a:schemeClr val="bg1"/>
                </a:solidFill>
              </a:rPr>
              <a:t>Good data transfer quality</a:t>
            </a:r>
            <a:endParaRPr lang="en-GB" dirty="0">
              <a:solidFill>
                <a:schemeClr val="bg1"/>
              </a:solidFill>
            </a:endParaRPr>
          </a:p>
          <a:p>
            <a:r>
              <a:rPr lang="en-GB" dirty="0">
                <a:solidFill>
                  <a:schemeClr val="bg1"/>
                </a:solidFill>
              </a:rPr>
              <a:t>Good data security</a:t>
            </a:r>
            <a:endParaRPr lang="en-GB" dirty="0">
              <a:solidFill>
                <a:schemeClr val="bg1"/>
              </a:solidFill>
            </a:endParaRPr>
          </a:p>
          <a:p>
            <a:r>
              <a:rPr lang="en-GB" dirty="0">
                <a:solidFill>
                  <a:schemeClr val="bg1"/>
                </a:solidFill>
              </a:rPr>
              <a:t>Reliability and efficiency</a:t>
            </a:r>
            <a:endParaRPr lang="en-GB" dirty="0">
              <a:solidFill>
                <a:schemeClr val="bg1"/>
              </a:solidFill>
            </a:endParaRPr>
          </a:p>
        </p:txBody>
      </p:sp>
      <p:sp>
        <p:nvSpPr>
          <p:cNvPr id="4" name="Content Placeholder 3"/>
          <p:cNvSpPr>
            <a:spLocks noGrp="1"/>
          </p:cNvSpPr>
          <p:nvPr>
            <p:ph sz="half" idx="4294967295"/>
          </p:nvPr>
        </p:nvSpPr>
        <p:spPr>
          <a:xfrm>
            <a:off x="4120515" y="2506345"/>
            <a:ext cx="5181600" cy="4351655"/>
          </a:xfrm>
        </p:spPr>
        <p:txBody>
          <a:bodyPr>
            <a:normAutofit/>
          </a:bodyPr>
          <a:lstStyle/>
          <a:p>
            <a:r>
              <a:rPr lang="en-GB" sz="2800" b="1" u="sng" dirty="0">
                <a:solidFill>
                  <a:schemeClr val="bg1"/>
                </a:solidFill>
              </a:rPr>
              <a:t>Disadvantages:-</a:t>
            </a:r>
            <a:endParaRPr lang="en-GB" sz="2800" b="1" u="sng" dirty="0">
              <a:solidFill>
                <a:schemeClr val="bg1"/>
              </a:solidFill>
            </a:endParaRPr>
          </a:p>
          <a:p>
            <a:r>
              <a:rPr lang="en-GB" sz="2400" dirty="0">
                <a:solidFill>
                  <a:schemeClr val="bg1"/>
                </a:solidFill>
              </a:rPr>
              <a:t>Smaller and shorter distance networks</a:t>
            </a:r>
            <a:endParaRPr lang="en-GB" sz="2400" dirty="0">
              <a:solidFill>
                <a:schemeClr val="bg1"/>
              </a:solidFill>
            </a:endParaRPr>
          </a:p>
          <a:p>
            <a:r>
              <a:rPr lang="en-GB" sz="2400" dirty="0">
                <a:solidFill>
                  <a:schemeClr val="bg1"/>
                </a:solidFill>
              </a:rPr>
              <a:t>Mobility is limited</a:t>
            </a:r>
            <a:endParaRPr lang="en-GB" sz="2400" dirty="0">
              <a:solidFill>
                <a:schemeClr val="bg1"/>
              </a:solidFill>
            </a:endParaRPr>
          </a:p>
          <a:p>
            <a:r>
              <a:rPr lang="en-GB" sz="2400" dirty="0">
                <a:solidFill>
                  <a:schemeClr val="bg1"/>
                </a:solidFill>
              </a:rPr>
              <a:t>Increased traffic makes the Ethernet speed go down</a:t>
            </a:r>
            <a:endParaRPr lang="en-GB" sz="2400" dirty="0">
              <a:solidFill>
                <a:schemeClr val="bg1"/>
              </a:solidFill>
            </a:endParaRPr>
          </a:p>
          <a:p>
            <a:r>
              <a:rPr lang="en-GB" sz="2400" dirty="0">
                <a:solidFill>
                  <a:schemeClr val="bg1"/>
                </a:solidFill>
              </a:rPr>
              <a:t>Receivers do not acknowledge</a:t>
            </a:r>
            <a:endParaRPr lang="en-GB" sz="240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825625"/>
            <a:ext cx="7886700" cy="4351655"/>
          </a:xfrm>
        </p:spPr>
        <p:txBody>
          <a:bodyPr>
            <a:normAutofit fontScale="25000" lnSpcReduction="20000"/>
          </a:bodyPr>
          <a:lstStyle/>
          <a:p>
            <a:r>
              <a:rPr lang="en-US" sz="5600" dirty="0" smtClean="0">
                <a:solidFill>
                  <a:schemeClr val="bg1"/>
                </a:solidFill>
                <a:latin typeface="Malgun Gothic" panose="020B0503020000020004" charset="-127"/>
                <a:ea typeface="Malgun Gothic" panose="020B0503020000020004" charset="-127"/>
              </a:rPr>
              <a:t> Introduction to LANs - </a:t>
            </a:r>
            <a:r>
              <a:rPr lang="en-US" sz="5600" dirty="0" smtClean="0">
                <a:solidFill>
                  <a:srgbClr val="FFFF00"/>
                </a:solidFill>
                <a:latin typeface="Malgun Gothic" panose="020B0503020000020004" charset="-127"/>
                <a:ea typeface="Malgun Gothic" panose="020B0503020000020004" charset="-127"/>
              </a:rPr>
              <a:t> https://networklessons.com/cisco/ccna-routing-switching-icnd1-100-105/introduction-to-lans#:~:text=A%20LAN%20is%2C%20as%20the,with%20thousands%20of%20devices%20connected.&amp;text=A%20company%20network%20that%20consists,called%20a%20%E2%80%9Ccampus%20network%E2%80%9D.</a:t>
            </a:r>
            <a:endParaRPr lang="en-US" sz="5600" dirty="0" smtClean="0">
              <a:solidFill>
                <a:srgbClr val="FFFF00"/>
              </a:solidFill>
              <a:latin typeface="Malgun Gothic" panose="020B0503020000020004" charset="-127"/>
              <a:ea typeface="Malgun Gothic" panose="020B0503020000020004" charset="-127"/>
            </a:endParaRPr>
          </a:p>
          <a:p>
            <a:endParaRPr lang="en-US" sz="5600" dirty="0" smtClean="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5600" dirty="0" smtClean="0">
                <a:solidFill>
                  <a:schemeClr val="bg1"/>
                </a:solidFill>
                <a:latin typeface="Malgun Gothic" panose="020B0503020000020004" charset="-127"/>
                <a:ea typeface="Malgun Gothic" panose="020B0503020000020004" charset="-127"/>
                <a:cs typeface="Times New Roman" panose="02020603050405020304" pitchFamily="18" charset="0"/>
              </a:rPr>
              <a:t>LAN HARDWARE -  </a:t>
            </a:r>
            <a:r>
              <a:rPr lang="en-US" sz="5600" dirty="0" smtClean="0">
                <a:solidFill>
                  <a:schemeClr val="bg1"/>
                </a:solidFill>
                <a:latin typeface="Malgun Gothic" panose="020B0503020000020004" charset="-127"/>
                <a:ea typeface="Malgun Gothic" panose="020B0503020000020004" charset="-127"/>
                <a:cs typeface="Times New Roman" panose="02020603050405020304" pitchFamily="18" charset="0"/>
                <a:hlinkClick r:id="rId1"/>
              </a:rPr>
              <a:t>https://www.bbc.co.uk/bitesize/guides/z7mxh39/revision/3</a:t>
            </a:r>
            <a:endParaRPr lang="en-US" sz="5600" dirty="0" smtClean="0">
              <a:solidFill>
                <a:schemeClr val="bg1"/>
              </a:solidFill>
              <a:latin typeface="Malgun Gothic" panose="020B0503020000020004" charset="-127"/>
              <a:ea typeface="Malgun Gothic" panose="020B0503020000020004" charset="-127"/>
            </a:endParaRPr>
          </a:p>
          <a:p>
            <a:endParaRPr lang="en-US" sz="5600" dirty="0" smtClean="0">
              <a:solidFill>
                <a:schemeClr val="bg1"/>
              </a:solidFill>
              <a:latin typeface="Malgun Gothic" panose="020B0503020000020004" charset="-127"/>
              <a:ea typeface="Malgun Gothic" panose="020B0503020000020004" charset="-127"/>
            </a:endParaRPr>
          </a:p>
          <a:p>
            <a:r>
              <a:rPr lang="en-US" sz="5600" dirty="0" smtClean="0">
                <a:solidFill>
                  <a:schemeClr val="bg1"/>
                </a:solidFill>
                <a:latin typeface="Malgun Gothic" panose="020B0503020000020004" charset="-127"/>
                <a:ea typeface="Malgun Gothic" panose="020B0503020000020004" charset="-127"/>
              </a:rPr>
              <a:t>WAN - </a:t>
            </a:r>
            <a:r>
              <a:rPr lang="en-US" sz="5600" dirty="0" smtClean="0">
                <a:solidFill>
                  <a:schemeClr val="bg1"/>
                </a:solidFill>
                <a:latin typeface="Malgun Gothic" panose="020B0503020000020004" charset="-127"/>
                <a:ea typeface="Malgun Gothic" panose="020B0503020000020004" charset="-127"/>
                <a:hlinkClick r:id="rId2"/>
              </a:rPr>
              <a:t>https://www.networkworld.com/article/3248989/what-is-a-wan-wide-area-network-definition-and-examples.html</a:t>
            </a:r>
            <a:endParaRPr lang="en-US" sz="5600" dirty="0" smtClean="0">
              <a:solidFill>
                <a:schemeClr val="bg1"/>
              </a:solidFill>
              <a:latin typeface="Malgun Gothic" panose="020B0503020000020004" charset="-127"/>
              <a:ea typeface="Malgun Gothic" panose="020B0503020000020004" charset="-127"/>
            </a:endParaRPr>
          </a:p>
          <a:p>
            <a:endParaRPr lang="en-US" sz="5600" dirty="0" smtClean="0">
              <a:solidFill>
                <a:schemeClr val="bg1"/>
              </a:solidFill>
              <a:latin typeface="Malgun Gothic" panose="020B0503020000020004" charset="-127"/>
              <a:ea typeface="Malgun Gothic" panose="020B0503020000020004" charset="-127"/>
            </a:endParaRPr>
          </a:p>
          <a:p>
            <a:r>
              <a:rPr lang="en-US" sz="5600" dirty="0" smtClean="0">
                <a:solidFill>
                  <a:schemeClr val="bg1"/>
                </a:solidFill>
                <a:latin typeface="Malgun Gothic" panose="020B0503020000020004" charset="-127"/>
                <a:ea typeface="Malgun Gothic" panose="020B0503020000020004" charset="-127"/>
              </a:rPr>
              <a:t>MAN - </a:t>
            </a:r>
            <a:r>
              <a:rPr lang="en-US" sz="5600" dirty="0" smtClean="0">
                <a:solidFill>
                  <a:schemeClr val="bg1"/>
                </a:solidFill>
                <a:latin typeface="Malgun Gothic" panose="020B0503020000020004" charset="-127"/>
                <a:ea typeface="Malgun Gothic" panose="020B0503020000020004" charset="-127"/>
                <a:hlinkClick r:id="rId3"/>
              </a:rPr>
              <a:t>https://computernetworktopology.com/metropolitan-area-network/</a:t>
            </a:r>
            <a:endParaRPr lang="en-US" sz="5600" dirty="0" smtClean="0">
              <a:solidFill>
                <a:schemeClr val="bg1"/>
              </a:solidFill>
              <a:latin typeface="Malgun Gothic" panose="020B0503020000020004" charset="-127"/>
              <a:ea typeface="Malgun Gothic" panose="020B0503020000020004" charset="-127"/>
            </a:endParaRPr>
          </a:p>
          <a:p>
            <a:pPr>
              <a:buNone/>
            </a:pPr>
            <a:r>
              <a:rPr lang="en-US" sz="5600" dirty="0" smtClean="0">
                <a:solidFill>
                  <a:schemeClr val="bg1"/>
                </a:solidFill>
                <a:latin typeface="Malgun Gothic" panose="020B0503020000020004" charset="-127"/>
                <a:ea typeface="Malgun Gothic" panose="020B0503020000020004" charset="-127"/>
              </a:rPr>
              <a:t>     </a:t>
            </a:r>
            <a:r>
              <a:rPr lang="en-US" sz="5600" dirty="0" smtClean="0">
                <a:solidFill>
                  <a:schemeClr val="bg1"/>
                </a:solidFill>
                <a:latin typeface="Malgun Gothic" panose="020B0503020000020004" charset="-127"/>
                <a:ea typeface="Malgun Gothic" panose="020B0503020000020004" charset="-127"/>
                <a:hlinkClick r:id="rId4"/>
              </a:rPr>
              <a:t>https://www.cloudflare.com/learning/network-layer/what-is-a-metropolitan-area-network/</a:t>
            </a:r>
            <a:endParaRPr lang="en-US" sz="5600" dirty="0" smtClean="0">
              <a:solidFill>
                <a:schemeClr val="bg1"/>
              </a:solidFill>
              <a:latin typeface="Malgun Gothic" panose="020B0503020000020004" charset="-127"/>
              <a:ea typeface="Malgun Gothic" panose="020B0503020000020004" charset="-127"/>
            </a:endParaRPr>
          </a:p>
          <a:p>
            <a:endParaRPr lang="en-GB" sz="5600" dirty="0" smtClean="0">
              <a:solidFill>
                <a:schemeClr val="bg1"/>
              </a:solidFill>
              <a:latin typeface="Malgun Gothic" panose="020B0503020000020004" charset="-127"/>
              <a:ea typeface="Malgun Gothic" panose="020B0503020000020004" charset="-127"/>
            </a:endParaRPr>
          </a:p>
          <a:p>
            <a:r>
              <a:rPr lang="en-GB" sz="5600" dirty="0" smtClean="0">
                <a:solidFill>
                  <a:schemeClr val="bg1"/>
                </a:solidFill>
                <a:latin typeface="Malgun Gothic" panose="020B0503020000020004" charset="-127"/>
                <a:ea typeface="Malgun Gothic" panose="020B0503020000020004" charset="-127"/>
              </a:rPr>
              <a:t>Ethernet LANs - </a:t>
            </a:r>
            <a:r>
              <a:rPr lang="en-GB" sz="5600" dirty="0" smtClean="0">
                <a:solidFill>
                  <a:schemeClr val="bg1"/>
                </a:solidFill>
                <a:latin typeface="Malgun Gothic" panose="020B0503020000020004" charset="-127"/>
                <a:ea typeface="Malgun Gothic" panose="020B0503020000020004" charset="-127"/>
                <a:hlinkClick r:id="rId5"/>
              </a:rPr>
              <a:t>https://www.oreilly.com/library/view/ethernet-the-definitive/1565926609/ch01.html</a:t>
            </a:r>
            <a:endParaRPr lang="en-GB" sz="5600" dirty="0" smtClean="0">
              <a:solidFill>
                <a:schemeClr val="bg1"/>
              </a:solidFill>
              <a:latin typeface="Malgun Gothic" panose="020B0503020000020004" charset="-127"/>
              <a:ea typeface="Malgun Gothic" panose="020B0503020000020004" charset="-127"/>
            </a:endParaRPr>
          </a:p>
          <a:p>
            <a:endParaRPr lang="en-GB" sz="5600" dirty="0" smtClean="0">
              <a:solidFill>
                <a:schemeClr val="bg1"/>
              </a:solidFill>
              <a:latin typeface="Malgun Gothic" panose="020B0503020000020004" charset="-127"/>
              <a:ea typeface="Malgun Gothic" panose="020B0503020000020004" charset="-127"/>
            </a:endParaRPr>
          </a:p>
          <a:p>
            <a:r>
              <a:rPr lang="en-GB" sz="5600" dirty="0" smtClean="0">
                <a:solidFill>
                  <a:schemeClr val="bg1"/>
                </a:solidFill>
                <a:latin typeface="Malgun Gothic" panose="020B0503020000020004" charset="-127"/>
                <a:ea typeface="Malgun Gothic" panose="020B0503020000020004" charset="-127"/>
              </a:rPr>
              <a:t>Types of Ethernet LANs - </a:t>
            </a:r>
            <a:r>
              <a:rPr lang="en-GB" sz="5600" dirty="0" smtClean="0">
                <a:solidFill>
                  <a:schemeClr val="bg1"/>
                </a:solidFill>
                <a:latin typeface="Malgun Gothic" panose="020B0503020000020004" charset="-127"/>
                <a:ea typeface="Malgun Gothic" panose="020B0503020000020004" charset="-127"/>
                <a:hlinkClick r:id="rId6"/>
              </a:rPr>
              <a:t>https://www.lantronix.com/resources/networking-tutorials/ethernet-tutorial-networking-basics/#:~:text=A%20standard%20Ethernet%20network%20can,Mode%20(ATM)%20and%20LocalTalk</a:t>
            </a:r>
            <a:r>
              <a:rPr lang="en-GB" sz="5600" dirty="0" smtClean="0">
                <a:solidFill>
                  <a:schemeClr val="bg1"/>
                </a:solidFill>
                <a:latin typeface="Malgun Gothic" panose="020B0503020000020004" charset="-127"/>
                <a:ea typeface="Malgun Gothic" panose="020B0503020000020004" charset="-127"/>
              </a:rPr>
              <a:t>.</a:t>
            </a:r>
            <a:endParaRPr lang="en-GB" sz="5600" dirty="0" smtClean="0">
              <a:solidFill>
                <a:schemeClr val="bg1"/>
              </a:solidFill>
              <a:latin typeface="Malgun Gothic" panose="020B0503020000020004" charset="-127"/>
              <a:ea typeface="Malgun Gothic" panose="020B0503020000020004" charset="-127"/>
            </a:endParaRPr>
          </a:p>
          <a:p>
            <a:pPr>
              <a:buNone/>
            </a:pPr>
            <a:endParaRPr lang="en-GB" sz="3600" dirty="0" smtClean="0">
              <a:solidFill>
                <a:schemeClr val="bg1"/>
              </a:solidFill>
              <a:latin typeface="Malgun Gothic" panose="020B0503020000020004" charset="-127"/>
              <a:ea typeface="Malgun Gothic" panose="020B0503020000020004" charset="-127"/>
            </a:endParaRPr>
          </a:p>
          <a:p>
            <a:pPr>
              <a:buNone/>
            </a:pPr>
            <a:r>
              <a:rPr lang="en-GB" sz="3600" dirty="0" smtClean="0">
                <a:solidFill>
                  <a:schemeClr val="bg1"/>
                </a:solidFill>
                <a:latin typeface="Malgun Gothic" panose="020B0503020000020004" charset="-127"/>
                <a:ea typeface="Malgun Gothic" panose="020B0503020000020004" charset="-127"/>
              </a:rPr>
              <a:t>     </a:t>
            </a:r>
            <a:endParaRPr lang="en-US" sz="3600" dirty="0" smtClean="0">
              <a:solidFill>
                <a:schemeClr val="bg1"/>
              </a:solidFill>
              <a:latin typeface="Malgun Gothic" panose="020B0503020000020004" charset="-127"/>
              <a:ea typeface="Malgun Gothic" panose="020B0503020000020004" charset="-127"/>
            </a:endParaRP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endParaRPr lang="en-US" sz="6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315" y="1329690"/>
            <a:ext cx="6494780" cy="3711575"/>
          </a:xfrm>
        </p:spPr>
        <p:txBody>
          <a:bodyPr/>
          <a:lstStyle/>
          <a:p>
            <a:r>
              <a:rPr lang="en-GB" sz="8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IN" altLang="en-GB" sz="8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 </a:t>
            </a:r>
            <a:br>
              <a:rPr lang="en-IN" altLang="en-GB" sz="8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r>
              <a:rPr lang="en-IN" altLang="en-GB" sz="8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For Tuning in!</a:t>
            </a:r>
            <a:endParaRPr lang="en-IN" altLang="en-GB" sz="800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5" y="1757045"/>
            <a:ext cx="9077325" cy="4351655"/>
          </a:xfrm>
        </p:spPr>
        <p:txBody>
          <a:bodyPr/>
          <a:lstStyle/>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All LANs are a combination of hardware and software. The primary hardware devices are the computers themselves and the cables and connectors that link them.</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Types of LAN Hardware:-</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Cables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Connectors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Repeaters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Hubs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Bridges </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Switches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r>
              <a:rPr lang="en-US" sz="2000" dirty="0">
                <a:solidFill>
                  <a:schemeClr val="bg1"/>
                </a:solidFill>
                <a:latin typeface="Malgun Gothic" panose="020B0503020000020004" charset="-127"/>
                <a:ea typeface="Malgun Gothic" panose="020B0503020000020004" charset="-127"/>
                <a:cs typeface="Times New Roman" panose="02020603050405020304" pitchFamily="18" charset="0"/>
              </a:rPr>
              <a:t>Routers</a:t>
            </a: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457200" indent="-457200">
              <a:buFont typeface="+mj-lt"/>
              <a:buAutoNum type="arabicPeriod"/>
            </a:pPr>
            <a:endParaRPr lang="en-US" sz="20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LAN HARDWARE</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762000" y="1765300"/>
            <a:ext cx="7710805" cy="1499870"/>
          </a:xfrm>
        </p:spPr>
        <p:txBody>
          <a:bodyPr>
            <a:normAutofit fontScale="70000"/>
          </a:bodyPr>
          <a:lstStyle/>
          <a:p>
            <a:r>
              <a:rPr lang="en-US" sz="2400" dirty="0">
                <a:solidFill>
                  <a:schemeClr val="bg1"/>
                </a:solidFill>
                <a:latin typeface="Malgun Gothic" panose="020B0503020000020004" charset="-127"/>
                <a:ea typeface="Malgun Gothic" panose="020B0503020000020004" charset="-127"/>
                <a:cs typeface="Times New Roman" panose="02020603050405020304" pitchFamily="18" charset="0"/>
              </a:rPr>
              <a:t>The digital data stored in the computer is converted to serial binary data, and voltages representing binary 1s and 0s are transmitted directly over the cable from one computer to another. </a:t>
            </a:r>
            <a:endParaRPr lang="en-US" sz="24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4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400" dirty="0">
                <a:solidFill>
                  <a:schemeClr val="bg1"/>
                </a:solidFill>
                <a:latin typeface="Malgun Gothic" panose="020B0503020000020004" charset="-127"/>
                <a:ea typeface="Malgun Gothic" panose="020B0503020000020004" charset="-127"/>
                <a:cs typeface="Times New Roman" panose="02020603050405020304" pitchFamily="18" charset="0"/>
              </a:rPr>
              <a:t>Types of Cables:-</a:t>
            </a:r>
            <a:endParaRPr lang="en-US" sz="24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CABLES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762000" y="3265170"/>
          <a:ext cx="7924800" cy="3409950"/>
        </p:xfrm>
        <a:graphic>
          <a:graphicData uri="http://schemas.openxmlformats.org/drawingml/2006/table">
            <a:tbl>
              <a:tblPr>
                <a:tableStyleId>{8A107856-5554-42FB-B03E-39F5DBC370BA}</a:tableStyleId>
              </a:tblPr>
              <a:tblGrid>
                <a:gridCol w="1924050"/>
                <a:gridCol w="1924050"/>
                <a:gridCol w="1924050"/>
                <a:gridCol w="2152650"/>
              </a:tblGrid>
              <a:tr h="288290">
                <a:tc>
                  <a:txBody>
                    <a:bodyPr/>
                    <a:lstStyle/>
                    <a:p>
                      <a:pPr algn="ctr" fontAlgn="base"/>
                      <a:r>
                        <a:rPr lang="en-US" sz="1400" cap="all" dirty="0">
                          <a:effectLst/>
                        </a:rPr>
                        <a:t>CHARACTERISTICS</a:t>
                      </a:r>
                      <a:endParaRPr lang="en-US" sz="1400" b="1" cap="all" dirty="0">
                        <a:solidFill>
                          <a:srgbClr val="000000"/>
                        </a:solidFill>
                        <a:effectLst/>
                        <a:latin typeface="Times New Roman" panose="02020603050405020304" pitchFamily="18" charset="0"/>
                        <a:cs typeface="Times New Roman" panose="02020603050405020304" pitchFamily="18" charset="0"/>
                      </a:endParaRPr>
                    </a:p>
                  </a:txBody>
                  <a:tcPr marL="17357" marR="17357" marT="17357" marB="17357" anchor="ctr"/>
                </a:tc>
                <a:tc>
                  <a:txBody>
                    <a:bodyPr/>
                    <a:lstStyle/>
                    <a:p>
                      <a:pPr algn="ctr" fontAlgn="base"/>
                      <a:r>
                        <a:rPr lang="en-US" sz="1400" cap="all">
                          <a:effectLst/>
                        </a:rPr>
                        <a:t>TWISTED PAIR CABLE</a:t>
                      </a:r>
                      <a:endParaRPr lang="en-US" sz="1400" b="1" cap="all">
                        <a:solidFill>
                          <a:srgbClr val="000000"/>
                        </a:solidFill>
                        <a:effectLst/>
                        <a:latin typeface="Times New Roman" panose="02020603050405020304" pitchFamily="18" charset="0"/>
                        <a:cs typeface="Times New Roman" panose="02020603050405020304" pitchFamily="18" charset="0"/>
                      </a:endParaRPr>
                    </a:p>
                  </a:txBody>
                  <a:tcPr marL="17357" marR="17357" marT="17357" marB="17357" anchor="ctr"/>
                </a:tc>
                <a:tc>
                  <a:txBody>
                    <a:bodyPr/>
                    <a:lstStyle/>
                    <a:p>
                      <a:pPr algn="ctr" fontAlgn="base"/>
                      <a:r>
                        <a:rPr lang="en-US" sz="1400" cap="all">
                          <a:effectLst/>
                        </a:rPr>
                        <a:t>CO-AXIAL CABLE</a:t>
                      </a:r>
                      <a:endParaRPr lang="en-US" sz="1400" b="1" cap="all">
                        <a:solidFill>
                          <a:srgbClr val="000000"/>
                        </a:solidFill>
                        <a:effectLst/>
                        <a:latin typeface="Times New Roman" panose="02020603050405020304" pitchFamily="18" charset="0"/>
                        <a:cs typeface="Times New Roman" panose="02020603050405020304" pitchFamily="18" charset="0"/>
                      </a:endParaRPr>
                    </a:p>
                  </a:txBody>
                  <a:tcPr marL="17357" marR="17357" marT="17357" marB="17357" anchor="ctr"/>
                </a:tc>
                <a:tc>
                  <a:txBody>
                    <a:bodyPr/>
                    <a:lstStyle/>
                    <a:p>
                      <a:pPr algn="ctr" fontAlgn="base"/>
                      <a:r>
                        <a:rPr lang="en-US" sz="1400" cap="all">
                          <a:effectLst/>
                        </a:rPr>
                        <a:t>OPTICAL FIBER CABLE</a:t>
                      </a:r>
                      <a:endParaRPr lang="en-US" sz="1400" b="1" cap="all">
                        <a:solidFill>
                          <a:srgbClr val="000000"/>
                        </a:solidFill>
                        <a:effectLst/>
                        <a:latin typeface="Times New Roman" panose="02020603050405020304" pitchFamily="18" charset="0"/>
                        <a:cs typeface="Times New Roman" panose="02020603050405020304" pitchFamily="18" charset="0"/>
                      </a:endParaRPr>
                    </a:p>
                  </a:txBody>
                  <a:tcPr marL="17357" marR="17357" marT="17357" marB="17357" anchor="ctr"/>
                </a:tc>
              </a:tr>
              <a:tr h="780415">
                <a:tc>
                  <a:txBody>
                    <a:bodyPr/>
                    <a:lstStyle/>
                    <a:p>
                      <a:pPr algn="l" fontAlgn="base"/>
                      <a:r>
                        <a:rPr lang="en-US" sz="1400" dirty="0">
                          <a:effectLst/>
                        </a:rPr>
                        <a:t>Signal transmission</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Takes place in the electrical form over the metallic conducting wires.</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Takes place in the electrical form over the inner conductor of cable.</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Takes place in an optical form over a glass fiber.</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r>
              <a:tr h="780415">
                <a:tc>
                  <a:txBody>
                    <a:bodyPr/>
                    <a:lstStyle/>
                    <a:p>
                      <a:pPr algn="l" fontAlgn="base"/>
                      <a:r>
                        <a:rPr lang="en-US" sz="1400" dirty="0">
                          <a:effectLst/>
                        </a:rPr>
                        <a:t>Bandwidth</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Twisted pair cable has low bandwidth.</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a:effectLst/>
                        </a:rPr>
                        <a:t>Co-axial cable has moderately high bandwidth.</a:t>
                      </a:r>
                      <a:endParaRPr lang="en-US" sz="1400" b="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a:effectLst/>
                        </a:rPr>
                        <a:t>Optical fiber cable has very high bandwidth.</a:t>
                      </a:r>
                      <a:endParaRPr lang="en-US" sz="1400" b="0">
                        <a:effectLst/>
                        <a:latin typeface="Times New Roman" panose="02020603050405020304" pitchFamily="18" charset="0"/>
                        <a:cs typeface="Times New Roman" panose="02020603050405020304" pitchFamily="18" charset="0"/>
                      </a:endParaRPr>
                    </a:p>
                  </a:txBody>
                  <a:tcPr marL="30376" marR="30376" marT="15188" marB="15188" anchor="ctr"/>
                </a:tc>
              </a:tr>
              <a:tr h="532130">
                <a:tc>
                  <a:txBody>
                    <a:bodyPr/>
                    <a:lstStyle/>
                    <a:p>
                      <a:pPr algn="l" fontAlgn="base"/>
                      <a:r>
                        <a:rPr lang="en-US" sz="1400" dirty="0">
                          <a:effectLst/>
                        </a:rPr>
                        <a:t>Data rate</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Twisted pair cable supports low data rate.</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Moderately high data rate.</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dirty="0">
                          <a:effectLst/>
                        </a:rPr>
                        <a:t>Very high data rate.</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r>
              <a:tr h="1028700">
                <a:tc>
                  <a:txBody>
                    <a:bodyPr/>
                    <a:lstStyle/>
                    <a:p>
                      <a:pPr algn="l" fontAlgn="base"/>
                      <a:r>
                        <a:rPr lang="en-US" sz="1400" b="0" dirty="0">
                          <a:effectLst/>
                          <a:latin typeface="Times New Roman" panose="02020603050405020304" pitchFamily="18" charset="0"/>
                          <a:cs typeface="Times New Roman" panose="02020603050405020304" pitchFamily="18" charset="0"/>
                        </a:rPr>
                        <a:t>Applications</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Telephone lines to provide voice and data channels.</a:t>
                      </a:r>
                      <a:endParaRPr lang="en-US" sz="1400" b="0" dirty="0">
                        <a:solidFill>
                          <a:srgbClr val="FF0000"/>
                        </a:solidFill>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algn="l" fontAlgn="base"/>
                      <a:r>
                        <a:rPr lang="en-US" sz="1400" b="0" dirty="0">
                          <a:effectLst/>
                          <a:latin typeface="Times New Roman" panose="02020603050405020304" pitchFamily="18" charset="0"/>
                          <a:cs typeface="Times New Roman" panose="02020603050405020304" pitchFamily="18" charset="0"/>
                        </a:rPr>
                        <a:t>Ethernet connections, digital audio(S/PDIF),and distribution of cable television</a:t>
                      </a:r>
                      <a:r>
                        <a:rPr lang="en-US" sz="1400" b="0" baseline="0" dirty="0">
                          <a:effectLst/>
                          <a:latin typeface="Times New Roman" panose="02020603050405020304" pitchFamily="18" charset="0"/>
                          <a:cs typeface="Times New Roman" panose="02020603050405020304" pitchFamily="18" charset="0"/>
                        </a:rPr>
                        <a:t> signals.</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c>
                  <a:txBody>
                    <a:bodyPr/>
                    <a:lstStyle/>
                    <a:p>
                      <a:pPr marL="0" marR="0" indent="0" algn="l" defTabSz="914400" rtl="0" eaLnBrk="1" fontAlgn="base" latinLnBrk="0" hangingPunct="1">
                        <a:lnSpc>
                          <a:spcPct val="100000"/>
                        </a:lnSpc>
                        <a:spcBef>
                          <a:spcPts val="0"/>
                        </a:spcBef>
                        <a:spcAft>
                          <a:spcPts val="0"/>
                        </a:spcAft>
                        <a:buClrTx/>
                        <a:buSzTx/>
                        <a:buFontTx/>
                        <a:buNone/>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Transmit telephone signals, internet communication and  </a:t>
                      </a:r>
                      <a:r>
                        <a:rPr lang="en-US" sz="1400" b="0" dirty="0">
                          <a:effectLst/>
                          <a:latin typeface="Times New Roman" panose="02020603050405020304" pitchFamily="18" charset="0"/>
                          <a:cs typeface="Times New Roman" panose="02020603050405020304" pitchFamily="18" charset="0"/>
                        </a:rPr>
                        <a:t>cable television</a:t>
                      </a:r>
                      <a:r>
                        <a:rPr lang="en-US" sz="1400" b="0" baseline="0" dirty="0">
                          <a:effectLst/>
                          <a:latin typeface="Times New Roman" panose="02020603050405020304" pitchFamily="18" charset="0"/>
                          <a:cs typeface="Times New Roman" panose="02020603050405020304" pitchFamily="18" charset="0"/>
                        </a:rPr>
                        <a:t> signals.</a:t>
                      </a:r>
                      <a:endParaRPr lang="en-US" sz="1400" b="0" dirty="0">
                        <a:effectLst/>
                        <a:latin typeface="Times New Roman" panose="02020603050405020304" pitchFamily="18" charset="0"/>
                        <a:cs typeface="Times New Roman" panose="02020603050405020304" pitchFamily="18" charset="0"/>
                      </a:endParaRPr>
                    </a:p>
                  </a:txBody>
                  <a:tcPr marL="30376" marR="30376" marT="15188" marB="15188"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rotWithShape="1">
          <a:blip r:embed="rId1">
            <a:extLst>
              <a:ext uri="{28A0092B-C50C-407E-A947-70E740481C1C}">
                <a14:useLocalDpi xmlns:a14="http://schemas.microsoft.com/office/drawing/2010/main" val="0"/>
              </a:ext>
            </a:extLst>
          </a:blip>
          <a:srcRect l="6630" t="9873" r="5942" b="12810"/>
          <a:stretch>
            <a:fillRect/>
          </a:stretch>
        </p:blipFill>
        <p:spPr>
          <a:xfrm>
            <a:off x="0" y="445770"/>
            <a:ext cx="4244975" cy="2792095"/>
          </a:xfr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7037" r="4298"/>
          <a:stretch>
            <a:fillRect/>
          </a:stretch>
        </p:blipFill>
        <p:spPr>
          <a:xfrm>
            <a:off x="356870" y="4208145"/>
            <a:ext cx="4112260" cy="24688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025" y="2269490"/>
            <a:ext cx="4191000" cy="2367280"/>
          </a:xfrm>
          <a:prstGeom prst="rect">
            <a:avLst/>
          </a:prstGeom>
        </p:spPr>
      </p:pic>
      <p:sp>
        <p:nvSpPr>
          <p:cNvPr id="10" name="TextBox 9"/>
          <p:cNvSpPr txBox="1"/>
          <p:nvPr/>
        </p:nvSpPr>
        <p:spPr>
          <a:xfrm>
            <a:off x="130175" y="3734229"/>
            <a:ext cx="4565015" cy="398780"/>
          </a:xfrm>
          <a:prstGeom prst="rect">
            <a:avLst/>
          </a:prstGeom>
          <a:noFill/>
          <a:ln>
            <a:noFill/>
          </a:ln>
        </p:spPr>
        <p:txBody>
          <a:bodyPr wrap="none" rtlCol="0">
            <a:spAutoFit/>
          </a:bodyPr>
          <a:lstStyle/>
          <a:p>
            <a:r>
              <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rPr>
              <a:t>Components of Twisted Pairs cables</a:t>
            </a:r>
            <a:endPar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11" name="TextBox 10"/>
          <p:cNvSpPr txBox="1"/>
          <p:nvPr/>
        </p:nvSpPr>
        <p:spPr>
          <a:xfrm>
            <a:off x="4648182" y="1870488"/>
            <a:ext cx="4439285" cy="398780"/>
          </a:xfrm>
          <a:prstGeom prst="rect">
            <a:avLst/>
          </a:prstGeom>
          <a:noFill/>
        </p:spPr>
        <p:txBody>
          <a:bodyPr wrap="square" rtlCol="0">
            <a:spAutoFit/>
          </a:bodyPr>
          <a:lstStyle/>
          <a:p>
            <a:r>
              <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rPr>
              <a:t>Components of Fiber-Optics cables</a:t>
            </a:r>
            <a:endPar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12" name="TextBox 11"/>
          <p:cNvSpPr txBox="1"/>
          <p:nvPr/>
        </p:nvSpPr>
        <p:spPr>
          <a:xfrm>
            <a:off x="471017" y="76200"/>
            <a:ext cx="3997960" cy="398780"/>
          </a:xfrm>
          <a:prstGeom prst="rect">
            <a:avLst/>
          </a:prstGeom>
          <a:noFill/>
        </p:spPr>
        <p:txBody>
          <a:bodyPr wrap="none" rtlCol="0">
            <a:spAutoFit/>
          </a:bodyPr>
          <a:lstStyle/>
          <a:p>
            <a:r>
              <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rPr>
              <a:t>Components of Co-Axial cables</a:t>
            </a:r>
            <a:endParaRPr lang="en-US" sz="2000" b="1"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330960"/>
            <a:ext cx="7886700" cy="4351655"/>
          </a:xfrm>
        </p:spPr>
        <p:txBody>
          <a:bodyPr/>
          <a:lstStyle/>
          <a:p>
            <a:pPr>
              <a:lnSpc>
                <a:spcPct val="120000"/>
              </a:lnSpc>
            </a:pP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A connector is a device that terminates a segment of cabling or provides a point of entry for networking devices.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Types of Connectors:-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IN" altLang="en-US" sz="1800" dirty="0">
                <a:solidFill>
                  <a:schemeClr val="bg1"/>
                </a:solidFill>
                <a:latin typeface="Malgun Gothic" panose="020B0503020000020004" charset="-127"/>
                <a:ea typeface="Malgun Gothic" panose="020B0503020000020004" charset="-127"/>
                <a:cs typeface="Times New Roman" panose="02020603050405020304" pitchFamily="18" charset="0"/>
              </a:rPr>
              <a:t>=</a:t>
            </a: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Coaxial Cable Connectors:-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Coaxial cable connectors are used to connect cables to other devices and are specifically designed to maintain the shielding on the cable.</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IN" altLang="en-US" sz="1800" dirty="0">
                <a:solidFill>
                  <a:schemeClr val="bg1"/>
                </a:solidFill>
                <a:latin typeface="Malgun Gothic" panose="020B0503020000020004" charset="-127"/>
                <a:ea typeface="Malgun Gothic" panose="020B0503020000020004" charset="-127"/>
                <a:cs typeface="Times New Roman" panose="02020603050405020304" pitchFamily="18" charset="0"/>
              </a:rPr>
              <a:t>=</a:t>
            </a: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Twisted-Pair Connectors:-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Most telephones attach to an outlet by way of an RJ-11 connector or modular plug . RJ-11 connectors are used to connect PC modems to the phone line but are not used in LAN connections.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IN" altLang="en-US" sz="1800" dirty="0">
                <a:solidFill>
                  <a:schemeClr val="bg1"/>
                </a:solidFill>
                <a:latin typeface="Malgun Gothic" panose="020B0503020000020004" charset="-127"/>
                <a:ea typeface="Malgun Gothic" panose="020B0503020000020004" charset="-127"/>
                <a:cs typeface="Times New Roman" panose="02020603050405020304" pitchFamily="18" charset="0"/>
              </a:rPr>
              <a:t>=</a:t>
            </a: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Fiber-Optic Connectors:- </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marL="0" indent="0">
              <a:lnSpc>
                <a:spcPct val="120000"/>
              </a:lnSpc>
              <a:buNone/>
            </a:pPr>
            <a:r>
              <a:rPr lang="en-US" sz="1800" dirty="0">
                <a:solidFill>
                  <a:schemeClr val="bg1"/>
                </a:solidFill>
                <a:latin typeface="Malgun Gothic" panose="020B0503020000020004" charset="-127"/>
                <a:ea typeface="Malgun Gothic" panose="020B0503020000020004" charset="-127"/>
                <a:cs typeface="Times New Roman" panose="02020603050405020304" pitchFamily="18" charset="0"/>
              </a:rPr>
              <a:t>A wide range of connectors are available to terminate fiber-optic cables. Like electrical connectors, these are designed to provide a fast and easy way to attach or remove cables.</a:t>
            </a: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a:p>
            <a:pPr>
              <a:lnSpc>
                <a:spcPct val="120000"/>
              </a:lnSpc>
            </a:pPr>
            <a:endParaRPr lang="en-US" sz="18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CONNECTORS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5" y="1486535"/>
            <a:ext cx="9144635" cy="4351655"/>
          </a:xfrm>
        </p:spPr>
        <p:txBody>
          <a:bodyPr>
            <a:normAutofit/>
          </a:bodyPr>
          <a:lstStyle/>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Repeater: an electronic device that receives a signal and retransmits it at a higher level or higher power, or onto the other side of an obstruction, so that the signal can cover longer distances.</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Repeaters are small, inexpensive devices that can be inserted into a line with appropriate connectors or built into other LAN equipment.</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 Most repeaters are really transceivers bidirectional circuits that can both send and receive data. </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Transceiver repeaters can receive signals from either direction and transmit them in the opposite direction.</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REPEATERS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t="15024"/>
          <a:stretch>
            <a:fillRect/>
          </a:stretch>
        </p:blipFill>
        <p:spPr>
          <a:xfrm>
            <a:off x="1099820" y="4611370"/>
            <a:ext cx="6944360" cy="2022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9144000" cy="4388485"/>
          </a:xfrm>
        </p:spPr>
        <p:txBody>
          <a:bodyPr>
            <a:normAutofit/>
          </a:bodyPr>
          <a:lstStyle/>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A hub is a LAN accessory that facilitates the interconnections of the cables to the nodes.</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rPr>
              <a:t>Hubs are usually active devices containing repeaters. Hubs amplify and reshape the signal and transmit it to all connection parts.</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rPr>
              <a:t>HUBS</a:t>
            </a:r>
            <a:endParaRPr lang="en-US" sz="6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lgun Gothic" panose="020B0503020000020004" charset="-127"/>
              <a:ea typeface="Malgun Gothic" panose="020B0503020000020004" charset="-127"/>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6895" y="3923665"/>
            <a:ext cx="4148455" cy="2934335"/>
          </a:xfrm>
          <a:prstGeom prst="rect">
            <a:avLst/>
          </a:prstGeom>
        </p:spPr>
      </p:pic>
      <p:sp>
        <p:nvSpPr>
          <p:cNvPr id="5" name="Text Box 4"/>
          <p:cNvSpPr txBox="1"/>
          <p:nvPr/>
        </p:nvSpPr>
        <p:spPr>
          <a:xfrm>
            <a:off x="0" y="4379595"/>
            <a:ext cx="4189730" cy="2122805"/>
          </a:xfrm>
          <a:prstGeom prst="rect">
            <a:avLst/>
          </a:prstGeom>
          <a:noFill/>
        </p:spPr>
        <p:txBody>
          <a:bodyPr wrap="square" rtlCol="0">
            <a:spAutoFit/>
          </a:bodyPr>
          <a:p>
            <a:pPr marL="285750" indent="-285750">
              <a:buFont typeface="Arial" panose="020B0604020202020204" pitchFamily="34" charset="0"/>
              <a:buChar char="•"/>
            </a:pPr>
            <a:r>
              <a:rPr lang="en-US" sz="2200" dirty="0">
                <a:solidFill>
                  <a:schemeClr val="bg1"/>
                </a:solidFill>
                <a:latin typeface="Malgun Gothic" panose="020B0503020000020004" charset="-127"/>
                <a:ea typeface="Malgun Gothic" panose="020B0503020000020004" charset="-127"/>
                <a:cs typeface="Times New Roman" panose="02020603050405020304" pitchFamily="18" charset="0"/>
                <a:sym typeface="+mn-ea"/>
              </a:rPr>
              <a:t>Hubs are available with 8, 12, 16, 24, 32,and 48 ports. All signals received at the hub are repeated to all nodes connected to the hub.</a:t>
            </a:r>
            <a:endParaRPr lang="en-US" sz="2200" dirty="0">
              <a:solidFill>
                <a:schemeClr val="bg1"/>
              </a:solidFill>
              <a:latin typeface="Malgun Gothic" panose="020B0503020000020004" charset="-127"/>
              <a:ea typeface="Malgun Gothic" panose="020B0503020000020004" charset="-127"/>
              <a:cs typeface="Times New Roman" panose="02020603050405020304" pitchFamily="18" charset="0"/>
            </a:endParaRPr>
          </a:p>
          <a:p>
            <a:endParaRPr lang="en-US" sz="2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13578</Words>
  <Application>WPS Presentation</Application>
  <PresentationFormat>On-screen Show (4:3)</PresentationFormat>
  <Paragraphs>344</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Malgun Gothic</vt:lpstr>
      <vt:lpstr>Times New Roman</vt:lpstr>
      <vt:lpstr>Calibri</vt:lpstr>
      <vt:lpstr>Calibri Light</vt:lpstr>
      <vt:lpstr>Microsoft YaHei</vt:lpstr>
      <vt:lpstr>Arial Unicode MS</vt:lpstr>
      <vt:lpstr>Office 主题</vt:lpstr>
      <vt:lpstr>LAN, WAN, MAN &amp; ETHERNET</vt:lpstr>
      <vt:lpstr>CONTENTS</vt:lpstr>
      <vt:lpstr>INTRODUCTION</vt:lpstr>
      <vt:lpstr>LAN HARDWARE</vt:lpstr>
      <vt:lpstr>CABLES </vt:lpstr>
      <vt:lpstr>PowerPoint 演示文稿</vt:lpstr>
      <vt:lpstr>CONNECTORS </vt:lpstr>
      <vt:lpstr>REPEATERS</vt:lpstr>
      <vt:lpstr>HUBS</vt:lpstr>
      <vt:lpstr>BRIDGES</vt:lpstr>
      <vt:lpstr>SWITCHES</vt:lpstr>
      <vt:lpstr>ROUTERS</vt:lpstr>
      <vt:lpstr>WIRELESS LANs</vt:lpstr>
      <vt:lpstr> WAN( Wide-area network) </vt:lpstr>
      <vt:lpstr>WANs vs. LANs: What’s the difference? </vt:lpstr>
      <vt:lpstr> WAN Architecture </vt:lpstr>
      <vt:lpstr> WAN Protocols </vt:lpstr>
      <vt:lpstr>WAN Protocols</vt:lpstr>
      <vt:lpstr> Metropolitan area network (MAN) </vt:lpstr>
      <vt:lpstr> How are MAN networks constructed? </vt:lpstr>
      <vt:lpstr> How Does a Metropolitan Area Network Work? </vt:lpstr>
      <vt:lpstr> Characteristics of MAN </vt:lpstr>
      <vt:lpstr>Ethernet LANs</vt:lpstr>
      <vt:lpstr>Data Transmission </vt:lpstr>
      <vt:lpstr>Access Method</vt:lpstr>
      <vt:lpstr>Data Transmission </vt:lpstr>
      <vt:lpstr>Types of Ethernet LANs</vt:lpstr>
      <vt:lpstr>Types of Ethernet LANs  </vt:lpstr>
      <vt:lpstr>Advanced Ethernet </vt:lpstr>
      <vt:lpstr>Advantages &amp; Disadvantages</vt:lpstr>
      <vt:lpstr>References</vt:lpstr>
      <vt:lpstr>Thank You  For Tuning 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Area Networks and Ethernet</dc:title>
  <dc:creator/>
  <cp:lastModifiedBy>SHREYASH S BHATKAR</cp:lastModifiedBy>
  <cp:revision>14</cp:revision>
  <dcterms:created xsi:type="dcterms:W3CDTF">2021-03-18T10:47:00Z</dcterms:created>
  <dcterms:modified xsi:type="dcterms:W3CDTF">2021-10-25T07:00:19Z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B5D43A7F12F04717933EE4EAA398D264</vt:lpwstr>
  </property>
</Properties>
</file>