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95" r:id="rId4"/>
    <p:sldId id="266" r:id="rId5"/>
    <p:sldId id="257" r:id="rId6"/>
    <p:sldId id="258" r:id="rId7"/>
    <p:sldId id="260" r:id="rId8"/>
    <p:sldId id="265" r:id="rId9"/>
    <p:sldId id="267" r:id="rId10"/>
    <p:sldId id="261" r:id="rId11"/>
    <p:sldId id="280" r:id="rId12"/>
    <p:sldId id="263" r:id="rId13"/>
    <p:sldId id="283" r:id="rId14"/>
    <p:sldId id="264" r:id="rId15"/>
    <p:sldId id="284" r:id="rId16"/>
    <p:sldId id="259" r:id="rId17"/>
    <p:sldId id="268" r:id="rId18"/>
    <p:sldId id="286" r:id="rId19"/>
    <p:sldId id="285" r:id="rId20"/>
    <p:sldId id="287" r:id="rId21"/>
    <p:sldId id="288" r:id="rId22"/>
    <p:sldId id="289" r:id="rId23"/>
    <p:sldId id="290" r:id="rId24"/>
    <p:sldId id="294" r:id="rId25"/>
    <p:sldId id="273" r:id="rId26"/>
    <p:sldId id="274" r:id="rId27"/>
    <p:sldId id="277" r:id="rId28"/>
    <p:sldId id="276" r:id="rId29"/>
    <p:sldId id="291" r:id="rId30"/>
    <p:sldId id="270" r:id="rId31"/>
    <p:sldId id="271" r:id="rId32"/>
    <p:sldId id="292" r:id="rId33"/>
    <p:sldId id="272" r:id="rId34"/>
    <p:sldId id="293" r:id="rId35"/>
    <p:sldId id="29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2B493-2DA0-4687-874E-9A3D13D11F87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011F3D9-2633-46D5-8C17-5D0983057B95}">
      <dgm:prSet phldrT="[Text]"/>
      <dgm:spPr/>
      <dgm:t>
        <a:bodyPr/>
        <a:lstStyle/>
        <a:p>
          <a:r>
            <a:rPr lang="en-GB" dirty="0"/>
            <a:t> Big-Oh</a:t>
          </a:r>
          <a:endParaRPr lang="en-IN" dirty="0"/>
        </a:p>
      </dgm:t>
    </dgm:pt>
    <dgm:pt modelId="{8B6CA631-C310-4CCA-B59E-12A51CCF9332}" cxnId="{5DDB3D4E-493B-4DE5-80E0-C13F35558F17}" type="parTrans">
      <dgm:prSet/>
      <dgm:spPr/>
      <dgm:t>
        <a:bodyPr/>
        <a:lstStyle/>
        <a:p>
          <a:endParaRPr lang="en-IN"/>
        </a:p>
      </dgm:t>
    </dgm:pt>
    <dgm:pt modelId="{E3ABB3EF-F3AB-4F46-ADCF-AA0D64A64DBC}" cxnId="{5DDB3D4E-493B-4DE5-80E0-C13F35558F17}" type="sibTrans">
      <dgm:prSet/>
      <dgm:spPr/>
      <dgm:t>
        <a:bodyPr/>
        <a:lstStyle/>
        <a:p>
          <a:endParaRPr lang="en-IN"/>
        </a:p>
      </dgm:t>
    </dgm:pt>
    <dgm:pt modelId="{826EB591-0BBE-4B61-9446-834D24F541E1}">
      <dgm:prSet phldrT="[Text]"/>
      <dgm:spPr/>
      <dgm:t>
        <a:bodyPr/>
        <a:lstStyle/>
        <a:p>
          <a:r>
            <a:rPr lang="en-GB" dirty="0"/>
            <a:t>Big-Omega</a:t>
          </a:r>
          <a:endParaRPr lang="en-IN" dirty="0"/>
        </a:p>
      </dgm:t>
    </dgm:pt>
    <dgm:pt modelId="{53003C2D-DD94-434C-8B87-35A020BC8224}" cxnId="{11ED0765-0D0B-44D7-907D-7BB7BCCF9FEA}" type="parTrans">
      <dgm:prSet/>
      <dgm:spPr/>
      <dgm:t>
        <a:bodyPr/>
        <a:lstStyle/>
        <a:p>
          <a:endParaRPr lang="en-IN"/>
        </a:p>
      </dgm:t>
    </dgm:pt>
    <dgm:pt modelId="{19D17724-0F76-4ACF-BBAA-405584C8FF87}" cxnId="{11ED0765-0D0B-44D7-907D-7BB7BCCF9FEA}" type="sibTrans">
      <dgm:prSet/>
      <dgm:spPr/>
      <dgm:t>
        <a:bodyPr/>
        <a:lstStyle/>
        <a:p>
          <a:endParaRPr lang="en-IN"/>
        </a:p>
      </dgm:t>
    </dgm:pt>
    <dgm:pt modelId="{C380B689-A1B3-432D-9FA1-E309D1945E2C}">
      <dgm:prSet phldrT="[Text]"/>
      <dgm:spPr/>
      <dgm:t>
        <a:bodyPr/>
        <a:lstStyle/>
        <a:p>
          <a:r>
            <a:rPr lang="en-GB" dirty="0"/>
            <a:t>Big-Theta</a:t>
          </a:r>
          <a:endParaRPr lang="en-IN" dirty="0"/>
        </a:p>
      </dgm:t>
    </dgm:pt>
    <dgm:pt modelId="{989B5E42-185C-41FF-85FD-13EE45891FF2}" cxnId="{F59646FF-ED66-4C01-89CA-C7F319FD285F}" type="parTrans">
      <dgm:prSet/>
      <dgm:spPr/>
      <dgm:t>
        <a:bodyPr/>
        <a:lstStyle/>
        <a:p>
          <a:endParaRPr lang="en-IN"/>
        </a:p>
      </dgm:t>
    </dgm:pt>
    <dgm:pt modelId="{F419193B-2D74-41C8-9058-C1048F7F771A}" cxnId="{F59646FF-ED66-4C01-89CA-C7F319FD285F}" type="sibTrans">
      <dgm:prSet/>
      <dgm:spPr/>
      <dgm:t>
        <a:bodyPr/>
        <a:lstStyle/>
        <a:p>
          <a:endParaRPr lang="en-IN"/>
        </a:p>
      </dgm:t>
    </dgm:pt>
    <dgm:pt modelId="{FFF89B25-4381-4DB8-A717-C025E98C7357}">
      <dgm:prSet phldrT="[Text]"/>
      <dgm:spPr/>
      <dgm:t>
        <a:bodyPr/>
        <a:lstStyle/>
        <a:p>
          <a:r>
            <a:rPr lang="en-GB" dirty="0"/>
            <a:t>Small-o</a:t>
          </a:r>
          <a:endParaRPr lang="en-IN" dirty="0"/>
        </a:p>
      </dgm:t>
    </dgm:pt>
    <dgm:pt modelId="{9415E0DC-57F6-4104-AA6B-5234B128B7EC}" cxnId="{1BA39CB9-1422-4447-B574-05AFE56F0955}" type="parTrans">
      <dgm:prSet/>
      <dgm:spPr/>
      <dgm:t>
        <a:bodyPr/>
        <a:lstStyle/>
        <a:p>
          <a:endParaRPr lang="en-IN"/>
        </a:p>
      </dgm:t>
    </dgm:pt>
    <dgm:pt modelId="{CDEE2DAC-E1C6-4018-95C1-CE364522950D}" cxnId="{1BA39CB9-1422-4447-B574-05AFE56F0955}" type="sibTrans">
      <dgm:prSet/>
      <dgm:spPr/>
      <dgm:t>
        <a:bodyPr/>
        <a:lstStyle/>
        <a:p>
          <a:endParaRPr lang="en-IN"/>
        </a:p>
      </dgm:t>
    </dgm:pt>
    <dgm:pt modelId="{AA924FF2-F7B2-4C3D-B521-5EDFBB60B54C}">
      <dgm:prSet phldrT="[Text]"/>
      <dgm:spPr/>
      <dgm:t>
        <a:bodyPr/>
        <a:lstStyle/>
        <a:p>
          <a:r>
            <a:rPr lang="en-GB" dirty="0"/>
            <a:t>Small-omega</a:t>
          </a:r>
          <a:endParaRPr lang="en-IN" dirty="0"/>
        </a:p>
      </dgm:t>
    </dgm:pt>
    <dgm:pt modelId="{D472D379-8EF1-414B-9BBC-DF8859315DF0}" cxnId="{3562A181-90B4-4208-B25B-5D83E1A9045B}" type="parTrans">
      <dgm:prSet/>
      <dgm:spPr/>
      <dgm:t>
        <a:bodyPr/>
        <a:lstStyle/>
        <a:p>
          <a:endParaRPr lang="en-IN"/>
        </a:p>
      </dgm:t>
    </dgm:pt>
    <dgm:pt modelId="{BF90B9E4-6E84-42AB-BADB-ACD588F08503}" cxnId="{3562A181-90B4-4208-B25B-5D83E1A9045B}" type="sibTrans">
      <dgm:prSet/>
      <dgm:spPr/>
      <dgm:t>
        <a:bodyPr/>
        <a:lstStyle/>
        <a:p>
          <a:endParaRPr lang="en-IN"/>
        </a:p>
      </dgm:t>
    </dgm:pt>
    <dgm:pt modelId="{D935D817-A65F-403F-9472-9787346F7330}" type="pres">
      <dgm:prSet presAssocID="{0252B493-2DA0-4687-874E-9A3D13D11F87}" presName="Name0" presStyleCnt="0">
        <dgm:presLayoutVars>
          <dgm:dir/>
          <dgm:resizeHandles val="exact"/>
        </dgm:presLayoutVars>
      </dgm:prSet>
      <dgm:spPr/>
    </dgm:pt>
    <dgm:pt modelId="{90CE00DD-11BD-43B1-B0BB-B7EF72F349A8}" type="pres">
      <dgm:prSet presAssocID="{A011F3D9-2633-46D5-8C17-5D0983057B95}" presName="composite" presStyleCnt="0"/>
      <dgm:spPr/>
    </dgm:pt>
    <dgm:pt modelId="{B54FD150-AC94-400A-B5F7-65C959D1A0CD}" type="pres">
      <dgm:prSet presAssocID="{A011F3D9-2633-46D5-8C17-5D0983057B95}" presName="rect1" presStyleLbl="trAlignAcc1" presStyleIdx="0" presStyleCnt="5" custLinFactNeighborX="-3657" custLinFactNeighborY="-10523">
        <dgm:presLayoutVars>
          <dgm:bulletEnabled val="1"/>
        </dgm:presLayoutVars>
      </dgm:prSet>
      <dgm:spPr/>
    </dgm:pt>
    <dgm:pt modelId="{6CD01337-EFC3-4B63-92E1-58AFF1313435}" type="pres">
      <dgm:prSet presAssocID="{A011F3D9-2633-46D5-8C17-5D0983057B95}" presName="rect2" presStyleLbl="fgImgPlace1" presStyleIdx="0" presStyleCnt="5" custScaleX="97980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67C666C3-B826-4E6D-96C3-9866EA93F6E8}" type="pres">
      <dgm:prSet presAssocID="{E3ABB3EF-F3AB-4F46-ADCF-AA0D64A64DBC}" presName="sibTrans" presStyleCnt="0"/>
      <dgm:spPr/>
    </dgm:pt>
    <dgm:pt modelId="{46C3F303-09DA-42B1-BC86-236CCD51AB18}" type="pres">
      <dgm:prSet presAssocID="{826EB591-0BBE-4B61-9446-834D24F541E1}" presName="composite" presStyleCnt="0"/>
      <dgm:spPr/>
    </dgm:pt>
    <dgm:pt modelId="{90BA9C5A-7422-495B-A621-69ED414EA876}" type="pres">
      <dgm:prSet presAssocID="{826EB591-0BBE-4B61-9446-834D24F541E1}" presName="rect1" presStyleLbl="trAlignAcc1" presStyleIdx="1" presStyleCnt="5">
        <dgm:presLayoutVars>
          <dgm:bulletEnabled val="1"/>
        </dgm:presLayoutVars>
      </dgm:prSet>
      <dgm:spPr/>
    </dgm:pt>
    <dgm:pt modelId="{A9509A93-37F1-4A2A-971E-7FC7CAF87A36}" type="pres">
      <dgm:prSet presAssocID="{826EB591-0BBE-4B61-9446-834D24F541E1}" presName="rect2" presStyleLbl="fgImgPlace1" presStyleIdx="1" presStyleCnt="5" custScaleX="8554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C6317226-D273-410A-95CF-5FD99C39E9EF}" type="pres">
      <dgm:prSet presAssocID="{19D17724-0F76-4ACF-BBAA-405584C8FF87}" presName="sibTrans" presStyleCnt="0"/>
      <dgm:spPr/>
    </dgm:pt>
    <dgm:pt modelId="{1CA48DFB-CB61-43CC-97B6-2A902ED8510E}" type="pres">
      <dgm:prSet presAssocID="{C380B689-A1B3-432D-9FA1-E309D1945E2C}" presName="composite" presStyleCnt="0"/>
      <dgm:spPr/>
    </dgm:pt>
    <dgm:pt modelId="{A665F364-3BB2-4F8B-A646-6E580486204D}" type="pres">
      <dgm:prSet presAssocID="{C380B689-A1B3-432D-9FA1-E309D1945E2C}" presName="rect1" presStyleLbl="trAlignAcc1" presStyleIdx="2" presStyleCnt="5">
        <dgm:presLayoutVars>
          <dgm:bulletEnabled val="1"/>
        </dgm:presLayoutVars>
      </dgm:prSet>
      <dgm:spPr/>
    </dgm:pt>
    <dgm:pt modelId="{86DA6CD8-2605-469E-A1DD-76DA004EF903}" type="pres">
      <dgm:prSet presAssocID="{C380B689-A1B3-432D-9FA1-E309D1945E2C}" presName="rect2" presStyleLbl="fgImgPlace1" presStyleIdx="2" presStyleCnt="5" custScaleX="124109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3C9A8DF9-9078-4F12-B6EC-890014EE7C2C}" type="pres">
      <dgm:prSet presAssocID="{F419193B-2D74-41C8-9058-C1048F7F771A}" presName="sibTrans" presStyleCnt="0"/>
      <dgm:spPr/>
    </dgm:pt>
    <dgm:pt modelId="{60E069D0-B324-4207-BB20-74A00F4B236B}" type="pres">
      <dgm:prSet presAssocID="{FFF89B25-4381-4DB8-A717-C025E98C7357}" presName="composite" presStyleCnt="0"/>
      <dgm:spPr/>
    </dgm:pt>
    <dgm:pt modelId="{CDBD4F3D-0A31-4CC3-A30C-8988CE3BCF3D}" type="pres">
      <dgm:prSet presAssocID="{FFF89B25-4381-4DB8-A717-C025E98C7357}" presName="rect1" presStyleLbl="trAlignAcc1" presStyleIdx="3" presStyleCnt="5">
        <dgm:presLayoutVars>
          <dgm:bulletEnabled val="1"/>
        </dgm:presLayoutVars>
      </dgm:prSet>
      <dgm:spPr/>
    </dgm:pt>
    <dgm:pt modelId="{6A39CDFF-D713-4C74-B00E-477376AEF768}" type="pres">
      <dgm:prSet presAssocID="{FFF89B25-4381-4DB8-A717-C025E98C7357}" presName="rect2" presStyleLbl="fgImgPlac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A562FE58-E331-43F2-8B63-118456F76106}" type="pres">
      <dgm:prSet presAssocID="{CDEE2DAC-E1C6-4018-95C1-CE364522950D}" presName="sibTrans" presStyleCnt="0"/>
      <dgm:spPr/>
    </dgm:pt>
    <dgm:pt modelId="{049D867D-A07F-48E0-BDAE-7FE807304DD1}" type="pres">
      <dgm:prSet presAssocID="{AA924FF2-F7B2-4C3D-B521-5EDFBB60B54C}" presName="composite" presStyleCnt="0"/>
      <dgm:spPr/>
    </dgm:pt>
    <dgm:pt modelId="{6F022404-6F6F-46CA-855C-06EF72874389}" type="pres">
      <dgm:prSet presAssocID="{AA924FF2-F7B2-4C3D-B521-5EDFBB60B54C}" presName="rect1" presStyleLbl="trAlignAcc1" presStyleIdx="4" presStyleCnt="5">
        <dgm:presLayoutVars>
          <dgm:bulletEnabled val="1"/>
        </dgm:presLayoutVars>
      </dgm:prSet>
      <dgm:spPr/>
    </dgm:pt>
    <dgm:pt modelId="{44F38680-6264-4999-951E-2F582945E5FB}" type="pres">
      <dgm:prSet presAssocID="{AA924FF2-F7B2-4C3D-B521-5EDFBB60B54C}" presName="rect2" presStyleLbl="fgImgPlac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</dgm:ptLst>
  <dgm:cxnLst>
    <dgm:cxn modelId="{5AA2155B-C30A-4A55-931E-629579E6BB8E}" type="presOf" srcId="{0252B493-2DA0-4687-874E-9A3D13D11F87}" destId="{D935D817-A65F-403F-9472-9787346F7330}" srcOrd="0" destOrd="0" presId="urn:microsoft.com/office/officeart/2008/layout/PictureStrips"/>
    <dgm:cxn modelId="{11ED0765-0D0B-44D7-907D-7BB7BCCF9FEA}" srcId="{0252B493-2DA0-4687-874E-9A3D13D11F87}" destId="{826EB591-0BBE-4B61-9446-834D24F541E1}" srcOrd="1" destOrd="0" parTransId="{53003C2D-DD94-434C-8B87-35A020BC8224}" sibTransId="{19D17724-0F76-4ACF-BBAA-405584C8FF87}"/>
    <dgm:cxn modelId="{5DDB3D4E-493B-4DE5-80E0-C13F35558F17}" srcId="{0252B493-2DA0-4687-874E-9A3D13D11F87}" destId="{A011F3D9-2633-46D5-8C17-5D0983057B95}" srcOrd="0" destOrd="0" parTransId="{8B6CA631-C310-4CCA-B59E-12A51CCF9332}" sibTransId="{E3ABB3EF-F3AB-4F46-ADCF-AA0D64A64DBC}"/>
    <dgm:cxn modelId="{60AD6B7E-9303-4A80-B370-CD7A74B3CF1C}" type="presOf" srcId="{C380B689-A1B3-432D-9FA1-E309D1945E2C}" destId="{A665F364-3BB2-4F8B-A646-6E580486204D}" srcOrd="0" destOrd="0" presId="urn:microsoft.com/office/officeart/2008/layout/PictureStrips"/>
    <dgm:cxn modelId="{3562A181-90B4-4208-B25B-5D83E1A9045B}" srcId="{0252B493-2DA0-4687-874E-9A3D13D11F87}" destId="{AA924FF2-F7B2-4C3D-B521-5EDFBB60B54C}" srcOrd="4" destOrd="0" parTransId="{D472D379-8EF1-414B-9BBC-DF8859315DF0}" sibTransId="{BF90B9E4-6E84-42AB-BADB-ACD588F08503}"/>
    <dgm:cxn modelId="{E7868CB8-97CD-4F4B-B253-7EFC68015F52}" type="presOf" srcId="{A011F3D9-2633-46D5-8C17-5D0983057B95}" destId="{B54FD150-AC94-400A-B5F7-65C959D1A0CD}" srcOrd="0" destOrd="0" presId="urn:microsoft.com/office/officeart/2008/layout/PictureStrips"/>
    <dgm:cxn modelId="{1BA39CB9-1422-4447-B574-05AFE56F0955}" srcId="{0252B493-2DA0-4687-874E-9A3D13D11F87}" destId="{FFF89B25-4381-4DB8-A717-C025E98C7357}" srcOrd="3" destOrd="0" parTransId="{9415E0DC-57F6-4104-AA6B-5234B128B7EC}" sibTransId="{CDEE2DAC-E1C6-4018-95C1-CE364522950D}"/>
    <dgm:cxn modelId="{3BF1FBCD-EE5A-41D3-B655-D43E57F468F0}" type="presOf" srcId="{FFF89B25-4381-4DB8-A717-C025E98C7357}" destId="{CDBD4F3D-0A31-4CC3-A30C-8988CE3BCF3D}" srcOrd="0" destOrd="0" presId="urn:microsoft.com/office/officeart/2008/layout/PictureStrips"/>
    <dgm:cxn modelId="{E3BBFED2-3206-4750-AFEA-C99D9257EB11}" type="presOf" srcId="{826EB591-0BBE-4B61-9446-834D24F541E1}" destId="{90BA9C5A-7422-495B-A621-69ED414EA876}" srcOrd="0" destOrd="0" presId="urn:microsoft.com/office/officeart/2008/layout/PictureStrips"/>
    <dgm:cxn modelId="{DA8726FC-F5D1-489A-8F27-47B907292600}" type="presOf" srcId="{AA924FF2-F7B2-4C3D-B521-5EDFBB60B54C}" destId="{6F022404-6F6F-46CA-855C-06EF72874389}" srcOrd="0" destOrd="0" presId="urn:microsoft.com/office/officeart/2008/layout/PictureStrips"/>
    <dgm:cxn modelId="{F59646FF-ED66-4C01-89CA-C7F319FD285F}" srcId="{0252B493-2DA0-4687-874E-9A3D13D11F87}" destId="{C380B689-A1B3-432D-9FA1-E309D1945E2C}" srcOrd="2" destOrd="0" parTransId="{989B5E42-185C-41FF-85FD-13EE45891FF2}" sibTransId="{F419193B-2D74-41C8-9058-C1048F7F771A}"/>
    <dgm:cxn modelId="{CB8AB7FB-6B82-4284-AAA0-C0D3CCCCCC88}" type="presParOf" srcId="{D935D817-A65F-403F-9472-9787346F7330}" destId="{90CE00DD-11BD-43B1-B0BB-B7EF72F349A8}" srcOrd="0" destOrd="0" presId="urn:microsoft.com/office/officeart/2008/layout/PictureStrips"/>
    <dgm:cxn modelId="{5EBC74C8-5D1E-4798-AB7D-0E7A76C67F85}" type="presParOf" srcId="{90CE00DD-11BD-43B1-B0BB-B7EF72F349A8}" destId="{B54FD150-AC94-400A-B5F7-65C959D1A0CD}" srcOrd="0" destOrd="0" presId="urn:microsoft.com/office/officeart/2008/layout/PictureStrips"/>
    <dgm:cxn modelId="{53F8F1E3-E0D0-43F0-8B32-5F6CD96DA692}" type="presParOf" srcId="{90CE00DD-11BD-43B1-B0BB-B7EF72F349A8}" destId="{6CD01337-EFC3-4B63-92E1-58AFF1313435}" srcOrd="1" destOrd="0" presId="urn:microsoft.com/office/officeart/2008/layout/PictureStrips"/>
    <dgm:cxn modelId="{2C6F7ADA-1AE1-49B1-A4E4-07D6882E6028}" type="presParOf" srcId="{D935D817-A65F-403F-9472-9787346F7330}" destId="{67C666C3-B826-4E6D-96C3-9866EA93F6E8}" srcOrd="1" destOrd="0" presId="urn:microsoft.com/office/officeart/2008/layout/PictureStrips"/>
    <dgm:cxn modelId="{FE6BFF3E-DBD0-4E96-A4FB-AD07AC0E3FC9}" type="presParOf" srcId="{D935D817-A65F-403F-9472-9787346F7330}" destId="{46C3F303-09DA-42B1-BC86-236CCD51AB18}" srcOrd="2" destOrd="0" presId="urn:microsoft.com/office/officeart/2008/layout/PictureStrips"/>
    <dgm:cxn modelId="{DFFA524D-DF2C-46D2-9A6C-DD64A8284391}" type="presParOf" srcId="{46C3F303-09DA-42B1-BC86-236CCD51AB18}" destId="{90BA9C5A-7422-495B-A621-69ED414EA876}" srcOrd="0" destOrd="0" presId="urn:microsoft.com/office/officeart/2008/layout/PictureStrips"/>
    <dgm:cxn modelId="{3E3CAA09-C0D6-452C-ABCA-6DFA0D2C34D2}" type="presParOf" srcId="{46C3F303-09DA-42B1-BC86-236CCD51AB18}" destId="{A9509A93-37F1-4A2A-971E-7FC7CAF87A36}" srcOrd="1" destOrd="0" presId="urn:microsoft.com/office/officeart/2008/layout/PictureStrips"/>
    <dgm:cxn modelId="{171D6CE2-F725-41E2-A4C8-A8D85AB364ED}" type="presParOf" srcId="{D935D817-A65F-403F-9472-9787346F7330}" destId="{C6317226-D273-410A-95CF-5FD99C39E9EF}" srcOrd="3" destOrd="0" presId="urn:microsoft.com/office/officeart/2008/layout/PictureStrips"/>
    <dgm:cxn modelId="{D0FDF978-E017-4BF8-9A6C-021204196C66}" type="presParOf" srcId="{D935D817-A65F-403F-9472-9787346F7330}" destId="{1CA48DFB-CB61-43CC-97B6-2A902ED8510E}" srcOrd="4" destOrd="0" presId="urn:microsoft.com/office/officeart/2008/layout/PictureStrips"/>
    <dgm:cxn modelId="{5CFC3D0F-070C-4221-84C7-81CBD75685FB}" type="presParOf" srcId="{1CA48DFB-CB61-43CC-97B6-2A902ED8510E}" destId="{A665F364-3BB2-4F8B-A646-6E580486204D}" srcOrd="0" destOrd="0" presId="urn:microsoft.com/office/officeart/2008/layout/PictureStrips"/>
    <dgm:cxn modelId="{6E49E030-27C9-4A71-87C5-4978CD4DA9ED}" type="presParOf" srcId="{1CA48DFB-CB61-43CC-97B6-2A902ED8510E}" destId="{86DA6CD8-2605-469E-A1DD-76DA004EF903}" srcOrd="1" destOrd="0" presId="urn:microsoft.com/office/officeart/2008/layout/PictureStrips"/>
    <dgm:cxn modelId="{842C18C5-C600-447C-BE49-654B12E7B19D}" type="presParOf" srcId="{D935D817-A65F-403F-9472-9787346F7330}" destId="{3C9A8DF9-9078-4F12-B6EC-890014EE7C2C}" srcOrd="5" destOrd="0" presId="urn:microsoft.com/office/officeart/2008/layout/PictureStrips"/>
    <dgm:cxn modelId="{90C43EF4-4026-45B4-9A4F-2F9EAFFF655B}" type="presParOf" srcId="{D935D817-A65F-403F-9472-9787346F7330}" destId="{60E069D0-B324-4207-BB20-74A00F4B236B}" srcOrd="6" destOrd="0" presId="urn:microsoft.com/office/officeart/2008/layout/PictureStrips"/>
    <dgm:cxn modelId="{9FA1B61D-EDC5-43BB-9F80-30C753DA26E6}" type="presParOf" srcId="{60E069D0-B324-4207-BB20-74A00F4B236B}" destId="{CDBD4F3D-0A31-4CC3-A30C-8988CE3BCF3D}" srcOrd="0" destOrd="0" presId="urn:microsoft.com/office/officeart/2008/layout/PictureStrips"/>
    <dgm:cxn modelId="{C44977E6-B5C5-41E0-B470-96AE8428A67D}" type="presParOf" srcId="{60E069D0-B324-4207-BB20-74A00F4B236B}" destId="{6A39CDFF-D713-4C74-B00E-477376AEF768}" srcOrd="1" destOrd="0" presId="urn:microsoft.com/office/officeart/2008/layout/PictureStrips"/>
    <dgm:cxn modelId="{D2491D07-4937-4FC0-BA78-90F4B9209783}" type="presParOf" srcId="{D935D817-A65F-403F-9472-9787346F7330}" destId="{A562FE58-E331-43F2-8B63-118456F76106}" srcOrd="7" destOrd="0" presId="urn:microsoft.com/office/officeart/2008/layout/PictureStrips"/>
    <dgm:cxn modelId="{9DFFEC1F-A3D7-4C77-B856-86E57B46DC08}" type="presParOf" srcId="{D935D817-A65F-403F-9472-9787346F7330}" destId="{049D867D-A07F-48E0-BDAE-7FE807304DD1}" srcOrd="8" destOrd="0" presId="urn:microsoft.com/office/officeart/2008/layout/PictureStrips"/>
    <dgm:cxn modelId="{F6E869E8-7B4F-4CC2-95DA-7338AD5906F9}" type="presParOf" srcId="{049D867D-A07F-48E0-BDAE-7FE807304DD1}" destId="{6F022404-6F6F-46CA-855C-06EF72874389}" srcOrd="0" destOrd="0" presId="urn:microsoft.com/office/officeart/2008/layout/PictureStrips"/>
    <dgm:cxn modelId="{494E8564-9606-474F-AC0B-B5594E035631}" type="presParOf" srcId="{049D867D-A07F-48E0-BDAE-7FE807304DD1}" destId="{44F38680-6264-4999-951E-2F582945E5F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FD150-AC94-400A-B5F7-65C959D1A0CD}">
      <dsp:nvSpPr>
        <dsp:cNvPr id="0" name=""/>
        <dsp:cNvSpPr/>
      </dsp:nvSpPr>
      <dsp:spPr>
        <a:xfrm>
          <a:off x="1196917" y="57458"/>
          <a:ext cx="3078563" cy="96205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629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 Big-Oh</a:t>
          </a:r>
          <a:endParaRPr lang="en-IN" sz="3000" kern="1200" dirty="0"/>
        </a:p>
      </dsp:txBody>
      <dsp:txXfrm>
        <a:off x="1196917" y="57458"/>
        <a:ext cx="3078563" cy="962051"/>
      </dsp:txXfrm>
    </dsp:sp>
    <dsp:sp modelId="{6CD01337-EFC3-4B63-92E1-58AFF1313435}">
      <dsp:nvSpPr>
        <dsp:cNvPr id="0" name=""/>
        <dsp:cNvSpPr/>
      </dsp:nvSpPr>
      <dsp:spPr>
        <a:xfrm>
          <a:off x="1188028" y="19732"/>
          <a:ext cx="659832" cy="1010153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A9C5A-7422-495B-A621-69ED414EA876}">
      <dsp:nvSpPr>
        <dsp:cNvPr id="0" name=""/>
        <dsp:cNvSpPr/>
      </dsp:nvSpPr>
      <dsp:spPr>
        <a:xfrm>
          <a:off x="4596569" y="158695"/>
          <a:ext cx="3078563" cy="96205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629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Big-Omega</a:t>
          </a:r>
          <a:endParaRPr lang="en-IN" sz="3000" kern="1200" dirty="0"/>
        </a:p>
      </dsp:txBody>
      <dsp:txXfrm>
        <a:off x="4596569" y="158695"/>
        <a:ext cx="3078563" cy="962051"/>
      </dsp:txXfrm>
    </dsp:sp>
    <dsp:sp modelId="{A9509A93-37F1-4A2A-971E-7FC7CAF87A36}">
      <dsp:nvSpPr>
        <dsp:cNvPr id="0" name=""/>
        <dsp:cNvSpPr/>
      </dsp:nvSpPr>
      <dsp:spPr>
        <a:xfrm>
          <a:off x="4516968" y="19732"/>
          <a:ext cx="576090" cy="1010153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5F364-3BB2-4F8B-A646-6E580486204D}">
      <dsp:nvSpPr>
        <dsp:cNvPr id="0" name=""/>
        <dsp:cNvSpPr/>
      </dsp:nvSpPr>
      <dsp:spPr>
        <a:xfrm>
          <a:off x="1329154" y="1369810"/>
          <a:ext cx="3078563" cy="96205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629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Big-Theta</a:t>
          </a:r>
          <a:endParaRPr lang="en-IN" sz="3000" kern="1200" dirty="0"/>
        </a:p>
      </dsp:txBody>
      <dsp:txXfrm>
        <a:off x="1329154" y="1369810"/>
        <a:ext cx="3078563" cy="962051"/>
      </dsp:txXfrm>
    </dsp:sp>
    <dsp:sp modelId="{86DA6CD8-2605-469E-A1DD-76DA004EF903}">
      <dsp:nvSpPr>
        <dsp:cNvPr id="0" name=""/>
        <dsp:cNvSpPr/>
      </dsp:nvSpPr>
      <dsp:spPr>
        <a:xfrm>
          <a:off x="1119701" y="1230847"/>
          <a:ext cx="835794" cy="1010153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D4F3D-0A31-4CC3-A30C-8988CE3BCF3D}">
      <dsp:nvSpPr>
        <dsp:cNvPr id="0" name=""/>
        <dsp:cNvSpPr/>
      </dsp:nvSpPr>
      <dsp:spPr>
        <a:xfrm>
          <a:off x="4664896" y="1369810"/>
          <a:ext cx="3078563" cy="96205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629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Small-o</a:t>
          </a:r>
          <a:endParaRPr lang="en-IN" sz="3000" kern="1200" dirty="0"/>
        </a:p>
      </dsp:txBody>
      <dsp:txXfrm>
        <a:off x="4664896" y="1369810"/>
        <a:ext cx="3078563" cy="962051"/>
      </dsp:txXfrm>
    </dsp:sp>
    <dsp:sp modelId="{6A39CDFF-D713-4C74-B00E-477376AEF768}">
      <dsp:nvSpPr>
        <dsp:cNvPr id="0" name=""/>
        <dsp:cNvSpPr/>
      </dsp:nvSpPr>
      <dsp:spPr>
        <a:xfrm>
          <a:off x="4536623" y="1230847"/>
          <a:ext cx="673435" cy="1010153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22404-6F6F-46CA-855C-06EF72874389}">
      <dsp:nvSpPr>
        <dsp:cNvPr id="0" name=""/>
        <dsp:cNvSpPr/>
      </dsp:nvSpPr>
      <dsp:spPr>
        <a:xfrm>
          <a:off x="2956435" y="2580926"/>
          <a:ext cx="3078563" cy="96205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629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Small-omega</a:t>
          </a:r>
          <a:endParaRPr lang="en-IN" sz="3000" kern="1200" dirty="0"/>
        </a:p>
      </dsp:txBody>
      <dsp:txXfrm>
        <a:off x="2956435" y="2580926"/>
        <a:ext cx="3078563" cy="962051"/>
      </dsp:txXfrm>
    </dsp:sp>
    <dsp:sp modelId="{44F38680-6264-4999-951E-2F582945E5FB}">
      <dsp:nvSpPr>
        <dsp:cNvPr id="0" name=""/>
        <dsp:cNvSpPr/>
      </dsp:nvSpPr>
      <dsp:spPr>
        <a:xfrm>
          <a:off x="2828162" y="2441963"/>
          <a:ext cx="673435" cy="1010153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9E016143-E03C-4CFD-AFDC-14E5BDEA754C}" type="datetimeFigureOut">
              <a:rPr lang="en-US" dirty="0"/>
            </a:fld>
            <a:endParaRPr 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908A7C6C-0F39-4D70-8E8D-FE5B9C95FA73}" type="datetimeFigureOut">
              <a:rPr lang="en-US" dirty="0"/>
            </a:fld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6"/>
          <p:cNvGrpSpPr/>
          <p:nvPr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F170639-886C-4FCF-9EAB-ABB5DA3F3F4A}" type="datetimeFigureOut">
              <a:rPr lang="en-US" dirty="0"/>
            </a:fld>
            <a:endParaRPr lang="en-US" dirty="0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2230651-31F4-45D2-98AE-A2108F41BC0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0E59FD0C-5451-4CA0-86AF-E70AE3279989}" type="datetimeFigureOut">
              <a:rPr lang="en-US" dirty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9325" y="839470"/>
            <a:ext cx="8590280" cy="3437890"/>
          </a:xfrm>
        </p:spPr>
        <p:txBody>
          <a:bodyPr/>
          <a:lstStyle/>
          <a:p>
            <a:r>
              <a:rPr lang="en-IN" sz="72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Asymptotic Notations in Data Structures</a:t>
            </a:r>
            <a:endParaRPr lang="en-IN" sz="720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0684" y="4218832"/>
            <a:ext cx="7913899" cy="1655762"/>
          </a:xfrm>
        </p:spPr>
        <p:txBody>
          <a:bodyPr/>
          <a:lstStyle/>
          <a:p>
            <a:r>
              <a:rPr lang="en-GB" b="1" dirty="0">
                <a:sym typeface="+mn-ea"/>
              </a:rPr>
              <a:t>Group  </a:t>
            </a:r>
            <a:r>
              <a:rPr lang="en-GB" b="1" dirty="0" smtClean="0">
                <a:sym typeface="+mn-ea"/>
              </a:rPr>
              <a:t>3</a:t>
            </a:r>
            <a:endParaRPr lang="en-GB" b="1" dirty="0"/>
          </a:p>
          <a:p>
            <a:pPr algn="l">
              <a:buClrTx/>
              <a:buFont typeface="Wingdings" panose="05000000000000000000" pitchFamily="2" charset="2"/>
              <a:buChar char="Ø"/>
            </a:pPr>
            <a:r>
              <a:rPr lang="en-IN" altLang="zh-CN" sz="2000" dirty="0" smtClean="0">
                <a:ea typeface="Arial" panose="020B0604020202020204" pitchFamily="34" charset="0"/>
                <a:sym typeface="+mn-ea"/>
              </a:rPr>
              <a:t>SHREYASH BHATKAR             41</a:t>
            </a:r>
            <a:endParaRPr lang="en-IN" altLang="zh-CN" sz="2000" dirty="0" smtClean="0">
              <a:ea typeface="Arial" panose="020B0604020202020204" pitchFamily="34" charset="0"/>
            </a:endParaRPr>
          </a:p>
          <a:p>
            <a:endParaRPr lang="en-IN" altLang="zh-CN" sz="2000" dirty="0" smtClean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78" y="0"/>
            <a:ext cx="750204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Big-Omega Notation – “      ”</a:t>
            </a:r>
            <a:endParaRPr lang="en-GB" sz="48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>
                    <a:solidFill>
                      <a:schemeClr val="bg1"/>
                    </a:solidFill>
                  </a:rPr>
                  <a:t>The notation </a:t>
                </a:r>
                <a:r>
                  <a:rPr lang="el-GR" sz="2000" dirty="0">
                    <a:solidFill>
                      <a:schemeClr val="bg1"/>
                    </a:solidFill>
                  </a:rPr>
                  <a:t> Ω </a:t>
                </a:r>
                <a:r>
                  <a:rPr lang="en-GB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GB" sz="2000" dirty="0">
                    <a:solidFill>
                      <a:schemeClr val="bg1"/>
                    </a:solidFill>
                  </a:rPr>
                  <a:t>) is the formal way to explain the lower bound of an algorithm’s running time.</a:t>
                </a:r>
                <a:endParaRPr lang="en-GB" sz="2000" dirty="0">
                  <a:solidFill>
                    <a:schemeClr val="bg1"/>
                  </a:solidFill>
                </a:endParaRPr>
              </a:p>
              <a:p>
                <a:r>
                  <a:rPr lang="en-IN" sz="2000" dirty="0">
                    <a:solidFill>
                      <a:schemeClr val="bg1"/>
                    </a:solidFill>
                  </a:rPr>
                  <a:t>It measures the best case time complexity of an algorithm.</a:t>
                </a:r>
                <a:endParaRPr lang="en-IN" sz="2000" dirty="0">
                  <a:solidFill>
                    <a:schemeClr val="bg1"/>
                  </a:solidFill>
                </a:endParaRPr>
              </a:p>
              <a:p>
                <a:r>
                  <a:rPr lang="en-IN" sz="2000" dirty="0">
                    <a:solidFill>
                      <a:schemeClr val="bg1"/>
                    </a:solidFill>
                  </a:rPr>
                  <a:t>The best case performance of an algorithm is generally not useful, the Omega notation is the least used notation among all three.</a:t>
                </a:r>
                <a:endParaRPr lang="en-IN" sz="2000" dirty="0">
                  <a:solidFill>
                    <a:schemeClr val="bg1"/>
                  </a:solidFill>
                </a:endParaRPr>
              </a:p>
              <a:p>
                <a:r>
                  <a:rPr lang="el-GR" sz="2000" dirty="0">
                    <a:solidFill>
                      <a:schemeClr val="bg1"/>
                    </a:solidFill>
                  </a:rPr>
                  <a:t>Ω (</a:t>
                </a:r>
                <a:r>
                  <a:rPr lang="en-IN" sz="2000" dirty="0">
                    <a:solidFill>
                      <a:schemeClr val="bg1"/>
                    </a:solidFill>
                  </a:rPr>
                  <a:t>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)) = {f(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): there exist positive constants c </a:t>
                </a:r>
                <a:endParaRPr lang="en-IN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GB" sz="2000" dirty="0">
                    <a:solidFill>
                      <a:schemeClr val="bg1"/>
                    </a:solidFill>
                  </a:rPr>
                  <a:t>              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bg1"/>
                    </a:solidFill>
                  </a:rPr>
                  <a:t> such that </a:t>
                </a:r>
                <a:endParaRPr lang="en-IN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chemeClr val="bg1"/>
                    </a:solidFill>
                  </a:rPr>
                  <a:t>                   0 &lt;= c*g(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 &lt;=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 </a:t>
                </a:r>
                <a:endParaRPr lang="en-IN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chemeClr val="bg1"/>
                    </a:solidFill>
                  </a:rPr>
                  <a:t>                  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 &gt;=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                   }</a:t>
                </a:r>
                <a:endParaRPr lang="en-IN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                  </a:t>
                </a:r>
                <a:endParaRPr lang="en-GB" sz="2000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291" y="427639"/>
            <a:ext cx="579170" cy="1012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881" y="3223561"/>
            <a:ext cx="3042051" cy="33297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789" y="0"/>
            <a:ext cx="726842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Big-Theta Notation – “      ”</a:t>
            </a:r>
            <a:endParaRPr lang="en-GB" sz="48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solidFill>
                      <a:schemeClr val="bg1"/>
                    </a:solidFill>
                  </a:rPr>
                  <a:t>The notation θ(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 is the formal way to express both the lower bound and the upper bound of an algorithm's running time.</a:t>
                </a:r>
                <a:endParaRPr lang="en-IN" sz="2000" dirty="0">
                  <a:solidFill>
                    <a:schemeClr val="bg1"/>
                  </a:solidFill>
                </a:endParaRPr>
              </a:p>
              <a:p>
                <a:r>
                  <a:rPr lang="en-IN" sz="2000" dirty="0">
                    <a:solidFill>
                      <a:schemeClr val="bg1"/>
                    </a:solidFill>
                  </a:rPr>
                  <a:t>It measures the average case time complexity of an algorithm.</a:t>
                </a:r>
                <a:endParaRPr lang="en-IN" sz="2000" dirty="0">
                  <a:solidFill>
                    <a:schemeClr val="bg1"/>
                  </a:solidFill>
                </a:endParaRPr>
              </a:p>
              <a:p>
                <a:r>
                  <a:rPr lang="en-IN" sz="2000" dirty="0">
                    <a:solidFill>
                      <a:schemeClr val="bg1"/>
                    </a:solidFill>
                  </a:rPr>
                  <a:t>Θ(g(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)) = {f(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): there exist positive </a:t>
                </a:r>
                <a:endParaRPr lang="en-IN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chemeClr val="bg1"/>
                    </a:solidFill>
                  </a:rPr>
                  <a:t>                 constants c1, c2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 such that</a:t>
                </a:r>
                <a:endParaRPr lang="en-IN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chemeClr val="bg1"/>
                    </a:solidFill>
                  </a:rPr>
                  <a:t>                 0 &lt;= c1*g(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 &lt;=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 &lt;= c2*g(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  </a:t>
                </a:r>
                <a:endParaRPr lang="en-IN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chemeClr val="bg1"/>
                    </a:solidFill>
                  </a:rPr>
                  <a:t>                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 &gt;=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chemeClr val="bg1"/>
                    </a:solidFill>
                  </a:rPr>
                  <a:t>                 }</a:t>
                </a:r>
                <a:endParaRPr lang="en-IN" sz="2000" dirty="0">
                  <a:solidFill>
                    <a:schemeClr val="bg1"/>
                  </a:solidFill>
                </a:endParaRPr>
              </a:p>
              <a:p>
                <a:endParaRPr lang="en-IN" sz="2000" dirty="0"/>
              </a:p>
              <a:p>
                <a:endParaRPr lang="en-IN" sz="2000" dirty="0"/>
              </a:p>
              <a:p>
                <a:endParaRPr lang="en-GB" sz="2000" dirty="0"/>
              </a:p>
              <a:p>
                <a:endParaRPr lang="en-GB" sz="2000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  <a:blipFill rotWithShape="1">
                <a:blip r:embed="rId1"/>
                <a:stretch>
                  <a:fillRect b="-1510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012" y="3133701"/>
            <a:ext cx="2976112" cy="3252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891" y="247433"/>
            <a:ext cx="841321" cy="10120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858" y="0"/>
            <a:ext cx="704228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Difference Between Big Oh, Big Omega and Big Theta :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4007" y="1906438"/>
          <a:ext cx="10973465" cy="4856670"/>
        </p:xfrm>
        <a:graphic>
          <a:graphicData uri="http://schemas.openxmlformats.org/drawingml/2006/table">
            <a:tbl>
              <a:tblPr/>
              <a:tblGrid>
                <a:gridCol w="613101"/>
                <a:gridCol w="3366858"/>
                <a:gridCol w="3647430"/>
                <a:gridCol w="3346076"/>
              </a:tblGrid>
              <a:tr h="88777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1.</a:t>
                      </a:r>
                      <a:endParaRPr lang="en-IN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365" marR="51365" marT="25682" marB="2568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It is like &lt;=</a:t>
                      </a:r>
                      <a:br>
                        <a:rPr lang="en-IN" sz="14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IN" sz="1400" b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rate of growth of an algorithm is less than or equal to a specific value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1365" marR="51365" marT="25682" marB="2568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solidFill>
                            <a:schemeClr val="bg1"/>
                          </a:solidFill>
                          <a:effectLst/>
                        </a:rPr>
                        <a:t>It is like &gt;=</a:t>
                      </a:r>
                      <a:br>
                        <a:rPr lang="en-IN" sz="1400" b="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400" b="0" dirty="0">
                          <a:solidFill>
                            <a:schemeClr val="bg1"/>
                          </a:solidFill>
                          <a:effectLst/>
                        </a:rPr>
                        <a:t>rate of growth is greater than or equal to a specified value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365" marR="51365" marT="25682" marB="2568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solidFill>
                            <a:schemeClr val="bg1"/>
                          </a:solidFill>
                          <a:effectLst/>
                        </a:rPr>
                        <a:t>It is like ==</a:t>
                      </a:r>
                      <a:br>
                        <a:rPr lang="en-IN" sz="1400" b="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400" b="0" dirty="0">
                          <a:solidFill>
                            <a:schemeClr val="bg1"/>
                          </a:solidFill>
                          <a:effectLst/>
                        </a:rPr>
                        <a:t>meaning the rate of growth is equal to a specified value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365" marR="51365" marT="25682" marB="2568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121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2.</a:t>
                      </a:r>
                      <a:endParaRPr lang="en-IN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365" marR="51365" marT="25682" marB="2568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solidFill>
                            <a:schemeClr val="bg1"/>
                          </a:solidFill>
                          <a:effectLst/>
                        </a:rPr>
                        <a:t>The upper bound of algorithm is represented by Big O notation. Only the above function is bounded by Big O. asymptotic upper bond is it given by Big O notation.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365" marR="51365" marT="25682" marB="2568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solidFill>
                            <a:schemeClr val="bg1"/>
                          </a:solidFill>
                          <a:effectLst/>
                        </a:rPr>
                        <a:t>The algorithm’s lower bound is represented by Omega notation. The asymptotic lower bond is given by Omega notation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365" marR="51365" marT="25682" marB="2568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solidFill>
                            <a:schemeClr val="bg1"/>
                          </a:solidFill>
                          <a:effectLst/>
                        </a:rPr>
                        <a:t>The bonding of function from above and below is represented by theta notation. The exact asymptotic behavior is done by this theta notation.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365" marR="51365" marT="25682" marB="2568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693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3.</a:t>
                      </a:r>
                      <a:endParaRPr lang="en-IN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365" marR="51365" marT="25682" marB="2568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solidFill>
                            <a:schemeClr val="bg1"/>
                          </a:solidFill>
                          <a:effectLst/>
                        </a:rPr>
                        <a:t>Big oh (O) – Worst case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365" marR="51365" marT="25682" marB="2568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solidFill>
                            <a:schemeClr val="bg1"/>
                          </a:solidFill>
                          <a:effectLst/>
                        </a:rPr>
                        <a:t>Big Omega (Ω) – Best case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365" marR="51365" marT="25682" marB="2568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solidFill>
                            <a:schemeClr val="bg1"/>
                          </a:solidFill>
                          <a:effectLst/>
                        </a:rPr>
                        <a:t>Big Theta (Θ) – Average case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365" marR="51365" marT="25682" marB="2568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581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4.</a:t>
                      </a:r>
                      <a:endParaRPr lang="en-IN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365" marR="51365" marT="25682" marB="2568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solidFill>
                            <a:schemeClr val="bg1"/>
                          </a:solidFill>
                          <a:effectLst/>
                        </a:rPr>
                        <a:t>Big-O is a measure of the longest amount of time it could possibly take for the algorithm to complete.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365" marR="51365" marT="25682" marB="2568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solidFill>
                            <a:schemeClr val="bg1"/>
                          </a:solidFill>
                          <a:effectLst/>
                        </a:rPr>
                        <a:t>Big- Ω is take a small amount of time as compare to Big-O it could possibly take for the algorithm to complete.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365" marR="51365" marT="25682" marB="2568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solidFill>
                            <a:schemeClr val="bg1"/>
                          </a:solidFill>
                          <a:effectLst/>
                        </a:rPr>
                        <a:t>Big- Θ is take very short amount of time as compare to Big-O and Big-? it could possibly take for the algorithm to complete.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365" marR="51365" marT="25682" marB="2568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502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600" b="0" dirty="0">
                          <a:solidFill>
                            <a:schemeClr val="bg1"/>
                          </a:solidFill>
                          <a:effectLst/>
                        </a:rPr>
                        <a:t>5.</a:t>
                      </a:r>
                      <a:endParaRPr lang="en-IN" sz="16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365" marR="51365" marT="25682" marB="2568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solidFill>
                            <a:schemeClr val="bg1"/>
                          </a:solidFill>
                          <a:effectLst/>
                        </a:rPr>
                        <a:t>Mathematically – Big Oh is 0 &lt;=f(n) &lt;= c g(n) for all n&gt;=n0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365" marR="51365" marT="25682" marB="2568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solidFill>
                            <a:schemeClr val="bg1"/>
                          </a:solidFill>
                          <a:effectLst/>
                        </a:rPr>
                        <a:t>Mathematically – Big Omega is O&lt;= C g(n) &lt;= f(n) for all n&gt;=n 0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365" marR="51365" marT="25682" marB="2568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solidFill>
                            <a:schemeClr val="bg1"/>
                          </a:solidFill>
                          <a:effectLst/>
                        </a:rPr>
                        <a:t>Mathematically – Big Theta is O&lt;=C 2 g(n)&lt;=f(n)&lt;=C 1 g(n) for n&gt;=n 0</a:t>
                      </a:r>
                      <a:endParaRPr lang="en-IN" sz="14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1365" marR="51365" marT="25682" marB="25682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4007" y="1414732"/>
          <a:ext cx="10973465" cy="491706"/>
        </p:xfrm>
        <a:graphic>
          <a:graphicData uri="http://schemas.openxmlformats.org/drawingml/2006/table">
            <a:tbl>
              <a:tblPr/>
              <a:tblGrid>
                <a:gridCol w="943235"/>
                <a:gridCol w="3249643"/>
                <a:gridCol w="3483724"/>
                <a:gridCol w="3296863"/>
              </a:tblGrid>
              <a:tr h="4917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 fontAlgn="base"/>
                      <a:r>
                        <a:rPr lang="en-IN" b="1" cap="all" dirty="0">
                          <a:solidFill>
                            <a:schemeClr val="bg1"/>
                          </a:solidFill>
                          <a:effectLst/>
                        </a:rPr>
                        <a:t>S.NO.</a:t>
                      </a:r>
                      <a:endParaRPr lang="en-IN" b="1" cap="all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 fontAlgn="base"/>
                      <a:r>
                        <a:rPr lang="en-IN" b="1" cap="all" dirty="0">
                          <a:solidFill>
                            <a:schemeClr val="bg1"/>
                          </a:solidFill>
                          <a:effectLst/>
                        </a:rPr>
                        <a:t>BIG OH</a:t>
                      </a:r>
                      <a:endParaRPr lang="en-IN" b="1" cap="all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 fontAlgn="base"/>
                      <a:r>
                        <a:rPr lang="en-IN" b="1" cap="all" dirty="0">
                          <a:solidFill>
                            <a:schemeClr val="bg1"/>
                          </a:solidFill>
                          <a:effectLst/>
                        </a:rPr>
                        <a:t>BIG OMEGA</a:t>
                      </a:r>
                      <a:endParaRPr lang="en-IN" b="1" cap="all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entury Schoolbook" panose="02040604050505020304"/>
                        </a:defRPr>
                      </a:lvl9pPr>
                    </a:lstStyle>
                    <a:p>
                      <a:pPr algn="ctr" fontAlgn="base"/>
                      <a:r>
                        <a:rPr lang="en-IN" b="1" cap="all" dirty="0">
                          <a:solidFill>
                            <a:schemeClr val="bg1"/>
                          </a:solidFill>
                          <a:effectLst/>
                        </a:rPr>
                        <a:t>BIG THETA</a:t>
                      </a:r>
                      <a:endParaRPr lang="en-IN" b="1" cap="all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marT="60960" marB="609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9D5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Examples of Asymptotic Notations using different sorting techniques</a:t>
            </a:r>
            <a:endParaRPr lang="en-GB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Complexity</a:t>
            </a:r>
            <a:r>
              <a:rPr lang="en-US" sz="6000" dirty="0"/>
              <a:t> </a:t>
            </a:r>
            <a:endParaRPr 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77470" y="1379855"/>
                <a:ext cx="10515600" cy="4351655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Worst Case: -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)</a:t>
                </a:r>
                <a:endParaRPr lang="en-US" sz="2400" b="1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Number of comparison in 1st pass 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-1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Number of comparison in 2nd pass 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-2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Number of comparison in last pass : 1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Total number of comparison: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-1)+(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-2)+……+1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-1)/2                                         // Using sum of natural numbers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)/2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sz="2400" b="1" dirty="0">
                    <a:solidFill>
                      <a:schemeClr val="bg1"/>
                    </a:solidFill>
                  </a:rPr>
                  <a:t>Best Case: - </a:t>
                </a:r>
                <a:r>
                  <a:rPr lang="el-GR" sz="2400" dirty="0">
                    <a:solidFill>
                      <a:schemeClr val="bg1"/>
                    </a:solidFill>
                  </a:rPr>
                  <a:t>Ω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)</a:t>
                </a:r>
                <a:endParaRPr lang="en-US" sz="2400" b="1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List already sorted, 1 pass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-1 comparisons.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sz="2400" b="1" dirty="0">
                    <a:solidFill>
                      <a:schemeClr val="bg1"/>
                    </a:solidFill>
                  </a:rPr>
                  <a:t>Average Case:- </a:t>
                </a:r>
                <a:r>
                  <a:rPr lang="el-GR" b="1" dirty="0">
                    <a:solidFill>
                      <a:schemeClr val="bg1"/>
                    </a:solidFill>
                  </a:rPr>
                  <a:t>Θ</a:t>
                </a:r>
                <a:r>
                  <a:rPr lang="en-GB" b="1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b="1" dirty="0">
                    <a:solidFill>
                      <a:schemeClr val="bg1"/>
                    </a:solidFill>
                  </a:rPr>
                  <a:t>)</a:t>
                </a:r>
                <a:endParaRPr lang="en-IN" b="1" dirty="0">
                  <a:solidFill>
                    <a:schemeClr val="bg1"/>
                  </a:solidFill>
                </a:endParaRPr>
              </a:p>
              <a:p>
                <a:endParaRPr lang="en-IN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7470" y="1379855"/>
                <a:ext cx="10515600" cy="4351655"/>
              </a:xfrm>
              <a:blipFill rotWithShape="1">
                <a:blip r:embed="rId1"/>
                <a:stretch>
                  <a:fillRect b="-379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Bubble Sort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400175"/>
                <a:ext cx="10515600" cy="4351655"/>
              </a:xfrm>
            </p:spPr>
            <p:txBody>
              <a:bodyPr/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Algorithm bubble (a,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Unsorted array ‘a’ of length ‘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’. Sorted array in ascending order of length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1"/>
                    </a:solidFill>
                  </a:rPr>
                  <a:t> for i = 1 to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– 1)                                      //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-1 passes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    test = 0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      for j = 0 to ((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-1) – i )                            //don’t compare sorted data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        if ( a[j] &gt; a[j+1] )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          temp=a[j]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          a[j]=a[j+1]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          a[j+1]=temp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          test = 1                                              //exchange happened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    if (test = 0)                                             // no exchange - list is now sorted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      return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400175"/>
                <a:ext cx="10515600" cy="4351655"/>
              </a:xfrm>
              <a:blipFill rotWithShape="1">
                <a:blip r:embed="rId1"/>
                <a:stretch>
                  <a:fillRect b="-2260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Selection Sort</a:t>
            </a:r>
            <a:endParaRPr lang="en-US" sz="60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</p:spPr>
            <p:txBody>
              <a:bodyPr>
                <a:normAutofit fontScale="90000" lnSpcReduction="20000"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Algorithm selection (a, length)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Unsorted array ‘a’ of length ‘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’. Sorted list in ascending order of length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bg1"/>
                    </a:solidFill>
                  </a:rPr>
                  <a:t> for i = 0 to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-2)                                        //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-1 passes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      </a:t>
                </a:r>
                <a:r>
                  <a:rPr lang="en-US" dirty="0" err="1">
                    <a:solidFill>
                      <a:schemeClr val="bg1"/>
                    </a:solidFill>
                  </a:rPr>
                  <a:t>min_index</a:t>
                </a:r>
                <a:r>
                  <a:rPr lang="en-US" dirty="0">
                    <a:solidFill>
                      <a:schemeClr val="bg1"/>
                    </a:solidFill>
                  </a:rPr>
                  <a:t> = i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      for j = (i+1) to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-1) 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         if ( a[</a:t>
                </a:r>
                <a:r>
                  <a:rPr lang="en-US" dirty="0" err="1">
                    <a:solidFill>
                      <a:schemeClr val="bg1"/>
                    </a:solidFill>
                  </a:rPr>
                  <a:t>min_index</a:t>
                </a:r>
                <a:r>
                  <a:rPr lang="en-US" dirty="0">
                    <a:solidFill>
                      <a:schemeClr val="bg1"/>
                    </a:solidFill>
                  </a:rPr>
                  <a:t>] &gt; a[j] 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            </a:t>
                </a:r>
                <a:r>
                  <a:rPr lang="en-US" dirty="0" err="1">
                    <a:solidFill>
                      <a:schemeClr val="bg1"/>
                    </a:solidFill>
                  </a:rPr>
                  <a:t>min_index</a:t>
                </a:r>
                <a:r>
                  <a:rPr lang="en-US" dirty="0">
                    <a:solidFill>
                      <a:schemeClr val="bg1"/>
                    </a:solidFill>
                  </a:rPr>
                  <a:t> = j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       if (</a:t>
                </a:r>
                <a:r>
                  <a:rPr lang="en-US" dirty="0" err="1">
                    <a:solidFill>
                      <a:schemeClr val="bg1"/>
                    </a:solidFill>
                  </a:rPr>
                  <a:t>min_index</a:t>
                </a:r>
                <a:r>
                  <a:rPr lang="en-US" dirty="0">
                    <a:solidFill>
                      <a:schemeClr val="bg1"/>
                    </a:solidFill>
                  </a:rPr>
                  <a:t> &lt; &gt; i)                              // place </a:t>
                </a:r>
                <a:r>
                  <a:rPr lang="en-US" dirty="0" err="1">
                    <a:solidFill>
                      <a:schemeClr val="bg1"/>
                    </a:solidFill>
                  </a:rPr>
                  <a:t>i</a:t>
                </a:r>
                <a:r>
                  <a:rPr lang="en-US" baseline="30000" dirty="0" err="1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 smallest element at </a:t>
                </a:r>
                <a:r>
                  <a:rPr lang="en-US" dirty="0" err="1">
                    <a:solidFill>
                      <a:schemeClr val="bg1"/>
                    </a:solidFill>
                  </a:rPr>
                  <a:t>i</a:t>
                </a:r>
                <a:r>
                  <a:rPr lang="en-US" baseline="30000" dirty="0" err="1">
                    <a:solidFill>
                      <a:schemeClr val="bg1"/>
                    </a:solidFill>
                  </a:rPr>
                  <a:t>th</a:t>
                </a:r>
                <a:r>
                  <a:rPr lang="en-US" dirty="0">
                    <a:solidFill>
                      <a:schemeClr val="bg1"/>
                    </a:solidFill>
                  </a:rPr>
                  <a:t> place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         temp= a[i]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         a[i]=a[</a:t>
                </a:r>
                <a:r>
                  <a:rPr lang="en-US" dirty="0" err="1">
                    <a:solidFill>
                      <a:schemeClr val="bg1"/>
                    </a:solidFill>
                  </a:rPr>
                  <a:t>min_index</a:t>
                </a:r>
                <a:r>
                  <a:rPr lang="en-US" dirty="0">
                    <a:solidFill>
                      <a:schemeClr val="bg1"/>
                    </a:solidFill>
                  </a:rPr>
                  <a:t>]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         a[</a:t>
                </a:r>
                <a:r>
                  <a:rPr lang="en-US" dirty="0" err="1">
                    <a:solidFill>
                      <a:schemeClr val="bg1"/>
                    </a:solidFill>
                  </a:rPr>
                  <a:t>min_index</a:t>
                </a:r>
                <a:r>
                  <a:rPr lang="en-US" dirty="0">
                    <a:solidFill>
                      <a:schemeClr val="bg1"/>
                    </a:solidFill>
                  </a:rPr>
                  <a:t>]=temp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  <a:blipFill rotWithShape="1">
                <a:blip r:embed="rId1"/>
                <a:stretch>
                  <a:fillRect t="-94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854" y="-108"/>
            <a:ext cx="7913899" cy="2387600"/>
          </a:xfrm>
        </p:spPr>
        <p:txBody>
          <a:bodyPr>
            <a:normAutofit/>
          </a:bodyPr>
          <a:lstStyle/>
          <a:p>
            <a:r>
              <a:rPr lang="en-GB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Overview</a:t>
            </a:r>
            <a:endParaRPr lang="en-GB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8834" y="2601487"/>
            <a:ext cx="7913899" cy="165576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Basics of Asymptotic Notation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Asymptotic Notations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Examples of Asymptotic Notations using different sorting techniques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Properties of Asymptotic Notations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Strategies for Big-O, Big-Omega and Big-Theta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Summary</a:t>
            </a:r>
            <a:endParaRPr lang="en-GB" sz="2800" dirty="0"/>
          </a:p>
          <a:p>
            <a:endParaRPr lang="en-IN" sz="2400" dirty="0"/>
          </a:p>
          <a:p>
            <a:endParaRPr lang="en-IN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Complexity</a:t>
            </a:r>
            <a:endParaRPr lang="en-US" sz="60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</p:spPr>
            <p:txBody>
              <a:bodyPr>
                <a:normAutofit fontScale="87500"/>
              </a:bodyPr>
              <a:lstStyle/>
              <a:p>
                <a:endParaRPr lang="en-US" sz="3400" b="1" dirty="0"/>
              </a:p>
              <a:p>
                <a:r>
                  <a:rPr lang="en-US" sz="3400" b="1" dirty="0">
                    <a:solidFill>
                      <a:schemeClr val="bg1"/>
                    </a:solidFill>
                  </a:rPr>
                  <a:t>Worst &amp; Best Case: -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3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400" b="1" dirty="0">
                    <a:solidFill>
                      <a:schemeClr val="bg1"/>
                    </a:solidFill>
                  </a:rPr>
                  <a:t>) and </a:t>
                </a:r>
                <a:r>
                  <a:rPr lang="el-GR" sz="3600" dirty="0">
                    <a:solidFill>
                      <a:schemeClr val="bg1"/>
                    </a:solidFill>
                  </a:rPr>
                  <a:t>Ω</a:t>
                </a:r>
                <a:r>
                  <a:rPr lang="en-GB" sz="36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3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sz="3600" dirty="0">
                    <a:solidFill>
                      <a:schemeClr val="bg1"/>
                    </a:solidFill>
                  </a:rPr>
                  <a:t>)</a:t>
                </a:r>
                <a:endParaRPr lang="en-US" sz="3400" b="1" dirty="0">
                  <a:solidFill>
                    <a:schemeClr val="bg1"/>
                  </a:solidFill>
                </a:endParaRPr>
              </a:p>
              <a:p>
                <a:r>
                  <a:rPr lang="en-US" sz="2600" dirty="0">
                    <a:solidFill>
                      <a:schemeClr val="bg1"/>
                    </a:solidFill>
                  </a:rPr>
                  <a:t>I pass (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</a:rPr>
                  <a:t>-1) comparisons, II pass (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</a:rPr>
                  <a:t>-2) comparisons &amp; so on. </a:t>
                </a:r>
                <a:endParaRPr lang="en-US" sz="2600" dirty="0">
                  <a:solidFill>
                    <a:schemeClr val="bg1"/>
                  </a:solidFill>
                </a:endParaRPr>
              </a:p>
              <a:p>
                <a:r>
                  <a:rPr lang="en-US" sz="2600" dirty="0">
                    <a:solidFill>
                      <a:schemeClr val="bg1"/>
                    </a:solidFill>
                  </a:rPr>
                  <a:t>Thus, total comparisons:-                                                                                   </a:t>
                </a:r>
                <a:endParaRPr lang="en-US" sz="2600" dirty="0">
                  <a:solidFill>
                    <a:schemeClr val="bg1"/>
                  </a:solidFill>
                </a:endParaRPr>
              </a:p>
              <a:p>
                <a:pPr>
                  <a:buFont typeface="Century Schoolbook" charset="0"/>
                  <a:buChar char="="/>
                </a:pPr>
                <a:r>
                  <a:rPr lang="en-US" sz="26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</a:rPr>
                  <a:t>-1) + (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</a:rPr>
                  <a:t>-2) + (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</a:rPr>
                  <a:t>-3) + …. + (1)                                                                             </a:t>
                </a:r>
                <a:endParaRPr lang="en-US" sz="2600" dirty="0">
                  <a:solidFill>
                    <a:schemeClr val="bg1"/>
                  </a:solidFill>
                </a:endParaRPr>
              </a:p>
              <a:p>
                <a:pPr>
                  <a:buFont typeface="Century Schoolbook" charset="0"/>
                  <a:buChar char="="/>
                </a:pPr>
                <a:r>
                  <a:rPr lang="en-US" sz="2600" dirty="0">
                    <a:solidFill>
                      <a:schemeClr val="bg1"/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</a:rPr>
                  <a:t>-1))/2                                               // Using sum of natural numbers      </a:t>
                </a:r>
                <a:endParaRPr lang="en-US" sz="2600" dirty="0">
                  <a:solidFill>
                    <a:schemeClr val="bg1"/>
                  </a:solidFill>
                </a:endParaRPr>
              </a:p>
              <a:p>
                <a:pPr>
                  <a:buFont typeface="Century Schoolbook" charset="0"/>
                  <a:buChar char="="/>
                </a:pPr>
                <a:r>
                  <a:rPr lang="en-US" sz="2600" dirty="0">
                    <a:solidFill>
                      <a:schemeClr val="bg1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bg1"/>
                    </a:solidFill>
                  </a:rPr>
                  <a:t> ) </a:t>
                </a:r>
                <a:endParaRPr lang="en-US" sz="2600" dirty="0">
                  <a:solidFill>
                    <a:schemeClr val="bg1"/>
                  </a:solidFill>
                </a:endParaRPr>
              </a:p>
              <a:p>
                <a:r>
                  <a:rPr lang="en-US" sz="2900" dirty="0">
                    <a:solidFill>
                      <a:schemeClr val="bg1"/>
                    </a:solidFill>
                  </a:rPr>
                  <a:t>(Worst &amp; best cases are same as an element has to be compared to all others to ensure that it is minimum.)</a:t>
                </a:r>
                <a:endParaRPr lang="en-US" sz="2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Insertion Sort</a:t>
            </a:r>
            <a:endParaRPr lang="en-US" sz="60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</p:spPr>
            <p:txBody>
              <a:bodyPr/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Algorithm insertion (a, length)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Unsorted list ‘a’ of length ‘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’. Sorted list a in ascending order of length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1"/>
                    </a:solidFill>
                  </a:rPr>
                  <a:t> for i = 1 to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-1)                                     //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-1 passes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     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indata</a:t>
                </a:r>
                <a:r>
                  <a:rPr lang="en-US" sz="2400" dirty="0">
                    <a:solidFill>
                      <a:schemeClr val="bg1"/>
                    </a:solidFill>
                  </a:rPr>
                  <a:t>=a[i]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      for j = (i-1) 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         if (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indata</a:t>
                </a:r>
                <a:r>
                  <a:rPr lang="en-US" sz="2400" dirty="0">
                    <a:solidFill>
                      <a:schemeClr val="bg1"/>
                    </a:solidFill>
                  </a:rPr>
                  <a:t> &lt; a[j] )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            a[j+1] = a[j]                                  // shift elements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         else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             break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     a[j+1] = </a:t>
                </a:r>
                <a:r>
                  <a:rPr lang="en-US" sz="2400" dirty="0" err="1">
                    <a:solidFill>
                      <a:schemeClr val="bg1"/>
                    </a:solidFill>
                  </a:rPr>
                  <a:t>indata</a:t>
                </a:r>
                <a:r>
                  <a:rPr lang="en-US" sz="2400" dirty="0">
                    <a:solidFill>
                      <a:schemeClr val="bg1"/>
                    </a:solidFill>
                  </a:rPr>
                  <a:t>                                    // insert element at proper </a:t>
                </a:r>
                <a:r>
                  <a:rPr lang="en-US" dirty="0"/>
                  <a:t>position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  <a:blipFill rotWithShape="1">
                <a:blip r:embed="rId1"/>
                <a:stretch>
                  <a:fillRect b="-290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Complexity</a:t>
            </a:r>
            <a:endParaRPr lang="en-US" sz="60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</p:spPr>
            <p:txBody>
              <a:bodyPr>
                <a:normAutofit lnSpcReduction="20000"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Best Case: - </a:t>
                </a:r>
                <a:r>
                  <a:rPr lang="el-GR" sz="2400" dirty="0">
                    <a:solidFill>
                      <a:schemeClr val="bg1"/>
                    </a:solidFill>
                  </a:rPr>
                  <a:t>Ω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 (𝑛)</a:t>
                </a:r>
                <a:endParaRPr lang="en-US" sz="2400" b="1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List is already sorted. In each iteration, first element of unsorted list compared with last element of sorted list, thus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-1) comparisons.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sz="2400" b="1" dirty="0">
                    <a:solidFill>
                      <a:schemeClr val="bg1"/>
                    </a:solidFill>
                  </a:rPr>
                  <a:t>Worst Case: -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)</a:t>
                </a:r>
                <a:endParaRPr lang="en-US" sz="2400" b="1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List sorted in reverse order. First element of unsorted list compared with one element of sorted list, second compared with 2 elements. Last element to be inserted compared with all the n-1 elements.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1 + 2 + 3 + …………………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-2) +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-1)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=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-1))/2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= 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sz="2400" b="1" dirty="0">
                    <a:solidFill>
                      <a:schemeClr val="bg1"/>
                    </a:solidFill>
                  </a:rPr>
                  <a:t>Average Case: - </a:t>
                </a:r>
                <a:r>
                  <a:rPr lang="el-GR" sz="2400" dirty="0">
                    <a:solidFill>
                      <a:schemeClr val="bg1"/>
                    </a:solidFill>
                  </a:rPr>
                  <a:t>Θ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)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  <a:blipFill rotWithShape="1">
                <a:blip r:embed="rId1"/>
                <a:stretch>
                  <a:fillRect t="-29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Time Complexity of different sorting techniques using asymptotic notations</a:t>
            </a:r>
            <a:endParaRPr lang="en-GB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612900" y="1691005"/>
              <a:ext cx="8113395" cy="49288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8190"/>
                    <a:gridCol w="1998980"/>
                    <a:gridCol w="2058035"/>
                    <a:gridCol w="2028190"/>
                  </a:tblGrid>
                  <a:tr h="796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Sorting Algorithm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Best case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Average Case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   Worst case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Merge Sort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      </a:t>
                          </a:r>
                          <a:r>
                            <a:rPr lang="el-GR" sz="1800" dirty="0"/>
                            <a:t>Ω</a:t>
                          </a:r>
                          <a:r>
                            <a:rPr lang="en-GB" sz="1800" dirty="0"/>
                            <a:t> (n log n)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l-GR" sz="1800" dirty="0"/>
                            <a:t>Θ</a:t>
                          </a:r>
                          <a:r>
                            <a:rPr lang="en-GB" sz="1800" dirty="0"/>
                            <a:t>(n log n)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GB" dirty="0"/>
                            <a:t>O</a:t>
                          </a:r>
                          <a:r>
                            <a:rPr lang="en-GB" sz="1800" dirty="0"/>
                            <a:t>(n log n)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49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Heap Sort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Ω</a:t>
                          </a:r>
                          <a:r>
                            <a:rPr lang="en-GB" sz="1800" dirty="0"/>
                            <a:t> (n log n)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l-GR" sz="2000" b="0" i="0" u="none" strike="noStrike" kern="1200" cap="none" spc="1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Θ</a:t>
                          </a:r>
                          <a:r>
                            <a:rPr lang="en-GB" sz="1800" dirty="0"/>
                            <a:t>(n log n)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GB" dirty="0"/>
                            <a:t>O</a:t>
                          </a:r>
                          <a:r>
                            <a:rPr lang="en-GB" sz="1800" dirty="0"/>
                            <a:t>(n log n)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Quick Sort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Ω</a:t>
                          </a:r>
                          <a:r>
                            <a:rPr lang="en-GB" sz="1800" dirty="0"/>
                            <a:t> (n log n)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l-GR" sz="1800" dirty="0"/>
                            <a:t>Θ</a:t>
                          </a:r>
                          <a:r>
                            <a:rPr lang="en-GB" sz="1800" dirty="0"/>
                            <a:t>(n log n)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GB" dirty="0"/>
                            <a:t>O</a:t>
                          </a:r>
                          <a:r>
                            <a:rPr lang="en-US" sz="1800" b="0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latin typeface="Cambria Math" panose="02040503050406030204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dirty="0"/>
                            <a:t>)</a:t>
                          </a:r>
                          <a:endParaRPr lang="en-US" sz="1800" b="0" dirty="0"/>
                        </a:p>
                      </a:txBody>
                      <a:tcPr/>
                    </a:tc>
                  </a:tr>
                  <a:tr h="455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Radix Sort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Ω</a:t>
                          </a:r>
                          <a:r>
                            <a:rPr lang="en-GB" sz="1800" dirty="0"/>
                            <a:t>(n k)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Θ</a:t>
                          </a:r>
                          <a:r>
                            <a:rPr lang="en-GB" sz="1800" dirty="0"/>
                            <a:t>(n k)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</a:t>
                          </a:r>
                          <a:r>
                            <a:rPr lang="en-GB" sz="1800" dirty="0"/>
                            <a:t>(n k)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Count Sort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Ω</a:t>
                          </a:r>
                          <a:r>
                            <a:rPr lang="en-GB" sz="1800" dirty="0"/>
                            <a:t>(n + k)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Θ</a:t>
                          </a:r>
                          <a:r>
                            <a:rPr lang="en-GB" sz="1800" dirty="0"/>
                            <a:t>(n + k)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</a:t>
                          </a:r>
                          <a:r>
                            <a:rPr lang="en-GB" sz="1800" dirty="0"/>
                            <a:t>(n + k)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455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Bucket Sort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Ω</a:t>
                          </a:r>
                          <a:r>
                            <a:rPr lang="en-GB" sz="1800" dirty="0"/>
                            <a:t>(n + k)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Θ</a:t>
                          </a:r>
                          <a:r>
                            <a:rPr lang="en-GB" sz="1800" dirty="0"/>
                            <a:t>(n + k)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GB" dirty="0"/>
                            <a:t>O</a:t>
                          </a:r>
                          <a:r>
                            <a:rPr lang="en-US" sz="1800" b="0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latin typeface="Cambria Math" panose="02040503050406030204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dirty="0"/>
                            <a:t>)</a:t>
                          </a:r>
                          <a:endParaRPr lang="en-US" sz="1800" b="0" dirty="0"/>
                        </a:p>
                      </a:txBody>
                      <a:tcPr/>
                    </a:tc>
                  </a:tr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Bubble Sort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Ω</a:t>
                          </a:r>
                          <a:r>
                            <a:rPr lang="en-GB" sz="1800" dirty="0"/>
                            <a:t>(n)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l-GR" sz="1800" dirty="0"/>
                            <a:t>Θ</a:t>
                          </a:r>
                          <a:r>
                            <a:rPr lang="en-US" sz="1800" b="0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latin typeface="Cambria Math" panose="02040503050406030204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dirty="0"/>
                            <a:t>)</a:t>
                          </a:r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GB" dirty="0"/>
                            <a:t>O</a:t>
                          </a:r>
                          <a:r>
                            <a:rPr lang="en-US" sz="1800" b="0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latin typeface="Cambria Math" panose="02040503050406030204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dirty="0"/>
                            <a:t>)</a:t>
                          </a:r>
                          <a:endParaRPr lang="en-US" sz="1800" b="0" dirty="0"/>
                        </a:p>
                      </a:txBody>
                      <a:tcPr/>
                    </a:tc>
                  </a:tr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Selection Sort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l-GR" sz="1800" dirty="0"/>
                            <a:t>Ω</a:t>
                          </a:r>
                          <a:r>
                            <a:rPr lang="en-US" sz="1800" b="0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latin typeface="Cambria Math" panose="02040503050406030204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dirty="0"/>
                            <a:t>)</a:t>
                          </a:r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l-GR" sz="1800" dirty="0"/>
                            <a:t>Θ</a:t>
                          </a:r>
                          <a:r>
                            <a:rPr lang="en-US" sz="1800" b="0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latin typeface="Cambria Math" panose="02040503050406030204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dirty="0"/>
                            <a:t>)</a:t>
                          </a:r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GB" dirty="0"/>
                            <a:t>O</a:t>
                          </a:r>
                          <a:r>
                            <a:rPr lang="en-US" sz="1800" b="0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latin typeface="Cambria Math" panose="02040503050406030204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dirty="0"/>
                            <a:t>)</a:t>
                          </a:r>
                          <a:endParaRPr lang="en-US" sz="1800" b="0" dirty="0"/>
                        </a:p>
                      </a:txBody>
                      <a:tcPr/>
                    </a:tc>
                  </a:tr>
                  <a:tr h="455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Insertion Sort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Ω</a:t>
                          </a:r>
                          <a:r>
                            <a:rPr lang="en-GB" sz="1800" dirty="0"/>
                            <a:t>(n)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l-GR" sz="1800" dirty="0"/>
                            <a:t>Θ</a:t>
                          </a:r>
                          <a:r>
                            <a:rPr lang="en-US" sz="1800" b="0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latin typeface="Cambria Math" panose="02040503050406030204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dirty="0"/>
                            <a:t>)</a:t>
                          </a:r>
                          <a:endParaRPr 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GB" dirty="0"/>
                            <a:t>O</a:t>
                          </a:r>
                          <a:r>
                            <a:rPr lang="en-US" sz="1800" b="0" dirty="0"/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latin typeface="Cambria Math" panose="02040503050406030204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 b="0" dirty="0"/>
                            <a:t>)</a:t>
                          </a:r>
                          <a:endParaRPr lang="en-US" sz="1800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612900" y="1691005"/>
              <a:ext cx="8113395" cy="49288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8190"/>
                    <a:gridCol w="1998980"/>
                    <a:gridCol w="2058035"/>
                    <a:gridCol w="2028190"/>
                  </a:tblGrid>
                  <a:tr h="7962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Sorting Algorithm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Best case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Average Case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   Worst case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Merge Sort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      </a:t>
                          </a:r>
                          <a:r>
                            <a:rPr lang="el-GR" sz="1800" dirty="0"/>
                            <a:t>Ω</a:t>
                          </a:r>
                          <a:r>
                            <a:rPr lang="en-GB" sz="1800" dirty="0"/>
                            <a:t> (n log n)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l-GR" sz="1800" dirty="0"/>
                            <a:t>Θ</a:t>
                          </a:r>
                          <a:r>
                            <a:rPr lang="en-GB" sz="1800" dirty="0"/>
                            <a:t>(n log n)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GB" dirty="0"/>
                            <a:t>O</a:t>
                          </a:r>
                          <a:r>
                            <a:rPr lang="en-GB" sz="1800" dirty="0"/>
                            <a:t>(n log n)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493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Heap Sort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Ω</a:t>
                          </a:r>
                          <a:r>
                            <a:rPr lang="en-GB" sz="1800" dirty="0"/>
                            <a:t> (n log n)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l-GR" sz="2000" b="0" i="0" u="none" strike="noStrike" kern="1200" cap="none" spc="1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Θ</a:t>
                          </a:r>
                          <a:r>
                            <a:rPr lang="en-GB" sz="1800" dirty="0"/>
                            <a:t>(n log n)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GB" dirty="0"/>
                            <a:t>O</a:t>
                          </a:r>
                          <a:r>
                            <a:rPr lang="en-GB" sz="1800" dirty="0"/>
                            <a:t>(n log n)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Quick Sort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Ω</a:t>
                          </a:r>
                          <a:r>
                            <a:rPr lang="en-GB" sz="1800" dirty="0"/>
                            <a:t> (n log n)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l-GR" sz="1800" dirty="0"/>
                            <a:t>Θ</a:t>
                          </a:r>
                          <a:r>
                            <a:rPr lang="en-GB" sz="1800" dirty="0"/>
                            <a:t>(n log n)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</a:tr>
                  <a:tr h="455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Radix Sort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Ω</a:t>
                          </a:r>
                          <a:r>
                            <a:rPr lang="en-GB" sz="1800" dirty="0"/>
                            <a:t>(n k)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Θ</a:t>
                          </a:r>
                          <a:r>
                            <a:rPr lang="en-GB" sz="1800" dirty="0"/>
                            <a:t>(n k)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</a:t>
                          </a:r>
                          <a:r>
                            <a:rPr lang="en-GB" sz="1800" dirty="0"/>
                            <a:t>(n k)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Count Sort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Ω</a:t>
                          </a:r>
                          <a:r>
                            <a:rPr lang="en-GB" sz="1800" dirty="0"/>
                            <a:t>(n + k)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Θ</a:t>
                          </a:r>
                          <a:r>
                            <a:rPr lang="en-GB" sz="1800" dirty="0"/>
                            <a:t>(n + k)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</a:t>
                          </a:r>
                          <a:r>
                            <a:rPr lang="en-GB" sz="1800" dirty="0"/>
                            <a:t>(n + k)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455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Bucket Sort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Ω</a:t>
                          </a:r>
                          <a:r>
                            <a:rPr lang="en-GB" sz="1800" dirty="0"/>
                            <a:t>(n + k)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Θ</a:t>
                          </a:r>
                          <a:r>
                            <a:rPr lang="en-GB" sz="1800" dirty="0"/>
                            <a:t>(n + k)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</a:tr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Bubble Sort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Ω</a:t>
                          </a:r>
                          <a:r>
                            <a:rPr lang="en-GB" sz="1800" dirty="0"/>
                            <a:t>(n)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</a:tr>
                  <a:tr h="4546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Selection Sort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</a:tr>
                  <a:tr h="4552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Insertion Sort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800" dirty="0"/>
                            <a:t>Ω</a:t>
                          </a:r>
                          <a:r>
                            <a:rPr lang="en-GB" sz="1800" dirty="0"/>
                            <a:t>(n)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Properties of Asymptotic Notations</a:t>
            </a:r>
            <a:endParaRPr lang="en-IN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794385" y="461010"/>
                <a:ext cx="9796780" cy="4351655"/>
              </a:xfrm>
            </p:spPr>
            <p:txBody>
              <a:bodyPr numCol="2">
                <a:normAutofit fontScale="25000"/>
              </a:bodyPr>
              <a:lstStyle/>
              <a:p>
                <a:pPr marL="0" indent="0">
                  <a:buNone/>
                </a:pPr>
                <a:r>
                  <a:rPr lang="en-IN" sz="8000" b="1" dirty="0">
                    <a:solidFill>
                      <a:schemeClr val="bg1"/>
                    </a:solidFill>
                  </a:rPr>
                  <a:t>1. General Properties</a:t>
                </a:r>
                <a:endParaRPr lang="en-IN" sz="8000" b="1" dirty="0">
                  <a:solidFill>
                    <a:schemeClr val="bg1"/>
                  </a:solidFill>
                </a:endParaRPr>
              </a:p>
              <a:p>
                <a:pPr>
                  <a:tabLst>
                    <a:tab pos="4572000" algn="l"/>
                  </a:tabLst>
                </a:pPr>
                <a:r>
                  <a:rPr lang="pt-BR" sz="8000" dirty="0">
                    <a:solidFill>
                      <a:schemeClr val="bg1"/>
                    </a:solidFill>
                  </a:rPr>
                  <a:t>Example:</a:t>
                </a:r>
                <a:br>
                  <a:rPr lang="pt-BR" sz="8000" dirty="0">
                    <a:solidFill>
                      <a:schemeClr val="bg1"/>
                    </a:solidFill>
                  </a:rPr>
                </a:br>
                <a:r>
                  <a:rPr lang="pt-BR" sz="8000" dirty="0">
                    <a:solidFill>
                      <a:schemeClr val="bg1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8000" dirty="0">
                    <a:solidFill>
                      <a:schemeClr val="bg1"/>
                    </a:solidFill>
                  </a:rPr>
                  <a:t>) = 2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8000" dirty="0">
                    <a:solidFill>
                      <a:schemeClr val="bg1"/>
                    </a:solidFill>
                  </a:rPr>
                  <a:t>²+5 is O(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8000" dirty="0">
                    <a:solidFill>
                      <a:schemeClr val="bg1"/>
                    </a:solidFill>
                  </a:rPr>
                  <a:t>²) then             7*f(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8000" dirty="0">
                    <a:solidFill>
                      <a:schemeClr val="bg1"/>
                    </a:solidFill>
                  </a:rPr>
                  <a:t>) = 7*(2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8000" dirty="0">
                    <a:solidFill>
                      <a:schemeClr val="bg1"/>
                    </a:solidFill>
                  </a:rPr>
                  <a:t>²+5) = 14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8000" dirty="0">
                    <a:solidFill>
                      <a:schemeClr val="bg1"/>
                    </a:solidFill>
                  </a:rPr>
                  <a:t>²+35          is also O(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8000" dirty="0">
                    <a:solidFill>
                      <a:schemeClr val="bg1"/>
                    </a:solidFill>
                  </a:rPr>
                  <a:t>²)</a:t>
                </a:r>
                <a:endParaRPr lang="pt-BR" sz="8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  <a:tabLst>
                    <a:tab pos="4572000" algn="l"/>
                  </a:tabLst>
                </a:pPr>
                <a:endParaRPr lang="pt-BR" sz="8000" dirty="0">
                  <a:solidFill>
                    <a:schemeClr val="bg1"/>
                  </a:solidFill>
                </a:endParaRPr>
              </a:p>
              <a:p>
                <a:r>
                  <a:rPr lang="en-IN" sz="8000" dirty="0">
                    <a:solidFill>
                      <a:schemeClr val="bg1"/>
                    </a:solidFill>
                  </a:rPr>
                  <a:t>Similarly this property satisfies  for both Θ and Ω notation.</a:t>
                </a:r>
                <a:endParaRPr lang="en-IN" sz="8000" dirty="0">
                  <a:solidFill>
                    <a:schemeClr val="bg1"/>
                  </a:solidFill>
                </a:endParaRPr>
              </a:p>
              <a:p>
                <a:r>
                  <a:rPr lang="en-IN" sz="8000" dirty="0">
                    <a:solidFill>
                      <a:schemeClr val="bg1"/>
                    </a:solidFill>
                  </a:rPr>
                  <a:t>If f(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8000" dirty="0">
                    <a:solidFill>
                      <a:schemeClr val="bg1"/>
                    </a:solidFill>
                  </a:rPr>
                  <a:t>) is Θ(g(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8000" dirty="0">
                    <a:solidFill>
                      <a:schemeClr val="bg1"/>
                    </a:solidFill>
                  </a:rPr>
                  <a:t>)) then a*f(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8000" dirty="0">
                    <a:solidFill>
                      <a:schemeClr val="bg1"/>
                    </a:solidFill>
                  </a:rPr>
                  <a:t>) is  also Θ(g(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8000" dirty="0">
                    <a:solidFill>
                      <a:schemeClr val="bg1"/>
                    </a:solidFill>
                  </a:rPr>
                  <a:t>)); where a is a constant.</a:t>
                </a:r>
                <a:endParaRPr lang="en-IN" sz="8000" dirty="0">
                  <a:solidFill>
                    <a:schemeClr val="bg1"/>
                  </a:solidFill>
                </a:endParaRPr>
              </a:p>
              <a:p>
                <a:r>
                  <a:rPr lang="en-IN" sz="8000" dirty="0">
                    <a:solidFill>
                      <a:schemeClr val="bg1"/>
                    </a:solidFill>
                  </a:rPr>
                  <a:t>If f(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8000" dirty="0">
                    <a:solidFill>
                      <a:schemeClr val="bg1"/>
                    </a:solidFill>
                  </a:rPr>
                  <a:t>) is Ω (g(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8000" dirty="0">
                    <a:solidFill>
                      <a:schemeClr val="bg1"/>
                    </a:solidFill>
                  </a:rPr>
                  <a:t>)) then a*f(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8000" dirty="0">
                    <a:solidFill>
                      <a:schemeClr val="bg1"/>
                    </a:solidFill>
                  </a:rPr>
                  <a:t>) is also Ω (g(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8000" dirty="0">
                    <a:solidFill>
                      <a:schemeClr val="bg1"/>
                    </a:solidFill>
                  </a:rPr>
                  <a:t>)); where a is a constant.</a:t>
                </a:r>
                <a:endParaRPr lang="en-IN" sz="8000" dirty="0">
                  <a:solidFill>
                    <a:schemeClr val="bg1"/>
                  </a:solidFill>
                </a:endParaRPr>
              </a:p>
              <a:p>
                <a:endParaRPr lang="en-IN" sz="8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GB" sz="8000" dirty="0">
                    <a:solidFill>
                      <a:schemeClr val="bg1"/>
                    </a:solidFill>
                  </a:rPr>
                  <a:t>   </a:t>
                </a:r>
                <a:r>
                  <a:rPr lang="en-GB" sz="8000" b="1" dirty="0">
                    <a:solidFill>
                      <a:schemeClr val="bg1"/>
                    </a:solidFill>
                  </a:rPr>
                  <a:t>2. </a:t>
                </a:r>
                <a:r>
                  <a:rPr lang="en-IN" sz="8000" b="1" dirty="0">
                    <a:solidFill>
                      <a:schemeClr val="bg1"/>
                    </a:solidFill>
                  </a:rPr>
                  <a:t>Reflexive Properties</a:t>
                </a:r>
                <a:endParaRPr lang="en-IN" sz="8000" dirty="0">
                  <a:solidFill>
                    <a:schemeClr val="bg1"/>
                  </a:solidFill>
                </a:endParaRPr>
              </a:p>
              <a:p>
                <a:pPr fontAlgn="base"/>
                <a:r>
                  <a:rPr lang="pt-BR" sz="8000" dirty="0">
                    <a:solidFill>
                      <a:schemeClr val="bg1"/>
                    </a:solidFill>
                  </a:rPr>
                  <a:t>If f(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8000" dirty="0">
                    <a:solidFill>
                      <a:schemeClr val="bg1"/>
                    </a:solidFill>
                  </a:rPr>
                  <a:t>) is given then f(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8000" dirty="0">
                    <a:solidFill>
                      <a:schemeClr val="bg1"/>
                    </a:solidFill>
                  </a:rPr>
                  <a:t>) is O(f(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8000" dirty="0">
                    <a:solidFill>
                      <a:schemeClr val="bg1"/>
                    </a:solidFill>
                  </a:rPr>
                  <a:t>)).</a:t>
                </a:r>
                <a:endParaRPr lang="pt-BR" sz="8000" dirty="0">
                  <a:solidFill>
                    <a:schemeClr val="bg1"/>
                  </a:solidFill>
                </a:endParaRPr>
              </a:p>
              <a:p>
                <a:pPr fontAlgn="base"/>
                <a:r>
                  <a:rPr lang="pt-BR" sz="8000" dirty="0">
                    <a:solidFill>
                      <a:schemeClr val="bg1"/>
                    </a:solidFill>
                  </a:rPr>
                  <a:t>Example:                                    f(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8000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8000" dirty="0">
                    <a:solidFill>
                      <a:schemeClr val="bg1"/>
                    </a:solidFill>
                  </a:rPr>
                  <a:t>² ; O(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8000" dirty="0">
                    <a:solidFill>
                      <a:schemeClr val="bg1"/>
                    </a:solidFill>
                  </a:rPr>
                  <a:t>²) i.e O(f(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8000" dirty="0">
                    <a:solidFill>
                      <a:schemeClr val="bg1"/>
                    </a:solidFill>
                  </a:rPr>
                  <a:t>))</a:t>
                </a:r>
                <a:endParaRPr lang="pt-BR" sz="8000" dirty="0">
                  <a:solidFill>
                    <a:schemeClr val="bg1"/>
                  </a:solidFill>
                </a:endParaRPr>
              </a:p>
              <a:p>
                <a:pPr fontAlgn="base"/>
                <a:endParaRPr lang="pt-BR" sz="8000" dirty="0">
                  <a:solidFill>
                    <a:schemeClr val="bg1"/>
                  </a:solidFill>
                </a:endParaRPr>
              </a:p>
              <a:p>
                <a:pPr fontAlgn="base"/>
                <a:r>
                  <a:rPr lang="en-IN" sz="8000" dirty="0">
                    <a:solidFill>
                      <a:schemeClr val="bg1"/>
                    </a:solidFill>
                  </a:rPr>
                  <a:t>Similarly this property satisfies for both Θ and Ω notation.</a:t>
                </a:r>
                <a:endParaRPr lang="en-IN" sz="8000" dirty="0">
                  <a:solidFill>
                    <a:schemeClr val="bg1"/>
                  </a:solidFill>
                </a:endParaRPr>
              </a:p>
              <a:p>
                <a:pPr fontAlgn="base"/>
                <a:r>
                  <a:rPr lang="en-IN" sz="8000" dirty="0">
                    <a:solidFill>
                      <a:schemeClr val="bg1"/>
                    </a:solidFill>
                  </a:rPr>
                  <a:t>If f(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8000" dirty="0">
                    <a:solidFill>
                      <a:schemeClr val="bg1"/>
                    </a:solidFill>
                  </a:rPr>
                  <a:t>) is given then f(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8000" dirty="0">
                    <a:solidFill>
                      <a:schemeClr val="bg1"/>
                    </a:solidFill>
                  </a:rPr>
                  <a:t>) is Θ(f(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8000" dirty="0">
                    <a:solidFill>
                      <a:schemeClr val="bg1"/>
                    </a:solidFill>
                  </a:rPr>
                  <a:t>)).</a:t>
                </a:r>
                <a:endParaRPr lang="en-IN" sz="8000" dirty="0">
                  <a:solidFill>
                    <a:schemeClr val="bg1"/>
                  </a:solidFill>
                </a:endParaRPr>
              </a:p>
              <a:p>
                <a:pPr fontAlgn="base"/>
                <a:r>
                  <a:rPr lang="en-IN" sz="8000" dirty="0">
                    <a:solidFill>
                      <a:schemeClr val="bg1"/>
                    </a:solidFill>
                  </a:rPr>
                  <a:t>If f(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8000" dirty="0">
                    <a:solidFill>
                      <a:schemeClr val="bg1"/>
                    </a:solidFill>
                  </a:rPr>
                  <a:t>) is given then f(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8000" dirty="0">
                    <a:solidFill>
                      <a:schemeClr val="bg1"/>
                    </a:solidFill>
                  </a:rPr>
                  <a:t>) is Ω (f(</a:t>
                </a:r>
                <a14:m>
                  <m:oMath xmlns:m="http://schemas.openxmlformats.org/officeDocument/2006/math">
                    <m:r>
                      <a:rPr lang="en-US" sz="8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8000" dirty="0">
                    <a:solidFill>
                      <a:schemeClr val="bg1"/>
                    </a:solidFill>
                  </a:rPr>
                  <a:t>)).</a:t>
                </a:r>
                <a:endParaRPr lang="en-IN" sz="8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IN" sz="28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794385" y="461010"/>
                <a:ext cx="9796780" cy="4351655"/>
              </a:xfrm>
              <a:blipFill rotWithShape="1">
                <a:blip r:embed="rId1"/>
                <a:stretch>
                  <a:fillRect b="-437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77470" y="877570"/>
                <a:ext cx="9883775" cy="4351655"/>
              </a:xfrm>
            </p:spPr>
            <p:txBody>
              <a:bodyPr numCol="2">
                <a:normAutofit fontScale="25000"/>
              </a:bodyPr>
              <a:lstStyle/>
              <a:p>
                <a:pPr marL="0" indent="0">
                  <a:buNone/>
                </a:pPr>
                <a:r>
                  <a:rPr lang="en-GB" sz="7200" b="1" dirty="0">
                    <a:solidFill>
                      <a:schemeClr val="bg1"/>
                    </a:solidFill>
                  </a:rPr>
                  <a:t>3. </a:t>
                </a:r>
                <a:r>
                  <a:rPr lang="en-IN" sz="7200" b="1" dirty="0">
                    <a:solidFill>
                      <a:schemeClr val="bg1"/>
                    </a:solidFill>
                  </a:rPr>
                  <a:t>Transitive Properties</a:t>
                </a:r>
                <a:endParaRPr lang="en-IN" sz="7200" b="1" dirty="0">
                  <a:solidFill>
                    <a:schemeClr val="bg1"/>
                  </a:solidFill>
                </a:endParaRPr>
              </a:p>
              <a:p>
                <a:r>
                  <a:rPr lang="pt-BR" sz="7200" dirty="0">
                    <a:solidFill>
                      <a:schemeClr val="bg1"/>
                    </a:solidFill>
                  </a:rPr>
                  <a:t>If f(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 is O(g(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)) and g(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 is   O(h(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)) then f(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 = O(h(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))</a:t>
                </a:r>
                <a:endParaRPr lang="pt-BR" sz="7200" dirty="0">
                  <a:solidFill>
                    <a:schemeClr val="bg1"/>
                  </a:solidFill>
                </a:endParaRPr>
              </a:p>
              <a:p>
                <a:r>
                  <a:rPr lang="en-IN" sz="7200" dirty="0">
                    <a:solidFill>
                      <a:schemeClr val="bg1"/>
                    </a:solidFill>
                  </a:rPr>
                  <a:t>Example:</a:t>
                </a:r>
                <a:endParaRPr lang="en-IN" sz="7200" dirty="0">
                  <a:solidFill>
                    <a:schemeClr val="bg1"/>
                  </a:solidFill>
                </a:endParaRPr>
              </a:p>
              <a:p>
                <a:r>
                  <a:rPr lang="pt-BR" sz="7200" dirty="0">
                    <a:solidFill>
                      <a:schemeClr val="bg1"/>
                    </a:solidFill>
                  </a:rPr>
                  <a:t>If f(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 , g(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7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 and h(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)=n³</a:t>
                </a:r>
                <a:br>
                  <a:rPr lang="pt-BR" sz="7200" dirty="0">
                    <a:solidFill>
                      <a:schemeClr val="bg1"/>
                    </a:solidFill>
                  </a:rPr>
                </a:br>
                <a:r>
                  <a:rPr lang="pt-BR" sz="7200" dirty="0">
                    <a:solidFill>
                      <a:schemeClr val="bg1"/>
                    </a:solidFill>
                  </a:rPr>
                  <a:t>n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7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72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 is O(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³)</a:t>
                </a:r>
                <a:br>
                  <a:rPr lang="pt-BR" sz="7200" dirty="0">
                    <a:solidFill>
                      <a:schemeClr val="bg1"/>
                    </a:solidFill>
                  </a:rPr>
                </a:br>
                <a:r>
                  <a:rPr lang="pt-BR" sz="7200" dirty="0">
                    <a:solidFill>
                      <a:schemeClr val="bg1"/>
                    </a:solidFill>
                  </a:rPr>
                  <a:t>then n is O(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³)</a:t>
                </a:r>
                <a:endParaRPr lang="pt-BR" sz="7200" dirty="0">
                  <a:solidFill>
                    <a:schemeClr val="bg1"/>
                  </a:solidFill>
                </a:endParaRPr>
              </a:p>
              <a:p>
                <a:r>
                  <a:rPr lang="en-IN" sz="7200" dirty="0">
                    <a:solidFill>
                      <a:schemeClr val="bg1"/>
                    </a:solidFill>
                  </a:rPr>
                  <a:t>Similarly this property satisfies for both Θ and Ω notation.</a:t>
                </a:r>
                <a:endParaRPr lang="en-IN" sz="7200" dirty="0">
                  <a:solidFill>
                    <a:schemeClr val="bg1"/>
                  </a:solidFill>
                </a:endParaRPr>
              </a:p>
              <a:p>
                <a:r>
                  <a:rPr lang="pt-BR" sz="7200" dirty="0">
                    <a:solidFill>
                      <a:schemeClr val="bg1"/>
                    </a:solidFill>
                  </a:rPr>
                  <a:t>If f(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 is Θ(g(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)) and g(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 is Θ(h(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)) then f(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 = Θ(h(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)) </a:t>
                </a:r>
                <a:endParaRPr lang="pt-BR" sz="7200" dirty="0">
                  <a:solidFill>
                    <a:schemeClr val="bg1"/>
                  </a:solidFill>
                </a:endParaRPr>
              </a:p>
              <a:p>
                <a:r>
                  <a:rPr lang="pt-BR" sz="7200" dirty="0">
                    <a:solidFill>
                      <a:schemeClr val="bg1"/>
                    </a:solidFill>
                  </a:rPr>
                  <a:t>If f(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 is Ω (g(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)) and g(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 is Ω (h(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)) then f(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 = Ω (h(</a:t>
                </a:r>
                <a14:m>
                  <m:oMath xmlns:m="http://schemas.openxmlformats.org/officeDocument/2006/math">
                    <m:r>
                      <a:rPr lang="en-US" sz="72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))</a:t>
                </a:r>
                <a:endParaRPr lang="pt-BR" sz="7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pt-BR" sz="7200" b="1" dirty="0">
                    <a:solidFill>
                      <a:schemeClr val="bg1"/>
                    </a:solidFill>
                  </a:rPr>
                  <a:t> </a:t>
                </a:r>
                <a:r>
                  <a:rPr lang="en-GB" sz="7200" b="1" dirty="0">
                    <a:solidFill>
                      <a:schemeClr val="bg1"/>
                    </a:solidFill>
                  </a:rPr>
                  <a:t>4. </a:t>
                </a:r>
                <a:r>
                  <a:rPr lang="en-IN" sz="7200" b="1" dirty="0">
                    <a:solidFill>
                      <a:schemeClr val="bg1"/>
                    </a:solidFill>
                  </a:rPr>
                  <a:t>Symmetric Properties </a:t>
                </a:r>
                <a:endParaRPr lang="en-IN" sz="7200" b="1" dirty="0">
                  <a:solidFill>
                    <a:schemeClr val="bg1"/>
                  </a:solidFill>
                </a:endParaRPr>
              </a:p>
              <a:p>
                <a:r>
                  <a:rPr lang="en-IN" sz="7200" dirty="0">
                    <a:solidFill>
                      <a:schemeClr val="bg1"/>
                    </a:solidFill>
                  </a:rPr>
                  <a:t>If f(</a:t>
                </a:r>
                <a14:m>
                  <m:oMath xmlns:m="http://schemas.openxmlformats.org/officeDocument/2006/math">
                    <m:r>
                      <a:rPr lang="en-US" sz="7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7200" dirty="0">
                    <a:solidFill>
                      <a:schemeClr val="bg1"/>
                    </a:solidFill>
                  </a:rPr>
                  <a:t>) is Θ(g(</a:t>
                </a:r>
                <a14:m>
                  <m:oMath xmlns:m="http://schemas.openxmlformats.org/officeDocument/2006/math">
                    <m:r>
                      <a:rPr lang="en-US" sz="7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7200" dirty="0">
                    <a:solidFill>
                      <a:schemeClr val="bg1"/>
                    </a:solidFill>
                  </a:rPr>
                  <a:t>)) then g(</a:t>
                </a:r>
                <a14:m>
                  <m:oMath xmlns:m="http://schemas.openxmlformats.org/officeDocument/2006/math">
                    <m:r>
                      <a:rPr lang="en-US" sz="7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7200" dirty="0">
                    <a:solidFill>
                      <a:schemeClr val="bg1"/>
                    </a:solidFill>
                  </a:rPr>
                  <a:t>) is Θ(f(</a:t>
                </a:r>
                <a14:m>
                  <m:oMath xmlns:m="http://schemas.openxmlformats.org/officeDocument/2006/math">
                    <m:r>
                      <a:rPr lang="en-US" sz="7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7200" dirty="0">
                    <a:solidFill>
                      <a:schemeClr val="bg1"/>
                    </a:solidFill>
                  </a:rPr>
                  <a:t>))</a:t>
                </a:r>
                <a:endParaRPr lang="en-IN" sz="7200" dirty="0">
                  <a:solidFill>
                    <a:schemeClr val="bg1"/>
                  </a:solidFill>
                </a:endParaRPr>
              </a:p>
              <a:p>
                <a:r>
                  <a:rPr lang="pt-BR" sz="7200" dirty="0">
                    <a:solidFill>
                      <a:schemeClr val="bg1"/>
                    </a:solidFill>
                  </a:rPr>
                  <a:t>Example: </a:t>
                </a:r>
                <a:endParaRPr lang="pt-BR" sz="7200" dirty="0">
                  <a:solidFill>
                    <a:schemeClr val="bg1"/>
                  </a:solidFill>
                </a:endParaRPr>
              </a:p>
              <a:p>
                <a:r>
                  <a:rPr lang="pt-BR" sz="7200" dirty="0">
                    <a:solidFill>
                      <a:schemeClr val="bg1"/>
                    </a:solidFill>
                  </a:rPr>
                  <a:t>f(</a:t>
                </a:r>
                <a14:m>
                  <m:oMath xmlns:m="http://schemas.openxmlformats.org/officeDocument/2006/math">
                    <m:r>
                      <a:rPr lang="en-US" sz="7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7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 and g(</a:t>
                </a:r>
                <a14:m>
                  <m:oMath xmlns:m="http://schemas.openxmlformats.org/officeDocument/2006/math">
                    <m:r>
                      <a:rPr lang="en-US" sz="7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7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pt-BR" sz="7200" dirty="0">
                    <a:solidFill>
                      <a:schemeClr val="bg1"/>
                    </a:solidFill>
                  </a:rPr>
                </a:br>
                <a:r>
                  <a:rPr lang="pt-BR" sz="7200" dirty="0">
                    <a:solidFill>
                      <a:schemeClr val="bg1"/>
                    </a:solidFill>
                  </a:rPr>
                  <a:t>then f(</a:t>
                </a:r>
                <a14:m>
                  <m:oMath xmlns:m="http://schemas.openxmlformats.org/officeDocument/2006/math">
                    <m:r>
                      <a:rPr lang="en-US" sz="7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 = Θ(</a:t>
                </a:r>
                <a14:m>
                  <m:oMath xmlns:m="http://schemas.openxmlformats.org/officeDocument/2006/math">
                    <m:r>
                      <a:rPr lang="en-US" sz="7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²) and g(</a:t>
                </a:r>
                <a14:m>
                  <m:oMath xmlns:m="http://schemas.openxmlformats.org/officeDocument/2006/math">
                    <m:r>
                      <a:rPr lang="en-US" sz="7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) = Θ(</a:t>
                </a:r>
                <a14:m>
                  <m:oMath xmlns:m="http://schemas.openxmlformats.org/officeDocument/2006/math">
                    <m:r>
                      <a:rPr lang="en-US" sz="7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7200" dirty="0">
                    <a:solidFill>
                      <a:schemeClr val="bg1"/>
                    </a:solidFill>
                  </a:rPr>
                  <a:t>²)</a:t>
                </a:r>
                <a:endParaRPr lang="pt-BR" sz="7200" dirty="0">
                  <a:solidFill>
                    <a:schemeClr val="bg1"/>
                  </a:solidFill>
                </a:endParaRPr>
              </a:p>
              <a:p>
                <a:r>
                  <a:rPr lang="en-IN" sz="7200" dirty="0">
                    <a:solidFill>
                      <a:schemeClr val="bg1"/>
                    </a:solidFill>
                  </a:rPr>
                  <a:t>This property only satisfies for Θ notation.</a:t>
                </a:r>
                <a:endParaRPr lang="en-IN" sz="7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77470" y="877570"/>
                <a:ext cx="9883775" cy="4351655"/>
              </a:xfrm>
              <a:blipFill rotWithShape="1">
                <a:blip r:embed="rId1"/>
                <a:stretch>
                  <a:fillRect b="-3802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744855" y="596900"/>
                <a:ext cx="12099925" cy="4351655"/>
              </a:xfrm>
            </p:spPr>
            <p:txBody>
              <a:bodyPr numCol="2"/>
              <a:lstStyle/>
              <a:p>
                <a:pPr marL="0" indent="0">
                  <a:buNone/>
                </a:pPr>
                <a:r>
                  <a:rPr lang="en-GB" sz="2000" b="1" dirty="0">
                    <a:solidFill>
                      <a:schemeClr val="bg1"/>
                    </a:solidFill>
                  </a:rPr>
                  <a:t>5 . </a:t>
                </a:r>
                <a:r>
                  <a:rPr lang="en-IN" sz="2400" b="1" dirty="0">
                    <a:solidFill>
                      <a:schemeClr val="bg1"/>
                    </a:solidFill>
                  </a:rPr>
                  <a:t>Transpose Symmetric</a:t>
                </a:r>
                <a:endParaRPr lang="en-IN" sz="2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solidFill>
                      <a:schemeClr val="bg1"/>
                    </a:solidFill>
                  </a:rPr>
                  <a:t>     Properties</a:t>
                </a:r>
                <a:endParaRPr lang="en-IN" sz="2400" b="1" dirty="0">
                  <a:solidFill>
                    <a:schemeClr val="bg1"/>
                  </a:solidFill>
                </a:endParaRPr>
              </a:p>
              <a:p>
                <a:r>
                  <a:rPr lang="en-IN" sz="2000" dirty="0">
                    <a:solidFill>
                      <a:schemeClr val="bg1"/>
                    </a:solidFill>
                  </a:rPr>
                  <a:t>If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 is O(g(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)) then 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 is Ω (f(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)).</a:t>
                </a:r>
                <a:endParaRPr lang="en-IN" sz="2000" dirty="0">
                  <a:solidFill>
                    <a:schemeClr val="bg1"/>
                  </a:solidFill>
                </a:endParaRPr>
              </a:p>
              <a:p>
                <a:pPr fontAlgn="base"/>
                <a:r>
                  <a:rPr lang="en-IN" sz="2000" dirty="0">
                    <a:solidFill>
                      <a:schemeClr val="bg1"/>
                    </a:solidFill>
                  </a:rPr>
                  <a:t>Example:                                     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 , 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²</a:t>
                </a:r>
                <a:br>
                  <a:rPr lang="en-IN" sz="2000" dirty="0">
                    <a:solidFill>
                      <a:schemeClr val="bg1"/>
                    </a:solidFill>
                  </a:rPr>
                </a:br>
                <a:r>
                  <a:rPr lang="en-IN" sz="2000" dirty="0">
                    <a:solidFill>
                      <a:schemeClr val="bg1"/>
                    </a:solidFill>
                  </a:rPr>
                  <a:t>then n is O(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²)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² is Ω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</a:t>
                </a:r>
                <a:endParaRPr lang="en-IN" sz="2000" dirty="0">
                  <a:solidFill>
                    <a:schemeClr val="bg1"/>
                  </a:solidFill>
                </a:endParaRPr>
              </a:p>
              <a:p>
                <a:pPr fontAlgn="base"/>
                <a:r>
                  <a:rPr lang="en-IN" sz="2000" dirty="0">
                    <a:solidFill>
                      <a:schemeClr val="bg1"/>
                    </a:solidFill>
                  </a:rPr>
                  <a:t>This property only satisfies for      O and Ω notations.</a:t>
                </a:r>
                <a:endParaRPr lang="en-GB" sz="2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GB" sz="2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GB" sz="2400" b="1" dirty="0">
                    <a:solidFill>
                      <a:schemeClr val="bg1"/>
                    </a:solidFill>
                  </a:rPr>
                  <a:t>Other Properties </a:t>
                </a:r>
                <a:endParaRPr lang="en-GB" sz="2400" b="1" dirty="0">
                  <a:solidFill>
                    <a:schemeClr val="bg1"/>
                  </a:solidFill>
                </a:endParaRPr>
              </a:p>
              <a:p>
                <a:pPr fontAlgn="base"/>
                <a:r>
                  <a:rPr lang="pt-BR" sz="2000" dirty="0">
                    <a:solidFill>
                      <a:schemeClr val="bg1"/>
                    </a:solidFill>
                  </a:rPr>
                  <a:t>If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 = O(g(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)) and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 = Ω(g(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)) then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 = Θ(g(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))</a:t>
                </a:r>
                <a:endParaRPr lang="pt-BR" sz="2000" dirty="0">
                  <a:solidFill>
                    <a:schemeClr val="bg1"/>
                  </a:solidFill>
                </a:endParaRPr>
              </a:p>
              <a:p>
                <a:pPr fontAlgn="base"/>
                <a:r>
                  <a:rPr lang="pt-BR" sz="2000" dirty="0">
                    <a:solidFill>
                      <a:schemeClr val="bg1"/>
                    </a:solidFill>
                  </a:rPr>
                  <a:t>If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 = O(g(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)) and d(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)=O(e(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))</a:t>
                </a:r>
                <a:br>
                  <a:rPr lang="pt-BR" sz="2000" dirty="0">
                    <a:solidFill>
                      <a:schemeClr val="bg1"/>
                    </a:solidFill>
                  </a:rPr>
                </a:br>
                <a:r>
                  <a:rPr lang="pt-BR" sz="2000" dirty="0">
                    <a:solidFill>
                      <a:schemeClr val="bg1"/>
                    </a:solidFill>
                  </a:rPr>
                  <a:t>then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 + d(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 = O( max(g(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),e(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)))</a:t>
                </a:r>
                <a:endParaRPr lang="pt-BR" sz="2000" dirty="0">
                  <a:solidFill>
                    <a:schemeClr val="bg1"/>
                  </a:solidFill>
                </a:endParaRPr>
              </a:p>
              <a:p>
                <a:pPr fontAlgn="base"/>
                <a:r>
                  <a:rPr lang="pt-BR" sz="2000" dirty="0">
                    <a:solidFill>
                      <a:schemeClr val="bg1"/>
                    </a:solidFill>
                  </a:rPr>
                  <a:t>Example: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 i.e O(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</a:t>
                </a:r>
                <a:br>
                  <a:rPr lang="pt-BR" sz="2000" dirty="0">
                    <a:solidFill>
                      <a:schemeClr val="bg1"/>
                    </a:solidFill>
                  </a:rPr>
                </a:br>
                <a:r>
                  <a:rPr lang="pt-BR" sz="2000" dirty="0">
                    <a:solidFill>
                      <a:schemeClr val="bg1"/>
                    </a:solidFill>
                  </a:rPr>
                  <a:t>d(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² i.e O(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²)</a:t>
                </a:r>
                <a:br>
                  <a:rPr lang="pt-BR" sz="2000" dirty="0">
                    <a:solidFill>
                      <a:schemeClr val="bg1"/>
                    </a:solidFill>
                  </a:rPr>
                </a:br>
                <a:r>
                  <a:rPr lang="pt-BR" sz="2000" dirty="0">
                    <a:solidFill>
                      <a:schemeClr val="bg1"/>
                    </a:solidFill>
                  </a:rPr>
                  <a:t>then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 + d(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² i.e O(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²)</a:t>
                </a:r>
                <a:endParaRPr lang="pt-BR" sz="2000" dirty="0">
                  <a:solidFill>
                    <a:schemeClr val="bg1"/>
                  </a:solidFill>
                </a:endParaRPr>
              </a:p>
              <a:p>
                <a:pPr fontAlgn="base"/>
                <a:r>
                  <a:rPr lang="pt-BR" sz="2000" dirty="0">
                    <a:solidFill>
                      <a:schemeClr val="bg1"/>
                    </a:solidFill>
                  </a:rPr>
                  <a:t>If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)=O(g(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)) and d(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)=O(e(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))</a:t>
                </a:r>
                <a:br>
                  <a:rPr lang="pt-BR" sz="2000" dirty="0">
                    <a:solidFill>
                      <a:schemeClr val="bg1"/>
                    </a:solidFill>
                  </a:rPr>
                </a:br>
                <a:r>
                  <a:rPr lang="pt-BR" sz="2000" dirty="0">
                    <a:solidFill>
                      <a:schemeClr val="bg1"/>
                    </a:solidFill>
                  </a:rPr>
                  <a:t>then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 * d(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 = O( 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 * e(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))</a:t>
                </a:r>
                <a:br>
                  <a:rPr lang="pt-BR" sz="2000" dirty="0">
                    <a:solidFill>
                      <a:schemeClr val="bg1"/>
                    </a:solidFill>
                  </a:rPr>
                </a:br>
                <a:r>
                  <a:rPr lang="pt-BR" sz="2000" dirty="0">
                    <a:solidFill>
                      <a:schemeClr val="bg1"/>
                    </a:solidFill>
                  </a:rPr>
                  <a:t>Example: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 i.e O(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</a:t>
                </a:r>
                <a:br>
                  <a:rPr lang="pt-BR" sz="2000" dirty="0">
                    <a:solidFill>
                      <a:schemeClr val="bg1"/>
                    </a:solidFill>
                  </a:rPr>
                </a:br>
                <a:r>
                  <a:rPr lang="pt-BR" sz="2000" dirty="0">
                    <a:solidFill>
                      <a:schemeClr val="bg1"/>
                    </a:solidFill>
                  </a:rPr>
                  <a:t>d(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² i.e O(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²)</a:t>
                </a:r>
                <a:br>
                  <a:rPr lang="pt-BR" sz="2000" dirty="0">
                    <a:solidFill>
                      <a:schemeClr val="bg1"/>
                    </a:solidFill>
                  </a:rPr>
                </a:br>
                <a:r>
                  <a:rPr lang="pt-BR" sz="2000" dirty="0">
                    <a:solidFill>
                      <a:schemeClr val="bg1"/>
                    </a:solidFill>
                  </a:rPr>
                  <a:t>then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 * d(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*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²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³ i.e O(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pt-BR" sz="2000" dirty="0">
                    <a:solidFill>
                      <a:schemeClr val="bg1"/>
                    </a:solidFill>
                  </a:rPr>
                  <a:t>³)</a:t>
                </a:r>
                <a:endParaRPr lang="pt-BR" sz="2000" dirty="0">
                  <a:solidFill>
                    <a:schemeClr val="bg1"/>
                  </a:solidFill>
                </a:endParaRPr>
              </a:p>
              <a:p>
                <a:endParaRPr lang="pt-B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744855" y="596900"/>
                <a:ext cx="12099925" cy="4351655"/>
              </a:xfrm>
              <a:blipFill rotWithShape="1">
                <a:blip r:embed="rId1"/>
                <a:stretch>
                  <a:fillRect b="-6424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IN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STRATEGIES</a:t>
            </a:r>
            <a:endParaRPr lang="en-IN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Strategies for Big-</a:t>
            </a:r>
            <a:r>
              <a:rPr lang="en-IN" sz="60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</a:t>
            </a:r>
            <a:endParaRPr lang="en-IN" sz="60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</p:spPr>
            <p:txBody>
              <a:bodyPr/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Sometimes the easiest way to prove that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 = </a:t>
                </a:r>
                <a:r>
                  <a:rPr lang="en-IN" sz="2000" i="1" dirty="0">
                    <a:solidFill>
                      <a:schemeClr val="bg1"/>
                    </a:solidFill>
                  </a:rPr>
                  <a:t>O</a:t>
                </a:r>
                <a:r>
                  <a:rPr lang="en-US" sz="2000" dirty="0">
                    <a:solidFill>
                      <a:schemeClr val="bg1"/>
                    </a:solidFill>
                  </a:rPr>
                  <a:t> (g(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)) is to take c to be the sum of the positive coefficients of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  We can usually ignore the negative coefficients. Why? 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Example: To prove 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+ 3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+ 20 = </a:t>
                </a:r>
                <a:r>
                  <a:rPr lang="en-IN" sz="2000" i="1" dirty="0">
                    <a:solidFill>
                      <a:schemeClr val="bg1"/>
                    </a:solidFill>
                  </a:rPr>
                  <a:t>O</a:t>
                </a:r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), we pick c = 5 + 3 + 20 = 28. Then if   </a:t>
                </a:r>
                <a14:m>
                  <m:oMath xmlns:m="http://schemas.openxmlformats.org/officeDocument/2006/math">
                    <m:r>
                      <a:rPr lang="en-US" sz="2000" i="0" smtClean="0">
                        <a:solidFill>
                          <a:schemeClr val="bg1"/>
                        </a:solidFill>
                        <a:latin typeface="Cambria Math" panose="02040503050406030204"/>
                      </a:rPr>
                      <m:t> </m:t>
                    </m:r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= 1, 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+ 3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+ 20 ≤ 28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, thus 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+ 3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+ 20 = </a:t>
                </a:r>
                <a:r>
                  <a:rPr lang="en-IN" sz="2000" i="1" dirty="0">
                    <a:solidFill>
                      <a:schemeClr val="bg1"/>
                    </a:solidFill>
                  </a:rPr>
                  <a:t>O</a:t>
                </a:r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This is not always so easy. How would you show that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is </a:t>
                </a:r>
                <a:r>
                  <a:rPr lang="en-IN" sz="2000" i="1" dirty="0">
                    <a:solidFill>
                      <a:schemeClr val="bg1"/>
                    </a:solidFill>
                  </a:rPr>
                  <a:t>O</a:t>
                </a:r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)? After we have talked about the relative rates of growth of several functions, this will be easier. 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 In general, we simply (or, in some cases, with much effort) find values c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that work. This gets easier with practice. 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Basics of Asymptotic Notation</a:t>
            </a:r>
            <a:endParaRPr lang="en-GB" sz="6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Strategies for </a:t>
            </a:r>
            <a:r>
              <a:rPr lang="el-GR" sz="60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Ω</a:t>
            </a:r>
            <a:r>
              <a:rPr lang="en-US" sz="60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and </a:t>
            </a:r>
            <a:r>
              <a:rPr lang="en-IN" sz="60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Θ</a:t>
            </a:r>
            <a:endParaRPr lang="en-IN" sz="60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Proving that a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 = </a:t>
                </a:r>
                <a:r>
                  <a:rPr lang="el-GR" sz="2000" dirty="0">
                    <a:solidFill>
                      <a:schemeClr val="bg1"/>
                    </a:solidFill>
                  </a:rPr>
                  <a:t>Ω</a:t>
                </a:r>
                <a:r>
                  <a:rPr lang="en-US" sz="2000" dirty="0">
                    <a:solidFill>
                      <a:schemeClr val="bg1"/>
                    </a:solidFill>
                  </a:rPr>
                  <a:t>(g(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)) often requires more thought. 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pPr>
                  <a:buFont typeface="Century Schoolbook" charset="0"/>
                  <a:buChar char="−"/>
                </a:pPr>
                <a:r>
                  <a:rPr lang="en-US" sz="2000" dirty="0">
                    <a:solidFill>
                      <a:schemeClr val="bg1"/>
                    </a:solidFill>
                  </a:rPr>
                  <a:t> Quite often, we have to pick c &lt; 1. 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pPr>
                  <a:buFont typeface="Century Schoolbook" charset="0"/>
                  <a:buChar char="−"/>
                </a:pPr>
                <a:r>
                  <a:rPr lang="en-US" sz="2000" dirty="0">
                    <a:solidFill>
                      <a:schemeClr val="bg1"/>
                    </a:solidFill>
                  </a:rPr>
                  <a:t>A good strategy is to pick a value of c which you think will work, and determine which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is needed.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pPr>
                  <a:buFont typeface="Century Schoolbook" charset="0"/>
                  <a:buChar char="−"/>
                </a:pPr>
                <a:r>
                  <a:rPr lang="en-US" sz="2000" dirty="0">
                    <a:solidFill>
                      <a:schemeClr val="bg1"/>
                    </a:solidFill>
                  </a:rPr>
                  <a:t> Being able to do a little algebra helps. 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pPr>
                  <a:buFont typeface="Century Schoolbook" charset="0"/>
                  <a:buChar char="−"/>
                </a:pPr>
                <a:r>
                  <a:rPr lang="en-US" sz="2000" dirty="0">
                    <a:solidFill>
                      <a:schemeClr val="bg1"/>
                    </a:solidFill>
                  </a:rPr>
                  <a:t> We can sometimes simplify by ignoring terms of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 with the positive coefficients. Why? 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The following theorem shows us that proving 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 = </a:t>
                </a:r>
                <a:r>
                  <a:rPr lang="en-IN" sz="2000" dirty="0">
                    <a:solidFill>
                      <a:schemeClr val="bg1"/>
                    </a:solidFill>
                  </a:rPr>
                  <a:t>Θ</a:t>
                </a:r>
                <a:r>
                  <a:rPr lang="en-US" sz="2000" dirty="0">
                    <a:solidFill>
                      <a:schemeClr val="bg1"/>
                    </a:solidFill>
                  </a:rPr>
                  <a:t>(g(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)) is nothing new: 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pPr>
                  <a:buFont typeface="Century Schoolbook" charset="0"/>
                  <a:buChar char="−"/>
                </a:pPr>
                <a:r>
                  <a:rPr lang="en-US" sz="2000" dirty="0">
                    <a:solidFill>
                      <a:schemeClr val="bg1"/>
                    </a:solidFill>
                  </a:rPr>
                  <a:t>Theorem: f(n) = </a:t>
                </a:r>
                <a:r>
                  <a:rPr lang="en-IN" sz="2000" dirty="0">
                    <a:solidFill>
                      <a:schemeClr val="bg1"/>
                    </a:solidFill>
                  </a:rPr>
                  <a:t>Θ</a:t>
                </a:r>
                <a:r>
                  <a:rPr lang="en-US" sz="2000" dirty="0">
                    <a:solidFill>
                      <a:schemeClr val="bg1"/>
                    </a:solidFill>
                  </a:rPr>
                  <a:t>(g(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)) if and only if f(n) = </a:t>
                </a:r>
                <a:r>
                  <a:rPr lang="en-IN" sz="2000" i="1" dirty="0">
                    <a:solidFill>
                      <a:schemeClr val="bg1"/>
                    </a:solidFill>
                  </a:rPr>
                  <a:t>O</a:t>
                </a:r>
                <a:r>
                  <a:rPr lang="en-US" sz="2000" dirty="0">
                    <a:solidFill>
                      <a:schemeClr val="bg1"/>
                    </a:solidFill>
                  </a:rPr>
                  <a:t>(g(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)) and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 = </a:t>
                </a:r>
                <a:r>
                  <a:rPr lang="el-GR" sz="2000" dirty="0">
                    <a:solidFill>
                      <a:schemeClr val="bg1"/>
                    </a:solidFill>
                  </a:rPr>
                  <a:t>Ω</a:t>
                </a:r>
                <a:r>
                  <a:rPr lang="en-US" sz="2000" dirty="0">
                    <a:solidFill>
                      <a:schemeClr val="bg1"/>
                    </a:solidFill>
                  </a:rPr>
                  <a:t>(g(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)). 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pPr>
                  <a:buFont typeface="Century Schoolbook" charset="0"/>
                  <a:buChar char="−"/>
                </a:pPr>
                <a:r>
                  <a:rPr lang="en-US" sz="2000" dirty="0">
                    <a:solidFill>
                      <a:schemeClr val="bg1"/>
                    </a:solidFill>
                  </a:rPr>
                  <a:t> Thus, we just apply the previous two strategies. 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IN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SUMMARY</a:t>
            </a:r>
            <a:endParaRPr lang="en-IN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Summary of the Notations</a:t>
            </a:r>
            <a:endParaRPr lang="en-US" sz="60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 </a:t>
                </a:r>
                <a:r>
                  <a:rPr lang="az-Cyrl-AZ" sz="2000" dirty="0">
                    <a:solidFill>
                      <a:schemeClr val="bg1"/>
                    </a:solidFill>
                  </a:rPr>
                  <a:t>Є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IN" sz="2000" i="1" dirty="0">
                    <a:solidFill>
                      <a:schemeClr val="bg1"/>
                    </a:solidFill>
                  </a:rPr>
                  <a:t>O </a:t>
                </a:r>
                <a:r>
                  <a:rPr lang="en-US" sz="2000" dirty="0">
                    <a:solidFill>
                      <a:schemeClr val="bg1"/>
                    </a:solidFill>
                  </a:rPr>
                  <a:t>(g(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)) → f ≤ g 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 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 </a:t>
                </a:r>
                <a:r>
                  <a:rPr lang="az-Cyrl-AZ" sz="2000" dirty="0">
                    <a:solidFill>
                      <a:schemeClr val="bg1"/>
                    </a:solidFill>
                  </a:rPr>
                  <a:t>Є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l-GR" sz="2000" dirty="0">
                    <a:solidFill>
                      <a:schemeClr val="bg1"/>
                    </a:solidFill>
                  </a:rPr>
                  <a:t>Ω</a:t>
                </a:r>
                <a:r>
                  <a:rPr lang="en-US" sz="2000" dirty="0">
                    <a:solidFill>
                      <a:schemeClr val="bg1"/>
                    </a:solidFill>
                  </a:rPr>
                  <a:t> (g(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)) → f ≥ g 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 f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 </a:t>
                </a:r>
                <a:r>
                  <a:rPr lang="az-Cyrl-AZ" sz="2000" dirty="0">
                    <a:solidFill>
                      <a:schemeClr val="bg1"/>
                    </a:solidFill>
                  </a:rPr>
                  <a:t>Є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IN" sz="2000" dirty="0">
                    <a:solidFill>
                      <a:schemeClr val="bg1"/>
                    </a:solidFill>
                  </a:rPr>
                  <a:t>Θ </a:t>
                </a:r>
                <a:r>
                  <a:rPr lang="en-US" sz="2000" dirty="0">
                    <a:solidFill>
                      <a:schemeClr val="bg1"/>
                    </a:solidFill>
                  </a:rPr>
                  <a:t>(g(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)) →f ≈ g 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It is important to remember that a Big-O bound is only an upper bound. So an algorithm that is </a:t>
                </a:r>
                <a:r>
                  <a:rPr lang="en-IN" sz="2000" i="1" dirty="0">
                    <a:solidFill>
                      <a:schemeClr val="bg1"/>
                    </a:solidFill>
                  </a:rPr>
                  <a:t>O</a:t>
                </a:r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 might not ever take that much time. It may actually run in </a:t>
                </a:r>
                <a:r>
                  <a:rPr lang="en-IN" sz="2000" i="1" dirty="0">
                    <a:solidFill>
                      <a:schemeClr val="bg1"/>
                    </a:solidFill>
                  </a:rPr>
                  <a:t>O</a:t>
                </a:r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 time. 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 Conversely, an </a:t>
                </a:r>
                <a:r>
                  <a:rPr lang="el-GR" sz="2000" dirty="0">
                    <a:solidFill>
                      <a:schemeClr val="bg1"/>
                    </a:solidFill>
                  </a:rPr>
                  <a:t>Ω</a:t>
                </a:r>
                <a:r>
                  <a:rPr lang="en-US" sz="2000" dirty="0">
                    <a:solidFill>
                      <a:schemeClr val="bg1"/>
                    </a:solidFill>
                  </a:rPr>
                  <a:t> bound is only a lower bound. So an algorithm that is </a:t>
                </a:r>
                <a:r>
                  <a:rPr lang="el-GR" sz="2000" dirty="0">
                    <a:solidFill>
                      <a:schemeClr val="bg1"/>
                    </a:solidFill>
                  </a:rPr>
                  <a:t>Ω</a:t>
                </a:r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 might actually be </a:t>
                </a:r>
                <a:r>
                  <a:rPr lang="en-IN" sz="2000" dirty="0">
                    <a:solidFill>
                      <a:schemeClr val="bg1"/>
                    </a:solidFill>
                  </a:rPr>
                  <a:t>Θ</a:t>
                </a:r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). 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 Unlike the other bounds, a </a:t>
                </a:r>
                <a:r>
                  <a:rPr lang="en-IN" sz="2000" dirty="0">
                    <a:solidFill>
                      <a:schemeClr val="bg1"/>
                    </a:solidFill>
                  </a:rPr>
                  <a:t>Θ</a:t>
                </a:r>
                <a:r>
                  <a:rPr lang="en-US" sz="2000" dirty="0">
                    <a:solidFill>
                      <a:schemeClr val="bg1"/>
                    </a:solidFill>
                  </a:rPr>
                  <a:t>-bound is precise. So, if an algorithm is </a:t>
                </a:r>
                <a:r>
                  <a:rPr lang="en-IN" sz="2000" dirty="0">
                    <a:solidFill>
                      <a:schemeClr val="bg1"/>
                    </a:solidFill>
                  </a:rPr>
                  <a:t>Θ</a:t>
                </a:r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), it runs in quadratic time.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Classification Summary</a:t>
            </a:r>
            <a:r>
              <a:rPr lang="en-US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We have seen that when we analyze functions asymptotically: 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 Only the leading term is important. 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 Constants don't make a significant difference. 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 The following inequalities hold asymptotically: 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c &lt; log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 &lt;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&lt;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log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&lt;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log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 In other words, an algorithm that is </a:t>
                </a:r>
                <a:r>
                  <a:rPr lang="en-IN" sz="2400" dirty="0">
                    <a:solidFill>
                      <a:schemeClr val="bg1"/>
                    </a:solidFill>
                  </a:rPr>
                  <a:t>Θ</a:t>
                </a:r>
                <a:r>
                  <a:rPr lang="en-US" sz="2400" dirty="0">
                    <a:solidFill>
                      <a:schemeClr val="bg1"/>
                    </a:solidFill>
                  </a:rPr>
                  <a:t>(n log(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)) is more efficient than an algorithm that is </a:t>
                </a:r>
                <a:r>
                  <a:rPr lang="en-IN" sz="2400" dirty="0">
                    <a:solidFill>
                      <a:schemeClr val="bg1"/>
                    </a:solidFill>
                  </a:rPr>
                  <a:t>Θ</a:t>
                </a:r>
                <a:r>
                  <a:rPr lang="en-US" sz="2400" dirty="0">
                    <a:solidFill>
                      <a:schemeClr val="bg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). 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IN" sz="80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  <a:br>
              <a:rPr lang="en-IN" sz="80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IN" sz="800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for tuning in!</a:t>
            </a:r>
            <a:endParaRPr lang="en-IN" sz="800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What is Asymptotic Analysis?</a:t>
            </a:r>
            <a:endParaRPr lang="en-GB" sz="60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655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chemeClr val="bg1"/>
                </a:solidFill>
              </a:rPr>
              <a:t>Asymptotic analysis of an algorithm refers to defining the mathematical framing of its run-time performance.</a:t>
            </a:r>
            <a:endParaRPr lang="en-IN" sz="2400" dirty="0">
              <a:solidFill>
                <a:schemeClr val="bg1"/>
              </a:solidFill>
            </a:endParaRPr>
          </a:p>
          <a:p>
            <a:pPr algn="just"/>
            <a:r>
              <a:rPr lang="en-IN" sz="2400" dirty="0">
                <a:solidFill>
                  <a:schemeClr val="bg1"/>
                </a:solidFill>
              </a:rPr>
              <a:t>Using asymptotic analysis, we can conclude the best case, average case, and worst case scenario of an algorithm.</a:t>
            </a:r>
            <a:endParaRPr lang="en-IN" sz="2400" dirty="0">
              <a:solidFill>
                <a:schemeClr val="bg1"/>
              </a:solidFill>
            </a:endParaRPr>
          </a:p>
          <a:p>
            <a:pPr algn="just"/>
            <a:r>
              <a:rPr lang="en-IN" sz="2400" dirty="0">
                <a:solidFill>
                  <a:schemeClr val="bg1"/>
                </a:solidFill>
              </a:rPr>
              <a:t>Asymptotic analysis refers to computing the running time of any operation in mathematical units of computation. </a:t>
            </a:r>
            <a:endParaRPr lang="en-IN" sz="2400" dirty="0">
              <a:solidFill>
                <a:schemeClr val="bg1"/>
              </a:solidFill>
            </a:endParaRPr>
          </a:p>
          <a:p>
            <a:pPr algn="just"/>
            <a:r>
              <a:rPr lang="en-IN" sz="2400" dirty="0">
                <a:solidFill>
                  <a:schemeClr val="bg1"/>
                </a:solidFill>
              </a:rPr>
              <a:t>For example, the running time of one operation is computed as </a:t>
            </a:r>
            <a:r>
              <a:rPr lang="en-IN" sz="2400" i="1" dirty="0">
                <a:solidFill>
                  <a:schemeClr val="bg1"/>
                </a:solidFill>
              </a:rPr>
              <a:t>f</a:t>
            </a:r>
            <a:r>
              <a:rPr lang="en-IN" sz="2400" dirty="0">
                <a:solidFill>
                  <a:schemeClr val="bg1"/>
                </a:solidFill>
              </a:rPr>
              <a:t>(n) and may be for another operation it is computed as </a:t>
            </a:r>
            <a:r>
              <a:rPr lang="en-IN" sz="2400" i="1" dirty="0">
                <a:solidFill>
                  <a:schemeClr val="bg1"/>
                </a:solidFill>
              </a:rPr>
              <a:t>g</a:t>
            </a:r>
            <a:r>
              <a:rPr lang="en-IN" sz="2400" dirty="0">
                <a:solidFill>
                  <a:schemeClr val="bg1"/>
                </a:solidFill>
              </a:rPr>
              <a:t>(n</a:t>
            </a:r>
            <a:r>
              <a:rPr lang="en-IN" sz="2400" baseline="30000" dirty="0">
                <a:solidFill>
                  <a:schemeClr val="bg1"/>
                </a:solidFill>
              </a:rPr>
              <a:t>2</a:t>
            </a:r>
            <a:r>
              <a:rPr lang="en-IN" sz="2400" dirty="0">
                <a:solidFill>
                  <a:schemeClr val="bg1"/>
                </a:solidFill>
              </a:rPr>
              <a:t>). This means the first operation running time will increase linearly with the increase in </a:t>
            </a:r>
            <a:r>
              <a:rPr lang="en-IN" sz="2400" b="1" dirty="0">
                <a:solidFill>
                  <a:schemeClr val="bg1"/>
                </a:solidFill>
              </a:rPr>
              <a:t>n</a:t>
            </a:r>
            <a:r>
              <a:rPr lang="en-IN" sz="2400" dirty="0">
                <a:solidFill>
                  <a:schemeClr val="bg1"/>
                </a:solidFill>
              </a:rPr>
              <a:t> and the running time of the second operation will increase exponentially when </a:t>
            </a:r>
            <a:r>
              <a:rPr lang="en-IN" sz="2400" b="1" dirty="0">
                <a:solidFill>
                  <a:schemeClr val="bg1"/>
                </a:solidFill>
              </a:rPr>
              <a:t>n</a:t>
            </a:r>
            <a:r>
              <a:rPr lang="en-IN" sz="2400" dirty="0">
                <a:solidFill>
                  <a:schemeClr val="bg1"/>
                </a:solidFill>
              </a:rPr>
              <a:t> increases. Similarly, the running time of both operations will be nearly the same if </a:t>
            </a:r>
            <a:r>
              <a:rPr lang="en-IN" sz="2400" b="1" dirty="0">
                <a:solidFill>
                  <a:schemeClr val="bg1"/>
                </a:solidFill>
              </a:rPr>
              <a:t>n</a:t>
            </a:r>
            <a:r>
              <a:rPr lang="en-IN" sz="2400" dirty="0">
                <a:solidFill>
                  <a:schemeClr val="bg1"/>
                </a:solidFill>
              </a:rPr>
              <a:t> is significantly small.</a:t>
            </a:r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25195" y="568325"/>
            <a:ext cx="10515600" cy="4351655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bg1"/>
                </a:solidFill>
              </a:rPr>
              <a:t>It is represented using “</a:t>
            </a:r>
            <a:r>
              <a:rPr lang="en-IN" sz="2400">
                <a:solidFill>
                  <a:schemeClr val="bg1"/>
                </a:solidFill>
              </a:rPr>
              <a:t>Asymptotic Notations”.</a:t>
            </a:r>
            <a:endParaRPr lang="en-IN" sz="2400">
              <a:solidFill>
                <a:schemeClr val="bg1"/>
              </a:solidFill>
            </a:endParaRPr>
          </a:p>
          <a:p>
            <a:r>
              <a:rPr lang="en-IN" sz="2400">
                <a:solidFill>
                  <a:schemeClr val="bg1"/>
                </a:solidFill>
              </a:rPr>
              <a:t>Asymptotic Notations describe different rate-of-growth relations between the defining function and the defined set of functions.</a:t>
            </a:r>
            <a:endParaRPr lang="en-IN" sz="2400">
              <a:solidFill>
                <a:schemeClr val="bg1"/>
              </a:solidFill>
            </a:endParaRPr>
          </a:p>
          <a:p>
            <a:r>
              <a:rPr lang="en-IN" sz="2400">
                <a:solidFill>
                  <a:schemeClr val="bg1"/>
                </a:solidFill>
              </a:rPr>
              <a:t>Commonly used asymptotic notations to calculate the running time complexity of an algorithm are </a:t>
            </a:r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925387" y="3096284"/>
          <a:ext cx="8863162" cy="3562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Rectangle 9"/>
          <p:cNvSpPr/>
          <p:nvPr/>
        </p:nvSpPr>
        <p:spPr>
          <a:xfrm>
            <a:off x="4183380" y="6138333"/>
            <a:ext cx="3825239" cy="119538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9676" tIns="209550" rIns="209550" bIns="209550" numCol="1" spcCol="1270" anchor="ctr" anchorCtr="0">
            <a:noAutofit/>
          </a:bodyPr>
          <a:lstStyle/>
          <a:p>
            <a:pPr lvl="0" algn="l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5500" kern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3200" y="770890"/>
            <a:ext cx="10515600" cy="4351655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Usually, the time required by an algorithm falls under three types −</a:t>
            </a:r>
            <a:endParaRPr lang="en-IN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bg1"/>
                </a:solidFill>
              </a:rPr>
              <a:t> Best Case</a:t>
            </a:r>
            <a:r>
              <a:rPr lang="en-IN" sz="2400" dirty="0">
                <a:solidFill>
                  <a:schemeClr val="bg1"/>
                </a:solidFill>
              </a:rPr>
              <a:t> − Minimum time required for program execution.</a:t>
            </a:r>
            <a:endParaRPr lang="en-IN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bg1"/>
                </a:solidFill>
              </a:rPr>
              <a:t> Average Case</a:t>
            </a:r>
            <a:r>
              <a:rPr lang="en-IN" sz="2400" dirty="0">
                <a:solidFill>
                  <a:schemeClr val="bg1"/>
                </a:solidFill>
              </a:rPr>
              <a:t> − Average time required for program execution.</a:t>
            </a:r>
            <a:endParaRPr lang="en-IN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bg1"/>
                </a:solidFill>
              </a:rPr>
              <a:t> Worst Case</a:t>
            </a:r>
            <a:r>
              <a:rPr lang="en-IN" sz="2400" dirty="0">
                <a:solidFill>
                  <a:schemeClr val="bg1"/>
                </a:solidFill>
              </a:rPr>
              <a:t> − Maximum time required for program execution.</a:t>
            </a:r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800" dirty="0">
                <a:solidFill>
                  <a:schemeClr val="bg1"/>
                </a:solidFill>
              </a:rPr>
              <a:t>Performance analysis is calculated based on two factors –</a:t>
            </a:r>
            <a:endParaRPr lang="en-GB" sz="2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</a:rPr>
              <a:t> Time Complexity </a:t>
            </a:r>
            <a:endParaRPr lang="en-GB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bg1"/>
                </a:solidFill>
              </a:rPr>
              <a:t> Space Complexity</a:t>
            </a:r>
            <a:endParaRPr 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</a:t>
            </a:r>
            <a:endParaRPr lang="en-IN" sz="2400" dirty="0"/>
          </a:p>
          <a:p>
            <a:endParaRPr lang="en-IN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5080" y="1900555"/>
            <a:ext cx="3179445" cy="48304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What is Time &amp; Space Complexity?</a:t>
            </a:r>
            <a:endParaRPr lang="en-GB" sz="48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6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</a:rPr>
              <a:t>Time Complexity :-</a:t>
            </a:r>
            <a:endParaRPr lang="en-GB" sz="28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Time complexity of an algorithm quantifies the amount of time taken by an algorithm to run as a function of the length of the input.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Time taken = Run time + Compile time.</a:t>
            </a:r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It is used to compare algorithm to check the efficient one.</a:t>
            </a:r>
            <a:endParaRPr lang="en-GB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/>
                </a:solidFill>
              </a:rPr>
              <a:t> Space Complexity :-</a:t>
            </a:r>
            <a:endParaRPr lang="en-GB" sz="28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Space complexity of an algorithm quantifies the amount of space or memory taken by an algorithm to run as a function of the length of the input. </a:t>
            </a:r>
            <a:endParaRPr lang="en-IN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An efficient algorithm takes space as small as possible.</a:t>
            </a:r>
            <a:endParaRPr lang="en-GB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400" dirty="0"/>
          </a:p>
          <a:p>
            <a:endParaRPr lang="en-GB" sz="2400" dirty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Asymptotic Notations</a:t>
            </a:r>
            <a:endParaRPr lang="en-GB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Big-Oh Notation - “     ”</a:t>
            </a:r>
            <a:r>
              <a:rPr lang="en-GB" sz="4800" dirty="0"/>
              <a:t>  </a:t>
            </a:r>
            <a:endParaRPr lang="en-IN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solidFill>
                      <a:schemeClr val="bg1"/>
                    </a:solidFill>
                  </a:rPr>
                  <a:t>The notation Ο(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 is the formal way to express the upper bound of an algorithm's running time.</a:t>
                </a:r>
                <a:endParaRPr lang="en-IN" sz="2000" dirty="0">
                  <a:solidFill>
                    <a:schemeClr val="bg1"/>
                  </a:solidFill>
                </a:endParaRPr>
              </a:p>
              <a:p>
                <a:r>
                  <a:rPr lang="en-IN" sz="2000" dirty="0">
                    <a:solidFill>
                      <a:schemeClr val="bg1"/>
                    </a:solidFill>
                  </a:rPr>
                  <a:t>It measures the worst case time complexity or the longest amount of time an algorithm can possibly take to complete.</a:t>
                </a:r>
                <a:endParaRPr lang="en-IN" sz="2000" dirty="0">
                  <a:solidFill>
                    <a:schemeClr val="bg1"/>
                  </a:solidFill>
                </a:endParaRPr>
              </a:p>
              <a:p>
                <a:r>
                  <a:rPr lang="en-IN" sz="2000" dirty="0">
                    <a:solidFill>
                      <a:schemeClr val="bg1"/>
                    </a:solidFill>
                  </a:rPr>
                  <a:t>O(g(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)) = {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 : there exist positive constants c </a:t>
                </a:r>
                <a:endParaRPr lang="en-IN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chemeClr val="bg1"/>
                    </a:solidFill>
                  </a:rPr>
                  <a:t>               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 such that   </a:t>
                </a:r>
                <a:endParaRPr lang="en-IN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chemeClr val="bg1"/>
                    </a:solidFill>
                  </a:rPr>
                  <a:t>                    0 &lt;= f(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 &lt;= c*g(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)  </a:t>
                </a:r>
                <a:endParaRPr lang="en-IN" sz="20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chemeClr val="bg1"/>
                    </a:solidFill>
                  </a:rPr>
                  <a:t>                    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 &gt;=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bg1"/>
                    </a:solidFill>
                  </a:rPr>
                  <a:t>                   }</a:t>
                </a:r>
                <a:endParaRPr lang="en-IN" sz="2000" dirty="0">
                  <a:solidFill>
                    <a:schemeClr val="bg1"/>
                  </a:solidFill>
                </a:endParaRPr>
              </a:p>
              <a:p>
                <a:endParaRPr lang="en-IN" sz="2000" dirty="0"/>
              </a:p>
              <a:p>
                <a:endParaRPr lang="en-IN" sz="2000" dirty="0"/>
              </a:p>
              <a:p>
                <a:pPr marL="0" indent="0" algn="ctr">
                  <a:buNone/>
                </a:pPr>
                <a:r>
                  <a:rPr lang="en-GB" sz="2000" baseline="-25000" dirty="0"/>
                  <a:t> </a:t>
                </a:r>
                <a:r>
                  <a:rPr lang="en-GB" sz="2000" dirty="0"/>
                  <a:t>  </a:t>
                </a:r>
                <a:r>
                  <a:rPr lang="en-GB" sz="2000" baseline="-25000" dirty="0"/>
                  <a:t>    </a:t>
                </a:r>
                <a:endParaRPr lang="en-GB" sz="2000" baseline="-25000" dirty="0"/>
              </a:p>
              <a:p>
                <a:pPr marL="0" indent="0">
                  <a:buNone/>
                </a:pPr>
                <a:r>
                  <a:rPr lang="en-GB" sz="2000" baseline="-25000" dirty="0"/>
                  <a:t>          </a:t>
                </a:r>
                <a:endParaRPr lang="en-IN" sz="2000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825625"/>
                <a:ext cx="10515600" cy="43516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761927" y="396815"/>
            <a:ext cx="715992" cy="90604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317" y="2798673"/>
            <a:ext cx="3260785" cy="35023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12597</Words>
  <Application>WPS Presentation</Application>
  <PresentationFormat>Widescreen</PresentationFormat>
  <Paragraphs>409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Arial</vt:lpstr>
      <vt:lpstr>SimSun</vt:lpstr>
      <vt:lpstr>Wingdings</vt:lpstr>
      <vt:lpstr>Cambria Math</vt:lpstr>
      <vt:lpstr>Cambria Math</vt:lpstr>
      <vt:lpstr>Calibri</vt:lpstr>
      <vt:lpstr>Calibri Light</vt:lpstr>
      <vt:lpstr>Microsoft YaHei</vt:lpstr>
      <vt:lpstr>Arial Unicode MS</vt:lpstr>
      <vt:lpstr>Century Schoolbook</vt:lpstr>
      <vt:lpstr>Century</vt:lpstr>
      <vt:lpstr>Century Schoolbook</vt:lpstr>
      <vt:lpstr>BatangChe</vt:lpstr>
      <vt:lpstr>Segoe Print</vt:lpstr>
      <vt:lpstr>Office 主题</vt:lpstr>
      <vt:lpstr>Asymptotic Notations in Data Structures</vt:lpstr>
      <vt:lpstr>Overview</vt:lpstr>
      <vt:lpstr>Basics of Asymptotic Notation</vt:lpstr>
      <vt:lpstr>What is Asymptotic Analysis?</vt:lpstr>
      <vt:lpstr>PowerPoint 演示文稿</vt:lpstr>
      <vt:lpstr>PowerPoint 演示文稿</vt:lpstr>
      <vt:lpstr>What is Time &amp; Space Complexity?</vt:lpstr>
      <vt:lpstr> Asymptotic Notations</vt:lpstr>
      <vt:lpstr>Big-Oh Notation - “     ”  </vt:lpstr>
      <vt:lpstr>PowerPoint 演示文稿</vt:lpstr>
      <vt:lpstr>Big-Omega Notation – “      ”</vt:lpstr>
      <vt:lpstr>PowerPoint 演示文稿</vt:lpstr>
      <vt:lpstr>Big-Theta Notation – “      ”</vt:lpstr>
      <vt:lpstr>PowerPoint 演示文稿</vt:lpstr>
      <vt:lpstr>Difference Between Big Oh, Big Omega and Big Theta : </vt:lpstr>
      <vt:lpstr>Examples of Asymptotic Notations using different sorting techniques</vt:lpstr>
      <vt:lpstr>Complexity </vt:lpstr>
      <vt:lpstr>Bubble Sort</vt:lpstr>
      <vt:lpstr>Selection Sort</vt:lpstr>
      <vt:lpstr>Complexity</vt:lpstr>
      <vt:lpstr>Insertion Sort</vt:lpstr>
      <vt:lpstr>Complexity</vt:lpstr>
      <vt:lpstr>Time Complexity of different sorting techniques using asymptotic notations</vt:lpstr>
      <vt:lpstr>Properties of Asymptotic Notations</vt:lpstr>
      <vt:lpstr>PowerPoint 演示文稿</vt:lpstr>
      <vt:lpstr>PowerPoint 演示文稿</vt:lpstr>
      <vt:lpstr>PowerPoint 演示文稿</vt:lpstr>
      <vt:lpstr>STRATEGIES</vt:lpstr>
      <vt:lpstr>Strategies for Big-O</vt:lpstr>
      <vt:lpstr>Strategies for Ω and Θ</vt:lpstr>
      <vt:lpstr>SUMMARY</vt:lpstr>
      <vt:lpstr>Summary of the Notations</vt:lpstr>
      <vt:lpstr>Classification Summary </vt:lpstr>
      <vt:lpstr>Thank You for tuning in!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Notations in Data Structures</dc:title>
  <dc:creator>Madhusha</dc:creator>
  <cp:lastModifiedBy>SHREYASH S BHATKAR</cp:lastModifiedBy>
  <cp:revision>58</cp:revision>
  <dcterms:created xsi:type="dcterms:W3CDTF">2020-09-28T12:23:00Z</dcterms:created>
  <dcterms:modified xsi:type="dcterms:W3CDTF">2021-10-25T06:57:56Z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4BD056A1289344A4890EBC50F8FA2AD3</vt:lpwstr>
  </property>
</Properties>
</file>