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0"/>
  </p:handoutMasterIdLst>
  <p:sldIdLst>
    <p:sldId id="257" r:id="rId5"/>
    <p:sldId id="258" r:id="rId7"/>
    <p:sldId id="286" r:id="rId8"/>
    <p:sldId id="262" r:id="rId9"/>
    <p:sldId id="282" r:id="rId10"/>
    <p:sldId id="299" r:id="rId11"/>
    <p:sldId id="288" r:id="rId12"/>
    <p:sldId id="290" r:id="rId13"/>
    <p:sldId id="289" r:id="rId14"/>
    <p:sldId id="291" r:id="rId15"/>
    <p:sldId id="292" r:id="rId16"/>
    <p:sldId id="285" r:id="rId17"/>
    <p:sldId id="293" r:id="rId18"/>
    <p:sldId id="284" r:id="rId19"/>
  </p:sldIdLst>
  <p:sldSz cx="12192000" cy="6858000" type="screen16x9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等线" pitchFamily="2" charset="-122"/>
        <a:ea typeface="等线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等线" pitchFamily="2" charset="-122"/>
        <a:ea typeface="等线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等线" pitchFamily="2" charset="-122"/>
        <a:ea typeface="等线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等线" pitchFamily="2" charset="-122"/>
        <a:ea typeface="等线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等线" pitchFamily="2" charset="-122"/>
        <a:ea typeface="等线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7" autoAdjust="0"/>
    <p:restoredTop sz="94619" autoAdjust="0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199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2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25" name="页眉占位符 1"/>
          <p:cNvSpPr/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 sz="1200"/>
          </a:p>
        </p:txBody>
      </p:sp>
      <p:sp>
        <p:nvSpPr>
          <p:cNvPr id="1049126" name="日期占位符 2"/>
          <p:cNvSpPr/>
          <p:nvPr>
            <p:ph type="dt" sz="quarter" idx="9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p>
            <a:pPr lvl="0" algn="r"/>
            <a:fld id="{566ABCEB-ACFC-4714-9973-3DA970169C29}" type="datetime1">
              <a:rPr lang="zh-CN" altLang="en-US" sz="120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  <p:sp>
        <p:nvSpPr>
          <p:cNvPr id="1049127" name="页脚占位符 3"/>
          <p:cNvSpPr/>
          <p:nvPr>
            <p:ph type="ftr" sz="quarter" idx="19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/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28" name="灯片编号占位符 4"/>
          <p:cNvSpPr/>
          <p:nvPr>
            <p:ph type="sldNum" sz="quarter" idx="29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algn="r"/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19" name="页眉占位符 1"/>
          <p:cNvSpPr/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20" name="日期占位符 2"/>
          <p:cNvSpPr/>
          <p:nvPr>
            <p:ph type="dt" idx="9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21" name="幻灯片图像占位符 3"/>
          <p:cNvSpPr/>
          <p:nvPr>
            <p:ph type="sldImg" idx="19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9122" name="备注占位符 4"/>
          <p:cNvSpPr/>
          <p:nvPr>
            <p:ph type="body" sz="quarter" idx="29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/>
              <a:t>Click to edit Master text style</a:t>
            </a:r>
            <a:endParaRPr lang="zh-CN" altLang="en-US"/>
          </a:p>
          <a:p>
            <a:pPr lvl="1" indent="114300"/>
            <a:r>
              <a:rPr lang="zh-CN" altLang="en-US"/>
              <a:t>Second level</a:t>
            </a:r>
            <a:endParaRPr lang="zh-CN" altLang="en-US"/>
          </a:p>
          <a:p>
            <a:pPr lvl="2" indent="571500"/>
            <a:r>
              <a:rPr lang="zh-CN" altLang="en-US"/>
              <a:t>Third level</a:t>
            </a:r>
            <a:endParaRPr lang="zh-CN" altLang="en-US"/>
          </a:p>
          <a:p>
            <a:pPr lvl="3" indent="1028700"/>
            <a:r>
              <a:rPr lang="zh-CN" altLang="en-US"/>
              <a:t>Fourth level</a:t>
            </a:r>
            <a:endParaRPr lang="zh-CN" altLang="en-US"/>
          </a:p>
          <a:p>
            <a:pPr lvl="4" indent="14859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9123" name="页脚占位符 5"/>
          <p:cNvSpPr/>
          <p:nvPr>
            <p:ph type="ftr" sz="quarter" idx="39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24" name="灯片编号占位符 6"/>
          <p:cNvSpPr/>
          <p:nvPr>
            <p:ph type="sldNum" sz="quarter" idx="49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595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p/>
        </p:txBody>
      </p:sp>
      <p:sp>
        <p:nvSpPr>
          <p:cNvPr id="1048679" name="文本占位符 2"/>
          <p:cNvSpPr/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6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049063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64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65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8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8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89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90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72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73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74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0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049008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09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10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03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04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05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3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35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36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37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2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29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30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31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32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4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5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52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53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54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55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45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46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47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82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3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3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40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41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42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43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7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77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78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1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14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15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16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19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20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21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24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25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26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0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049008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09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10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03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04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05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3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35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36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37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2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29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30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31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32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4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5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52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53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54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55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45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46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47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82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3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9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93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94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95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3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40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41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42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43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1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14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15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16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19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20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21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24" name="Date Placeholder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25" name="Slide Number Placeholder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26" name="Footer Placeholder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9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98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099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0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101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0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0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1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0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107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08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10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67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68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6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0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11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112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15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116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117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118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08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08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83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84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85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353F48"/>
        </a:solidFill>
        <a:effectLst/>
      </p:bgPr>
    </p:bg>
    <p:spTree>
      <p:nvGrpSpPr>
        <p:cNvPr id="2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6" name="标题占位符 1"/>
          <p:cNvSpPr/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49057" name="文本占位符 2"/>
          <p:cNvSpPr/>
          <p:nvPr>
            <p:ph type="body" idx="9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 indent="114300"/>
            <a:r>
              <a:rPr lang="zh-CN" altLang="en-US"/>
              <a:t>Second level</a:t>
            </a:r>
            <a:endParaRPr lang="zh-CN" altLang="en-US"/>
          </a:p>
          <a:p>
            <a:pPr lvl="2" indent="571500"/>
            <a:r>
              <a:rPr lang="zh-CN" altLang="en-US"/>
              <a:t>Third level</a:t>
            </a:r>
            <a:endParaRPr lang="zh-CN" altLang="en-US"/>
          </a:p>
          <a:p>
            <a:pPr lvl="3" indent="1028700"/>
            <a:r>
              <a:rPr lang="zh-CN" altLang="en-US"/>
              <a:t>Fourth level</a:t>
            </a:r>
            <a:endParaRPr lang="zh-CN" altLang="en-US"/>
          </a:p>
          <a:p>
            <a:pPr lvl="4" indent="14859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9058" name="日期占位符 3"/>
          <p:cNvSpPr/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59" name="页脚占位符 4"/>
          <p:cNvSpPr/>
          <p:nvPr>
            <p:ph type="ftr" sz="quarter" idx="2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9060" name="灯片编号占位符 5"/>
          <p:cNvSpPr/>
          <p:nvPr>
            <p:ph type="sldNum" sz="quarter" idx="3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353F48"/>
        </a:solidFill>
        <a:effectLst/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/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48577" name="文本占位符 2"/>
          <p:cNvSpPr/>
          <p:nvPr>
            <p:ph type="body" idx="9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 indent="114300"/>
            <a:r>
              <a:rPr lang="zh-CN" altLang="en-US"/>
              <a:t>Second level</a:t>
            </a:r>
            <a:endParaRPr lang="zh-CN" altLang="en-US"/>
          </a:p>
          <a:p>
            <a:pPr lvl="2" indent="571500"/>
            <a:r>
              <a:rPr lang="zh-CN" altLang="en-US"/>
              <a:t>Third level</a:t>
            </a:r>
            <a:endParaRPr lang="zh-CN" altLang="en-US"/>
          </a:p>
          <a:p>
            <a:pPr lvl="3" indent="1028700"/>
            <a:r>
              <a:rPr lang="zh-CN" altLang="en-US"/>
              <a:t>Fourth level</a:t>
            </a:r>
            <a:endParaRPr lang="zh-CN" altLang="en-US"/>
          </a:p>
          <a:p>
            <a:pPr lvl="4" indent="14859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8578" name="Date Placeholder 3"/>
          <p:cNvSpPr/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79" name="Footer Placeholder 4"/>
          <p:cNvSpPr/>
          <p:nvPr>
            <p:ph type="ftr" sz="quarter" idx="2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3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353F48"/>
        </a:solidFill>
        <a:effectLst/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/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48577" name="文本占位符 2"/>
          <p:cNvSpPr/>
          <p:nvPr>
            <p:ph type="body" idx="9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 indent="114300"/>
            <a:r>
              <a:rPr lang="zh-CN" altLang="en-US"/>
              <a:t>Second level</a:t>
            </a:r>
            <a:endParaRPr lang="zh-CN" altLang="en-US"/>
          </a:p>
          <a:p>
            <a:pPr lvl="2" indent="571500"/>
            <a:r>
              <a:rPr lang="zh-CN" altLang="en-US"/>
              <a:t>Third level</a:t>
            </a:r>
            <a:endParaRPr lang="zh-CN" altLang="en-US"/>
          </a:p>
          <a:p>
            <a:pPr lvl="3" indent="1028700"/>
            <a:r>
              <a:rPr lang="zh-CN" altLang="en-US"/>
              <a:t>Fourth level</a:t>
            </a:r>
            <a:endParaRPr lang="zh-CN" altLang="en-US"/>
          </a:p>
          <a:p>
            <a:pPr lvl="4" indent="14859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8578" name="Date Placeholder 3"/>
          <p:cNvSpPr/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79" name="Footer Placeholder 4"/>
          <p:cNvSpPr/>
          <p:nvPr>
            <p:ph type="ftr" sz="quarter" idx="2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3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Arial" panose="020B0604020202020204" pitchFamily="34" charset="0"/>
          <a:ea typeface="Arial" panose="020B0604020202020204" pitchFamily="34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矩形 5"/>
          <p:cNvSpPr/>
          <p:nvPr/>
        </p:nvSpPr>
        <p:spPr>
          <a:xfrm>
            <a:off x="0" y="5805487"/>
            <a:ext cx="12192000" cy="105251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5" name="文本框 6"/>
          <p:cNvSpPr txBox="1"/>
          <p:nvPr/>
        </p:nvSpPr>
        <p:spPr>
          <a:xfrm>
            <a:off x="5352279" y="2522059"/>
            <a:ext cx="6600825" cy="19380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US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FM Generator </a:t>
            </a:r>
            <a:endParaRPr lang="en-US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/>
            <a:r>
              <a:rPr lang="en-US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Using ICL 8038</a:t>
            </a:r>
            <a:endParaRPr lang="en-US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6" name="文本框 10"/>
          <p:cNvSpPr txBox="1"/>
          <p:nvPr/>
        </p:nvSpPr>
        <p:spPr>
          <a:xfrm>
            <a:off x="1912436" y="1357312"/>
            <a:ext cx="8367126" cy="5835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l"/>
            <a:r>
              <a:rPr lang="en-US" altLang="zh-CN" sz="3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Communication Engineering </a:t>
            </a:r>
            <a:r>
              <a:rPr lang="en-US" altLang="en-US" sz="3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Course Project</a:t>
            </a:r>
            <a:endParaRPr lang="en-US" altLang="zh-CN" sz="3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7" name="任意多边形 12"/>
          <p:cNvSpPr/>
          <p:nvPr/>
        </p:nvSpPr>
        <p:spPr>
          <a:xfrm>
            <a:off x="0" y="2528887"/>
            <a:ext cx="5092366" cy="4329112"/>
          </a:xfrm>
          <a:custGeom>
            <a:avLst/>
            <a:gdLst/>
            <a:ahLst/>
            <a:cxnLst/>
            <a:rect l="0" t="0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8" name="椭圆 15"/>
          <p:cNvSpPr/>
          <p:nvPr/>
        </p:nvSpPr>
        <p:spPr>
          <a:xfrm>
            <a:off x="4441825" y="4718049"/>
            <a:ext cx="1089025" cy="10874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9" name="椭圆 16"/>
          <p:cNvSpPr/>
          <p:nvPr/>
        </p:nvSpPr>
        <p:spPr>
          <a:xfrm>
            <a:off x="10610850" y="730250"/>
            <a:ext cx="411162" cy="4095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0" name="椭圆 17"/>
          <p:cNvSpPr/>
          <p:nvPr/>
        </p:nvSpPr>
        <p:spPr>
          <a:xfrm>
            <a:off x="11387138" y="1357312"/>
            <a:ext cx="258762" cy="2587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1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2" name="Text Box 1048591"/>
          <p:cNvSpPr txBox="1"/>
          <p:nvPr/>
        </p:nvSpPr>
        <p:spPr>
          <a:xfrm>
            <a:off x="5530849" y="5805487"/>
            <a:ext cx="4097922" cy="95313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SY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 E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T-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A 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 B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at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ch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 B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2</a:t>
            </a:r>
            <a:endParaRPr lang="en-US" sz="28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Gr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ou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p </a:t>
            </a:r>
            <a:r>
              <a:rPr lang="en-US" sz="2800">
                <a:solidFill>
                  <a:srgbClr val="FFFFFF"/>
                </a:solidFill>
                <a:latin typeface="Malgun Gothic" panose="020B0503020000020004" charset="-127"/>
                <a:ea typeface="Malgun Gothic" panose="020B0503020000020004" charset="-127"/>
              </a:rPr>
              <a:t>3</a:t>
            </a:r>
            <a:endParaRPr lang="en-US" sz="28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048593" name="Text Box 1048592"/>
          <p:cNvSpPr txBox="1"/>
          <p:nvPr/>
        </p:nvSpPr>
        <p:spPr>
          <a:xfrm>
            <a:off x="38600" y="3600450"/>
            <a:ext cx="4000000" cy="2245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Na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me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o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f 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St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uden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ts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:</a:t>
            </a:r>
            <a:endParaRPr lang="en-US" sz="2800">
              <a:solidFill>
                <a:srgbClr val="CCFECC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sz="2800">
              <a:solidFill>
                <a:srgbClr val="CCFECC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Sh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re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ya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sh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Bhatkar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-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4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1</a:t>
            </a:r>
            <a:endParaRPr lang="en-US" sz="2800">
              <a:solidFill>
                <a:srgbClr val="CCFECC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Ni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sh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it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Chaudhari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-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5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5</a:t>
            </a:r>
            <a:endParaRPr lang="en-US" sz="2800">
              <a:solidFill>
                <a:srgbClr val="CCFECC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R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ut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ur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aj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D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es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ai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-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 6</a:t>
            </a:r>
            <a:r>
              <a:rPr lang="en-US" sz="2800">
                <a:solidFill>
                  <a:srgbClr val="CCFECC"/>
                </a:solidFill>
                <a:latin typeface="Malgun Gothic" panose="020B0503020000020004" charset="-127"/>
                <a:ea typeface="Malgun Gothic" panose="020B0503020000020004" charset="-127"/>
              </a:rPr>
              <a:t>1</a:t>
            </a:r>
            <a:endParaRPr lang="en-US" sz="2800">
              <a:solidFill>
                <a:srgbClr val="CCFECC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880" y="285750"/>
            <a:ext cx="11616055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INDIVIDUAL CONTRIBUTION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065" y="1386840"/>
            <a:ext cx="1140587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Individual Contribution : All contributed equally in the project. We took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5 meets online and designed the circuit on the meet itself, so everyone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has their own circuit.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Considering the contrary that we particularly distributed the topics initially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within ourselves so initially we were working on the following: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 *Simulation of the circuit on particular software. </a:t>
            </a:r>
            <a:r>
              <a:rPr lang="en-IN" sz="16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(SARANG BHANAP)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*IC 8038 and it’s properties. </a:t>
            </a:r>
            <a:r>
              <a:rPr lang="en-IN" sz="16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(</a:t>
            </a:r>
            <a:r>
              <a:rPr lang="en-IN" sz="16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SHREYASH BHATKAR &amp; RUTURAJ DESAI)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*Connections within the circuit and finding suitable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components.</a:t>
            </a:r>
            <a:r>
              <a:rPr lang="en-IN" sz="16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(</a:t>
            </a:r>
            <a:r>
              <a:rPr lang="en-IN" sz="16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NISHIT CHAUDHARI &amp; KAPIL BHALE </a:t>
            </a:r>
            <a:r>
              <a:rPr lang="en-IN" sz="16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)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And at the end we worked on every objective individually which is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mentioned above.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245" y="285750"/>
            <a:ext cx="78219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CONCLUSION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065" y="1972945"/>
            <a:ext cx="114058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You can build this circuit on universal PCB board on the wiring, and various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components can see carefully.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For the devices has various polarity should be careful in the assembly circuit.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They include the electrolytic capacitors, potentiometer, resistors and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Pin of the IC is not an error.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But if the model is developed it may have to invest a lot. Which device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has the additional duty is different.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But the important point is to make circuit more stable and Adjustment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to the desired waveform.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5" descr="C:\Users\Kishor\Pictures\Screenshots\Screenshot (5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05510" y="580390"/>
            <a:ext cx="10381615" cy="592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1051560"/>
            <a:ext cx="4013200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92405" y="285750"/>
            <a:ext cx="78219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REFERENCES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065" y="1972945"/>
            <a:ext cx="1140587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http://dev-author.kemin.com/ic8083.pdf</a:t>
            </a:r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http://www.ecs.umass.edu/ece212/ECE212_lab6.pdf</a:t>
            </a:r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(to study more about</a:t>
            </a:r>
            <a:endParaRPr lang="en-IN"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fm generator)</a:t>
            </a:r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https://www.mit.edu/~6.331/icl8038data.pdf</a:t>
            </a:r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(DataSheet)</a:t>
            </a:r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https://en.wikipedia.org/wiki/Function_generato</a:t>
            </a:r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r</a:t>
            </a:r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   </a:t>
            </a:r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https://www.eleccircuit.com/mini-function-generator-circuit-using-icl8038</a:t>
            </a:r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  </a:t>
            </a:r>
            <a:r>
              <a:rPr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/#Basic_circuit</a:t>
            </a:r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   https://wwwusers.ts.infn.it/~milotti/Didattica/Segnali/Exp93f.pdf</a:t>
            </a:r>
            <a:endParaRPr lang="en-IN"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   https://www.mit.edu/~6.331/icl8038data.pdf</a:t>
            </a:r>
            <a:endParaRPr lang="en-IN" sz="2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92" name="文本框 6"/>
          <p:cNvSpPr txBox="1"/>
          <p:nvPr/>
        </p:nvSpPr>
        <p:spPr>
          <a:xfrm>
            <a:off x="4986337" y="2078037"/>
            <a:ext cx="6035675" cy="119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r>
              <a:rPr lang="en-I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!</a:t>
            </a:r>
            <a:endParaRPr lang="en-IN" altLang="en-US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97" name="椭圆 15"/>
          <p:cNvSpPr/>
          <p:nvPr/>
        </p:nvSpPr>
        <p:spPr>
          <a:xfrm>
            <a:off x="3533775" y="5011737"/>
            <a:ext cx="1089025" cy="10874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98" name="椭圆 16"/>
          <p:cNvSpPr/>
          <p:nvPr/>
        </p:nvSpPr>
        <p:spPr>
          <a:xfrm>
            <a:off x="10610850" y="730250"/>
            <a:ext cx="411162" cy="4095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99" name="椭圆 17"/>
          <p:cNvSpPr/>
          <p:nvPr/>
        </p:nvSpPr>
        <p:spPr>
          <a:xfrm>
            <a:off x="11387138" y="1357312"/>
            <a:ext cx="258762" cy="2587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9000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048597" name="等腰三角形 4"/>
          <p:cNvSpPr/>
          <p:nvPr/>
        </p:nvSpPr>
        <p:spPr>
          <a:xfrm rot="10800000">
            <a:off x="7808912" y="0"/>
            <a:ext cx="1600200" cy="762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048598" name="等腰三角形 5"/>
          <p:cNvSpPr/>
          <p:nvPr/>
        </p:nvSpPr>
        <p:spPr>
          <a:xfrm rot="2033691">
            <a:off x="9542462" y="1358900"/>
            <a:ext cx="854075" cy="736600"/>
          </a:xfrm>
          <a:prstGeom prst="triangle">
            <a:avLst>
              <a:gd name="adj" fmla="val 50000"/>
            </a:avLst>
          </a:prstGeom>
          <a:noFill/>
          <a:ln w="571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048599" name="椭圆 6"/>
          <p:cNvSpPr/>
          <p:nvPr/>
        </p:nvSpPr>
        <p:spPr>
          <a:xfrm>
            <a:off x="10979150" y="928687"/>
            <a:ext cx="254000" cy="254000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048600" name="椭圆 7"/>
          <p:cNvSpPr/>
          <p:nvPr/>
        </p:nvSpPr>
        <p:spPr>
          <a:xfrm>
            <a:off x="593725" y="5983287"/>
            <a:ext cx="644525" cy="646112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grpSp>
        <p:nvGrpSpPr>
          <p:cNvPr id="48" name="Group 47"/>
          <p:cNvGrpSpPr/>
          <p:nvPr/>
        </p:nvGrpSpPr>
        <p:grpSpPr>
          <a:xfrm rot="0">
            <a:off x="2342739" y="1203566"/>
            <a:ext cx="260350" cy="357187"/>
            <a:chOff x="4218255" y="2644947"/>
            <a:chExt cx="179475" cy="246054"/>
          </a:xfrm>
        </p:grpSpPr>
        <p:sp>
          <p:nvSpPr>
            <p:cNvPr id="1048601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02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0">
            <a:off x="3009900" y="1088313"/>
            <a:ext cx="7044635" cy="2830622"/>
            <a:chOff x="6693091" y="2106668"/>
            <a:chExt cx="4057650" cy="2672584"/>
          </a:xfrm>
        </p:grpSpPr>
        <p:grpSp>
          <p:nvGrpSpPr>
            <p:cNvPr id="50" name="Group 49"/>
            <p:cNvGrpSpPr/>
            <p:nvPr/>
          </p:nvGrpSpPr>
          <p:grpSpPr>
            <a:xfrm rot="0">
              <a:off x="6693091" y="2106668"/>
              <a:ext cx="4057650" cy="434671"/>
              <a:chOff x="6380050" y="1512875"/>
              <a:chExt cx="4057650" cy="434671"/>
            </a:xfrm>
          </p:grpSpPr>
          <p:sp>
            <p:nvSpPr>
              <p:cNvPr id="1048603" name="文本框 128"/>
              <p:cNvSpPr txBox="1"/>
              <p:nvPr/>
            </p:nvSpPr>
            <p:spPr>
              <a:xfrm>
                <a:off x="7848842" y="1512875"/>
                <a:ext cx="2588858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Objectives and Aim</a:t>
                </a:r>
                <a:endParaRPr lang="zh-CN" altLang="en-US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04" name="文本框 129"/>
              <p:cNvSpPr txBox="1"/>
              <p:nvPr/>
            </p:nvSpPr>
            <p:spPr>
              <a:xfrm>
                <a:off x="6380050" y="1512875"/>
                <a:ext cx="1596512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01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28" name="直接连接符 27"/>
              <p:cNvCxnSpPr/>
              <p:nvPr/>
            </p:nvCxnSpPr>
            <p:spPr>
              <a:xfrm flipV="1">
                <a:off x="7692913" y="1566841"/>
                <a:ext cx="130175" cy="331730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  <p:grpSp>
          <p:nvGrpSpPr>
            <p:cNvPr id="51" name="Group 50"/>
            <p:cNvGrpSpPr/>
            <p:nvPr/>
          </p:nvGrpSpPr>
          <p:grpSpPr>
            <a:xfrm rot="0">
              <a:off x="6693091" y="2853697"/>
              <a:ext cx="4057650" cy="434671"/>
              <a:chOff x="6380050" y="2271700"/>
              <a:chExt cx="4057650" cy="434671"/>
            </a:xfrm>
          </p:grpSpPr>
          <p:sp>
            <p:nvSpPr>
              <p:cNvPr id="1048605" name="文本框 127"/>
              <p:cNvSpPr txBox="1"/>
              <p:nvPr/>
            </p:nvSpPr>
            <p:spPr>
              <a:xfrm>
                <a:off x="7848842" y="2271700"/>
                <a:ext cx="2588858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Funct</a:t>
                </a:r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ions of ICL 8038</a:t>
                </a:r>
                <a:endParaRPr lang="zh-CN" altLang="en-US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06" name="文本框 130"/>
              <p:cNvSpPr txBox="1"/>
              <p:nvPr/>
            </p:nvSpPr>
            <p:spPr>
              <a:xfrm>
                <a:off x="6380050" y="2271700"/>
                <a:ext cx="1596512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02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29" name="直接连接符 24"/>
              <p:cNvCxnSpPr/>
              <p:nvPr/>
            </p:nvCxnSpPr>
            <p:spPr>
              <a:xfrm flipV="1">
                <a:off x="7692913" y="2337332"/>
                <a:ext cx="130175" cy="331730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  <p:grpSp>
          <p:nvGrpSpPr>
            <p:cNvPr id="52" name="Group 51"/>
            <p:cNvGrpSpPr/>
            <p:nvPr/>
          </p:nvGrpSpPr>
          <p:grpSpPr>
            <a:xfrm rot="0">
              <a:off x="6693091" y="3599139"/>
              <a:ext cx="4057650" cy="434671"/>
              <a:chOff x="6380050" y="3030525"/>
              <a:chExt cx="4057650" cy="434671"/>
            </a:xfrm>
          </p:grpSpPr>
          <p:sp>
            <p:nvSpPr>
              <p:cNvPr id="1048607" name="文本框 126"/>
              <p:cNvSpPr txBox="1"/>
              <p:nvPr/>
            </p:nvSpPr>
            <p:spPr>
              <a:xfrm>
                <a:off x="7848842" y="3030525"/>
                <a:ext cx="2588858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PIN Diagra</a:t>
                </a:r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m and Data Sheet</a:t>
                </a:r>
                <a:endParaRPr lang="zh-CN" altLang="en-US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08" name="文本框 131"/>
              <p:cNvSpPr txBox="1"/>
              <p:nvPr/>
            </p:nvSpPr>
            <p:spPr>
              <a:xfrm>
                <a:off x="6380050" y="3030525"/>
                <a:ext cx="1596512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03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30" name="直接连接符 21"/>
              <p:cNvCxnSpPr/>
              <p:nvPr/>
            </p:nvCxnSpPr>
            <p:spPr>
              <a:xfrm flipV="1">
                <a:off x="7692913" y="3107823"/>
                <a:ext cx="130175" cy="331731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  <p:grpSp>
          <p:nvGrpSpPr>
            <p:cNvPr id="53" name="Group 52"/>
            <p:cNvGrpSpPr/>
            <p:nvPr/>
          </p:nvGrpSpPr>
          <p:grpSpPr>
            <a:xfrm rot="0">
              <a:off x="6693091" y="4344581"/>
              <a:ext cx="4057650" cy="434671"/>
              <a:chOff x="6380050" y="3787762"/>
              <a:chExt cx="4057650" cy="434671"/>
            </a:xfrm>
          </p:grpSpPr>
          <p:sp>
            <p:nvSpPr>
              <p:cNvPr id="1048609" name="文本框 125"/>
              <p:cNvSpPr txBox="1"/>
              <p:nvPr/>
            </p:nvSpPr>
            <p:spPr>
              <a:xfrm>
                <a:off x="7848842" y="3787762"/>
                <a:ext cx="2588858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Frequency Modulation</a:t>
                </a:r>
                <a:endParaRPr lang="zh-CN" altLang="en-US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10" name="文本框 132"/>
              <p:cNvSpPr txBox="1"/>
              <p:nvPr/>
            </p:nvSpPr>
            <p:spPr>
              <a:xfrm>
                <a:off x="6380050" y="3787762"/>
                <a:ext cx="1596512" cy="434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04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31" name="直接连接符 18"/>
              <p:cNvCxnSpPr/>
              <p:nvPr/>
            </p:nvCxnSpPr>
            <p:spPr>
              <a:xfrm flipV="1">
                <a:off x="7692913" y="3878314"/>
                <a:ext cx="130175" cy="331731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</p:grpSp>
      <p:grpSp>
        <p:nvGrpSpPr>
          <p:cNvPr id="54" name="Group 53"/>
          <p:cNvGrpSpPr/>
          <p:nvPr/>
        </p:nvGrpSpPr>
        <p:grpSpPr>
          <a:xfrm rot="0">
            <a:off x="2342738" y="1956834"/>
            <a:ext cx="260350" cy="357187"/>
            <a:chOff x="4218255" y="2644947"/>
            <a:chExt cx="179475" cy="246054"/>
          </a:xfrm>
        </p:grpSpPr>
        <p:sp>
          <p:nvSpPr>
            <p:cNvPr id="1048611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12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0">
            <a:off x="2342738" y="2838862"/>
            <a:ext cx="260350" cy="357187"/>
            <a:chOff x="4218255" y="2644947"/>
            <a:chExt cx="179475" cy="246054"/>
          </a:xfrm>
        </p:grpSpPr>
        <p:sp>
          <p:nvSpPr>
            <p:cNvPr id="1048613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14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0">
            <a:off x="2342738" y="3573813"/>
            <a:ext cx="260350" cy="357187"/>
            <a:chOff x="4218255" y="2644947"/>
            <a:chExt cx="179475" cy="246054"/>
          </a:xfrm>
        </p:grpSpPr>
        <p:sp>
          <p:nvSpPr>
            <p:cNvPr id="104861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1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104861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898989"/>
                </a:solidFill>
                <a:latin typeface="Malgun Gothic" panose="020B0503020000020004" charset="-127"/>
                <a:ea typeface="Malgun Gothic" panose="020B0503020000020004" charset="-127"/>
                <a:sym typeface="Arial" panose="020B0604020202020204" pitchFamily="34" charset="0"/>
              </a:rPr>
              <a:t> </a:t>
            </a:r>
            <a:endParaRPr lang="zh-CN" altLang="en-US" sz="2400">
              <a:solidFill>
                <a:srgbClr val="898989"/>
              </a:solidFill>
              <a:latin typeface="Malgun Gothic" panose="020B0503020000020004" charset="-127"/>
              <a:ea typeface="Malgun Gothic" panose="020B0503020000020004" charset="-127"/>
              <a:sym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rot="0">
            <a:off x="2342738" y="4308764"/>
            <a:ext cx="260350" cy="357187"/>
            <a:chOff x="4218255" y="2644947"/>
            <a:chExt cx="179475" cy="246054"/>
          </a:xfrm>
        </p:grpSpPr>
        <p:sp>
          <p:nvSpPr>
            <p:cNvPr id="1048618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19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rot="0">
            <a:off x="2342739" y="5949155"/>
            <a:ext cx="260350" cy="357187"/>
            <a:chOff x="4218255" y="2644947"/>
            <a:chExt cx="179475" cy="246054"/>
          </a:xfrm>
        </p:grpSpPr>
        <p:sp>
          <p:nvSpPr>
            <p:cNvPr id="1048620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21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0">
            <a:off x="2342738" y="5169480"/>
            <a:ext cx="260349" cy="357187"/>
            <a:chOff x="4218255" y="2589740"/>
            <a:chExt cx="179475" cy="246054"/>
          </a:xfrm>
        </p:grpSpPr>
        <p:sp>
          <p:nvSpPr>
            <p:cNvPr id="1048622" name="Freeform 26"/>
            <p:cNvSpPr/>
            <p:nvPr/>
          </p:nvSpPr>
          <p:spPr>
            <a:xfrm>
              <a:off x="4218255" y="2589740"/>
              <a:ext cx="179475" cy="246054"/>
            </a:xfrm>
            <a:custGeom>
              <a:avLst/>
              <a:gdLst/>
              <a:ahLst/>
              <a:cxnLst/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rgbClr val="99CA3B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en-US" altLang="zh-CN" sz="2400"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  <p:sp>
          <p:nvSpPr>
            <p:cNvPr id="1048623" name="Oval 27"/>
            <p:cNvSpPr/>
            <p:nvPr/>
          </p:nvSpPr>
          <p:spPr>
            <a:xfrm>
              <a:off x="4252992" y="2608556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等线" pitchFamily="2" charset="-122"/>
                  <a:ea typeface="等线" pitchFamily="2" charset="-122"/>
                </a:defRPr>
              </a:lvl5pPr>
            </a:lstStyle>
            <a:p>
              <a:pPr lvl="0"/>
              <a:endParaRPr lang="zh-CN" altLang="en-US" sz="2400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3009899" y="4308764"/>
            <a:ext cx="6956629" cy="2830623"/>
            <a:chOff x="6693091" y="2106668"/>
            <a:chExt cx="4057650" cy="2672585"/>
          </a:xfrm>
        </p:grpSpPr>
        <p:grpSp>
          <p:nvGrpSpPr>
            <p:cNvPr id="61" name="Group 60"/>
            <p:cNvGrpSpPr/>
            <p:nvPr/>
          </p:nvGrpSpPr>
          <p:grpSpPr>
            <a:xfrm rot="0">
              <a:off x="6693091" y="2106668"/>
              <a:ext cx="4057650" cy="434672"/>
              <a:chOff x="6380050" y="1512875"/>
              <a:chExt cx="4057650" cy="434672"/>
            </a:xfrm>
          </p:grpSpPr>
          <p:sp>
            <p:nvSpPr>
              <p:cNvPr id="1048624" name="文本框 128"/>
              <p:cNvSpPr txBox="1"/>
              <p:nvPr/>
            </p:nvSpPr>
            <p:spPr>
              <a:xfrm>
                <a:off x="7848842" y="1512875"/>
                <a:ext cx="2588858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Simulated Results</a:t>
                </a:r>
                <a:endParaRPr lang="zh-CN" altLang="en-US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25" name="文本框 129"/>
              <p:cNvSpPr txBox="1"/>
              <p:nvPr/>
            </p:nvSpPr>
            <p:spPr>
              <a:xfrm>
                <a:off x="6380050" y="1512875"/>
                <a:ext cx="1596512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05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32" name="直接连接符 27"/>
              <p:cNvCxnSpPr/>
              <p:nvPr/>
            </p:nvCxnSpPr>
            <p:spPr>
              <a:xfrm flipV="1">
                <a:off x="7692913" y="1566841"/>
                <a:ext cx="130175" cy="331730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  <p:grpSp>
          <p:nvGrpSpPr>
            <p:cNvPr id="62" name="Group 61"/>
            <p:cNvGrpSpPr/>
            <p:nvPr/>
          </p:nvGrpSpPr>
          <p:grpSpPr>
            <a:xfrm rot="0">
              <a:off x="6693091" y="2853697"/>
              <a:ext cx="4057650" cy="434672"/>
              <a:chOff x="6380050" y="2271700"/>
              <a:chExt cx="4057650" cy="434672"/>
            </a:xfrm>
          </p:grpSpPr>
          <p:sp>
            <p:nvSpPr>
              <p:cNvPr id="1048626" name="文本框 127"/>
              <p:cNvSpPr txBox="1"/>
              <p:nvPr/>
            </p:nvSpPr>
            <p:spPr>
              <a:xfrm>
                <a:off x="7848842" y="2271700"/>
                <a:ext cx="2588858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Individual Efforts and Timeline </a:t>
                </a:r>
                <a:endParaRPr lang="en-US" altLang="en-US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27" name="文本框 130"/>
              <p:cNvSpPr txBox="1"/>
              <p:nvPr/>
            </p:nvSpPr>
            <p:spPr>
              <a:xfrm>
                <a:off x="6380050" y="2271700"/>
                <a:ext cx="1596512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06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33" name="直接连接符 24"/>
              <p:cNvCxnSpPr/>
              <p:nvPr/>
            </p:nvCxnSpPr>
            <p:spPr>
              <a:xfrm flipV="1">
                <a:off x="7692913" y="2337332"/>
                <a:ext cx="130175" cy="331730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  <p:grpSp>
          <p:nvGrpSpPr>
            <p:cNvPr id="63" name="Group 62"/>
            <p:cNvGrpSpPr/>
            <p:nvPr/>
          </p:nvGrpSpPr>
          <p:grpSpPr>
            <a:xfrm rot="0">
              <a:off x="6693091" y="3599139"/>
              <a:ext cx="4057650" cy="434672"/>
              <a:chOff x="6380050" y="3030525"/>
              <a:chExt cx="4057650" cy="434672"/>
            </a:xfrm>
          </p:grpSpPr>
          <p:sp>
            <p:nvSpPr>
              <p:cNvPr id="1048628" name="文本框 126"/>
              <p:cNvSpPr txBox="1"/>
              <p:nvPr/>
            </p:nvSpPr>
            <p:spPr>
              <a:xfrm>
                <a:off x="7848842" y="3030525"/>
                <a:ext cx="2588858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en-US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Conclusion and References</a:t>
                </a:r>
                <a:endParaRPr lang="zh-CN" altLang="en-US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29" name="文本框 131"/>
              <p:cNvSpPr txBox="1"/>
              <p:nvPr/>
            </p:nvSpPr>
            <p:spPr>
              <a:xfrm>
                <a:off x="6380050" y="3030525"/>
                <a:ext cx="1596512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r>
                  <a:rPr lang="en-US" altLang="zh-CN" sz="2400">
                    <a:solidFill>
                      <a:srgbClr val="FFFFFF"/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Part 07</a:t>
                </a:r>
                <a:endParaRPr lang="en-US" altLang="zh-CN" sz="2400">
                  <a:solidFill>
                    <a:srgbClr val="FFFFFF"/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145734" name="直接连接符 21"/>
              <p:cNvCxnSpPr/>
              <p:nvPr/>
            </p:nvCxnSpPr>
            <p:spPr>
              <a:xfrm flipV="1">
                <a:off x="7692913" y="3107823"/>
                <a:ext cx="130175" cy="331731"/>
              </a:xfrm>
              <a:prstGeom prst="line">
                <a:avLst/>
              </a:prstGeom>
              <a:noFill/>
              <a:ln w="19050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cxnSp>
        </p:grpSp>
        <p:grpSp>
          <p:nvGrpSpPr>
            <p:cNvPr id="64" name="Group 63"/>
            <p:cNvGrpSpPr/>
            <p:nvPr/>
          </p:nvGrpSpPr>
          <p:grpSpPr>
            <a:xfrm rot="0">
              <a:off x="6693091" y="4344581"/>
              <a:ext cx="4057650" cy="434672"/>
              <a:chOff x="6380050" y="3787762"/>
              <a:chExt cx="4057650" cy="434672"/>
            </a:xfrm>
          </p:grpSpPr>
          <p:sp>
            <p:nvSpPr>
              <p:cNvPr id="1048630" name="文本框 125"/>
              <p:cNvSpPr txBox="1"/>
              <p:nvPr/>
            </p:nvSpPr>
            <p:spPr>
              <a:xfrm>
                <a:off x="7848842" y="3787762"/>
                <a:ext cx="2588858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endParaRPr lang="zh-CN" altLang="en-US" sz="2400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sp>
            <p:nvSpPr>
              <p:cNvPr id="1048631" name="文本框 132"/>
              <p:cNvSpPr txBox="1"/>
              <p:nvPr/>
            </p:nvSpPr>
            <p:spPr>
              <a:xfrm>
                <a:off x="6380050" y="3787762"/>
                <a:ext cx="1596512" cy="434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等线" pitchFamily="2" charset="-122"/>
                    <a:ea typeface="等线" pitchFamily="2" charset="-122"/>
                  </a:defRPr>
                </a:lvl5pPr>
              </a:lstStyle>
              <a:p>
                <a:pPr lvl="0"/>
                <a:endParaRPr sz="2400"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91770" y="285750"/>
            <a:ext cx="78219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OBJECTIVES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065" y="1816735"/>
            <a:ext cx="1140587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To do a detailed study of ICL 8038, it’s pin diagram, datasheets and all the functions.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To generate a vast structures of waveforms, which IC 8038 can generate.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Produce high accuracy sine, square, triangular, saw tooth and pulse waveforms with a 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 minimum of external components.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Then do the frequency modulation of the generated forms of waves using the designed 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 circuit.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Function generators are used in the development, test and repair of electronic equipment. 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 For example, they may be used as a signal source to test amplifiers or to introduce an 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altLang="en-US" sz="20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 error signal into a control loop.</a:t>
            </a:r>
            <a:endParaRPr lang="en-IN" altLang="en-US" sz="20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245" y="285750"/>
            <a:ext cx="78219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About ICL 8038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065" y="1972945"/>
            <a:ext cx="114058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 ICL8038 waveform generator is a monolithic integrated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circuit capable of producing high accuracy 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sine, square,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triangular, sawtooth and pulse waveforms with a minimum of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external components.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 frequency (or repetition rate) can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be selected externally from 0.001Hz to more than 300kHz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using either resistors or capacitors, and frequency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modulation and sweeping can be accomplished with 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an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external voltage. 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 ICL8038 is fabricated with advanced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monolithic technology, using Schottky barrier diodes and thin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film resistors, and the output is stable over a wide range of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temperature and supply variations. 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These devices may be</a:t>
            </a:r>
            <a:r>
              <a:rPr lang="en-IN" alt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interfaced with phase locked loop circuitry to reduce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temperature drift to less than 250ppm/oC</a:t>
            </a:r>
            <a:endParaRPr lang="en-US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1" name="图片 5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123237" y="949325"/>
            <a:ext cx="4068762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2" name="图片 6" descr="C:\Users\SHREYASH S BHATKAR\Pictures\Saved Pictures\nasa-53884-unsplash.jpgnasa-53884-unsplash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85470"/>
            <a:ext cx="10256520" cy="5770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245" y="285750"/>
            <a:ext cx="78219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WORKING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270" y="1729740"/>
            <a:ext cx="6510655" cy="4991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2245" y="1966595"/>
            <a:ext cx="37852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- </a:t>
            </a:r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The circuit needs a dual power supply. A +15 -15 power supply as shown in the circuit is enough for the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purpose.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IN" alt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- </a:t>
            </a:r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The frequency of the output wave 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form can be adjusted using R7.It must be a 100K Log POT.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IN" alt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- </a:t>
            </a:r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The duty cycle can be adjusted 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using R3 , a 1K POT.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IN" alt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- </a:t>
            </a:r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The distortion of the wave form can be adjusted using R5 , a 100K POT.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IN" alt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- </a:t>
            </a:r>
            <a:r>
              <a:rPr lang="en-US" sz="16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Square,triangle &amp; sine waveforms can be obtained simultaneously at pins 9,3,2 respectively</a:t>
            </a:r>
            <a:endParaRPr lang="en-US" sz="16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245" y="285750"/>
            <a:ext cx="11798935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FREQUENCY MODULATION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2245" y="1709420"/>
            <a:ext cx="114058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Frequency modulation (FM) is the standard technique for high-fidelity communications as is evident in the received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signals of the FM band (88-108 MHz) vs.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 AM band (450-1650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H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z).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 main reason for the improved fidelity is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that FM detectors, when properly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designed, are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not sensitive to random amplitude variations which are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dominant part of electrical noise (heard as static on the AM radio).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Frequency modulation is not only used in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commercial radio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broadcasts, but also in police and hospital communications, emergency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channels, TV sound,wireless (cellular) telephone systems, and radio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amateur bands above 30 MHz.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245" y="285750"/>
            <a:ext cx="11798935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FREQUENCY MODULATION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2245" y="1556385"/>
            <a:ext cx="1140587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In an FM signal, the frequency of the signal is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changed by the modulation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(baseband) signal while its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amplitude remains the same.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In an AM signal,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we now know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that it is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the amplitude (or the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envelope)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of the signal that is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changed by the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modulation signal.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2851150"/>
            <a:ext cx="8601075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文本框 128"/>
          <p:cNvSpPr txBox="1"/>
          <p:nvPr/>
        </p:nvSpPr>
        <p:spPr>
          <a:xfrm>
            <a:off x="182245" y="285750"/>
            <a:ext cx="78219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/>
            <a:r>
              <a:rPr lang="en-IN" altLang="zh-C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APPLICATIONS</a:t>
            </a:r>
            <a:endParaRPr lang="en-IN" altLang="zh-CN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Footer Placeholder 4"/>
          <p:cNvSpPr/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6" name="任意多边形 3"/>
          <p:cNvSpPr/>
          <p:nvPr/>
        </p:nvSpPr>
        <p:spPr>
          <a:xfrm flipH="1">
            <a:off x="9982200" y="2065337"/>
            <a:ext cx="2209800" cy="4792662"/>
          </a:xfrm>
          <a:custGeom>
            <a:avLst/>
            <a:gdLst/>
            <a:ahLst/>
            <a:cxnLst/>
            <a:rect l="0" t="0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</a:path>
            </a:pathLst>
          </a:custGeom>
          <a:solidFill>
            <a:srgbClr val="99CA3B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等线" pitchFamily="2" charset="-122"/>
                <a:ea typeface="等线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FFFFFF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065" y="1972945"/>
            <a:ext cx="1140587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Frequency modulation is widely used for FM radio broadcasting.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It is also used in telemetry, radar, seismic prospecting, and monitoring newborns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for seizures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via EEG, two-way radio systems, sound synthesis, magnetic 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tape-recording systems and some</a:t>
            </a:r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video-transmission systems.</a:t>
            </a:r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-The main advantages of FM over AM are: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	*Improved signal to noise ratio (about 25dB) w.r.t. to man made 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              interference.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	*Smaller geographical interference between neighboring stations.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	*Less radiated power.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algn="l"/>
            <a:r>
              <a:rPr lang="en-IN" sz="2200">
                <a:solidFill>
                  <a:schemeClr val="bg1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	*Well defined service areas for given transmitter power.</a:t>
            </a:r>
            <a:endParaRPr lang="en-IN" sz="2200">
              <a:solidFill>
                <a:schemeClr val="bg1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5278</Words>
  <Application>WPS Presentation</Application>
  <PresentationFormat/>
  <Paragraphs>217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等线</vt:lpstr>
      <vt:lpstr>Malgun Gothic</vt:lpstr>
      <vt:lpstr>Microsoft JhengHei UI</vt:lpstr>
      <vt:lpstr>Microsoft YaHei</vt:lpstr>
      <vt:lpstr>Arial Unicode MS</vt:lpstr>
      <vt:lpstr>Office 主题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SHREYASH S BHATKAR</cp:lastModifiedBy>
  <cp:revision>5</cp:revision>
  <dcterms:created xsi:type="dcterms:W3CDTF">2021-05-16T14:59:00Z</dcterms:created>
  <dcterms:modified xsi:type="dcterms:W3CDTF">2021-10-26T06:33:47Z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FA567012530741F6BE1CF34B3C6706B0</vt:lpwstr>
  </property>
</Properties>
</file>