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03" d="100"/>
          <a:sy n="103" d="100"/>
        </p:scale>
        <p:origin x="13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8/15/2019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8/15/2019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8/15/2019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8/15/2019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baltimorecity.gov/Crime/Crime-by-Neighborhood/6ayg-3z5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1348-FFDC-462D-8147-73983E21FD37}"/>
              </a:ext>
            </a:extLst>
          </p:cNvPr>
          <p:cNvSpPr>
            <a:spLocks noGrp="1"/>
          </p:cNvSpPr>
          <p:nvPr>
            <p:ph type="ctrTitle"/>
          </p:nvPr>
        </p:nvSpPr>
        <p:spPr/>
        <p:txBody>
          <a:bodyPr/>
          <a:lstStyle/>
          <a:p>
            <a:r>
              <a:rPr lang="en-US" sz="4000" dirty="0"/>
              <a:t>Crime and Healthy Food Priority Areas: The Case of Baltimore, MD</a:t>
            </a:r>
          </a:p>
        </p:txBody>
      </p:sp>
      <p:sp>
        <p:nvSpPr>
          <p:cNvPr id="3" name="Subtitle 2">
            <a:extLst>
              <a:ext uri="{FF2B5EF4-FFF2-40B4-BE49-F238E27FC236}">
                <a16:creationId xmlns:a16="http://schemas.microsoft.com/office/drawing/2014/main" id="{4F871481-5A86-448D-82FD-B7811A5D40CC}"/>
              </a:ext>
            </a:extLst>
          </p:cNvPr>
          <p:cNvSpPr>
            <a:spLocks noGrp="1"/>
          </p:cNvSpPr>
          <p:nvPr>
            <p:ph type="subTitle" idx="1"/>
          </p:nvPr>
        </p:nvSpPr>
        <p:spPr/>
        <p:txBody>
          <a:bodyPr/>
          <a:lstStyle/>
          <a:p>
            <a:r>
              <a:rPr lang="en-US" dirty="0"/>
              <a:t>D. Diego Torres, Ph.D.</a:t>
            </a:r>
          </a:p>
        </p:txBody>
      </p:sp>
    </p:spTree>
    <p:extLst>
      <p:ext uri="{BB962C8B-B14F-4D97-AF65-F5344CB8AC3E}">
        <p14:creationId xmlns:p14="http://schemas.microsoft.com/office/powerpoint/2010/main" val="256613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a:bodyPr>
          <a:lstStyle/>
          <a:p>
            <a:r>
              <a:rPr lang="en-US" sz="2200" b="1" dirty="0"/>
              <a:t>The aim of this project is to conduct a simple spatial analysis of the neighborhoods in the Baltimore metropolitan area. </a:t>
            </a:r>
          </a:p>
          <a:p>
            <a:r>
              <a:rPr lang="en-US" sz="2200" b="1" dirty="0"/>
              <a:t>Specifically, I first want to identify and visualize the location of grocery stores and supermarkets in Baltimore, Maryland. </a:t>
            </a:r>
          </a:p>
          <a:p>
            <a:r>
              <a:rPr lang="en-US" sz="2200" b="1" dirty="0"/>
              <a:t>Second, I want to visualize those locations in the context of crime in Baltimore neighborhoods. This will be accomplished by overlay store locations on a heat map of crime.</a:t>
            </a:r>
          </a:p>
          <a:p>
            <a:r>
              <a:rPr lang="en-US" sz="2200" b="1" dirty="0"/>
              <a:t>Finally, I identify high crime neighborhoods that have zero stores and I highlight these neighborhoods as potential locations of future stores to combat the Healthy Food Priority Food Areas.</a:t>
            </a:r>
          </a:p>
          <a:p>
            <a:endParaRPr lang="en-US" sz="2200" b="1" dirty="0"/>
          </a:p>
        </p:txBody>
      </p:sp>
    </p:spTree>
    <p:extLst>
      <p:ext uri="{BB962C8B-B14F-4D97-AF65-F5344CB8AC3E}">
        <p14:creationId xmlns:p14="http://schemas.microsoft.com/office/powerpoint/2010/main" val="336702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23">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Results</a:t>
            </a:r>
          </a:p>
        </p:txBody>
      </p:sp>
      <p:pic>
        <p:nvPicPr>
          <p:cNvPr id="28" name="Picture 27">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a:bodyPr>
          <a:lstStyle/>
          <a:p>
            <a:pPr marL="285750" indent="-285750">
              <a:buFont typeface="Arial" panose="020B0604020202020204" pitchFamily="34" charset="0"/>
              <a:buChar char="•"/>
            </a:pPr>
            <a:r>
              <a:rPr lang="en-US" sz="1400" dirty="0"/>
              <a:t>The City of Baltimore, MD consists of more than 200 neighborhoods.</a:t>
            </a:r>
          </a:p>
          <a:p>
            <a:pPr marL="285750" indent="-285750">
              <a:buFont typeface="Arial" panose="020B0604020202020204" pitchFamily="34" charset="0"/>
              <a:buChar char="•"/>
            </a:pPr>
            <a:r>
              <a:rPr lang="en-US" sz="1400" dirty="0"/>
              <a:t>Using Foursquare, I searched for grocery stores and supermarkets in Baltimore that were within 300 meters of each neighborhoods center.</a:t>
            </a:r>
          </a:p>
          <a:p>
            <a:pPr marL="285750" indent="-285750">
              <a:buFont typeface="Arial" panose="020B0604020202020204" pitchFamily="34" charset="0"/>
              <a:buChar char="•"/>
            </a:pPr>
            <a:r>
              <a:rPr lang="en-US" sz="1400" dirty="0"/>
              <a:t>There was a total of 59 stores found and they are shown on the map on the right.</a:t>
            </a:r>
          </a:p>
          <a:p>
            <a:pPr marL="285750" indent="-285750">
              <a:buFont typeface="Arial" panose="020B0604020202020204" pitchFamily="34" charset="0"/>
              <a:buChar char="•"/>
            </a:pPr>
            <a:r>
              <a:rPr lang="en-US" sz="1400" dirty="0"/>
              <a:t>There are more stores closer to the city center, where there is likely a higher density of people.</a:t>
            </a:r>
          </a:p>
          <a:p>
            <a:pPr marL="285750" indent="-285750">
              <a:buFont typeface="Arial" panose="020B0604020202020204" pitchFamily="34" charset="0"/>
              <a:buChar char="•"/>
            </a:pPr>
            <a:r>
              <a:rPr lang="en-US" sz="1400" dirty="0"/>
              <a:t>The west side, the southwest, and the northeast parts of the city seem to lack stores.</a:t>
            </a:r>
          </a:p>
        </p:txBody>
      </p:sp>
      <p:pic>
        <p:nvPicPr>
          <p:cNvPr id="5" name="Content Placeholder 4">
            <a:extLst>
              <a:ext uri="{FF2B5EF4-FFF2-40B4-BE49-F238E27FC236}">
                <a16:creationId xmlns:a16="http://schemas.microsoft.com/office/drawing/2014/main" id="{2D37DC10-37CB-453F-9DE0-8D1B04955D82}"/>
              </a:ext>
            </a:extLst>
          </p:cNvPr>
          <p:cNvPicPr>
            <a:picLocks noGrp="1" noChangeAspect="1"/>
          </p:cNvPicPr>
          <p:nvPr>
            <p:ph idx="1"/>
          </p:nvPr>
        </p:nvPicPr>
        <p:blipFill>
          <a:blip r:embed="rId5"/>
          <a:stretch>
            <a:fillRect/>
          </a:stretch>
        </p:blipFill>
        <p:spPr>
          <a:xfrm>
            <a:off x="5755175" y="274319"/>
            <a:ext cx="5362956" cy="63093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0687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Results</a:t>
            </a:r>
          </a:p>
        </p:txBody>
      </p:sp>
      <p:pic>
        <p:nvPicPr>
          <p:cNvPr id="51" name="Picture 50">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lnSpcReduction="10000"/>
          </a:bodyPr>
          <a:lstStyle/>
          <a:p>
            <a:pPr marL="285750" indent="-228600">
              <a:buFont typeface="Arial" panose="020B0604020202020204" pitchFamily="34" charset="0"/>
              <a:buChar char="•"/>
            </a:pPr>
            <a:r>
              <a:rPr lang="en-US" sz="1400" dirty="0"/>
              <a:t>The map to the right shows the grocery store and supermarket locations in Baltimore underlaid by a heat map of neighborhood crime.</a:t>
            </a:r>
          </a:p>
          <a:p>
            <a:pPr marL="285750" indent="-228600">
              <a:buFont typeface="Arial" panose="020B0604020202020204" pitchFamily="34" charset="0"/>
              <a:buChar char="•"/>
            </a:pPr>
            <a:r>
              <a:rPr lang="en-US" sz="1400" dirty="0"/>
              <a:t>While stores nearest the city center are located in both low and high crime areas, the farther one gets away from the city stores are more likely to be located in low crime areas.</a:t>
            </a:r>
          </a:p>
          <a:p>
            <a:pPr marL="742950" lvl="1" indent="-228600">
              <a:buFont typeface="Arial" panose="020B0604020202020204" pitchFamily="34" charset="0"/>
              <a:buChar char="•"/>
            </a:pPr>
            <a:r>
              <a:rPr lang="en-US" sz="1200" dirty="0"/>
              <a:t>High density urban areas are more likely to experience crime, yet stores are still likely to locate there. This could be due to the lower costs associated with operating in the city due to a greater presence of police. The outer edges of the city are likely to be less densely populated and the cost of doing business in a high crime area is higher.</a:t>
            </a:r>
          </a:p>
        </p:txBody>
      </p:sp>
      <p:pic>
        <p:nvPicPr>
          <p:cNvPr id="8" name="Content Placeholder 7">
            <a:extLst>
              <a:ext uri="{FF2B5EF4-FFF2-40B4-BE49-F238E27FC236}">
                <a16:creationId xmlns:a16="http://schemas.microsoft.com/office/drawing/2014/main" id="{69E7981B-491F-4540-A864-A41C62F39F95}"/>
              </a:ext>
            </a:extLst>
          </p:cNvPr>
          <p:cNvPicPr>
            <a:picLocks noGrp="1" noChangeAspect="1"/>
          </p:cNvPicPr>
          <p:nvPr>
            <p:ph idx="1"/>
          </p:nvPr>
        </p:nvPicPr>
        <p:blipFill>
          <a:blip r:embed="rId5"/>
          <a:stretch>
            <a:fillRect/>
          </a:stretch>
        </p:blipFill>
        <p:spPr>
          <a:xfrm>
            <a:off x="5828690" y="274319"/>
            <a:ext cx="5173676" cy="63093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3838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55" name="Picture 32">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6" name="Picture 34">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7" name="Picture 36">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8" name="Rectangle 38">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40">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0" name="Rectangle 42">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44">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2" name="Rectangle 46">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48">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Results</a:t>
            </a:r>
            <a:endParaRPr lang="en-US" sz="2400" dirty="0"/>
          </a:p>
        </p:txBody>
      </p:sp>
      <p:pic>
        <p:nvPicPr>
          <p:cNvPr id="64" name="Picture 50">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a:bodyPr>
          <a:lstStyle/>
          <a:p>
            <a:pPr marL="285750" indent="-228600">
              <a:buFont typeface="Arial" panose="020B0604020202020204" pitchFamily="34" charset="0"/>
              <a:buChar char="•"/>
            </a:pPr>
            <a:r>
              <a:rPr lang="en-US" sz="1400" dirty="0"/>
              <a:t>As the previous slides showed, grocery stores and supermarkets are less likely to be located in high crime areas as one moves away from the city center. Who does this affect most?</a:t>
            </a:r>
          </a:p>
          <a:p>
            <a:pPr marL="742950" lvl="1" indent="-228600">
              <a:buFont typeface="Arial" panose="020B0604020202020204" pitchFamily="34" charset="0"/>
              <a:buChar char="•"/>
            </a:pPr>
            <a:r>
              <a:rPr lang="en-US" sz="1200" dirty="0"/>
              <a:t>We assume that greater neighborhood crime is associated with a larger percentage of Blacks in the neighborhood than other races. Such an assumption is supported by history.</a:t>
            </a:r>
          </a:p>
          <a:p>
            <a:pPr marL="742950" lvl="1" indent="-228600">
              <a:buFont typeface="Arial" panose="020B0604020202020204" pitchFamily="34" charset="0"/>
              <a:buChar char="•"/>
            </a:pPr>
            <a:r>
              <a:rPr lang="en-US" sz="1200" dirty="0"/>
              <a:t>Indeed, as the figure to the right shows, a high percentage of blacks in the neighborhood is associated with a higher neighborhood crime rate.</a:t>
            </a:r>
          </a:p>
          <a:p>
            <a:pPr marL="742950" lvl="1" indent="-228600">
              <a:buFont typeface="Arial" panose="020B0604020202020204" pitchFamily="34" charset="0"/>
              <a:buChar char="•"/>
            </a:pPr>
            <a:r>
              <a:rPr lang="en-US" sz="1200" dirty="0"/>
              <a:t>Blacks, then, are likely to be more impacted by the lack of grocery store and supermarket development in the city of Baltimore, MD.</a:t>
            </a:r>
          </a:p>
        </p:txBody>
      </p:sp>
      <p:pic>
        <p:nvPicPr>
          <p:cNvPr id="7" name="Content Placeholder 6">
            <a:extLst>
              <a:ext uri="{FF2B5EF4-FFF2-40B4-BE49-F238E27FC236}">
                <a16:creationId xmlns:a16="http://schemas.microsoft.com/office/drawing/2014/main" id="{55B7D885-0721-4D89-8048-2A0E8CB6C437}"/>
              </a:ext>
            </a:extLst>
          </p:cNvPr>
          <p:cNvPicPr>
            <a:picLocks noGrp="1" noChangeAspect="1"/>
          </p:cNvPicPr>
          <p:nvPr>
            <p:ph idx="1"/>
          </p:nvPr>
        </p:nvPicPr>
        <p:blipFill>
          <a:blip r:embed="rId5"/>
          <a:stretch>
            <a:fillRect/>
          </a:stretch>
        </p:blipFill>
        <p:spPr>
          <a:xfrm>
            <a:off x="5733466" y="640080"/>
            <a:ext cx="535472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5268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Results</a:t>
            </a:r>
          </a:p>
        </p:txBody>
      </p:sp>
      <p:pic>
        <p:nvPicPr>
          <p:cNvPr id="51" name="Picture 50">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fontScale="92500" lnSpcReduction="10000"/>
          </a:bodyPr>
          <a:lstStyle/>
          <a:p>
            <a:pPr marL="57150"/>
            <a:r>
              <a:rPr lang="en-US" dirty="0"/>
              <a:t>We have already shown where existing stores are located. Now we turn to the task of highlighting neighborhoods where new stores might be potentially located.</a:t>
            </a:r>
          </a:p>
          <a:p>
            <a:pPr marL="285750" indent="-228600">
              <a:buFont typeface="Arial" panose="020B0604020202020204" pitchFamily="34" charset="0"/>
              <a:buChar char="•"/>
            </a:pPr>
            <a:r>
              <a:rPr lang="en-US" sz="1400" dirty="0"/>
              <a:t>Limiting our selection of neighborhoods to those with zero stores, but with high crime (above 150 per 1000 residents), we arrive at the following locations for new stores (see map on right).</a:t>
            </a:r>
          </a:p>
          <a:p>
            <a:pPr marL="285750" indent="-228600">
              <a:buFont typeface="Arial" panose="020B0604020202020204" pitchFamily="34" charset="0"/>
              <a:buChar char="•"/>
            </a:pPr>
            <a:r>
              <a:rPr lang="en-US" sz="1400" dirty="0"/>
              <a:t>A total of 23 neighborhoods met the conditions outlined above.</a:t>
            </a:r>
          </a:p>
          <a:p>
            <a:pPr marL="285750" indent="-228600">
              <a:buFont typeface="Arial" panose="020B0604020202020204" pitchFamily="34" charset="0"/>
              <a:buChar char="•"/>
            </a:pPr>
            <a:r>
              <a:rPr lang="en-US" sz="1400" dirty="0"/>
              <a:t>To the degree that crime is associated with percentage Black in the neighborhood, the city should anticipate that store placement in these areas will positively address concerns about Healthy Food Priority Areas in Baltimore.</a:t>
            </a:r>
          </a:p>
        </p:txBody>
      </p:sp>
      <p:pic>
        <p:nvPicPr>
          <p:cNvPr id="8" name="Content Placeholder 7">
            <a:extLst>
              <a:ext uri="{FF2B5EF4-FFF2-40B4-BE49-F238E27FC236}">
                <a16:creationId xmlns:a16="http://schemas.microsoft.com/office/drawing/2014/main" id="{08835CD1-4EA1-4567-98B7-F61EB64C7F39}"/>
              </a:ext>
            </a:extLst>
          </p:cNvPr>
          <p:cNvPicPr>
            <a:picLocks noGrp="1" noChangeAspect="1"/>
          </p:cNvPicPr>
          <p:nvPr>
            <p:ph idx="1"/>
          </p:nvPr>
        </p:nvPicPr>
        <p:blipFill>
          <a:blip r:embed="rId5"/>
          <a:stretch>
            <a:fillRect/>
          </a:stretch>
        </p:blipFill>
        <p:spPr>
          <a:xfrm>
            <a:off x="5849362" y="365759"/>
            <a:ext cx="5268769" cy="612648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3917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Results</a:t>
            </a:r>
          </a:p>
        </p:txBody>
      </p:sp>
      <p:pic>
        <p:nvPicPr>
          <p:cNvPr id="51" name="Picture 50">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lnSpcReduction="10000"/>
          </a:bodyPr>
          <a:lstStyle/>
          <a:p>
            <a:pPr marL="285750" indent="-228600">
              <a:buFont typeface="Arial" panose="020B0604020202020204" pitchFamily="34" charset="0"/>
              <a:buChar char="•"/>
            </a:pPr>
            <a:r>
              <a:rPr lang="en-US" sz="1400" dirty="0"/>
              <a:t>First, however, let’s see how the city’s concentration of grocery stores and supermarkets might look if all the neighborhoods currently without stores added one.</a:t>
            </a:r>
          </a:p>
          <a:p>
            <a:pPr marL="285750" indent="-228600">
              <a:buFont typeface="Arial" panose="020B0604020202020204" pitchFamily="34" charset="0"/>
              <a:buChar char="•"/>
            </a:pPr>
            <a:r>
              <a:rPr lang="en-US" sz="1400" dirty="0"/>
              <a:t>The city already has 59 grocery stores and supermarkets, but if the city were to successfully work with chains to locate in the higher crime areas, the total number of stores would rise to 82.</a:t>
            </a:r>
          </a:p>
          <a:p>
            <a:pPr marL="285750" indent="-228600">
              <a:buFont typeface="Arial" panose="020B0604020202020204" pitchFamily="34" charset="0"/>
              <a:buChar char="•"/>
            </a:pPr>
            <a:r>
              <a:rPr lang="en-US" sz="1400" dirty="0"/>
              <a:t>Compared to Figure 1, Figure 5 shows a greater coverage of grocery stores in the city of Baltimore now, and they would likely be in neighborhoods that have high concentrations of Black residents who, according to what we already know, are already at a disadvantage when it comes to having access to healthy food.</a:t>
            </a:r>
          </a:p>
        </p:txBody>
      </p:sp>
      <p:pic>
        <p:nvPicPr>
          <p:cNvPr id="8" name="Content Placeholder 7">
            <a:extLst>
              <a:ext uri="{FF2B5EF4-FFF2-40B4-BE49-F238E27FC236}">
                <a16:creationId xmlns:a16="http://schemas.microsoft.com/office/drawing/2014/main" id="{D0557DE5-70C3-429F-87AA-8D592E0854CA}"/>
              </a:ext>
            </a:extLst>
          </p:cNvPr>
          <p:cNvPicPr>
            <a:picLocks noGrp="1" noChangeAspect="1"/>
          </p:cNvPicPr>
          <p:nvPr>
            <p:ph idx="1"/>
          </p:nvPr>
        </p:nvPicPr>
        <p:blipFill>
          <a:blip r:embed="rId5"/>
          <a:stretch>
            <a:fillRect/>
          </a:stretch>
        </p:blipFill>
        <p:spPr>
          <a:xfrm>
            <a:off x="5941712" y="320039"/>
            <a:ext cx="5176419" cy="62179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1724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8BAA1C78-8552-4CEE-9A2C-D65F2B951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7" name="Picture 36">
            <a:extLst>
              <a:ext uri="{FF2B5EF4-FFF2-40B4-BE49-F238E27FC236}">
                <a16:creationId xmlns:a16="http://schemas.microsoft.com/office/drawing/2014/main" id="{B679451A-81B4-4425-B9C2-4DAA69272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9" name="Rectangle 38">
            <a:extLst>
              <a:ext uri="{FF2B5EF4-FFF2-40B4-BE49-F238E27FC236}">
                <a16:creationId xmlns:a16="http://schemas.microsoft.com/office/drawing/2014/main" id="{1CE2A0D4-E8E2-468E-87E5-88D61B24A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8530258-30B8-4334-9A8E-FD7AD232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42">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7" name="Rectangle 46">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AB60C6-90BB-481C-B28D-EFDECBA444C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Results</a:t>
            </a:r>
          </a:p>
        </p:txBody>
      </p:sp>
      <p:pic>
        <p:nvPicPr>
          <p:cNvPr id="51" name="Picture 50">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AD52BF87-F853-44C8-B4D4-334B31F8E7B5}"/>
              </a:ext>
            </a:extLst>
          </p:cNvPr>
          <p:cNvSpPr>
            <a:spLocks noGrp="1"/>
          </p:cNvSpPr>
          <p:nvPr>
            <p:ph type="body" sz="half" idx="2"/>
          </p:nvPr>
        </p:nvSpPr>
        <p:spPr>
          <a:xfrm>
            <a:off x="680321" y="2336873"/>
            <a:ext cx="3656289" cy="3599316"/>
          </a:xfrm>
        </p:spPr>
        <p:txBody>
          <a:bodyPr vert="horz" lIns="91440" tIns="45720" rIns="91440" bIns="45720" rtlCol="0" anchor="t" anchorCtr="0">
            <a:normAutofit/>
          </a:bodyPr>
          <a:lstStyle/>
          <a:p>
            <a:pPr marL="285750" indent="-228600">
              <a:buFont typeface="Arial" panose="020B0604020202020204" pitchFamily="34" charset="0"/>
              <a:buChar char="•"/>
            </a:pPr>
            <a:r>
              <a:rPr lang="en-US" sz="1400" dirty="0"/>
              <a:t>Figure 6 to the right shows in descending order the percentage of Black residents by neighborhood, where the neighborhoods are those we identified as those having zero stores.</a:t>
            </a:r>
          </a:p>
          <a:p>
            <a:pPr marL="285750" indent="-228600">
              <a:buFont typeface="Arial" panose="020B0604020202020204" pitchFamily="34" charset="0"/>
              <a:buChar char="•"/>
            </a:pPr>
            <a:r>
              <a:rPr lang="en-US" sz="1400" dirty="0"/>
              <a:t>As we suspected, the majority (18 of 23) of the neighborhoods are majority Black. Indeed, more than half of these exceed 80 percent Black.</a:t>
            </a:r>
          </a:p>
        </p:txBody>
      </p:sp>
      <p:pic>
        <p:nvPicPr>
          <p:cNvPr id="8" name="Content Placeholder 7">
            <a:extLst>
              <a:ext uri="{FF2B5EF4-FFF2-40B4-BE49-F238E27FC236}">
                <a16:creationId xmlns:a16="http://schemas.microsoft.com/office/drawing/2014/main" id="{A7D0D54A-9BDA-4A4E-9314-3B7243B3A633}"/>
              </a:ext>
            </a:extLst>
          </p:cNvPr>
          <p:cNvPicPr>
            <a:picLocks noGrp="1" noChangeAspect="1"/>
          </p:cNvPicPr>
          <p:nvPr>
            <p:ph idx="1"/>
          </p:nvPr>
        </p:nvPicPr>
        <p:blipFill>
          <a:blip r:embed="rId5"/>
          <a:stretch>
            <a:fillRect/>
          </a:stretch>
        </p:blipFill>
        <p:spPr>
          <a:xfrm>
            <a:off x="5733466" y="640080"/>
            <a:ext cx="535472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6334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5DBE-4058-4A62-8E26-0A9D22A150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0DA19E-0F20-42ED-9397-93E663589F9B}"/>
              </a:ext>
            </a:extLst>
          </p:cNvPr>
          <p:cNvSpPr>
            <a:spLocks noGrp="1"/>
          </p:cNvSpPr>
          <p:nvPr>
            <p:ph idx="1"/>
          </p:nvPr>
        </p:nvSpPr>
        <p:spPr/>
        <p:txBody>
          <a:bodyPr>
            <a:normAutofit fontScale="92500"/>
          </a:bodyPr>
          <a:lstStyle/>
          <a:p>
            <a:pPr marL="0" indent="0">
              <a:buNone/>
            </a:pPr>
            <a:r>
              <a:rPr lang="en-US" dirty="0"/>
              <a:t>The aim of this study was to identify neighborhoods in Baltimore, MD that might be Healthy Food Priority Areas (i.e., food deserts). Because HFPAs are predominantly occupied by and affect the health and well-being of minority populations, such identification will help the city and potential investors work together to bring healthy food to the people who need it most. The study found:</a:t>
            </a:r>
          </a:p>
          <a:p>
            <a:pPr lvl="1"/>
            <a:r>
              <a:rPr lang="en-US" sz="1900" dirty="0"/>
              <a:t>There was a total of 59 grocery stores and supermarkets in the Baltimore, MD area.</a:t>
            </a:r>
          </a:p>
          <a:p>
            <a:pPr lvl="1"/>
            <a:r>
              <a:rPr lang="en-US" sz="1900" dirty="0"/>
              <a:t>Areas lacking a sufficient number of stores were the west, southwest, and northeast parts of the city.</a:t>
            </a:r>
          </a:p>
          <a:p>
            <a:pPr lvl="1"/>
            <a:r>
              <a:rPr lang="en-US" sz="1900" dirty="0"/>
              <a:t>High crime areas in neighborhoods with zero stores are candidates for potential stores locations in the future and their presence would provide greater grocery store and supermarket coverage for the city of Baltimore.</a:t>
            </a:r>
          </a:p>
        </p:txBody>
      </p:sp>
    </p:spTree>
    <p:extLst>
      <p:ext uri="{BB962C8B-B14F-4D97-AF65-F5344CB8AC3E}">
        <p14:creationId xmlns:p14="http://schemas.microsoft.com/office/powerpoint/2010/main" val="396882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18C1-2C00-400F-9B06-04F9DA5D5DB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F79F748-2EF3-4DD9-B649-6FA5C7797FF9}"/>
              </a:ext>
            </a:extLst>
          </p:cNvPr>
          <p:cNvSpPr>
            <a:spLocks noGrp="1"/>
          </p:cNvSpPr>
          <p:nvPr>
            <p:ph idx="1"/>
          </p:nvPr>
        </p:nvSpPr>
        <p:spPr/>
        <p:txBody>
          <a:bodyPr>
            <a:normAutofit/>
          </a:bodyPr>
          <a:lstStyle/>
          <a:p>
            <a:pPr marL="0" indent="0">
              <a:buNone/>
            </a:pPr>
            <a:r>
              <a:rPr lang="en-US" sz="2200" dirty="0"/>
              <a:t>Any study is only as good as the data used to carry it out, and I would have liked the best data for this study. Also, because the study involves policy and involves cooperation between public and private spheres, there are issues that are likely unknown.  Some unknowns are known, but the unknown unknowns are the ones that can cause the greatest problems in the real world.</a:t>
            </a:r>
          </a:p>
          <a:p>
            <a:pPr lvl="1"/>
            <a:r>
              <a:rPr lang="en-US" sz="1800" dirty="0"/>
              <a:t>It would have been preferable to have official FBI crime statistics.</a:t>
            </a:r>
          </a:p>
          <a:p>
            <a:pPr lvl="1"/>
            <a:r>
              <a:rPr lang="en-US" sz="1800" dirty="0"/>
              <a:t>I would like to know whether the city of Baltimore plans to allay business’ concern about crime in new locations by allocating sufficient resources to police and protect private companies’ investment.</a:t>
            </a:r>
          </a:p>
        </p:txBody>
      </p:sp>
    </p:spTree>
    <p:extLst>
      <p:ext uri="{BB962C8B-B14F-4D97-AF65-F5344CB8AC3E}">
        <p14:creationId xmlns:p14="http://schemas.microsoft.com/office/powerpoint/2010/main" val="356614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Crime in the Big City</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p:txBody>
          <a:bodyPr/>
          <a:lstStyle/>
          <a:p>
            <a:r>
              <a:rPr lang="en-US" sz="2200" b="1" dirty="0"/>
              <a:t>Less than an hour drive from the nation's capital of Washington, D.C., Baltimore, Maryland is an urban area beset by a high rate of violent crime.</a:t>
            </a:r>
          </a:p>
          <a:p>
            <a:r>
              <a:rPr lang="en-US" sz="2200" b="1" dirty="0"/>
              <a:t>One of consequences of a high crime rate is that it discourages retail development where it is persistent.</a:t>
            </a:r>
          </a:p>
          <a:p>
            <a:r>
              <a:rPr lang="en-US" sz="2200" b="1" dirty="0"/>
              <a:t>Where it concerns the food security of people living in high crime areas, the lack of development can have lasting impacts on their access to healthy foods, which, in turn, can lead to more crime.</a:t>
            </a:r>
          </a:p>
          <a:p>
            <a:endParaRPr lang="en-US" sz="2000" dirty="0"/>
          </a:p>
        </p:txBody>
      </p:sp>
    </p:spTree>
    <p:extLst>
      <p:ext uri="{BB962C8B-B14F-4D97-AF65-F5344CB8AC3E}">
        <p14:creationId xmlns:p14="http://schemas.microsoft.com/office/powerpoint/2010/main" val="305834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Crime and Access to Healthy Foods</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p:txBody>
          <a:bodyPr>
            <a:normAutofit fontScale="92500" lnSpcReduction="10000"/>
          </a:bodyPr>
          <a:lstStyle/>
          <a:p>
            <a:r>
              <a:rPr lang="en-US" b="1" dirty="0"/>
              <a:t>Baltimore's Department of Planning and the Johns Hopkins Center for a Livable Future aims to balance the need for greater access to food security for those in high crime areas or neighborhoods and the need for business' right to economic security. </a:t>
            </a:r>
          </a:p>
          <a:p>
            <a:r>
              <a:rPr lang="en-US" b="1" dirty="0"/>
              <a:t>By identifying what it terms Healthy Food Priority Areas (HFPA), the department can make recommendations on the best location for supermarket development in the city of Baltimore. </a:t>
            </a:r>
          </a:p>
          <a:p>
            <a:r>
              <a:rPr lang="en-US" b="1" dirty="0"/>
              <a:t>Whereas identification of HFPAs have been dependent on the relationship of the median household income to the federal poverty level, the percentage of households with access to a vehicle, and the distance to a supermarket, crime has been a neglected factor.</a:t>
            </a:r>
          </a:p>
        </p:txBody>
      </p:sp>
    </p:spTree>
    <p:extLst>
      <p:ext uri="{BB962C8B-B14F-4D97-AF65-F5344CB8AC3E}">
        <p14:creationId xmlns:p14="http://schemas.microsoft.com/office/powerpoint/2010/main" val="208582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Healthy Food Priority Areas</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p:txBody>
          <a:bodyPr>
            <a:normAutofit/>
          </a:bodyPr>
          <a:lstStyle/>
          <a:p>
            <a:r>
              <a:rPr lang="en-US" sz="2200" b="1" dirty="0"/>
              <a:t>Approximately a quarter of Baltimore, Maryland's 600,000 residents live in an HFPA (formerly referred to as 'food deserts’).</a:t>
            </a:r>
          </a:p>
          <a:p>
            <a:pPr lvl="1"/>
            <a:r>
              <a:rPr lang="en-US" sz="1800" b="1" dirty="0"/>
              <a:t>Nearly 125,000 Black Baltimoreans (or about 31% of the Black population) live in HPFAs; this compares to a little more than 16,000 Whites (or about 9% of the White population. </a:t>
            </a:r>
          </a:p>
          <a:p>
            <a:pPr lvl="1"/>
            <a:r>
              <a:rPr lang="en-US" sz="1800" b="1" dirty="0"/>
              <a:t>Nearly a third of all children in Baltimore, some 38,000 youngsters, do not have access to healthy foods where they live. </a:t>
            </a:r>
          </a:p>
          <a:p>
            <a:pPr lvl="1"/>
            <a:r>
              <a:rPr lang="en-US" sz="1800" b="1" dirty="0"/>
              <a:t>The average Healthy Food Availability Index (HFAI), a measure of the degree to which a market basket of staple foods and healthy options of common foods are available, is in the lowest tier. </a:t>
            </a:r>
          </a:p>
          <a:p>
            <a:pPr lvl="1"/>
            <a:r>
              <a:rPr lang="en-US" sz="1800" b="1" dirty="0"/>
              <a:t>Indeed, almost 50 percent of Baltimore neighborhoods are classified as Healthy Food Priority Areas.</a:t>
            </a:r>
          </a:p>
          <a:p>
            <a:pPr lvl="1"/>
            <a:endParaRPr lang="en-US" sz="1800" b="1" dirty="0"/>
          </a:p>
        </p:txBody>
      </p:sp>
    </p:spTree>
    <p:extLst>
      <p:ext uri="{BB962C8B-B14F-4D97-AF65-F5344CB8AC3E}">
        <p14:creationId xmlns:p14="http://schemas.microsoft.com/office/powerpoint/2010/main" val="83612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Properly Identifying Healthy Food Priority Areas</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lnSpcReduction="10000"/>
          </a:bodyPr>
          <a:lstStyle/>
          <a:p>
            <a:r>
              <a:rPr lang="en-US" sz="2200" b="1" dirty="0"/>
              <a:t>Median income, race, and vehicle ownership, while they may be associated with limited access to healthy foods, are also factors that may be explained by something else.</a:t>
            </a:r>
          </a:p>
          <a:p>
            <a:r>
              <a:rPr lang="en-US" sz="2200" b="1" dirty="0"/>
              <a:t>Ignoring crime, which has negative relationship with income and vehicle ownership, and which is predominant among racial minorities, means that one cannot truly understand why some neighborhoods have high numbers of supermarket and why others have low number of supermarkets. </a:t>
            </a:r>
          </a:p>
          <a:p>
            <a:r>
              <a:rPr lang="en-US" sz="2200" b="1" dirty="0"/>
              <a:t>Proper identification of HFPAs must consider crime. </a:t>
            </a:r>
          </a:p>
          <a:p>
            <a:r>
              <a:rPr lang="en-US" sz="2200" b="1" dirty="0"/>
              <a:t>Once properly identified, suggestions may be made to the city of Baltimore about where to locate supermarkets to achieve food equity.</a:t>
            </a:r>
          </a:p>
        </p:txBody>
      </p:sp>
    </p:spTree>
    <p:extLst>
      <p:ext uri="{BB962C8B-B14F-4D97-AF65-F5344CB8AC3E}">
        <p14:creationId xmlns:p14="http://schemas.microsoft.com/office/powerpoint/2010/main" val="96262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Research Aim</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a:bodyPr>
          <a:lstStyle/>
          <a:p>
            <a:r>
              <a:rPr lang="en-US" sz="2200" b="1" dirty="0"/>
              <a:t>This project seeks to highlight areas of the city of Baltimore where its Department of Planning and the Johns Hopkins Center for a Livable Future might advocate for future grocery store and supermarket locations to be built or opened. </a:t>
            </a:r>
          </a:p>
          <a:p>
            <a:r>
              <a:rPr lang="en-US" sz="2200" b="1" dirty="0"/>
              <a:t>Primarily a spatial analysis problem, this project considers existing grocery store and supermarket locations in the context of the city's neighborhood crime rates, but looks at high crime areas as locations that could in future could be host to increased development.</a:t>
            </a:r>
          </a:p>
        </p:txBody>
      </p:sp>
    </p:spTree>
    <p:extLst>
      <p:ext uri="{BB962C8B-B14F-4D97-AF65-F5344CB8AC3E}">
        <p14:creationId xmlns:p14="http://schemas.microsoft.com/office/powerpoint/2010/main" val="315592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a:bodyPr>
          <a:lstStyle/>
          <a:p>
            <a:r>
              <a:rPr lang="en-US" b="1" dirty="0"/>
              <a:t>For this project I will utilize two primary data sources: </a:t>
            </a:r>
          </a:p>
          <a:p>
            <a:pPr lvl="1"/>
            <a:r>
              <a:rPr lang="en-US" b="1" dirty="0"/>
              <a:t>Baltimore Neighborhood Crime Data from </a:t>
            </a:r>
            <a:r>
              <a:rPr lang="en-US" b="1" dirty="0">
                <a:hlinkClick r:id="rId2"/>
              </a:rPr>
              <a:t>https://data.baltimorecity.gov/Crime/Crime-by-Neighborhood/6ayg-3z5z</a:t>
            </a:r>
            <a:endParaRPr lang="en-US" b="1" dirty="0"/>
          </a:p>
          <a:p>
            <a:pPr lvl="1"/>
            <a:r>
              <a:rPr lang="en-US" b="1" dirty="0"/>
              <a:t>Baltimore area supermarket data from Foursquare.</a:t>
            </a:r>
          </a:p>
        </p:txBody>
      </p:sp>
    </p:spTree>
    <p:extLst>
      <p:ext uri="{BB962C8B-B14F-4D97-AF65-F5344CB8AC3E}">
        <p14:creationId xmlns:p14="http://schemas.microsoft.com/office/powerpoint/2010/main" val="335370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Data (cont’d)</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a:bodyPr>
          <a:lstStyle/>
          <a:p>
            <a:r>
              <a:rPr lang="en-US" sz="2200" b="1" dirty="0"/>
              <a:t>Crime data come from calendar year 2018 and include reports of nearly 70,000 violent crimes committed in 230 neighborhoods of Baltimore. </a:t>
            </a:r>
          </a:p>
          <a:p>
            <a:r>
              <a:rPr lang="en-US" sz="2200" b="1" dirty="0"/>
              <a:t>Crimes include aggravated assault, arson, auto theft, burglary, common assault, homicide, larceny, larceny from auto, rape, robbery-carjacking, robbery-commercial, robbery-residence, robbery-street, and shooting. </a:t>
            </a:r>
          </a:p>
          <a:p>
            <a:r>
              <a:rPr lang="en-US" sz="2200" b="1" dirty="0"/>
              <a:t>The data are aggregated to the neighborhood level and a crime rate per 1,000 residents is calculated based on population numbers from the 2010 Census.</a:t>
            </a:r>
          </a:p>
          <a:p>
            <a:endParaRPr lang="en-US" sz="2200" b="1" dirty="0"/>
          </a:p>
        </p:txBody>
      </p:sp>
    </p:spTree>
    <p:extLst>
      <p:ext uri="{BB962C8B-B14F-4D97-AF65-F5344CB8AC3E}">
        <p14:creationId xmlns:p14="http://schemas.microsoft.com/office/powerpoint/2010/main" val="30921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8E0F-D365-4D2D-9B6B-3BC1F1D50714}"/>
              </a:ext>
            </a:extLst>
          </p:cNvPr>
          <p:cNvSpPr>
            <a:spLocks noGrp="1"/>
          </p:cNvSpPr>
          <p:nvPr>
            <p:ph type="title"/>
          </p:nvPr>
        </p:nvSpPr>
        <p:spPr/>
        <p:txBody>
          <a:bodyPr/>
          <a:lstStyle/>
          <a:p>
            <a:r>
              <a:rPr lang="en-US" dirty="0"/>
              <a:t>Data (cont’d)</a:t>
            </a:r>
          </a:p>
        </p:txBody>
      </p:sp>
      <p:sp>
        <p:nvSpPr>
          <p:cNvPr id="3" name="Content Placeholder 2">
            <a:extLst>
              <a:ext uri="{FF2B5EF4-FFF2-40B4-BE49-F238E27FC236}">
                <a16:creationId xmlns:a16="http://schemas.microsoft.com/office/drawing/2014/main" id="{664D79F6-AF18-4A7A-87B6-1328D4293374}"/>
              </a:ext>
            </a:extLst>
          </p:cNvPr>
          <p:cNvSpPr>
            <a:spLocks noGrp="1"/>
          </p:cNvSpPr>
          <p:nvPr>
            <p:ph idx="1"/>
          </p:nvPr>
        </p:nvSpPr>
        <p:spPr>
          <a:xfrm>
            <a:off x="680321" y="2336872"/>
            <a:ext cx="9613861" cy="3767899"/>
          </a:xfrm>
        </p:spPr>
        <p:txBody>
          <a:bodyPr>
            <a:normAutofit/>
          </a:bodyPr>
          <a:lstStyle/>
          <a:p>
            <a:r>
              <a:rPr lang="en-US" sz="2200" b="1" dirty="0"/>
              <a:t>To count the number of supermarkets within each Baltimore neighborhood, I use Foursquare to extract venue data for supermarkets only. </a:t>
            </a:r>
          </a:p>
          <a:p>
            <a:r>
              <a:rPr lang="en-US" sz="2200" b="1" dirty="0"/>
              <a:t>I limit the project to supermarkets because they provide the widest variety of healthy foods. </a:t>
            </a:r>
          </a:p>
          <a:p>
            <a:r>
              <a:rPr lang="en-US" sz="2200" b="1" dirty="0"/>
              <a:t>Smaller grocers, convenience stores, and public markets are rated low on the Healthy Food Availability Index (HFAI) and are therefore excluded.</a:t>
            </a:r>
          </a:p>
        </p:txBody>
      </p:sp>
    </p:spTree>
    <p:extLst>
      <p:ext uri="{BB962C8B-B14F-4D97-AF65-F5344CB8AC3E}">
        <p14:creationId xmlns:p14="http://schemas.microsoft.com/office/powerpoint/2010/main" val="33137334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otalTime>49</TotalTime>
  <Words>1763</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Crime and Healthy Food Priority Areas: The Case of Baltimore, MD</vt:lpstr>
      <vt:lpstr>Crime in the Big City</vt:lpstr>
      <vt:lpstr>Crime and Access to Healthy Foods</vt:lpstr>
      <vt:lpstr>Healthy Food Priority Areas</vt:lpstr>
      <vt:lpstr>Properly Identifying Healthy Food Priority Areas</vt:lpstr>
      <vt:lpstr>Research Aim</vt:lpstr>
      <vt:lpstr>Data</vt:lpstr>
      <vt:lpstr>Data (cont’d)</vt:lpstr>
      <vt:lpstr>Data (cont’d)</vt:lpstr>
      <vt:lpstr>Method</vt:lpstr>
      <vt:lpstr>Results</vt:lpstr>
      <vt:lpstr>Results</vt:lpstr>
      <vt:lpstr>Results</vt:lpstr>
      <vt:lpstr>Results</vt:lpstr>
      <vt:lpstr>Results</vt:lpstr>
      <vt:lpstr>Results</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Healthy Food Priority Areas: The Case of Baltimore, MD</dc:title>
  <dc:creator>Torres, David D</dc:creator>
  <cp:lastModifiedBy>Torres, David D</cp:lastModifiedBy>
  <cp:revision>11</cp:revision>
  <dcterms:created xsi:type="dcterms:W3CDTF">2019-08-15T18:31:13Z</dcterms:created>
  <dcterms:modified xsi:type="dcterms:W3CDTF">2019-08-15T19:20:28Z</dcterms:modified>
</cp:coreProperties>
</file>