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1" r:id="rId1"/>
    <p:sldMasterId id="2147483692" r:id="rId2"/>
  </p:sldMasterIdLst>
  <p:notesMasterIdLst>
    <p:notesMasterId r:id="rId35"/>
  </p:notesMasterIdLst>
  <p:sldIdLst>
    <p:sldId id="282" r:id="rId3"/>
    <p:sldId id="692" r:id="rId4"/>
    <p:sldId id="293" r:id="rId5"/>
    <p:sldId id="717" r:id="rId6"/>
    <p:sldId id="716" r:id="rId7"/>
    <p:sldId id="719" r:id="rId8"/>
    <p:sldId id="721" r:id="rId9"/>
    <p:sldId id="722" r:id="rId10"/>
    <p:sldId id="723" r:id="rId11"/>
    <p:sldId id="295" r:id="rId12"/>
    <p:sldId id="298" r:id="rId13"/>
    <p:sldId id="466" r:id="rId14"/>
    <p:sldId id="305" r:id="rId15"/>
    <p:sldId id="718" r:id="rId16"/>
    <p:sldId id="297" r:id="rId17"/>
    <p:sldId id="463" r:id="rId18"/>
    <p:sldId id="300" r:id="rId19"/>
    <p:sldId id="468" r:id="rId20"/>
    <p:sldId id="701" r:id="rId21"/>
    <p:sldId id="294" r:id="rId22"/>
    <p:sldId id="693" r:id="rId23"/>
    <p:sldId id="694" r:id="rId24"/>
    <p:sldId id="702" r:id="rId25"/>
    <p:sldId id="703" r:id="rId26"/>
    <p:sldId id="704" r:id="rId27"/>
    <p:sldId id="705" r:id="rId28"/>
    <p:sldId id="706" r:id="rId29"/>
    <p:sldId id="707" r:id="rId30"/>
    <p:sldId id="708" r:id="rId31"/>
    <p:sldId id="715" r:id="rId32"/>
    <p:sldId id="714" r:id="rId33"/>
    <p:sldId id="696" r:id="rId34"/>
  </p:sldIdLst>
  <p:sldSz cx="24384000" cy="13716000"/>
  <p:notesSz cx="7077075" cy="9363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59223"/>
    <a:srgbClr val="1FFF66"/>
    <a:srgbClr val="996633"/>
    <a:srgbClr val="99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F2595B-B5A0-4B7E-A429-773F040B8FF5}">
  <a:tblStyle styleId="{07F2595B-B5A0-4B7E-A429-773F040B8FF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F81632-2898-4E38-8574-015107FD04E0}" styleName="Table_1">
    <a:wholeTbl>
      <a:tcTxStyle b="off" i="off">
        <a:font>
          <a:latin typeface="Helvetica"/>
          <a:ea typeface="Helvetica"/>
          <a:cs typeface="Helvetica"/>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81" autoAdjust="0"/>
    <p:restoredTop sz="65904" autoAdjust="0"/>
  </p:normalViewPr>
  <p:slideViewPr>
    <p:cSldViewPr snapToGrid="0">
      <p:cViewPr varScale="1">
        <p:scale>
          <a:sx n="52" d="100"/>
          <a:sy n="52" d="100"/>
        </p:scale>
        <p:origin x="3120" y="20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79206"/>
    </p:cViewPr>
  </p:sorterViewPr>
  <p:notesViewPr>
    <p:cSldViewPr snapToGrid="0">
      <p:cViewPr>
        <p:scale>
          <a:sx n="100" d="100"/>
          <a:sy n="100" d="100"/>
        </p:scale>
        <p:origin x="4056" y="654"/>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Tree>
    <p:extLst>
      <p:ext uri="{BB962C8B-B14F-4D97-AF65-F5344CB8AC3E}">
        <p14:creationId xmlns:p14="http://schemas.microsoft.com/office/powerpoint/2010/main" val="300439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00" b="1" i="1" u="sng" strike="noStrike" cap="none">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Shape 789"/>
          <p:cNvSpPr txBox="1">
            <a:spLocks noGrp="1"/>
          </p:cNvSpPr>
          <p:nvPr>
            <p:ph type="body" idx="1"/>
          </p:nvPr>
        </p:nvSpPr>
        <p:spPr>
          <a:xfrm>
            <a:off x="943611" y="4447461"/>
            <a:ext cx="5189855" cy="4213384"/>
          </a:xfrm>
          <a:prstGeom prst="rect">
            <a:avLst/>
          </a:prstGeom>
        </p:spPr>
        <p:txBody>
          <a:bodyPr spcFirstLastPara="1" wrap="square" lIns="93920" tIns="46947" rIns="93920" bIns="46947" anchor="t" anchorCtr="0">
            <a:noAutofit/>
          </a:bodyPr>
          <a:lstStyle/>
          <a:p>
            <a:endParaRPr dirty="0"/>
          </a:p>
        </p:txBody>
      </p:sp>
      <p:sp>
        <p:nvSpPr>
          <p:cNvPr id="790" name="Shape 79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825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8" name="Shape 102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r>
              <a:rPr lang="en-US" b="0" i="0" u="none" dirty="0">
                <a:solidFill>
                  <a:schemeClr val="tx1"/>
                </a:solidFill>
                <a:latin typeface="+mn-lt"/>
                <a:ea typeface="Helvetica Neue"/>
                <a:cs typeface="Helvetica Neue"/>
                <a:sym typeface="Helvetica Neue"/>
              </a:rPr>
              <a:t>From the initial 18 predictors, over 15,000 time series predictors are engineered through </a:t>
            </a:r>
            <a:r>
              <a:rPr lang="en-US" b="0" i="0" u="none" dirty="0" err="1">
                <a:solidFill>
                  <a:schemeClr val="tx1"/>
                </a:solidFill>
                <a:latin typeface="+mn-lt"/>
                <a:ea typeface="Helvetica Neue"/>
                <a:cs typeface="Helvetica Neue"/>
                <a:sym typeface="Helvetica Neue"/>
              </a:rPr>
              <a:t>TSFresh</a:t>
            </a:r>
            <a:r>
              <a:rPr lang="en-US" b="0" i="0" u="none" dirty="0">
                <a:solidFill>
                  <a:schemeClr val="tx1"/>
                </a:solidFill>
                <a:latin typeface="+mn-lt"/>
                <a:ea typeface="Helvetica Neue"/>
                <a:cs typeface="Helvetica Neue"/>
                <a:sym typeface="Helvetica Neue"/>
              </a:rPr>
              <a:t>.</a:t>
            </a:r>
          </a:p>
          <a:p>
            <a:pPr>
              <a:lnSpc>
                <a:spcPct val="117999"/>
              </a:lnSpc>
              <a:buSzPts val="2200"/>
            </a:pPr>
            <a:endParaRPr lang="en-US" b="0" i="0" u="none" dirty="0">
              <a:solidFill>
                <a:schemeClr val="tx1"/>
              </a:solidFill>
              <a:latin typeface="+mn-lt"/>
              <a:ea typeface="Helvetica Neue Light"/>
              <a:cs typeface="Helvetica Neue Light"/>
              <a:sym typeface="Helvetica Neue"/>
            </a:endParaRPr>
          </a:p>
          <a:p>
            <a:pPr>
              <a:lnSpc>
                <a:spcPct val="117999"/>
              </a:lnSpc>
              <a:buSzPts val="2200"/>
            </a:pPr>
            <a:r>
              <a:rPr lang="en-US" b="0" i="0" u="none" dirty="0">
                <a:solidFill>
                  <a:schemeClr val="tx1"/>
                </a:solidFill>
                <a:latin typeface="+mn-lt"/>
                <a:ea typeface="Helvetica Neue Light"/>
                <a:cs typeface="Helvetica Neue Light"/>
                <a:sym typeface="Helvetica Neue"/>
              </a:rPr>
              <a:t>      The </a:t>
            </a:r>
            <a:r>
              <a:rPr lang="en-US" b="0" i="0" u="none" dirty="0">
                <a:solidFill>
                  <a:schemeClr val="tx1"/>
                </a:solidFill>
                <a:latin typeface="+mn-lt"/>
                <a:ea typeface="Helvetica Neue Light"/>
                <a:cs typeface="Helvetica Neue Light"/>
                <a:sym typeface="Helvetica Neue Light"/>
              </a:rPr>
              <a:t>Library Used </a:t>
            </a:r>
            <a:r>
              <a:rPr lang="en-US" b="0" i="0" u="none" dirty="0" err="1">
                <a:solidFill>
                  <a:schemeClr val="tx1"/>
                </a:solidFill>
                <a:latin typeface="+mn-lt"/>
                <a:ea typeface="Helvetica Neue Light"/>
                <a:cs typeface="Helvetica Neue Light"/>
                <a:sym typeface="Helvetica Neue Light"/>
              </a:rPr>
              <a:t>TSFresh</a:t>
            </a:r>
            <a:r>
              <a:rPr lang="en-US" b="0" i="0" u="none" dirty="0">
                <a:solidFill>
                  <a:schemeClr val="tx1"/>
                </a:solidFill>
                <a:latin typeface="+mn-lt"/>
                <a:ea typeface="Helvetica Neue Light"/>
                <a:cs typeface="Helvetica Neue Light"/>
                <a:sym typeface="Helvetica Neue Light"/>
              </a:rPr>
              <a:t>: Python library used to extract characteristics from time series. </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Mean</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Absolute Sum of Changes</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Percentile Value: 30</a:t>
            </a:r>
            <a:r>
              <a:rPr lang="en-US" b="0" i="0" u="none" baseline="30000" dirty="0">
                <a:solidFill>
                  <a:schemeClr val="tx1"/>
                </a:solidFill>
                <a:latin typeface="+mn-lt"/>
                <a:ea typeface="Helvetica Neue Light"/>
                <a:cs typeface="Helvetica Neue Light"/>
                <a:sym typeface="Helvetica Neue Light"/>
              </a:rPr>
              <a:t>th</a:t>
            </a:r>
            <a:r>
              <a:rPr lang="en-US" b="0" i="0" u="none" dirty="0">
                <a:solidFill>
                  <a:schemeClr val="tx1"/>
                </a:solidFill>
                <a:latin typeface="+mn-lt"/>
                <a:ea typeface="Helvetica Neue Light"/>
                <a:cs typeface="Helvetica Neue Light"/>
                <a:sym typeface="Helvetica Neue Light"/>
              </a:rPr>
              <a:t>, 80</a:t>
            </a:r>
            <a:r>
              <a:rPr lang="en-US" b="0" i="0" u="none" baseline="30000" dirty="0">
                <a:solidFill>
                  <a:schemeClr val="tx1"/>
                </a:solidFill>
                <a:latin typeface="+mn-lt"/>
                <a:ea typeface="Helvetica Neue Light"/>
                <a:cs typeface="Helvetica Neue Light"/>
                <a:sym typeface="Helvetica Neue Light"/>
              </a:rPr>
              <a:t>th</a:t>
            </a:r>
            <a:endParaRPr lang="en-US" b="0" i="0" u="none" dirty="0">
              <a:solidFill>
                <a:schemeClr val="tx1"/>
              </a:solidFill>
              <a:latin typeface="+mn-lt"/>
              <a:ea typeface="Helvetica Neue Light"/>
              <a:cs typeface="Helvetica Neue Light"/>
              <a:sym typeface="Helvetica Neue Ligh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Longest Days Above Mean</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Standard Deviation</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Non Linearity 1, 2 and 3 Day Tests</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Variance</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Absolute Energy</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Kurtosis (Peak Sharpness)</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Maximum Value</a:t>
            </a:r>
            <a:endParaRPr lang="en-US" b="0" dirty="0">
              <a:solidFill>
                <a:schemeClr val="tx1"/>
              </a:solidFill>
              <a:latin typeface="+mn-lt"/>
            </a:endParaRPr>
          </a:p>
          <a:p>
            <a:pPr marL="576063" indent="-576063">
              <a:buClr>
                <a:schemeClr val="bg1"/>
              </a:buClr>
              <a:buSzPts val="4000"/>
              <a:buFont typeface="Arial"/>
              <a:buChar char="•"/>
            </a:pPr>
            <a:r>
              <a:rPr lang="en-US" b="0" i="0" u="none" dirty="0">
                <a:solidFill>
                  <a:schemeClr val="tx1"/>
                </a:solidFill>
                <a:latin typeface="+mn-lt"/>
                <a:ea typeface="Helvetica Neue Light"/>
                <a:cs typeface="Helvetica Neue Light"/>
                <a:sym typeface="Helvetica Neue Light"/>
              </a:rPr>
              <a:t>Variance (With / Without Absolute Value) Change in Percentile Range:0% - 60%, 60% - 100%, 0% - 80%, 0% - 100%, 0% - 40%, 20% - 60%</a:t>
            </a:r>
            <a:endParaRPr lang="en-US" b="0" dirty="0">
              <a:solidFill>
                <a:schemeClr val="tx1"/>
              </a:solidFill>
              <a:latin typeface="+mn-lt"/>
            </a:endParaRPr>
          </a:p>
          <a:p>
            <a:pPr marL="576063" indent="-576063">
              <a:buClr>
                <a:schemeClr val="bg1"/>
              </a:buClr>
              <a:buSzPts val="3600"/>
              <a:buFont typeface="Arial"/>
              <a:buChar char="•"/>
            </a:pPr>
            <a:r>
              <a:rPr lang="en-US" b="0" i="0" u="none" dirty="0">
                <a:solidFill>
                  <a:schemeClr val="tx1"/>
                </a:solidFill>
                <a:latin typeface="+mn-lt"/>
                <a:ea typeface="Helvetica Neue Light"/>
                <a:cs typeface="Helvetica Neue Light"/>
                <a:sym typeface="Helvetica Neue Light"/>
              </a:rPr>
              <a:t> Variance Intercept for 5 Day Linear Trend</a:t>
            </a:r>
          </a:p>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48272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Shape 104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48" name="Shape 104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r>
              <a:rPr lang="en-US" sz="900" b="0" i="0" u="none" dirty="0">
                <a:latin typeface="+mj-lt"/>
                <a:ea typeface="Helvetica Neue"/>
                <a:cs typeface="Helvetica Neue"/>
                <a:sym typeface="Helvetica Neue"/>
              </a:rPr>
              <a:t>Next we looked at creating new features through interactions. To evaluate if an interaction was a successful predictor in a model we us the XGBoost classifier, which provides variable importance ratings.</a:t>
            </a:r>
          </a:p>
          <a:p>
            <a:pPr>
              <a:lnSpc>
                <a:spcPct val="117999"/>
              </a:lnSpc>
              <a:buSzPts val="2200"/>
            </a:pPr>
            <a:endParaRPr lang="en-US" sz="900" b="0" i="0" u="none" dirty="0">
              <a:latin typeface="+mj-lt"/>
              <a:ea typeface="Helvetica Neue"/>
              <a:cs typeface="Helvetica Neue"/>
              <a:sym typeface="Helvetica Neue"/>
            </a:endParaRPr>
          </a:p>
          <a:p>
            <a:pPr>
              <a:lnSpc>
                <a:spcPct val="117999"/>
              </a:lnSpc>
              <a:buSzPts val="2200"/>
            </a:pPr>
            <a:r>
              <a:rPr lang="en-US" sz="900" b="0" i="0" u="none" dirty="0">
                <a:latin typeface="+mj-lt"/>
                <a:ea typeface="Helvetica Neue"/>
                <a:cs typeface="Helvetica Neue"/>
                <a:sym typeface="Helvetica Neue"/>
              </a:rPr>
              <a:t>XGBoost is an implementation of gradient boosted decision trees designed for speed and performance. </a:t>
            </a:r>
          </a:p>
          <a:p>
            <a:pPr>
              <a:lnSpc>
                <a:spcPct val="117999"/>
              </a:lnSpc>
              <a:buSzPts val="2200"/>
            </a:pPr>
            <a:endParaRPr lang="en-US" sz="900" b="0" i="0" u="none" dirty="0">
              <a:latin typeface="+mj-lt"/>
              <a:ea typeface="Helvetica Neue"/>
              <a:cs typeface="Helvetica Neue"/>
              <a:sym typeface="Helvetica Neue"/>
            </a:endParaRPr>
          </a:p>
          <a:p>
            <a:pPr>
              <a:lnSpc>
                <a:spcPct val="117999"/>
              </a:lnSpc>
              <a:buSzPts val="2200"/>
            </a:pPr>
            <a:r>
              <a:rPr lang="en-US" sz="900" b="0" i="0" u="none" dirty="0">
                <a:latin typeface="+mj-lt"/>
                <a:ea typeface="Helvetica Neue"/>
                <a:cs typeface="Helvetica Neue"/>
                <a:sym typeface="Helvetica Neue"/>
              </a:rPr>
              <a:t>Gradient boosting is an approach where new models are created that predict the residuals or errors of prior models and then added together to make the final ensemble model prediction. It is called gradient boosting because it uses a gradient descent algorithm to minimize the loss when adding new models. The biggest difference between XGBoost and a Gradient Boosting Machine is the performance improvements of XGBoost as a result of the parallelization of XGBoost. </a:t>
            </a:r>
          </a:p>
          <a:p>
            <a:pPr>
              <a:lnSpc>
                <a:spcPct val="117999"/>
              </a:lnSpc>
              <a:buSzPts val="2200"/>
            </a:pPr>
            <a:endParaRPr lang="en-US" sz="900" b="0" i="0" u="none" dirty="0">
              <a:latin typeface="+mj-lt"/>
              <a:ea typeface="Helvetica Neue"/>
              <a:cs typeface="Helvetica Neue"/>
              <a:sym typeface="Helvetica Neue"/>
            </a:endParaRPr>
          </a:p>
          <a:p>
            <a:pPr defTabSz="921701">
              <a:lnSpc>
                <a:spcPct val="117999"/>
              </a:lnSpc>
              <a:buSzPts val="2200"/>
              <a:defRPr/>
            </a:pPr>
            <a:r>
              <a:rPr lang="en-US" sz="900" b="0" i="0" u="none" dirty="0">
                <a:solidFill>
                  <a:schemeClr val="bg1"/>
                </a:solidFill>
                <a:latin typeface="+mj-lt"/>
              </a:rPr>
              <a:t>XGBoost is known to be one of the best machine learning frameworks, using a boosting technique that provides ensemble learning through a process of building many models sequentially, with each model attempting to correct for deficiencies in the previous model. The boosting technique fits many large or small trees to reweighted versions of the training data. The classification is made by a weighted majority vote. </a:t>
            </a:r>
          </a:p>
          <a:p>
            <a:pPr>
              <a:lnSpc>
                <a:spcPct val="117999"/>
              </a:lnSpc>
              <a:buSzPts val="2200"/>
            </a:pPr>
            <a:endParaRPr lang="en-US" sz="900" b="0" i="0" u="none" dirty="0">
              <a:latin typeface="+mj-lt"/>
              <a:ea typeface="Helvetica Neue"/>
              <a:cs typeface="Helvetica Neue"/>
              <a:sym typeface="Helvetica Neue"/>
            </a:endParaRPr>
          </a:p>
          <a:p>
            <a:pPr>
              <a:lnSpc>
                <a:spcPct val="117999"/>
              </a:lnSpc>
              <a:buSzPts val="2200"/>
            </a:pPr>
            <a:r>
              <a:rPr lang="en-US" sz="900" b="0" i="0" u="none" dirty="0">
                <a:latin typeface="+mj-lt"/>
                <a:ea typeface="Helvetica Neue"/>
                <a:cs typeface="Helvetica Neue"/>
                <a:sym typeface="Helvetica Neue"/>
              </a:rPr>
              <a:t>Before the selection of final features, pairwise and three way interactions were performed. </a:t>
            </a:r>
            <a:r>
              <a:rPr lang="en-US" sz="900" b="0" i="0" u="none" dirty="0" err="1">
                <a:latin typeface="+mj-lt"/>
                <a:ea typeface="Helvetica Neue"/>
                <a:cs typeface="Helvetica Neue"/>
                <a:sym typeface="Helvetica Neue"/>
              </a:rPr>
              <a:t>XGBfi</a:t>
            </a:r>
            <a:r>
              <a:rPr lang="en-US" sz="900" b="0" i="0" u="none" dirty="0">
                <a:latin typeface="+mj-lt"/>
                <a:ea typeface="Helvetica Neue"/>
                <a:cs typeface="Helvetica Neue"/>
                <a:sym typeface="Helvetica Neue"/>
              </a:rPr>
              <a:t> is a library that outputs the expected gain values and rankings of the most significant three way interactions. </a:t>
            </a:r>
            <a:endParaRPr sz="900" dirty="0">
              <a:latin typeface="+mj-lt"/>
            </a:endParaRPr>
          </a:p>
        </p:txBody>
      </p:sp>
    </p:spTree>
    <p:extLst>
      <p:ext uri="{BB962C8B-B14F-4D97-AF65-F5344CB8AC3E}">
        <p14:creationId xmlns:p14="http://schemas.microsoft.com/office/powerpoint/2010/main" val="815589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a:xfrm>
            <a:off x="348188" y="4447461"/>
            <a:ext cx="6591235" cy="4213384"/>
          </a:xfrm>
          <a:prstGeom prst="rect">
            <a:avLst/>
          </a:prstGeom>
        </p:spPr>
        <p:txBody>
          <a:bodyPr lIns="92170" tIns="46085" rIns="92170" bIns="46085"/>
          <a:lstStyle/>
          <a:p>
            <a:r>
              <a:rPr lang="en-US" b="0" i="0" u="none" dirty="0">
                <a:solidFill>
                  <a:schemeClr val="tx1"/>
                </a:solidFill>
                <a:latin typeface="+mn-lt"/>
                <a:ea typeface="Helvetica Neue"/>
                <a:cs typeface="Helvetica Neue"/>
                <a:sym typeface="Helvetica Neue"/>
              </a:rPr>
              <a:t>- Autoencoders are powerful unsupervised learning algorithms, which are getting popularity in fields such as anomaly detection or feature engineering, using the output of intermediate layers as features to train a supervised model instead of the raw input data.</a:t>
            </a:r>
          </a:p>
          <a:p>
            <a:endParaRPr lang="en-US" b="0" i="0" u="none" dirty="0">
              <a:solidFill>
                <a:schemeClr val="tx1"/>
              </a:solidFill>
              <a:latin typeface="+mn-lt"/>
              <a:ea typeface="Helvetica Neue"/>
              <a:cs typeface="Helvetica Neue"/>
              <a:sym typeface="Helvetica Neue"/>
            </a:endParaRPr>
          </a:p>
          <a:p>
            <a:r>
              <a:rPr lang="en-US" b="0" i="0" u="none" dirty="0">
                <a:solidFill>
                  <a:schemeClr val="tx1"/>
                </a:solidFill>
                <a:latin typeface="+mn-lt"/>
                <a:ea typeface="Helvetica Neue"/>
                <a:cs typeface="Helvetica Neue"/>
                <a:sym typeface="Helvetica Neue"/>
              </a:rPr>
              <a:t>- Unsupervised means they do not require labels or ground truth to be specified during training. They just work with whatever data you put as input as long as the network has enough capability to learn and represent the intrinsic existing relationships.</a:t>
            </a:r>
          </a:p>
          <a:p>
            <a:endParaRPr lang="en-US" b="0" i="0" u="none" dirty="0">
              <a:solidFill>
                <a:schemeClr val="tx1"/>
              </a:solidFill>
              <a:latin typeface="+mn-lt"/>
              <a:ea typeface="Helvetica Neue"/>
              <a:cs typeface="Helvetica Neue"/>
              <a:sym typeface="Helvetica Neue"/>
            </a:endParaRPr>
          </a:p>
          <a:p>
            <a:pPr defTabSz="460850">
              <a:lnSpc>
                <a:spcPct val="117999"/>
              </a:lnSpc>
              <a:buClrTx/>
              <a:defRPr/>
            </a:pPr>
            <a:r>
              <a:rPr lang="en-US" b="0" i="0" u="none" dirty="0">
                <a:solidFill>
                  <a:schemeClr val="tx1"/>
                </a:solidFill>
                <a:latin typeface="+mn-lt"/>
              </a:rPr>
              <a:t>      - Principal components analysis performs dimensionality reduction on a linear manifold. A deep learning autoencoder uses backpropagation to generalize principal components analysis, but the non-linear layers of the deep neural network performs dimensionality reduction on a curved manifold, which is a much more   powerful representation of the data than the linear manifold that is used by PCA. </a:t>
            </a:r>
          </a:p>
          <a:p>
            <a:pPr defTabSz="460850">
              <a:lnSpc>
                <a:spcPct val="117999"/>
              </a:lnSpc>
              <a:buClrTx/>
              <a:defRPr/>
            </a:pPr>
            <a:endParaRPr lang="en-US" sz="2200" b="0" i="0" dirty="0">
              <a:latin typeface="Helvetica Neue"/>
              <a:ea typeface="Helvetica Neue"/>
              <a:cs typeface="Helvetica Neue"/>
              <a:sym typeface="Helvetica Neue"/>
            </a:endParaRPr>
          </a:p>
          <a:p>
            <a:pPr defTabSz="460850">
              <a:lnSpc>
                <a:spcPct val="117999"/>
              </a:lnSpc>
              <a:buClrTx/>
              <a:defRPr/>
            </a:pPr>
            <a:endParaRPr lang="en-US" sz="2200" b="0" i="0" dirty="0">
              <a:latin typeface="Helvetica Neue"/>
              <a:ea typeface="Helvetica Neue"/>
              <a:cs typeface="Helvetica Neue"/>
              <a:sym typeface="Helvetica Neue"/>
            </a:endParaRPr>
          </a:p>
          <a:p>
            <a:endParaRPr lang="en-US" sz="2200" b="0" i="0" dirty="0">
              <a:latin typeface="Helvetica Neue"/>
              <a:ea typeface="Helvetica Neue"/>
              <a:cs typeface="Helvetica Neue"/>
              <a:sym typeface="Helvetica Neue"/>
            </a:endParaRPr>
          </a:p>
          <a:p>
            <a:pPr defTabSz="460850">
              <a:lnSpc>
                <a:spcPct val="117999"/>
              </a:lnSpc>
              <a:buClrTx/>
              <a:defRPr/>
            </a:pPr>
            <a:endParaRPr lang="en-US" dirty="0"/>
          </a:p>
        </p:txBody>
      </p:sp>
    </p:spTree>
    <p:extLst>
      <p:ext uri="{BB962C8B-B14F-4D97-AF65-F5344CB8AC3E}">
        <p14:creationId xmlns:p14="http://schemas.microsoft.com/office/powerpoint/2010/main" val="214335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Shape 1109"/>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110" name="Shape 1110"/>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r>
              <a:rPr lang="en-US" b="0" i="0" u="none" dirty="0">
                <a:solidFill>
                  <a:schemeClr val="tx1"/>
                </a:solidFill>
                <a:latin typeface="+mn-lt"/>
                <a:ea typeface="Helvetica Neue"/>
                <a:cs typeface="Helvetica Neue"/>
                <a:sym typeface="Helvetica Neue"/>
              </a:rPr>
              <a:t>The Stacked </a:t>
            </a:r>
            <a:r>
              <a:rPr lang="en-US" b="0" i="0" u="none" dirty="0" err="1">
                <a:solidFill>
                  <a:schemeClr val="tx1"/>
                </a:solidFill>
                <a:latin typeface="+mn-lt"/>
                <a:ea typeface="Helvetica Neue"/>
                <a:cs typeface="Helvetica Neue"/>
                <a:sym typeface="Helvetica Neue"/>
              </a:rPr>
              <a:t>AutoEncoder</a:t>
            </a:r>
            <a:r>
              <a:rPr lang="en-US" b="0" i="0" u="none" dirty="0">
                <a:solidFill>
                  <a:schemeClr val="tx1"/>
                </a:solidFill>
                <a:latin typeface="+mn-lt"/>
                <a:ea typeface="Helvetica Neue"/>
                <a:cs typeface="Helvetica Neue"/>
                <a:sym typeface="Helvetica Neue"/>
              </a:rPr>
              <a:t> sandwiches the code layer in between the initial encoder and decoder layer.</a:t>
            </a:r>
          </a:p>
          <a:p>
            <a:pPr>
              <a:lnSpc>
                <a:spcPct val="117999"/>
              </a:lnSpc>
              <a:buSzPts val="2200"/>
            </a:pPr>
            <a:endParaRPr lang="en-US" b="0" i="0" u="none" dirty="0">
              <a:solidFill>
                <a:schemeClr val="tx1"/>
              </a:solidFill>
              <a:latin typeface="+mn-lt"/>
              <a:ea typeface="Helvetica Neue"/>
              <a:cs typeface="Helvetica Neue"/>
              <a:sym typeface="Helvetica Neue"/>
            </a:endParaRPr>
          </a:p>
          <a:p>
            <a:pPr defTabSz="460850">
              <a:lnSpc>
                <a:spcPct val="117999"/>
              </a:lnSpc>
              <a:buClrTx/>
              <a:defRPr/>
            </a:pPr>
            <a:r>
              <a:rPr lang="en-US" b="0" i="0" u="none" dirty="0">
                <a:solidFill>
                  <a:schemeClr val="tx1"/>
                </a:solidFill>
                <a:latin typeface="+mn-lt"/>
              </a:rPr>
              <a:t>The reconstruction Mean Squared Error is passed along as an added feature to the final model. This added feature was a statistically significant predictor, as it was ranked 24</a:t>
            </a:r>
            <a:r>
              <a:rPr lang="en-US" b="0" i="0" u="none" baseline="30000" dirty="0">
                <a:solidFill>
                  <a:schemeClr val="tx1"/>
                </a:solidFill>
                <a:latin typeface="+mn-lt"/>
              </a:rPr>
              <a:t>th</a:t>
            </a:r>
            <a:r>
              <a:rPr lang="en-US" b="0" i="0" u="none" dirty="0">
                <a:solidFill>
                  <a:schemeClr val="tx1"/>
                </a:solidFill>
                <a:latin typeface="+mn-lt"/>
              </a:rPr>
              <a:t> out of the 42 predictors.</a:t>
            </a:r>
          </a:p>
          <a:p>
            <a:pPr defTabSz="460850">
              <a:lnSpc>
                <a:spcPct val="117999"/>
              </a:lnSpc>
              <a:buClrTx/>
              <a:defRPr/>
            </a:pPr>
            <a:endParaRPr lang="en-US" b="0" i="0" u="none" dirty="0">
              <a:solidFill>
                <a:schemeClr val="tx1"/>
              </a:solidFill>
              <a:latin typeface="+mn-lt"/>
            </a:endParaRPr>
          </a:p>
          <a:p>
            <a:pPr marL="576063" indent="-576063">
              <a:buFont typeface="Arial" panose="020B0604020202020204" pitchFamily="34" charset="0"/>
              <a:buChar char="•"/>
            </a:pPr>
            <a:r>
              <a:rPr lang="en-US" b="0" i="0" u="none" dirty="0">
                <a:solidFill>
                  <a:schemeClr val="tx1"/>
                </a:solidFill>
                <a:latin typeface="+mn-lt"/>
              </a:rPr>
              <a:t>All observations above the threshold for outliers are dropped in the final model and the reconstruction mean square error for each observation serves as an additional predictor in training the model</a:t>
            </a:r>
          </a:p>
          <a:p>
            <a:pPr marL="576063" indent="-576063">
              <a:buFont typeface="Arial" panose="020B0604020202020204" pitchFamily="34" charset="0"/>
              <a:buChar char="•"/>
            </a:pPr>
            <a:endParaRPr lang="en-US" b="0" i="0" u="none" dirty="0">
              <a:solidFill>
                <a:schemeClr val="tx1"/>
              </a:solidFill>
              <a:latin typeface="+mn-lt"/>
            </a:endParaRPr>
          </a:p>
          <a:p>
            <a:pPr marL="576063" indent="-576063" defTabSz="921701">
              <a:lnSpc>
                <a:spcPct val="117999"/>
              </a:lnSpc>
              <a:buSzPts val="1400"/>
              <a:buFont typeface="Arial" panose="020B0604020202020204" pitchFamily="34" charset="0"/>
              <a:buChar char="•"/>
              <a:defRPr/>
            </a:pPr>
            <a:r>
              <a:rPr lang="en-US" b="0" i="0" u="none" dirty="0">
                <a:solidFill>
                  <a:schemeClr val="tx1"/>
                </a:solidFill>
                <a:latin typeface="+mn-lt"/>
              </a:rPr>
              <a:t>The threshold for outliers was determined by setting a top whisker to the boxplot of the Reconstruction Mean Square Error Vector. This top whisker is set by adding the 75</a:t>
            </a:r>
            <a:r>
              <a:rPr lang="en-US" b="0" i="0" u="none" baseline="30000" dirty="0">
                <a:solidFill>
                  <a:schemeClr val="tx1"/>
                </a:solidFill>
                <a:latin typeface="+mn-lt"/>
              </a:rPr>
              <a:t>th</a:t>
            </a:r>
            <a:r>
              <a:rPr lang="en-US" b="0" i="0" u="none" dirty="0">
                <a:solidFill>
                  <a:schemeClr val="tx1"/>
                </a:solidFill>
                <a:latin typeface="+mn-lt"/>
              </a:rPr>
              <a:t> percentile + a multiplier to the interquartile range</a:t>
            </a:r>
          </a:p>
          <a:p>
            <a:pPr marL="576063" indent="-576063">
              <a:buFont typeface="Arial" panose="020B0604020202020204" pitchFamily="34" charset="0"/>
              <a:buChar char="•"/>
            </a:pPr>
            <a:endParaRPr lang="en-US" b="0" i="0" u="none" dirty="0">
              <a:solidFill>
                <a:schemeClr val="tx1"/>
              </a:solidFill>
              <a:latin typeface="+mn-lt"/>
            </a:endParaRPr>
          </a:p>
          <a:p>
            <a:pPr marL="576063" indent="-576063">
              <a:buFont typeface="Arial" panose="020B0604020202020204" pitchFamily="34" charset="0"/>
              <a:buChar char="•"/>
            </a:pPr>
            <a:r>
              <a:rPr lang="en-US" b="0" i="0" u="none" dirty="0">
                <a:solidFill>
                  <a:schemeClr val="tx1"/>
                </a:solidFill>
                <a:latin typeface="+mn-lt"/>
              </a:rPr>
              <a:t>The value for the multiplier is determined through iterative A/B testing</a:t>
            </a:r>
          </a:p>
          <a:p>
            <a:pPr marL="576063" indent="-576063">
              <a:buFont typeface="Arial" panose="020B0604020202020204" pitchFamily="34" charset="0"/>
              <a:buChar char="•"/>
            </a:pPr>
            <a:endParaRPr lang="en-US" b="0" i="0" u="none" dirty="0">
              <a:solidFill>
                <a:schemeClr val="tx1"/>
              </a:solidFill>
              <a:latin typeface="+mn-lt"/>
            </a:endParaRPr>
          </a:p>
          <a:p>
            <a:r>
              <a:rPr lang="en-US" b="0" i="0" u="none" dirty="0">
                <a:solidFill>
                  <a:schemeClr val="tx1"/>
                </a:solidFill>
                <a:latin typeface="+mn-lt"/>
              </a:rPr>
              <a:t>The selection of three hidden layers with the above amount of units was arrived through a cartesian grid search which found the optimal number layers and hidden units for the autoencoder to best reconstruct the data.</a:t>
            </a:r>
          </a:p>
          <a:p>
            <a:pPr>
              <a:lnSpc>
                <a:spcPct val="117999"/>
              </a:lnSpc>
              <a:buSzPts val="2200"/>
            </a:pPr>
            <a:endParaRPr b="0" i="0" u="none" dirty="0">
              <a:latin typeface="+mj-lt"/>
              <a:ea typeface="Helvetica Neue"/>
              <a:cs typeface="Helvetica Neue"/>
              <a:sym typeface="Helvetica Neue"/>
            </a:endParaRP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322049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Shape 861"/>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62" name="Shape 862"/>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solidFill>
                <a:schemeClr val="tx1"/>
              </a:solidFill>
              <a:latin typeface="+mn-lt"/>
              <a:ea typeface="Helvetica Neue"/>
              <a:cs typeface="Helvetica Neue"/>
              <a:sym typeface="Helvetica Neue"/>
            </a:endParaRPr>
          </a:p>
          <a:p>
            <a:pPr defTabSz="921701">
              <a:lnSpc>
                <a:spcPct val="117999"/>
              </a:lnSpc>
              <a:buClr>
                <a:srgbClr val="F48F14"/>
              </a:buClr>
              <a:buSzPts val="2400"/>
              <a:defRPr/>
            </a:pPr>
            <a:r>
              <a:rPr lang="en-US" b="0" i="0" u="none" dirty="0">
                <a:solidFill>
                  <a:schemeClr val="tx1"/>
                </a:solidFill>
                <a:latin typeface="+mn-lt"/>
                <a:ea typeface="Helvetica Neue"/>
                <a:cs typeface="Helvetica Neue"/>
                <a:sym typeface="Helvetica Neue"/>
              </a:rPr>
              <a:t>The goal is to optimize recall of the most at risk class, while minimizing false alarms where the algorithm identifies a False Positive</a:t>
            </a:r>
          </a:p>
          <a:p>
            <a:pPr>
              <a:lnSpc>
                <a:spcPct val="117999"/>
              </a:lnSpc>
              <a:buClr>
                <a:srgbClr val="F48F14"/>
              </a:buClr>
              <a:buSzPts val="2400"/>
            </a:pPr>
            <a:endParaRPr lang="en-US" b="0" i="0" u="none" dirty="0">
              <a:solidFill>
                <a:schemeClr val="tx1"/>
              </a:solidFill>
              <a:latin typeface="+mn-lt"/>
              <a:ea typeface="Helvetica Neue"/>
              <a:cs typeface="Helvetica Neue"/>
              <a:sym typeface="Helvetica Neue"/>
            </a:endParaRPr>
          </a:p>
          <a:p>
            <a:pPr>
              <a:lnSpc>
                <a:spcPct val="117999"/>
              </a:lnSpc>
              <a:buSzPts val="2200"/>
            </a:pPr>
            <a:r>
              <a:rPr lang="en-US" b="0" i="0" u="none" dirty="0">
                <a:solidFill>
                  <a:schemeClr val="tx1"/>
                </a:solidFill>
                <a:latin typeface="+mn-lt"/>
                <a:ea typeface="Helvetica Neue"/>
                <a:cs typeface="Helvetica Neue"/>
                <a:sym typeface="Helvetica Neue"/>
              </a:rPr>
              <a:t>Class architecture design is an iterative process, where many different architectures should be contemplated, with review of the plots and mean values in an architecture and then retesting another architecture. </a:t>
            </a:r>
            <a:endParaRPr dirty="0">
              <a:solidFill>
                <a:schemeClr val="tx1"/>
              </a:solidFill>
              <a:latin typeface="+mn-lt"/>
            </a:endParaRPr>
          </a:p>
          <a:p>
            <a:pPr>
              <a:lnSpc>
                <a:spcPct val="117999"/>
              </a:lnSpc>
              <a:buSzPts val="2200"/>
            </a:pPr>
            <a:endParaRPr lang="en-US" b="0" i="0" u="none" dirty="0">
              <a:solidFill>
                <a:schemeClr val="tx1"/>
              </a:solidFill>
              <a:latin typeface="+mn-lt"/>
              <a:ea typeface="Helvetica Neue"/>
              <a:cs typeface="Helvetica Neue"/>
              <a:sym typeface="Helvetica Neue"/>
            </a:endParaRPr>
          </a:p>
          <a:p>
            <a:pPr defTabSz="921701">
              <a:lnSpc>
                <a:spcPct val="117999"/>
              </a:lnSpc>
              <a:buSzPts val="2200"/>
              <a:defRPr/>
            </a:pPr>
            <a:r>
              <a:rPr lang="en-US" b="0" i="0" u="none" dirty="0">
                <a:solidFill>
                  <a:schemeClr val="tx1"/>
                </a:solidFill>
                <a:latin typeface="+mn-lt"/>
                <a:ea typeface="Helvetica Neue"/>
                <a:cs typeface="Helvetica Neue"/>
                <a:sym typeface="Helvetica Neue"/>
              </a:rPr>
              <a:t>To identify the count of classes and thresholds, review the distribution of predictors over time, such as the time series bar chart shown two slides previous. Is there a shape of the distribution that shows a consistent time where break points occur in the data across multiple predictors? If yes, this will be beneficial to set the class thresholds at these points. Also, of equal importance is creating a pivot table of the data where the fall classes are the columns and the rows are the predictors with the mean values for each fall class threshold. Test different class counts an break points until you can maximize inter-class variance.</a:t>
            </a:r>
          </a:p>
          <a:p>
            <a:pPr>
              <a:lnSpc>
                <a:spcPct val="117999"/>
              </a:lnSpc>
              <a:buSzPts val="2200"/>
            </a:pPr>
            <a:endParaRPr b="0" i="0" u="none" dirty="0">
              <a:solidFill>
                <a:schemeClr val="tx1"/>
              </a:solidFill>
              <a:latin typeface="+mn-lt"/>
              <a:ea typeface="Helvetica Neue"/>
              <a:cs typeface="Helvetica Neue"/>
              <a:sym typeface="Helvetica Neue"/>
            </a:endParaRPr>
          </a:p>
          <a:p>
            <a:pPr>
              <a:lnSpc>
                <a:spcPct val="117999"/>
              </a:lnSpc>
              <a:buSzPts val="2200"/>
            </a:pPr>
            <a:r>
              <a:rPr lang="en-US" b="0" i="0" u="none" dirty="0">
                <a:solidFill>
                  <a:schemeClr val="tx1"/>
                </a:solidFill>
                <a:latin typeface="+mn-lt"/>
                <a:ea typeface="Helvetica Neue"/>
                <a:cs typeface="Helvetica Neue"/>
                <a:sym typeface="Helvetica Neue"/>
              </a:rPr>
              <a:t>By maximizing inter-class variance in the architecture, it will make the classifier more successful in avoiding misclassification errors. Additionally optimizing class architecture can correct problems where the classifier is optimizing on the wrong class, such as the majority class when you want it to optimize recall on the minority class.</a:t>
            </a:r>
            <a:endParaRPr dirty="0">
              <a:solidFill>
                <a:schemeClr val="tx1"/>
              </a:solidFill>
              <a:latin typeface="+mn-lt"/>
            </a:endParaRPr>
          </a:p>
        </p:txBody>
      </p:sp>
    </p:spTree>
    <p:extLst>
      <p:ext uri="{BB962C8B-B14F-4D97-AF65-F5344CB8AC3E}">
        <p14:creationId xmlns:p14="http://schemas.microsoft.com/office/powerpoint/2010/main" val="79559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Shape 1039"/>
          <p:cNvSpPr txBox="1">
            <a:spLocks noGrp="1"/>
          </p:cNvSpPr>
          <p:nvPr>
            <p:ph type="body" idx="1"/>
          </p:nvPr>
        </p:nvSpPr>
        <p:spPr>
          <a:xfrm>
            <a:off x="943611" y="4447461"/>
            <a:ext cx="5189855" cy="4213384"/>
          </a:xfrm>
          <a:prstGeom prst="rect">
            <a:avLst/>
          </a:prstGeom>
        </p:spPr>
        <p:txBody>
          <a:bodyPr spcFirstLastPara="1" wrap="square" lIns="93920" tIns="46947" rIns="93920" bIns="46947" anchor="t" anchorCtr="0">
            <a:noAutofit/>
          </a:bodyPr>
          <a:lstStyle/>
          <a:p>
            <a:endParaRPr/>
          </a:p>
        </p:txBody>
      </p:sp>
      <p:sp>
        <p:nvSpPr>
          <p:cNvPr id="1040" name="Shape 104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715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a:xfrm>
            <a:off x="348188" y="4447461"/>
            <a:ext cx="6591235" cy="4213384"/>
          </a:xfrm>
          <a:prstGeom prst="rect">
            <a:avLst/>
          </a:prstGeom>
        </p:spPr>
        <p:txBody>
          <a:bodyPr lIns="92170" tIns="46085" rIns="92170" bIns="46085"/>
          <a:lstStyle/>
          <a:p>
            <a:pPr defTabSz="828090" hangingPunct="0">
              <a:buClrTx/>
              <a:defRPr/>
            </a:pPr>
            <a:r>
              <a:rPr lang="en-US" b="0" i="0" u="none" dirty="0">
                <a:solidFill>
                  <a:schemeClr val="tx1"/>
                </a:solidFill>
                <a:latin typeface="+mj-lt"/>
                <a:ea typeface="Helvetica Neue"/>
                <a:cs typeface="Helvetica Neue"/>
                <a:sym typeface="Helvetica Neue"/>
              </a:rPr>
              <a:t>The Xgbfi library is valuable as the computation overhead to do three way interactions on even 30 features becomes problematic. </a:t>
            </a:r>
          </a:p>
          <a:p>
            <a:pPr defTabSz="828090" hangingPunct="0">
              <a:buClrTx/>
              <a:defRPr/>
            </a:pPr>
            <a:endParaRPr lang="en-US" b="0" i="0" u="none" dirty="0">
              <a:solidFill>
                <a:schemeClr val="tx1"/>
              </a:solidFill>
              <a:latin typeface="+mj-lt"/>
              <a:ea typeface="Helvetica Neue"/>
              <a:cs typeface="Helvetica Neue"/>
              <a:sym typeface="Helvetica Neue"/>
            </a:endParaRPr>
          </a:p>
          <a:p>
            <a:pPr defTabSz="828090" hangingPunct="0">
              <a:buClrTx/>
              <a:defRPr/>
            </a:pPr>
            <a:r>
              <a:rPr lang="en-US" b="0" i="0" u="none" dirty="0">
                <a:solidFill>
                  <a:schemeClr val="tx1"/>
                </a:solidFill>
                <a:latin typeface="+mj-lt"/>
                <a:ea typeface="Helvetica Neue"/>
                <a:cs typeface="Helvetica Neue"/>
                <a:sym typeface="Helvetica Neue"/>
              </a:rPr>
              <a:t>On our dataset, performing every combination of 3 way interactions on 30 predictors was over 380,000 predictors. However, </a:t>
            </a:r>
            <a:r>
              <a:rPr lang="en-US" b="0" i="0" u="none" dirty="0" err="1">
                <a:solidFill>
                  <a:schemeClr val="tx1"/>
                </a:solidFill>
                <a:latin typeface="+mj-lt"/>
                <a:ea typeface="Helvetica Neue"/>
                <a:cs typeface="Helvetica Neue"/>
                <a:sym typeface="Helvetica Neue"/>
              </a:rPr>
              <a:t>XGBFi</a:t>
            </a:r>
            <a:r>
              <a:rPr lang="en-US" b="0" i="0" u="none" dirty="0">
                <a:solidFill>
                  <a:schemeClr val="tx1"/>
                </a:solidFill>
                <a:latin typeface="+mj-lt"/>
                <a:ea typeface="Helvetica Neue"/>
                <a:cs typeface="Helvetica Neue"/>
                <a:sym typeface="Helvetica Neue"/>
              </a:rPr>
              <a:t> can come to the rescue, as it reduced the calculation time for identifying feature importance for three way interactions from over a week to minutes.  X</a:t>
            </a:r>
            <a:r>
              <a:rPr lang="en-US" b="0" i="0" u="none" dirty="0">
                <a:solidFill>
                  <a:schemeClr val="tx1"/>
                </a:solidFill>
                <a:latin typeface="+mj-lt"/>
              </a:rPr>
              <a:t>gbfi calculates a list in descending order of expected gain values from all combinations of features in up to three way interactions. </a:t>
            </a:r>
          </a:p>
        </p:txBody>
      </p:sp>
    </p:spTree>
    <p:extLst>
      <p:ext uri="{BB962C8B-B14F-4D97-AF65-F5344CB8AC3E}">
        <p14:creationId xmlns:p14="http://schemas.microsoft.com/office/powerpoint/2010/main" val="753304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Shape 1059"/>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60" name="Shape 1060"/>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defTabSz="921701">
              <a:lnSpc>
                <a:spcPct val="117999"/>
              </a:lnSpc>
              <a:buSzPts val="1400"/>
              <a:defRPr/>
            </a:pPr>
            <a:r>
              <a:rPr lang="en-US" b="0" i="0" u="none" dirty="0">
                <a:latin typeface="+mj-lt"/>
              </a:rPr>
              <a:t>Bringing it all together…  From the original </a:t>
            </a:r>
            <a:r>
              <a:rPr lang="en-US" b="0" i="0" u="none" dirty="0" smtClean="0">
                <a:latin typeface="+mj-lt"/>
              </a:rPr>
              <a:t>set of predictors;</a:t>
            </a:r>
          </a:p>
          <a:p>
            <a:pPr defTabSz="921701">
              <a:lnSpc>
                <a:spcPct val="117999"/>
              </a:lnSpc>
              <a:buSzPts val="1400"/>
              <a:defRPr/>
            </a:pPr>
            <a:endParaRPr lang="en-US" b="0" i="0" u="none" dirty="0" smtClean="0">
              <a:latin typeface="+mj-lt"/>
            </a:endParaRPr>
          </a:p>
          <a:p>
            <a:pPr defTabSz="921701">
              <a:lnSpc>
                <a:spcPct val="117999"/>
              </a:lnSpc>
              <a:buSzPts val="1400"/>
              <a:defRPr/>
            </a:pPr>
            <a:r>
              <a:rPr lang="en-US" b="0" i="0" u="none" dirty="0" smtClean="0">
                <a:latin typeface="+mj-lt"/>
              </a:rPr>
              <a:t>Begin</a:t>
            </a:r>
            <a:r>
              <a:rPr lang="en-US" b="0" i="0" u="none" baseline="0" dirty="0" smtClean="0">
                <a:latin typeface="+mj-lt"/>
              </a:rPr>
              <a:t> with </a:t>
            </a:r>
            <a:r>
              <a:rPr lang="en-US" b="0" i="0" u="none" dirty="0" err="1" smtClean="0">
                <a:latin typeface="+mj-lt"/>
              </a:rPr>
              <a:t>TSFresh</a:t>
            </a:r>
            <a:r>
              <a:rPr lang="en-US" b="0" i="0" u="none" dirty="0" smtClean="0">
                <a:latin typeface="+mj-lt"/>
              </a:rPr>
              <a:t> for</a:t>
            </a:r>
            <a:r>
              <a:rPr lang="en-US" b="0" i="0" u="none" baseline="0" dirty="0" smtClean="0">
                <a:latin typeface="+mj-lt"/>
              </a:rPr>
              <a:t> feature engineering</a:t>
            </a:r>
            <a:r>
              <a:rPr lang="en-US" b="0" i="0" u="none" dirty="0" smtClean="0">
                <a:latin typeface="+mj-lt"/>
              </a:rPr>
              <a:t>. </a:t>
            </a:r>
          </a:p>
          <a:p>
            <a:pPr defTabSz="921701">
              <a:lnSpc>
                <a:spcPct val="117999"/>
              </a:lnSpc>
              <a:buSzPts val="1400"/>
              <a:defRPr/>
            </a:pPr>
            <a:endParaRPr lang="en-US" b="0" i="0" u="none" dirty="0" smtClean="0">
              <a:latin typeface="+mj-lt"/>
            </a:endParaRPr>
          </a:p>
          <a:p>
            <a:pPr defTabSz="921701">
              <a:lnSpc>
                <a:spcPct val="117999"/>
              </a:lnSpc>
              <a:buSzPts val="1400"/>
              <a:defRPr/>
            </a:pPr>
            <a:r>
              <a:rPr lang="en-US" sz="1000" b="0" i="0" u="none" strike="noStrike" cap="none"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Then, 2-way interactions are </a:t>
            </a:r>
            <a:r>
              <a:rPr lang="en-US" sz="1000" b="0" i="0" u="none" strike="noStrike" cap="none" dirty="0" err="1"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caluclated</a:t>
            </a:r>
            <a:r>
              <a:rPr lang="en-US" sz="1000" b="0" i="0" u="none" strike="noStrike" cap="none"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 and significant 3-way</a:t>
            </a:r>
            <a:r>
              <a:rPr lang="en-US" sz="1000" b="0" i="0" u="none" strike="noStrike" cap="none" baseline="0"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 interactions using the </a:t>
            </a:r>
            <a:r>
              <a:rPr lang="en-US" sz="1000" b="0" i="0" u="none" strike="noStrike" cap="none" baseline="0" dirty="0" err="1"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Xgbfir</a:t>
            </a:r>
            <a:r>
              <a:rPr lang="en-US" sz="1000" b="0" i="0" u="none" strike="noStrike" cap="none" baseline="0"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 library are identified and coded. A/B test using the top 3-way interactions using the gain metric and expected gain. </a:t>
            </a:r>
          </a:p>
          <a:p>
            <a:pPr defTabSz="921701">
              <a:lnSpc>
                <a:spcPct val="117999"/>
              </a:lnSpc>
              <a:buSzPts val="1400"/>
              <a:defRPr/>
            </a:pPr>
            <a:endParaRPr lang="en-US" sz="1000" b="0" i="0" u="none" strike="noStrike" cap="none" baseline="0"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endParaRPr>
          </a:p>
          <a:p>
            <a:pPr defTabSz="921701">
              <a:lnSpc>
                <a:spcPct val="117999"/>
              </a:lnSpc>
              <a:buSzPts val="1400"/>
              <a:defRPr/>
            </a:pPr>
            <a:r>
              <a:rPr lang="en-US" sz="1000" b="0" i="0" u="none" strike="noStrike" cap="none" baseline="0"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Gain is the </a:t>
            </a:r>
            <a:r>
              <a:rPr lang="en-US" sz="1000" b="0" i="0" u="sng" strike="noStrike" cap="none"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Total gain of each feature or feature interaction</a:t>
            </a:r>
          </a:p>
          <a:p>
            <a:pPr defTabSz="921701">
              <a:lnSpc>
                <a:spcPct val="117999"/>
              </a:lnSpc>
              <a:buSzPts val="1400"/>
              <a:defRPr/>
            </a:pPr>
            <a:endParaRPr lang="en-US" sz="1000" b="0" i="0" u="sng" strike="noStrike" cap="none"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endParaRPr>
          </a:p>
          <a:p>
            <a:pPr defTabSz="921701">
              <a:lnSpc>
                <a:spcPct val="117999"/>
              </a:lnSpc>
              <a:buSzPts val="1400"/>
              <a:defRPr/>
            </a:pPr>
            <a:r>
              <a:rPr lang="en-US" sz="1000" b="0" i="0" u="none" strike="noStrike" cap="none"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Expected</a:t>
            </a:r>
            <a:r>
              <a:rPr lang="en-US" sz="1000" b="0" i="0" u="none" strike="noStrike" cap="none" baseline="0"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 Gain is the </a:t>
            </a:r>
            <a:r>
              <a:rPr lang="en-US" sz="1000" b="0" i="0" u="sng" strike="noStrike" cap="none"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Total gain of each feature or feature interaction weighted by the probability to gather the gain (based on how</a:t>
            </a:r>
            <a:r>
              <a:rPr lang="en-US" sz="1000" b="0" i="0" u="sng" strike="noStrike" cap="none" baseline="0" dirty="0" smtClean="0">
                <a:solidFill>
                  <a:srgbClr val="000000"/>
                </a:solidFill>
                <a:effectLst/>
                <a:latin typeface="Gautami" panose="020B0502040204020203" pitchFamily="34" charset="0"/>
                <a:ea typeface="Gautami" panose="020B0502040204020203" pitchFamily="34" charset="0"/>
                <a:cs typeface="Gautami" panose="020B0502040204020203" pitchFamily="34" charset="0"/>
                <a:sym typeface="Arial"/>
              </a:rPr>
              <a:t> likely that feature or feature interaction is to be encountered in the tree).</a:t>
            </a:r>
            <a:endParaRPr lang="en-US" b="0" i="0" u="none" dirty="0" smtClean="0">
              <a:latin typeface="+mj-lt"/>
            </a:endParaRPr>
          </a:p>
          <a:p>
            <a:pPr defTabSz="921701">
              <a:lnSpc>
                <a:spcPct val="117999"/>
              </a:lnSpc>
              <a:buSzPts val="1400"/>
              <a:defRPr/>
            </a:pPr>
            <a:endParaRPr lang="en-US" b="0" i="0" u="none" dirty="0" smtClean="0">
              <a:latin typeface="+mj-lt"/>
            </a:endParaRPr>
          </a:p>
          <a:p>
            <a:pPr defTabSz="921701">
              <a:lnSpc>
                <a:spcPct val="117999"/>
              </a:lnSpc>
              <a:buSzPts val="1400"/>
              <a:defRPr/>
            </a:pPr>
            <a:r>
              <a:rPr lang="en-US" b="0" i="0" u="none" dirty="0" smtClean="0">
                <a:latin typeface="+mj-lt"/>
              </a:rPr>
              <a:t>Then conduct Feature </a:t>
            </a:r>
            <a:r>
              <a:rPr lang="en-US" b="0" i="0" u="none" dirty="0">
                <a:latin typeface="+mj-lt"/>
              </a:rPr>
              <a:t>selection using variable importance rankings </a:t>
            </a:r>
            <a:r>
              <a:rPr lang="en-US" b="0" i="0" u="none" dirty="0" smtClean="0">
                <a:latin typeface="+mj-lt"/>
              </a:rPr>
              <a:t>to reduce </a:t>
            </a:r>
            <a:r>
              <a:rPr lang="en-US" b="0" i="0" u="none" dirty="0">
                <a:latin typeface="+mj-lt"/>
              </a:rPr>
              <a:t>the count </a:t>
            </a:r>
            <a:r>
              <a:rPr lang="en-US" b="0" i="0" u="none" dirty="0" smtClean="0">
                <a:latin typeface="+mj-lt"/>
              </a:rPr>
              <a:t>of selected </a:t>
            </a:r>
            <a:r>
              <a:rPr lang="en-US" b="0" i="0" u="none" dirty="0">
                <a:latin typeface="+mj-lt"/>
              </a:rPr>
              <a:t>time series features. </a:t>
            </a:r>
            <a:endParaRPr lang="en-US" b="0" i="0" u="none" dirty="0" smtClean="0">
              <a:latin typeface="+mj-lt"/>
            </a:endParaRPr>
          </a:p>
          <a:p>
            <a:pPr defTabSz="921701">
              <a:lnSpc>
                <a:spcPct val="117999"/>
              </a:lnSpc>
              <a:buSzPts val="1400"/>
              <a:defRPr/>
            </a:pPr>
            <a:endParaRPr lang="en-US" b="0" i="0" u="none" dirty="0" smtClean="0">
              <a:latin typeface="+mj-lt"/>
            </a:endParaRPr>
          </a:p>
          <a:p>
            <a:pPr defTabSz="921701">
              <a:lnSpc>
                <a:spcPct val="117999"/>
              </a:lnSpc>
              <a:buSzPts val="1400"/>
              <a:defRPr/>
            </a:pPr>
            <a:r>
              <a:rPr lang="en-US" b="0" i="0" u="none" dirty="0" smtClean="0">
                <a:latin typeface="+mj-lt"/>
              </a:rPr>
              <a:t>These </a:t>
            </a:r>
            <a:r>
              <a:rPr lang="en-US" b="0" i="0" u="none" dirty="0">
                <a:latin typeface="+mj-lt"/>
              </a:rPr>
              <a:t>top features are added to the dataset using feature selection from the feature importance ratings using the XGBoost classifier which ultimately resulted in the selection of 40 final features.</a:t>
            </a:r>
          </a:p>
          <a:p>
            <a:pPr>
              <a:lnSpc>
                <a:spcPct val="117999"/>
              </a:lnSpc>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637480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a:xfrm>
            <a:off x="348188" y="4447461"/>
            <a:ext cx="6591235" cy="4213384"/>
          </a:xfrm>
          <a:prstGeom prst="rect">
            <a:avLst/>
          </a:prstGeom>
        </p:spPr>
        <p:txBody>
          <a:bodyPr lIns="92170" tIns="46085" rIns="92170" bIns="46085"/>
          <a:lstStyle/>
          <a:p>
            <a:pPr defTabSz="460850">
              <a:lnSpc>
                <a:spcPct val="117999"/>
              </a:lnSpc>
              <a:buClrTx/>
              <a:defRPr/>
            </a:pPr>
            <a:r>
              <a:rPr lang="en-US" b="0" i="0" u="none" dirty="0">
                <a:solidFill>
                  <a:schemeClr val="tx1"/>
                </a:solidFill>
                <a:latin typeface="+mn-lt"/>
              </a:rPr>
              <a:t>When changing a component of the model  (features, threshold for outliers, class count, time series duration, etc.), its critical to perform this modification singularly with all other variables holding constant. If you change more than one component or do not use a consistent set of seed values, you will be unable to decipher if the change of the model component had the impact on the results or if it was a result to the change in how the data was split. By using A/B testing, you will eliminate the possibility of a confounding variable being responsible for a change in the model performance.</a:t>
            </a:r>
          </a:p>
          <a:p>
            <a:pPr defTabSz="460850">
              <a:lnSpc>
                <a:spcPct val="117999"/>
              </a:lnSpc>
              <a:buClrTx/>
              <a:defRPr/>
            </a:pPr>
            <a:endParaRPr lang="en-US" b="0" i="0" u="none" dirty="0">
              <a:solidFill>
                <a:schemeClr val="tx1"/>
              </a:solidFill>
              <a:latin typeface="+mn-lt"/>
            </a:endParaRPr>
          </a:p>
          <a:p>
            <a:pPr defTabSz="460850">
              <a:lnSpc>
                <a:spcPct val="117999"/>
              </a:lnSpc>
              <a:buClrTx/>
              <a:defRPr/>
            </a:pPr>
            <a:r>
              <a:rPr lang="en-US" b="0" i="0" u="none" dirty="0">
                <a:solidFill>
                  <a:schemeClr val="tx1"/>
                </a:solidFill>
                <a:latin typeface="+mn-lt"/>
              </a:rPr>
              <a:t>In the instance of this dataset, there were four multiplier values tested with each multiplier value tested using four combinations of seed values for splitting and oversampling/undersampling</a:t>
            </a:r>
          </a:p>
          <a:p>
            <a:pPr defTabSz="460850">
              <a:lnSpc>
                <a:spcPct val="117999"/>
              </a:lnSpc>
              <a:buClrTx/>
              <a:defRPr/>
            </a:pPr>
            <a:endParaRPr lang="en-US" dirty="0"/>
          </a:p>
        </p:txBody>
      </p:sp>
    </p:spTree>
    <p:extLst>
      <p:ext uri="{BB962C8B-B14F-4D97-AF65-F5344CB8AC3E}">
        <p14:creationId xmlns:p14="http://schemas.microsoft.com/office/powerpoint/2010/main" val="35001042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Shape 1262"/>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63" name="Shape 1263"/>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pPr>
            <a:endParaRPr sz="2200" b="0" i="0" u="none">
              <a:latin typeface="Helvetica Neue"/>
              <a:ea typeface="Helvetica Neue"/>
              <a:cs typeface="Helvetica Neue"/>
              <a:sym typeface="Helvetica Neue"/>
            </a:endParaRPr>
          </a:p>
        </p:txBody>
      </p:sp>
    </p:spTree>
    <p:extLst>
      <p:ext uri="{BB962C8B-B14F-4D97-AF65-F5344CB8AC3E}">
        <p14:creationId xmlns:p14="http://schemas.microsoft.com/office/powerpoint/2010/main" val="323131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Shape 822"/>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23" name="Shape 823"/>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sz="900" b="0" i="0" u="none" dirty="0">
              <a:solidFill>
                <a:schemeClr val="tx1"/>
              </a:solidFill>
              <a:latin typeface="+mn-lt"/>
              <a:ea typeface="Helvetica Neue"/>
              <a:cs typeface="Helvetica Neue"/>
              <a:sym typeface="Helvetica Neue"/>
            </a:endParaRPr>
          </a:p>
        </p:txBody>
      </p:sp>
    </p:spTree>
    <p:extLst>
      <p:ext uri="{BB962C8B-B14F-4D97-AF65-F5344CB8AC3E}">
        <p14:creationId xmlns:p14="http://schemas.microsoft.com/office/powerpoint/2010/main" val="763834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4134808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1586722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4163602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1670561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1026523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2983666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3172244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3107753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2189681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r>
              <a:rPr lang="en-US" b="0" i="0" u="none" dirty="0">
                <a:latin typeface="+mn-lt"/>
                <a:ea typeface="Helvetica Neue"/>
                <a:cs typeface="Helvetica Neue"/>
                <a:sym typeface="Helvetica Neue"/>
              </a:rPr>
              <a:t>Note, the most important feature in the running back model, was not even in the top 10 during the initial iteration. </a:t>
            </a: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158118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Shape 1012"/>
          <p:cNvSpPr txBox="1">
            <a:spLocks noGrp="1"/>
          </p:cNvSpPr>
          <p:nvPr>
            <p:ph type="body" idx="1"/>
          </p:nvPr>
        </p:nvSpPr>
        <p:spPr>
          <a:xfrm>
            <a:off x="943611" y="4447461"/>
            <a:ext cx="5189855" cy="4213384"/>
          </a:xfrm>
          <a:prstGeom prst="rect">
            <a:avLst/>
          </a:prstGeom>
        </p:spPr>
        <p:txBody>
          <a:bodyPr spcFirstLastPara="1" wrap="square" lIns="93920" tIns="46947" rIns="93920" bIns="46947" anchor="t" anchorCtr="0">
            <a:noAutofit/>
          </a:bodyPr>
          <a:lstStyle/>
          <a:p>
            <a:endParaRPr dirty="0"/>
          </a:p>
        </p:txBody>
      </p:sp>
      <p:sp>
        <p:nvSpPr>
          <p:cNvPr id="1013" name="Shape 1013"/>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286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Shape 1262"/>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263" name="Shape 1263"/>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pPr>
            <a:endParaRPr sz="2200" b="0" i="0" u="none">
              <a:latin typeface="Helvetica Neue"/>
              <a:ea typeface="Helvetica Neue"/>
              <a:cs typeface="Helvetica Neue"/>
              <a:sym typeface="Helvetica Neue"/>
            </a:endParaRPr>
          </a:p>
        </p:txBody>
      </p:sp>
    </p:spTree>
    <p:extLst>
      <p:ext uri="{BB962C8B-B14F-4D97-AF65-F5344CB8AC3E}">
        <p14:creationId xmlns:p14="http://schemas.microsoft.com/office/powerpoint/2010/main" val="967849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Shape 1020"/>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1" name="Shape 1021"/>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lang="en-US" b="0" i="0" u="none" dirty="0">
              <a:latin typeface="+mn-lt"/>
              <a:ea typeface="Helvetica Neue"/>
              <a:cs typeface="Helvetica Neue"/>
              <a:sym typeface="Helvetica Neue"/>
            </a:endParaRPr>
          </a:p>
          <a:p>
            <a:pPr>
              <a:lnSpc>
                <a:spcPct val="117999"/>
              </a:lnSpc>
              <a:buSzPts val="2200"/>
            </a:pPr>
            <a:endParaRPr b="0" i="0" u="none" dirty="0">
              <a:latin typeface="+mn-lt"/>
              <a:ea typeface="Helvetica Neue"/>
              <a:cs typeface="Helvetica Neue"/>
              <a:sym typeface="Helvetica Neue"/>
            </a:endParaRPr>
          </a:p>
        </p:txBody>
      </p:sp>
    </p:spTree>
    <p:extLst>
      <p:ext uri="{BB962C8B-B14F-4D97-AF65-F5344CB8AC3E}">
        <p14:creationId xmlns:p14="http://schemas.microsoft.com/office/powerpoint/2010/main" val="1071449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8" name="Shape 102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19611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8" name="Shape 102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883337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8" name="Shape 102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38346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8" name="Shape 102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mj-lt"/>
              <a:ea typeface="Helvetica Neue"/>
              <a:cs typeface="Helvetica Neue"/>
              <a:sym typeface="Helvetica Neue"/>
            </a:endParaRPr>
          </a:p>
          <a:p>
            <a:pPr marL="0" marR="0" lvl="0" indent="0" algn="l" defTabSz="914400" rtl="0" eaLnBrk="1" fontAlgn="auto" latinLnBrk="0" hangingPunct="1">
              <a:lnSpc>
                <a:spcPct val="117999"/>
              </a:lnSpc>
              <a:spcBef>
                <a:spcPts val="0"/>
              </a:spcBef>
              <a:spcAft>
                <a:spcPts val="0"/>
              </a:spcAft>
              <a:buClr>
                <a:srgbClr val="000000"/>
              </a:buClr>
              <a:buSzPts val="2200"/>
              <a:buFont typeface="Arial"/>
              <a:buNone/>
              <a:tabLst/>
              <a:defRPr/>
            </a:pPr>
            <a:r>
              <a:rPr lang="en-US" sz="2400" b="0" i="0" u="none" dirty="0" smtClean="0">
                <a:solidFill>
                  <a:schemeClr val="bg1"/>
                </a:solidFill>
              </a:rPr>
              <a:t>When working with data that has many distinct values, a downside of one-hot encoding is the feature explosion resulting when there are hundreds or thousands of distinct values. To deal with this, a supervised ratio can be used. </a:t>
            </a: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258883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8" name="Shape 102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a:lnSpc>
                <a:spcPct val="117999"/>
              </a:lnSpc>
              <a:buSzPts val="2200"/>
            </a:pPr>
            <a:endParaRPr sz="2200" b="0" i="0" u="none" dirty="0">
              <a:latin typeface="+mj-lt"/>
              <a:ea typeface="Helvetica Neue"/>
              <a:cs typeface="Helvetica Neue"/>
              <a:sym typeface="Helvetica Neue"/>
            </a:endParaRPr>
          </a:p>
          <a:p>
            <a:pPr>
              <a:lnSpc>
                <a:spcPct val="117999"/>
              </a:lnSpc>
              <a:buSzPts val="2200"/>
            </a:pPr>
            <a:endParaRPr sz="2200" b="0" i="0" u="none" dirty="0">
              <a:latin typeface="+mj-lt"/>
              <a:ea typeface="Helvetica Neue"/>
              <a:cs typeface="Helvetica Neue"/>
              <a:sym typeface="Helvetica Neue"/>
            </a:endParaRPr>
          </a:p>
          <a:p>
            <a:pPr lvl="0">
              <a:buClr>
                <a:schemeClr val="lt1"/>
              </a:buClr>
              <a:buSzPts val="4000"/>
            </a:pPr>
            <a:r>
              <a:rPr lang="en-US" sz="2400" b="0" u="none" dirty="0" smtClean="0">
                <a:solidFill>
                  <a:schemeClr val="bg1"/>
                </a:solidFill>
              </a:rPr>
              <a:t>When deploying a model with a Weight of Evidence predictor on new data, the model will first run through the initial set of predictions and output the response variable. </a:t>
            </a:r>
          </a:p>
          <a:p>
            <a:pPr lvl="0">
              <a:buClr>
                <a:schemeClr val="lt1"/>
              </a:buClr>
              <a:buSzPts val="4000"/>
            </a:pPr>
            <a:endParaRPr lang="en-US" sz="2400" b="0" u="none" dirty="0" smtClean="0">
              <a:solidFill>
                <a:schemeClr val="bg1"/>
              </a:solidFill>
            </a:endParaRPr>
          </a:p>
          <a:p>
            <a:pPr lvl="0">
              <a:buClr>
                <a:schemeClr val="lt1"/>
              </a:buClr>
              <a:buSzPts val="4000"/>
            </a:pPr>
            <a:r>
              <a:rPr lang="en-US" sz="2400" b="0" u="none" dirty="0" smtClean="0">
                <a:solidFill>
                  <a:schemeClr val="bg1"/>
                </a:solidFill>
              </a:rPr>
              <a:t>From that response variable, the weight of evidence variable can then be calculated.</a:t>
            </a: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1941189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Shape 1027"/>
          <p:cNvSpPr>
            <a:spLocks noGrp="1" noRot="1" noChangeAspect="1"/>
          </p:cNvSpPr>
          <p:nvPr>
            <p:ph type="sldImg" idx="2"/>
          </p:nvPr>
        </p:nvSpPr>
        <p:spPr>
          <a:xfrm>
            <a:off x="417513" y="701675"/>
            <a:ext cx="6242050" cy="35115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28" name="Shape 1028"/>
          <p:cNvSpPr txBox="1">
            <a:spLocks noGrp="1"/>
          </p:cNvSpPr>
          <p:nvPr>
            <p:ph type="body" idx="1"/>
          </p:nvPr>
        </p:nvSpPr>
        <p:spPr>
          <a:xfrm>
            <a:off x="943611" y="4447461"/>
            <a:ext cx="5189855" cy="4213384"/>
          </a:xfrm>
          <a:prstGeom prst="rect">
            <a:avLst/>
          </a:prstGeom>
          <a:noFill/>
          <a:ln>
            <a:noFill/>
          </a:ln>
        </p:spPr>
        <p:txBody>
          <a:bodyPr spcFirstLastPara="1" wrap="square" lIns="93920" tIns="46947" rIns="93920" bIns="46947" anchor="t" anchorCtr="0">
            <a:noAutofit/>
          </a:bodyPr>
          <a:lstStyle/>
          <a:p>
            <a:pPr lvl="0">
              <a:buClr>
                <a:schemeClr val="lt1"/>
              </a:buClr>
              <a:buSzPts val="4000"/>
            </a:pPr>
            <a:r>
              <a:rPr lang="en-US" sz="2400" dirty="0" smtClean="0">
                <a:solidFill>
                  <a:schemeClr val="bg1"/>
                </a:solidFill>
              </a:rPr>
              <a:t>The positive value identifies this zip has an above average churn rate. </a:t>
            </a:r>
          </a:p>
          <a:p>
            <a:pPr lvl="0">
              <a:buClr>
                <a:schemeClr val="lt1"/>
              </a:buClr>
              <a:buSzPts val="4000"/>
            </a:pPr>
            <a:endParaRPr lang="en-US" sz="2400" dirty="0" smtClean="0">
              <a:solidFill>
                <a:schemeClr val="bg1"/>
              </a:solidFill>
            </a:endParaRPr>
          </a:p>
          <a:p>
            <a:pPr lvl="0">
              <a:buClr>
                <a:schemeClr val="lt1"/>
              </a:buClr>
              <a:buSzPts val="4000"/>
            </a:pPr>
            <a:r>
              <a:rPr lang="en-US" sz="2400" dirty="0" smtClean="0">
                <a:solidFill>
                  <a:schemeClr val="bg1"/>
                </a:solidFill>
              </a:rPr>
              <a:t>When retraining this model in the future, the Weight of Evidence value for zip codes can be recalculated and this allows the user to see the effect of population drip in a zip code on churn. </a:t>
            </a:r>
          </a:p>
          <a:p>
            <a:pPr>
              <a:lnSpc>
                <a:spcPct val="117999"/>
              </a:lnSpc>
              <a:buSzPts val="2200"/>
            </a:pPr>
            <a:endParaRPr sz="2200" b="0" i="0" u="none" dirty="0">
              <a:latin typeface="Helvetica Neue"/>
              <a:ea typeface="Helvetica Neue"/>
              <a:cs typeface="Helvetica Neue"/>
              <a:sym typeface="Helvetica Neue"/>
            </a:endParaRPr>
          </a:p>
        </p:txBody>
      </p:sp>
    </p:spTree>
    <p:extLst>
      <p:ext uri="{BB962C8B-B14F-4D97-AF65-F5344CB8AC3E}">
        <p14:creationId xmlns:p14="http://schemas.microsoft.com/office/powerpoint/2010/main" val="24536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wisewear.com/" TargetMode="External"/><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isewear.com" TargetMode="External"/><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spTree>
      <p:nvGrpSpPr>
        <p:cNvPr id="1" name="Shape 41"/>
        <p:cNvGrpSpPr/>
        <p:nvPr/>
      </p:nvGrpSpPr>
      <p:grpSpPr>
        <a:xfrm>
          <a:off x="0" y="0"/>
          <a:ext cx="0" cy="0"/>
          <a:chOff x="0" y="0"/>
          <a:chExt cx="0" cy="0"/>
        </a:xfrm>
      </p:grpSpPr>
      <p:sp>
        <p:nvSpPr>
          <p:cNvPr id="42" name="Shape 42"/>
          <p:cNvSpPr>
            <a:spLocks noGrp="1"/>
          </p:cNvSpPr>
          <p:nvPr>
            <p:ph type="pic" idx="2"/>
          </p:nvPr>
        </p:nvSpPr>
        <p:spPr>
          <a:xfrm>
            <a:off x="5307210" y="892968"/>
            <a:ext cx="13751720" cy="832247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43" name="Shape 43"/>
          <p:cNvSpPr txBox="1">
            <a:spLocks noGrp="1"/>
          </p:cNvSpPr>
          <p:nvPr>
            <p:ph type="title"/>
          </p:nvPr>
        </p:nvSpPr>
        <p:spPr>
          <a:xfrm>
            <a:off x="4833937" y="9447609"/>
            <a:ext cx="14716126" cy="2000251"/>
          </a:xfrm>
          <a:prstGeom prst="rect">
            <a:avLst/>
          </a:prstGeom>
          <a:noFill/>
          <a:ln>
            <a:noFill/>
          </a:ln>
        </p:spPr>
        <p:txBody>
          <a:bodyPr spcFirstLastPara="1" wrap="square" lIns="71425" tIns="71425" rIns="71425" bIns="71425" anchor="b"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44" name="Shape 44"/>
          <p:cNvSpPr txBox="1">
            <a:spLocks noGrp="1"/>
          </p:cNvSpPr>
          <p:nvPr>
            <p:ph type="body" idx="1"/>
          </p:nvPr>
        </p:nvSpPr>
        <p:spPr>
          <a:xfrm>
            <a:off x="4833937" y="11519296"/>
            <a:ext cx="14716126" cy="1589486"/>
          </a:xfrm>
          <a:prstGeom prst="rect">
            <a:avLst/>
          </a:prstGeom>
          <a:noFill/>
          <a:ln>
            <a:noFill/>
          </a:ln>
        </p:spPr>
        <p:txBody>
          <a:bodyPr spcFirstLastPara="1" wrap="square" lIns="71425" tIns="71425" rIns="71425" bIns="71425" anchor="t" anchorCtr="0"/>
          <a:lstStyle>
            <a:lvl1pPr marL="457200" marR="0" lvl="0"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45" name="Shape 45"/>
          <p:cNvSpPr txBox="1">
            <a:spLocks noGrp="1"/>
          </p:cNvSpPr>
          <p:nvPr>
            <p:ph type="sldNum" idx="12"/>
          </p:nvPr>
        </p:nvSpPr>
        <p:spPr>
          <a:xfrm>
            <a:off x="11935814" y="13001625"/>
            <a:ext cx="494513" cy="51117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 Center" type="tx">
  <p:cSld name="TITLE_AND_BODY">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833937" y="4536281"/>
            <a:ext cx="14716126" cy="4643438"/>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7" name="Shape 87"/>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hoto - Horizontal">
  <p:cSld name="Photo - Horizontal">
    <p:spTree>
      <p:nvGrpSpPr>
        <p:cNvPr id="1" name="Shape 88"/>
        <p:cNvGrpSpPr/>
        <p:nvPr/>
      </p:nvGrpSpPr>
      <p:grpSpPr>
        <a:xfrm>
          <a:off x="0" y="0"/>
          <a:ext cx="0" cy="0"/>
          <a:chOff x="0" y="0"/>
          <a:chExt cx="0" cy="0"/>
        </a:xfrm>
      </p:grpSpPr>
      <p:sp>
        <p:nvSpPr>
          <p:cNvPr id="89" name="Shape 89"/>
          <p:cNvSpPr>
            <a:spLocks noGrp="1"/>
          </p:cNvSpPr>
          <p:nvPr>
            <p:ph type="pic" idx="2"/>
          </p:nvPr>
        </p:nvSpPr>
        <p:spPr>
          <a:xfrm>
            <a:off x="5307210" y="892968"/>
            <a:ext cx="13751720" cy="832247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90" name="Shape 90"/>
          <p:cNvSpPr txBox="1">
            <a:spLocks noGrp="1"/>
          </p:cNvSpPr>
          <p:nvPr>
            <p:ph type="title"/>
          </p:nvPr>
        </p:nvSpPr>
        <p:spPr>
          <a:xfrm>
            <a:off x="4833937" y="9447609"/>
            <a:ext cx="14716126" cy="2000251"/>
          </a:xfrm>
          <a:prstGeom prst="rect">
            <a:avLst/>
          </a:prstGeom>
          <a:noFill/>
          <a:ln>
            <a:noFill/>
          </a:ln>
        </p:spPr>
        <p:txBody>
          <a:bodyPr spcFirstLastPara="1" wrap="square" lIns="71425" tIns="71425" rIns="71425" bIns="71425" anchor="b"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91" name="Shape 91"/>
          <p:cNvSpPr txBox="1">
            <a:spLocks noGrp="1"/>
          </p:cNvSpPr>
          <p:nvPr>
            <p:ph type="body" idx="1"/>
          </p:nvPr>
        </p:nvSpPr>
        <p:spPr>
          <a:xfrm>
            <a:off x="4833937" y="11519296"/>
            <a:ext cx="14716126" cy="1589486"/>
          </a:xfrm>
          <a:prstGeom prst="rect">
            <a:avLst/>
          </a:prstGeom>
          <a:noFill/>
          <a:ln>
            <a:noFill/>
          </a:ln>
        </p:spPr>
        <p:txBody>
          <a:bodyPr spcFirstLastPara="1" wrap="square" lIns="71425" tIns="71425" rIns="71425" bIns="71425" anchor="t" anchorCtr="0"/>
          <a:lstStyle>
            <a:lvl1pPr marL="457200" marR="0" lvl="0"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92" name="Shape 92"/>
          <p:cNvSpPr txBox="1">
            <a:spLocks noGrp="1"/>
          </p:cNvSpPr>
          <p:nvPr>
            <p:ph type="sldNum" idx="12"/>
          </p:nvPr>
        </p:nvSpPr>
        <p:spPr>
          <a:xfrm>
            <a:off x="11935814" y="13001625"/>
            <a:ext cx="494513" cy="51117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hoto - Vertical">
  <p:cSld name="Photo - Vertical">
    <p:spTree>
      <p:nvGrpSpPr>
        <p:cNvPr id="1" name="Shape 93"/>
        <p:cNvGrpSpPr/>
        <p:nvPr/>
      </p:nvGrpSpPr>
      <p:grpSpPr>
        <a:xfrm>
          <a:off x="0" y="0"/>
          <a:ext cx="0" cy="0"/>
          <a:chOff x="0" y="0"/>
          <a:chExt cx="0" cy="0"/>
        </a:xfrm>
      </p:grpSpPr>
      <p:sp>
        <p:nvSpPr>
          <p:cNvPr id="94" name="Shape 94"/>
          <p:cNvSpPr>
            <a:spLocks noGrp="1"/>
          </p:cNvSpPr>
          <p:nvPr>
            <p:ph type="pic" idx="2"/>
          </p:nvPr>
        </p:nvSpPr>
        <p:spPr>
          <a:xfrm>
            <a:off x="12495609" y="892968"/>
            <a:ext cx="7500938" cy="1157287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95" name="Shape 95"/>
          <p:cNvSpPr txBox="1">
            <a:spLocks noGrp="1"/>
          </p:cNvSpPr>
          <p:nvPr>
            <p:ph type="title"/>
          </p:nvPr>
        </p:nvSpPr>
        <p:spPr>
          <a:xfrm>
            <a:off x="4387453" y="892968"/>
            <a:ext cx="7500938" cy="5607845"/>
          </a:xfrm>
          <a:prstGeom prst="rect">
            <a:avLst/>
          </a:prstGeom>
          <a:noFill/>
          <a:ln>
            <a:noFill/>
          </a:ln>
        </p:spPr>
        <p:txBody>
          <a:bodyPr spcFirstLastPara="1" wrap="square" lIns="71425" tIns="71425" rIns="71425" bIns="71425" anchor="b" anchorCtr="0"/>
          <a:lstStyle>
            <a:lvl1pPr marR="0" lvl="0" algn="ctr" rtl="0">
              <a:lnSpc>
                <a:spcPct val="100000"/>
              </a:lnSpc>
              <a:spcBef>
                <a:spcPts val="0"/>
              </a:spcBef>
              <a:spcAft>
                <a:spcPts val="0"/>
              </a:spcAft>
              <a:buClr>
                <a:srgbClr val="000000"/>
              </a:buClr>
              <a:buSzPts val="8400"/>
              <a:buFont typeface="Helvetica Neue Light"/>
              <a:buNone/>
              <a:defRPr sz="84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96" name="Shape 96"/>
          <p:cNvSpPr txBox="1">
            <a:spLocks noGrp="1"/>
          </p:cNvSpPr>
          <p:nvPr>
            <p:ph type="body" idx="1"/>
          </p:nvPr>
        </p:nvSpPr>
        <p:spPr>
          <a:xfrm>
            <a:off x="4387453" y="6697265"/>
            <a:ext cx="7500938" cy="5768579"/>
          </a:xfrm>
          <a:prstGeom prst="rect">
            <a:avLst/>
          </a:prstGeom>
          <a:noFill/>
          <a:ln>
            <a:noFill/>
          </a:ln>
        </p:spPr>
        <p:txBody>
          <a:bodyPr spcFirstLastPara="1" wrap="square" lIns="71425" tIns="71425" rIns="71425" bIns="71425" anchor="t" anchorCtr="0"/>
          <a:lstStyle>
            <a:lvl1pPr marL="457200" marR="0" lvl="0"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97" name="Shape 97"/>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 Top">
  <p:cSld name="Title - Top">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387453" y="625078"/>
            <a:ext cx="15609095" cy="3036094"/>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00" name="Shape 100"/>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spTree>
      <p:nvGrpSpPr>
        <p:cNvPr id="1" name="Shape 101"/>
        <p:cNvGrpSpPr/>
        <p:nvPr/>
      </p:nvGrpSpPr>
      <p:grpSpPr>
        <a:xfrm>
          <a:off x="0" y="0"/>
          <a:ext cx="0" cy="0"/>
          <a:chOff x="0" y="0"/>
          <a:chExt cx="0" cy="0"/>
        </a:xfrm>
      </p:grpSpPr>
      <p:sp>
        <p:nvSpPr>
          <p:cNvPr id="102" name="Shape 102"/>
          <p:cNvSpPr>
            <a:spLocks noGrp="1"/>
          </p:cNvSpPr>
          <p:nvPr>
            <p:ph type="pic" idx="2"/>
          </p:nvPr>
        </p:nvSpPr>
        <p:spPr>
          <a:xfrm>
            <a:off x="12495609" y="3661171"/>
            <a:ext cx="7500938" cy="884039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03" name="Shape 103"/>
          <p:cNvSpPr txBox="1">
            <a:spLocks noGrp="1"/>
          </p:cNvSpPr>
          <p:nvPr>
            <p:ph type="title"/>
          </p:nvPr>
        </p:nvSpPr>
        <p:spPr>
          <a:xfrm>
            <a:off x="4387453" y="625078"/>
            <a:ext cx="15609095" cy="3036094"/>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04" name="Shape 104"/>
          <p:cNvSpPr txBox="1">
            <a:spLocks noGrp="1"/>
          </p:cNvSpPr>
          <p:nvPr>
            <p:ph type="body" idx="1"/>
          </p:nvPr>
        </p:nvSpPr>
        <p:spPr>
          <a:xfrm>
            <a:off x="4387453" y="3661171"/>
            <a:ext cx="7500938" cy="8840392"/>
          </a:xfrm>
          <a:prstGeom prst="rect">
            <a:avLst/>
          </a:prstGeom>
          <a:noFill/>
          <a:ln>
            <a:noFill/>
          </a:ln>
        </p:spPr>
        <p:txBody>
          <a:bodyPr spcFirstLastPara="1" wrap="square" lIns="71425" tIns="71425" rIns="71425" bIns="71425" anchor="ctr" anchorCtr="0"/>
          <a:lstStyle>
            <a:lvl1pPr marL="457200" marR="0" lvl="0"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05" name="Shape 105"/>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4387453" y="1785937"/>
            <a:ext cx="15609095" cy="10144126"/>
          </a:xfrm>
          <a:prstGeom prst="rect">
            <a:avLst/>
          </a:prstGeom>
          <a:noFill/>
          <a:ln>
            <a:noFill/>
          </a:ln>
        </p:spPr>
        <p:txBody>
          <a:bodyPr spcFirstLastPara="1" wrap="square" lIns="71425" tIns="71425" rIns="71425" bIns="71425" anchor="ctr" anchorCtr="0"/>
          <a:lstStyle>
            <a:lvl1pPr marL="457200" marR="0" lvl="0"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08" name="Shape 108"/>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Photo - 3 Up">
  <p:cSld name="Photo - 3 Up">
    <p:spTree>
      <p:nvGrpSpPr>
        <p:cNvPr id="1" name="Shape 109"/>
        <p:cNvGrpSpPr/>
        <p:nvPr/>
      </p:nvGrpSpPr>
      <p:grpSpPr>
        <a:xfrm>
          <a:off x="0" y="0"/>
          <a:ext cx="0" cy="0"/>
          <a:chOff x="0" y="0"/>
          <a:chExt cx="0" cy="0"/>
        </a:xfrm>
      </p:grpSpPr>
      <p:sp>
        <p:nvSpPr>
          <p:cNvPr id="110" name="Shape 110"/>
          <p:cNvSpPr>
            <a:spLocks noGrp="1"/>
          </p:cNvSpPr>
          <p:nvPr>
            <p:ph type="pic" idx="2"/>
          </p:nvPr>
        </p:nvSpPr>
        <p:spPr>
          <a:xfrm>
            <a:off x="12495609" y="7161609"/>
            <a:ext cx="7500938" cy="530423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1" name="Shape 111"/>
          <p:cNvSpPr>
            <a:spLocks noGrp="1"/>
          </p:cNvSpPr>
          <p:nvPr>
            <p:ph type="pic" idx="3"/>
          </p:nvPr>
        </p:nvSpPr>
        <p:spPr>
          <a:xfrm>
            <a:off x="12504353" y="1250156"/>
            <a:ext cx="7500939" cy="530423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2" name="Shape 112"/>
          <p:cNvSpPr>
            <a:spLocks noGrp="1"/>
          </p:cNvSpPr>
          <p:nvPr>
            <p:ph type="pic" idx="4"/>
          </p:nvPr>
        </p:nvSpPr>
        <p:spPr>
          <a:xfrm>
            <a:off x="4387453" y="1250156"/>
            <a:ext cx="7500938" cy="112156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3" name="Shape 113"/>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4833937" y="8947546"/>
            <a:ext cx="14716126" cy="660798"/>
          </a:xfrm>
          <a:prstGeom prst="rect">
            <a:avLst/>
          </a:prstGeom>
          <a:noFill/>
          <a:ln>
            <a:noFill/>
          </a:ln>
        </p:spPr>
        <p:txBody>
          <a:bodyPr spcFirstLastPara="1" wrap="square" lIns="71425" tIns="71425" rIns="71425" bIns="71425" anchor="t" anchorCtr="0"/>
          <a:lstStyle>
            <a:lvl1pPr marL="457200" marR="0" lvl="0" indent="-228600" algn="l" rtl="0">
              <a:lnSpc>
                <a:spcPct val="100000"/>
              </a:lnSpc>
              <a:spcBef>
                <a:spcPts val="0"/>
              </a:spcBef>
              <a:spcAft>
                <a:spcPts val="0"/>
              </a:spcAft>
              <a:buClr>
                <a:srgbClr val="000000"/>
              </a:buClr>
              <a:buSzPts val="3000"/>
              <a:buFont typeface="Helvetica Neue Light"/>
              <a:buNone/>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6" name="Shape 116"/>
          <p:cNvSpPr txBox="1">
            <a:spLocks noGrp="1"/>
          </p:cNvSpPr>
          <p:nvPr>
            <p:ph type="body" idx="2"/>
          </p:nvPr>
        </p:nvSpPr>
        <p:spPr>
          <a:xfrm>
            <a:off x="4833937" y="6000353"/>
            <a:ext cx="14716126" cy="965201"/>
          </a:xfrm>
          <a:prstGeom prst="rect">
            <a:avLst/>
          </a:prstGeom>
          <a:noFill/>
          <a:ln>
            <a:noFill/>
          </a:ln>
        </p:spPr>
        <p:txBody>
          <a:bodyPr spcFirstLastPara="1" wrap="square" lIns="71425" tIns="71425" rIns="71425" bIns="71425" anchor="ctr" anchorCtr="0"/>
          <a:lstStyle>
            <a:lvl1pPr marL="457200" marR="0" lvl="0" indent="-22860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7" name="Shape 117"/>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hoto">
  <p:cSld name="Photo">
    <p:spTree>
      <p:nvGrpSpPr>
        <p:cNvPr id="1" name="Shape 118"/>
        <p:cNvGrpSpPr/>
        <p:nvPr/>
      </p:nvGrpSpPr>
      <p:grpSpPr>
        <a:xfrm>
          <a:off x="0" y="0"/>
          <a:ext cx="0" cy="0"/>
          <a:chOff x="0" y="0"/>
          <a:chExt cx="0" cy="0"/>
        </a:xfrm>
      </p:grpSpPr>
      <p:sp>
        <p:nvSpPr>
          <p:cNvPr id="119" name="Shape 119"/>
          <p:cNvSpPr>
            <a:spLocks noGrp="1"/>
          </p:cNvSpPr>
          <p:nvPr>
            <p:ph type="pic" idx="2"/>
          </p:nvPr>
        </p:nvSpPr>
        <p:spPr>
          <a:xfrm>
            <a:off x="3048000" y="0"/>
            <a:ext cx="18288001" cy="137160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0" name="Shape 120"/>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21"/>
        <p:cNvGrpSpPr/>
        <p:nvPr/>
      </p:nvGrpSpPr>
      <p:grpSpPr>
        <a:xfrm>
          <a:off x="0" y="0"/>
          <a:ext cx="0" cy="0"/>
          <a:chOff x="0" y="0"/>
          <a:chExt cx="0" cy="0"/>
        </a:xfrm>
      </p:grpSpPr>
      <p:sp>
        <p:nvSpPr>
          <p:cNvPr id="122" name="Shape 122"/>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 Center">
  <p:cSld name="Title - Center">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833937" y="4536281"/>
            <a:ext cx="14716126" cy="4643438"/>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48" name="Shape 48"/>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amp; Subtitle" type="title">
  <p:cSld name="TITLE">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778000" y="2298700"/>
            <a:ext cx="20828000" cy="4648200"/>
          </a:xfrm>
          <a:prstGeom prst="rect">
            <a:avLst/>
          </a:prstGeom>
          <a:noFill/>
          <a:ln>
            <a:noFill/>
          </a:ln>
        </p:spPr>
        <p:txBody>
          <a:bodyPr spcFirstLastPara="1" wrap="square" lIns="71425" tIns="71425" rIns="71425" bIns="71425" anchor="b"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5" name="Shape 125"/>
          <p:cNvSpPr txBox="1">
            <a:spLocks noGrp="1"/>
          </p:cNvSpPr>
          <p:nvPr>
            <p:ph type="body" idx="1"/>
          </p:nvPr>
        </p:nvSpPr>
        <p:spPr>
          <a:xfrm>
            <a:off x="1778000" y="7073900"/>
            <a:ext cx="20828000" cy="1587500"/>
          </a:xfrm>
          <a:prstGeom prst="rect">
            <a:avLst/>
          </a:prstGeom>
          <a:noFill/>
          <a:ln>
            <a:noFill/>
          </a:ln>
        </p:spPr>
        <p:txBody>
          <a:bodyPr spcFirstLastPara="1" wrap="square" lIns="71425" tIns="71425" rIns="71425" bIns="71425" anchor="t" anchorCtr="0"/>
          <a:lstStyle>
            <a:lvl1pPr marL="457200" marR="0" lvl="0"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4400"/>
              <a:buFont typeface="Helvetica Neue Light"/>
              <a:buNone/>
              <a:defRPr sz="44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6" name="Shape 12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48_Title Slide">
  <p:cSld name="48_Title Slide">
    <p:spTree>
      <p:nvGrpSpPr>
        <p:cNvPr id="1" name="Shape 127"/>
        <p:cNvGrpSpPr/>
        <p:nvPr/>
      </p:nvGrpSpPr>
      <p:grpSpPr>
        <a:xfrm>
          <a:off x="0" y="0"/>
          <a:ext cx="0" cy="0"/>
          <a:chOff x="0" y="0"/>
          <a:chExt cx="0" cy="0"/>
        </a:xfrm>
      </p:grpSpPr>
      <p:sp>
        <p:nvSpPr>
          <p:cNvPr id="128" name="Shape 128"/>
          <p:cNvSpPr/>
          <p:nvPr/>
        </p:nvSpPr>
        <p:spPr>
          <a:xfrm>
            <a:off x="743577" y="743578"/>
            <a:ext cx="22896845" cy="12218797"/>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4000"/>
              <a:buFont typeface="Calibri"/>
              <a:buNone/>
            </a:pPr>
            <a:endParaRPr sz="4000" b="0" i="0" u="none" strike="noStrike" cap="none">
              <a:solidFill>
                <a:srgbClr val="000000"/>
              </a:solidFill>
              <a:latin typeface="Helvetica Neue Light"/>
              <a:ea typeface="Helvetica Neue Light"/>
              <a:cs typeface="Helvetica Neue Light"/>
              <a:sym typeface="Helvetica Neue Light"/>
            </a:endParaRPr>
          </a:p>
        </p:txBody>
      </p:sp>
      <p:sp>
        <p:nvSpPr>
          <p:cNvPr id="129" name="Shape 129"/>
          <p:cNvSpPr txBox="1">
            <a:spLocks noGrp="1"/>
          </p:cNvSpPr>
          <p:nvPr>
            <p:ph type="sldNum" idx="12"/>
          </p:nvPr>
        </p:nvSpPr>
        <p:spPr>
          <a:xfrm>
            <a:off x="23762359" y="13014529"/>
            <a:ext cx="551181" cy="548641"/>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1pPr>
            <a:lvl2pPr marL="0" marR="0" lvl="1"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2pPr>
            <a:lvl3pPr marL="0" marR="0" lvl="2"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3pPr>
            <a:lvl4pPr marL="0" marR="0" lvl="3"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4pPr>
            <a:lvl5pPr marL="0" marR="0" lvl="4"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5pPr>
            <a:lvl6pPr marL="0" marR="0" lvl="5"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6pPr>
            <a:lvl7pPr marL="0" marR="0" lvl="6"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7pPr>
            <a:lvl8pPr marL="0" marR="0" lvl="7"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8pPr>
            <a:lvl9pPr marL="0" marR="0" lvl="8"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
        <p:nvSpPr>
          <p:cNvPr id="130" name="Shape 130"/>
          <p:cNvSpPr>
            <a:spLocks noGrp="1"/>
          </p:cNvSpPr>
          <p:nvPr>
            <p:ph type="pic" idx="2"/>
          </p:nvPr>
        </p:nvSpPr>
        <p:spPr>
          <a:xfrm>
            <a:off x="730767" y="724325"/>
            <a:ext cx="5744171" cy="837024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1" name="Shape 131"/>
          <p:cNvSpPr>
            <a:spLocks noGrp="1"/>
          </p:cNvSpPr>
          <p:nvPr>
            <p:ph type="pic" idx="3"/>
          </p:nvPr>
        </p:nvSpPr>
        <p:spPr>
          <a:xfrm>
            <a:off x="6459609" y="4579634"/>
            <a:ext cx="5744171" cy="837024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2" name="Shape 132"/>
          <p:cNvSpPr>
            <a:spLocks noGrp="1"/>
          </p:cNvSpPr>
          <p:nvPr>
            <p:ph type="pic" idx="4"/>
          </p:nvPr>
        </p:nvSpPr>
        <p:spPr>
          <a:xfrm>
            <a:off x="12188452" y="724325"/>
            <a:ext cx="5744171" cy="837024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3" name="Shape 133"/>
          <p:cNvSpPr>
            <a:spLocks noGrp="1"/>
          </p:cNvSpPr>
          <p:nvPr>
            <p:ph type="pic" idx="5"/>
          </p:nvPr>
        </p:nvSpPr>
        <p:spPr>
          <a:xfrm>
            <a:off x="17917295" y="4579634"/>
            <a:ext cx="5744171" cy="837024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4" name="Shape 134"/>
          <p:cNvSpPr/>
          <p:nvPr/>
        </p:nvSpPr>
        <p:spPr>
          <a:xfrm rot="-5400000">
            <a:off x="22462034" y="11257252"/>
            <a:ext cx="3091467" cy="41148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4242"/>
              </a:buClr>
              <a:buSzPts val="1500"/>
              <a:buFont typeface="Lato"/>
              <a:buNone/>
            </a:pPr>
            <a:r>
              <a:rPr lang="en-US" sz="1500" b="0" i="0" u="sng" strike="noStrike" cap="none">
                <a:solidFill>
                  <a:schemeClr val="hlink"/>
                </a:solidFill>
                <a:latin typeface="Lato"/>
                <a:ea typeface="Lato"/>
                <a:cs typeface="Lato"/>
                <a:sym typeface="Lato"/>
                <a:hlinkClick r:id="rId2"/>
              </a:rPr>
              <a:t>WISEWEAR.COM</a:t>
            </a:r>
            <a:endParaRPr/>
          </a:p>
        </p:txBody>
      </p:sp>
      <p:sp>
        <p:nvSpPr>
          <p:cNvPr id="135" name="Shape 135"/>
          <p:cNvSpPr/>
          <p:nvPr/>
        </p:nvSpPr>
        <p:spPr>
          <a:xfrm>
            <a:off x="5537266" y="13252764"/>
            <a:ext cx="6862456" cy="333425"/>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chemeClr val="lt1"/>
              </a:buClr>
              <a:buSzPts val="1500"/>
              <a:buFont typeface="Lato Black"/>
              <a:buNone/>
            </a:pPr>
            <a:r>
              <a:rPr lang="en-US" sz="1500" b="0" i="0" u="none" strike="noStrike" cap="none">
                <a:solidFill>
                  <a:schemeClr val="lt1"/>
                </a:solidFill>
                <a:latin typeface="Lato Black"/>
                <a:ea typeface="Lato Black"/>
                <a:cs typeface="Lato Black"/>
                <a:sym typeface="Lato Black"/>
              </a:rPr>
              <a:t>THE FUTURE OF PERSONAL SAFETY &amp; SECURITY </a:t>
            </a:r>
            <a:endParaRPr/>
          </a:p>
        </p:txBody>
      </p:sp>
      <p:sp>
        <p:nvSpPr>
          <p:cNvPr id="136" name="Shape 136"/>
          <p:cNvSpPr/>
          <p:nvPr/>
        </p:nvSpPr>
        <p:spPr>
          <a:xfrm>
            <a:off x="-67604" y="-46145"/>
            <a:ext cx="18798832" cy="13898530"/>
          </a:xfrm>
          <a:custGeom>
            <a:avLst/>
            <a:gdLst/>
            <a:ahLst/>
            <a:cxnLst/>
            <a:rect l="0" t="0" r="0" b="0"/>
            <a:pathLst>
              <a:path w="21600" h="21600" extrusionOk="0">
                <a:moveTo>
                  <a:pt x="0" y="17687"/>
                </a:moveTo>
                <a:lnTo>
                  <a:pt x="1758" y="12003"/>
                </a:lnTo>
                <a:lnTo>
                  <a:pt x="4806" y="21376"/>
                </a:lnTo>
                <a:lnTo>
                  <a:pt x="9753" y="6292"/>
                </a:lnTo>
                <a:lnTo>
                  <a:pt x="14477" y="21600"/>
                </a:lnTo>
                <a:lnTo>
                  <a:pt x="21600" y="0"/>
                </a:lnTo>
              </a:path>
            </a:pathLst>
          </a:custGeom>
          <a:noFill/>
          <a:ln w="50800" cap="flat" cmpd="sng">
            <a:solidFill>
              <a:srgbClr val="A6AAA9">
                <a:alpha val="9803"/>
              </a:srgbClr>
            </a:solidFill>
            <a:prstDash val="solid"/>
            <a:miter lim="4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Helvetica Neue"/>
              <a:buNone/>
            </a:pPr>
            <a:endParaRPr sz="4000" b="0" i="0" u="none" strike="noStrike" cap="none">
              <a:solidFill>
                <a:srgbClr val="000000"/>
              </a:solidFill>
              <a:latin typeface="Helvetica Neue Light"/>
              <a:ea typeface="Helvetica Neue Light"/>
              <a:cs typeface="Helvetica Neue Light"/>
              <a:sym typeface="Helvetica Neue Light"/>
            </a:endParaRPr>
          </a:p>
        </p:txBody>
      </p:sp>
      <p:pic>
        <p:nvPicPr>
          <p:cNvPr id="137" name="Shape 137"/>
          <p:cNvPicPr preferRelativeResize="0"/>
          <p:nvPr/>
        </p:nvPicPr>
        <p:blipFill rotWithShape="1">
          <a:blip r:embed="rId3">
            <a:alphaModFix/>
          </a:blip>
          <a:srcRect/>
          <a:stretch/>
        </p:blipFill>
        <p:spPr>
          <a:xfrm>
            <a:off x="797147" y="13118825"/>
            <a:ext cx="4388909" cy="57711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4387453" y="625077"/>
            <a:ext cx="15609095" cy="3036095"/>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0" name="Shape 140"/>
          <p:cNvSpPr txBox="1">
            <a:spLocks noGrp="1"/>
          </p:cNvSpPr>
          <p:nvPr>
            <p:ph type="body" idx="1"/>
          </p:nvPr>
        </p:nvSpPr>
        <p:spPr>
          <a:xfrm>
            <a:off x="4387453" y="3661171"/>
            <a:ext cx="15609095" cy="8840393"/>
          </a:xfrm>
          <a:prstGeom prst="rect">
            <a:avLst/>
          </a:prstGeom>
          <a:noFill/>
          <a:ln>
            <a:noFill/>
          </a:ln>
        </p:spPr>
        <p:txBody>
          <a:bodyPr spcFirstLastPara="1" wrap="square" lIns="71425" tIns="71425" rIns="71425" bIns="71425" anchor="ctr" anchorCtr="0"/>
          <a:lstStyle>
            <a:lvl1pPr marL="457200" marR="0" lvl="0" indent="-466725" algn="l" rtl="0">
              <a:lnSpc>
                <a:spcPct val="100000"/>
              </a:lnSpc>
              <a:spcBef>
                <a:spcPts val="0"/>
              </a:spcBef>
              <a:spcAft>
                <a:spcPts val="0"/>
              </a:spcAft>
              <a:buClr>
                <a:srgbClr val="000000"/>
              </a:buClr>
              <a:buSzPts val="3750"/>
              <a:buFont typeface="Helvetica Neue Light"/>
              <a:buChar char="•"/>
              <a:defRPr sz="5000" b="0" i="0" u="none" strike="noStrike" cap="none">
                <a:solidFill>
                  <a:srgbClr val="000000"/>
                </a:solidFill>
                <a:latin typeface="Helvetica Neue Light"/>
                <a:ea typeface="Helvetica Neue Light"/>
                <a:cs typeface="Helvetica Neue Light"/>
                <a:sym typeface="Helvetica Neue Light"/>
              </a:defRPr>
            </a:lvl1pPr>
            <a:lvl2pPr marL="914400" marR="0" lvl="1" indent="-466725" algn="l" rtl="0">
              <a:lnSpc>
                <a:spcPct val="100000"/>
              </a:lnSpc>
              <a:spcBef>
                <a:spcPts val="0"/>
              </a:spcBef>
              <a:spcAft>
                <a:spcPts val="0"/>
              </a:spcAft>
              <a:buClr>
                <a:srgbClr val="000000"/>
              </a:buClr>
              <a:buSzPts val="3750"/>
              <a:buFont typeface="Helvetica Neue Light"/>
              <a:buChar char="•"/>
              <a:defRPr sz="5000" b="0" i="0" u="none" strike="noStrike" cap="none">
                <a:solidFill>
                  <a:srgbClr val="000000"/>
                </a:solidFill>
                <a:latin typeface="Helvetica Neue Light"/>
                <a:ea typeface="Helvetica Neue Light"/>
                <a:cs typeface="Helvetica Neue Light"/>
                <a:sym typeface="Helvetica Neue Light"/>
              </a:defRPr>
            </a:lvl2pPr>
            <a:lvl3pPr marL="1371600" marR="0" lvl="2" indent="-466725" algn="l" rtl="0">
              <a:lnSpc>
                <a:spcPct val="100000"/>
              </a:lnSpc>
              <a:spcBef>
                <a:spcPts val="0"/>
              </a:spcBef>
              <a:spcAft>
                <a:spcPts val="0"/>
              </a:spcAft>
              <a:buClr>
                <a:srgbClr val="000000"/>
              </a:buClr>
              <a:buSzPts val="3750"/>
              <a:buFont typeface="Helvetica Neue Light"/>
              <a:buChar char="•"/>
              <a:defRPr sz="5000" b="0" i="0" u="none" strike="noStrike" cap="none">
                <a:solidFill>
                  <a:srgbClr val="000000"/>
                </a:solidFill>
                <a:latin typeface="Helvetica Neue Light"/>
                <a:ea typeface="Helvetica Neue Light"/>
                <a:cs typeface="Helvetica Neue Light"/>
                <a:sym typeface="Helvetica Neue Light"/>
              </a:defRPr>
            </a:lvl3pPr>
            <a:lvl4pPr marL="1828800" marR="0" lvl="3" indent="-466725" algn="l" rtl="0">
              <a:lnSpc>
                <a:spcPct val="100000"/>
              </a:lnSpc>
              <a:spcBef>
                <a:spcPts val="0"/>
              </a:spcBef>
              <a:spcAft>
                <a:spcPts val="0"/>
              </a:spcAft>
              <a:buClr>
                <a:srgbClr val="000000"/>
              </a:buClr>
              <a:buSzPts val="3750"/>
              <a:buFont typeface="Helvetica Neue Light"/>
              <a:buChar char="•"/>
              <a:defRPr sz="5000" b="0" i="0" u="none" strike="noStrike" cap="none">
                <a:solidFill>
                  <a:srgbClr val="000000"/>
                </a:solidFill>
                <a:latin typeface="Helvetica Neue Light"/>
                <a:ea typeface="Helvetica Neue Light"/>
                <a:cs typeface="Helvetica Neue Light"/>
                <a:sym typeface="Helvetica Neue Light"/>
              </a:defRPr>
            </a:lvl4pPr>
            <a:lvl5pPr marL="2286000" marR="0" lvl="4" indent="-466725" algn="l" rtl="0">
              <a:lnSpc>
                <a:spcPct val="100000"/>
              </a:lnSpc>
              <a:spcBef>
                <a:spcPts val="0"/>
              </a:spcBef>
              <a:spcAft>
                <a:spcPts val="0"/>
              </a:spcAft>
              <a:buClr>
                <a:srgbClr val="000000"/>
              </a:buClr>
              <a:buSzPts val="3750"/>
              <a:buFont typeface="Helvetica Neue Light"/>
              <a:buChar char="•"/>
              <a:defRPr sz="5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1" name="Shape 141"/>
          <p:cNvSpPr txBox="1">
            <a:spLocks noGrp="1"/>
          </p:cNvSpPr>
          <p:nvPr>
            <p:ph type="sldNum" idx="12"/>
          </p:nvPr>
        </p:nvSpPr>
        <p:spPr>
          <a:xfrm>
            <a:off x="11785600" y="12344400"/>
            <a:ext cx="5689600" cy="736601"/>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r" rtl="0">
              <a:lnSpc>
                <a:spcPct val="100000"/>
              </a:lnSpc>
              <a:spcBef>
                <a:spcPts val="0"/>
              </a:spcBef>
              <a:spcAft>
                <a:spcPts val="0"/>
              </a:spcAft>
              <a:buClr>
                <a:srgbClr val="000000"/>
              </a:buClr>
              <a:buSzPts val="12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1_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519296"/>
            <a:ext cx="14716126" cy="1589486"/>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003839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Bullets &amp; Photo">
  <p:cSld name="Title, Bullets &amp; Photo">
    <p:spTree>
      <p:nvGrpSpPr>
        <p:cNvPr id="1" name="Shape 49"/>
        <p:cNvGrpSpPr/>
        <p:nvPr/>
      </p:nvGrpSpPr>
      <p:grpSpPr>
        <a:xfrm>
          <a:off x="0" y="0"/>
          <a:ext cx="0" cy="0"/>
          <a:chOff x="0" y="0"/>
          <a:chExt cx="0" cy="0"/>
        </a:xfrm>
      </p:grpSpPr>
      <p:sp>
        <p:nvSpPr>
          <p:cNvPr id="50" name="Shape 50"/>
          <p:cNvSpPr>
            <a:spLocks noGrp="1"/>
          </p:cNvSpPr>
          <p:nvPr>
            <p:ph type="pic" idx="2"/>
          </p:nvPr>
        </p:nvSpPr>
        <p:spPr>
          <a:xfrm>
            <a:off x="12495609" y="3661171"/>
            <a:ext cx="7500938" cy="8840392"/>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51" name="Shape 51"/>
          <p:cNvSpPr txBox="1">
            <a:spLocks noGrp="1"/>
          </p:cNvSpPr>
          <p:nvPr>
            <p:ph type="title"/>
          </p:nvPr>
        </p:nvSpPr>
        <p:spPr>
          <a:xfrm>
            <a:off x="4387453" y="625078"/>
            <a:ext cx="15609095" cy="3036094"/>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52" name="Shape 52"/>
          <p:cNvSpPr txBox="1">
            <a:spLocks noGrp="1"/>
          </p:cNvSpPr>
          <p:nvPr>
            <p:ph type="body" idx="1"/>
          </p:nvPr>
        </p:nvSpPr>
        <p:spPr>
          <a:xfrm>
            <a:off x="4387453" y="3661171"/>
            <a:ext cx="7500938" cy="8840392"/>
          </a:xfrm>
          <a:prstGeom prst="rect">
            <a:avLst/>
          </a:prstGeom>
          <a:noFill/>
          <a:ln>
            <a:noFill/>
          </a:ln>
        </p:spPr>
        <p:txBody>
          <a:bodyPr spcFirstLastPara="1" wrap="square" lIns="71425" tIns="71425" rIns="71425" bIns="71425" anchor="ctr" anchorCtr="0"/>
          <a:lstStyle>
            <a:lvl1pPr marL="457200" marR="0" lvl="0"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53" name="Shape 53"/>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ullets">
  <p:cSld name="Bullets">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4387453" y="1785937"/>
            <a:ext cx="15609095" cy="10144126"/>
          </a:xfrm>
          <a:prstGeom prst="rect">
            <a:avLst/>
          </a:prstGeom>
          <a:noFill/>
          <a:ln>
            <a:noFill/>
          </a:ln>
        </p:spPr>
        <p:txBody>
          <a:bodyPr spcFirstLastPara="1" wrap="square" lIns="71425" tIns="71425" rIns="71425" bIns="71425" anchor="ctr" anchorCtr="0"/>
          <a:lstStyle>
            <a:lvl1pPr marL="457200" marR="0" lvl="0"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56" name="Shape 56"/>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hoto - 3 Up">
  <p:cSld name="Photo - 3 Up">
    <p:spTree>
      <p:nvGrpSpPr>
        <p:cNvPr id="1" name="Shape 57"/>
        <p:cNvGrpSpPr/>
        <p:nvPr/>
      </p:nvGrpSpPr>
      <p:grpSpPr>
        <a:xfrm>
          <a:off x="0" y="0"/>
          <a:ext cx="0" cy="0"/>
          <a:chOff x="0" y="0"/>
          <a:chExt cx="0" cy="0"/>
        </a:xfrm>
      </p:grpSpPr>
      <p:sp>
        <p:nvSpPr>
          <p:cNvPr id="58" name="Shape 58"/>
          <p:cNvSpPr>
            <a:spLocks noGrp="1"/>
          </p:cNvSpPr>
          <p:nvPr>
            <p:ph type="pic" idx="2"/>
          </p:nvPr>
        </p:nvSpPr>
        <p:spPr>
          <a:xfrm>
            <a:off x="12495609" y="7161609"/>
            <a:ext cx="7500938" cy="530423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59" name="Shape 59"/>
          <p:cNvSpPr>
            <a:spLocks noGrp="1"/>
          </p:cNvSpPr>
          <p:nvPr>
            <p:ph type="pic" idx="3"/>
          </p:nvPr>
        </p:nvSpPr>
        <p:spPr>
          <a:xfrm>
            <a:off x="12504353" y="1250156"/>
            <a:ext cx="7500939" cy="5304235"/>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60" name="Shape 60"/>
          <p:cNvSpPr>
            <a:spLocks noGrp="1"/>
          </p:cNvSpPr>
          <p:nvPr>
            <p:ph type="pic" idx="4"/>
          </p:nvPr>
        </p:nvSpPr>
        <p:spPr>
          <a:xfrm>
            <a:off x="4387453" y="1250156"/>
            <a:ext cx="7500938" cy="112156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61" name="Shape 61"/>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4833937" y="8947546"/>
            <a:ext cx="14716126" cy="660798"/>
          </a:xfrm>
          <a:prstGeom prst="rect">
            <a:avLst/>
          </a:prstGeom>
          <a:noFill/>
          <a:ln>
            <a:noFill/>
          </a:ln>
        </p:spPr>
        <p:txBody>
          <a:bodyPr spcFirstLastPara="1" wrap="square" lIns="71425" tIns="71425" rIns="71425" bIns="71425" anchor="t" anchorCtr="0"/>
          <a:lstStyle>
            <a:lvl1pPr marL="457200" marR="0" lvl="0" indent="-228600" algn="l" rtl="0">
              <a:lnSpc>
                <a:spcPct val="100000"/>
              </a:lnSpc>
              <a:spcBef>
                <a:spcPts val="0"/>
              </a:spcBef>
              <a:spcAft>
                <a:spcPts val="0"/>
              </a:spcAft>
              <a:buClr>
                <a:srgbClr val="000000"/>
              </a:buClr>
              <a:buSzPts val="3000"/>
              <a:buFont typeface="Helvetica Neue Light"/>
              <a:buNone/>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64" name="Shape 64"/>
          <p:cNvSpPr txBox="1">
            <a:spLocks noGrp="1"/>
          </p:cNvSpPr>
          <p:nvPr>
            <p:ph type="body" idx="2"/>
          </p:nvPr>
        </p:nvSpPr>
        <p:spPr>
          <a:xfrm>
            <a:off x="4833937" y="6000353"/>
            <a:ext cx="14716126" cy="965201"/>
          </a:xfrm>
          <a:prstGeom prst="rect">
            <a:avLst/>
          </a:prstGeom>
          <a:noFill/>
          <a:ln>
            <a:noFill/>
          </a:ln>
        </p:spPr>
        <p:txBody>
          <a:bodyPr spcFirstLastPara="1" wrap="square" lIns="71425" tIns="71425" rIns="71425" bIns="71425" anchor="ctr" anchorCtr="0"/>
          <a:lstStyle>
            <a:lvl1pPr marL="457200" marR="0" lvl="0" indent="-22860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65" name="Shape 65"/>
          <p:cNvSpPr txBox="1">
            <a:spLocks noGrp="1"/>
          </p:cNvSpPr>
          <p:nvPr>
            <p:ph type="sldNum" idx="12"/>
          </p:nvPr>
        </p:nvSpPr>
        <p:spPr>
          <a:xfrm>
            <a:off x="11935814" y="13010554"/>
            <a:ext cx="494513" cy="511176"/>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4000"/>
              <a:buFont typeface="Helvetica Neue Light"/>
              <a:buNone/>
              <a:defRPr sz="4000" b="0" i="0" u="none" strike="noStrike" cap="none">
                <a:solidFill>
                  <a:srgbClr val="000000"/>
                </a:solidFill>
                <a:latin typeface="Helvetica Neue Light"/>
                <a:ea typeface="Helvetica Neue Light"/>
                <a:cs typeface="Helvetica Neue Light"/>
                <a:sym typeface="Helvetica Neue Light"/>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48_Title Slide">
  <p:cSld name="48_Title Slide">
    <p:spTree>
      <p:nvGrpSpPr>
        <p:cNvPr id="1" name="Shape 66"/>
        <p:cNvGrpSpPr/>
        <p:nvPr/>
      </p:nvGrpSpPr>
      <p:grpSpPr>
        <a:xfrm>
          <a:off x="0" y="0"/>
          <a:ext cx="0" cy="0"/>
          <a:chOff x="0" y="0"/>
          <a:chExt cx="0" cy="0"/>
        </a:xfrm>
      </p:grpSpPr>
      <p:sp>
        <p:nvSpPr>
          <p:cNvPr id="67" name="Shape 67"/>
          <p:cNvSpPr/>
          <p:nvPr/>
        </p:nvSpPr>
        <p:spPr>
          <a:xfrm>
            <a:off x="743577" y="743578"/>
            <a:ext cx="22896845" cy="12218797"/>
          </a:xfrm>
          <a:prstGeom prst="rect">
            <a:avLst/>
          </a:prstGeom>
          <a:solidFill>
            <a:srgbClr val="FFFFFF"/>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4000"/>
              <a:buFont typeface="Calibri"/>
              <a:buNone/>
            </a:pPr>
            <a:endParaRPr sz="4000" b="0" i="0" u="none" strike="noStrike" cap="none">
              <a:solidFill>
                <a:srgbClr val="000000"/>
              </a:solidFill>
              <a:latin typeface="Helvetica Neue Light"/>
              <a:ea typeface="Helvetica Neue Light"/>
              <a:cs typeface="Helvetica Neue Light"/>
              <a:sym typeface="Helvetica Neue Light"/>
            </a:endParaRPr>
          </a:p>
        </p:txBody>
      </p:sp>
      <p:sp>
        <p:nvSpPr>
          <p:cNvPr id="68" name="Shape 68"/>
          <p:cNvSpPr txBox="1">
            <a:spLocks noGrp="1"/>
          </p:cNvSpPr>
          <p:nvPr>
            <p:ph type="sldNum" idx="12"/>
          </p:nvPr>
        </p:nvSpPr>
        <p:spPr>
          <a:xfrm>
            <a:off x="23762359" y="13014529"/>
            <a:ext cx="551181" cy="548641"/>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1pPr>
            <a:lvl2pPr marL="0" marR="0" lvl="1"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2pPr>
            <a:lvl3pPr marL="0" marR="0" lvl="2"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3pPr>
            <a:lvl4pPr marL="0" marR="0" lvl="3"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4pPr>
            <a:lvl5pPr marL="0" marR="0" lvl="4"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5pPr>
            <a:lvl6pPr marL="0" marR="0" lvl="5"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6pPr>
            <a:lvl7pPr marL="0" marR="0" lvl="6"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7pPr>
            <a:lvl8pPr marL="0" marR="0" lvl="7"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8pPr>
            <a:lvl9pPr marL="0" marR="0" lvl="8" indent="0" algn="l" rtl="0">
              <a:lnSpc>
                <a:spcPct val="100000"/>
              </a:lnSpc>
              <a:spcBef>
                <a:spcPts val="0"/>
              </a:spcBef>
              <a:spcAft>
                <a:spcPts val="0"/>
              </a:spcAft>
              <a:buClr>
                <a:srgbClr val="222222"/>
              </a:buClr>
              <a:buSzPts val="2000"/>
              <a:buFont typeface="Lato"/>
              <a:buNone/>
              <a:defRPr sz="2000" b="1" i="0" u="none" strike="noStrike" cap="none">
                <a:solidFill>
                  <a:srgbClr val="222222"/>
                </a:solidFill>
                <a:latin typeface="Lato"/>
                <a:ea typeface="Lato"/>
                <a:cs typeface="Lato"/>
                <a:sym typeface="Lato"/>
              </a:defRPr>
            </a:lvl9pPr>
          </a:lstStyle>
          <a:p>
            <a:pPr marL="0" lvl="0" indent="0">
              <a:spcBef>
                <a:spcPts val="0"/>
              </a:spcBef>
              <a:spcAft>
                <a:spcPts val="0"/>
              </a:spcAft>
              <a:buNone/>
            </a:pPr>
            <a:fld id="{00000000-1234-1234-1234-123412341234}" type="slidenum">
              <a:rPr lang="en-US"/>
              <a:t>‹#›</a:t>
            </a:fld>
            <a:endParaRPr/>
          </a:p>
        </p:txBody>
      </p:sp>
      <p:sp>
        <p:nvSpPr>
          <p:cNvPr id="69" name="Shape 69"/>
          <p:cNvSpPr>
            <a:spLocks noGrp="1"/>
          </p:cNvSpPr>
          <p:nvPr>
            <p:ph type="pic" idx="2"/>
          </p:nvPr>
        </p:nvSpPr>
        <p:spPr>
          <a:xfrm>
            <a:off x="730767" y="724325"/>
            <a:ext cx="5744171" cy="837024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0" name="Shape 70"/>
          <p:cNvSpPr>
            <a:spLocks noGrp="1"/>
          </p:cNvSpPr>
          <p:nvPr>
            <p:ph type="pic" idx="3"/>
          </p:nvPr>
        </p:nvSpPr>
        <p:spPr>
          <a:xfrm>
            <a:off x="6459609" y="4579634"/>
            <a:ext cx="5744171" cy="837024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1" name="Shape 71"/>
          <p:cNvSpPr>
            <a:spLocks noGrp="1"/>
          </p:cNvSpPr>
          <p:nvPr>
            <p:ph type="pic" idx="4"/>
          </p:nvPr>
        </p:nvSpPr>
        <p:spPr>
          <a:xfrm>
            <a:off x="12188452" y="724325"/>
            <a:ext cx="5744171" cy="8370247"/>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2" name="Shape 72"/>
          <p:cNvSpPr>
            <a:spLocks noGrp="1"/>
          </p:cNvSpPr>
          <p:nvPr>
            <p:ph type="pic" idx="5"/>
          </p:nvPr>
        </p:nvSpPr>
        <p:spPr>
          <a:xfrm>
            <a:off x="17917295" y="4579634"/>
            <a:ext cx="5744171" cy="8370246"/>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3" name="Shape 73"/>
          <p:cNvSpPr/>
          <p:nvPr/>
        </p:nvSpPr>
        <p:spPr>
          <a:xfrm rot="-5400000">
            <a:off x="22462034" y="11257252"/>
            <a:ext cx="3091467" cy="41148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424242"/>
              </a:buClr>
              <a:buSzPts val="1500"/>
              <a:buFont typeface="Lato"/>
              <a:buNone/>
            </a:pPr>
            <a:r>
              <a:rPr lang="en-US" sz="1500" b="0" i="0" u="sng" strike="noStrike" cap="none">
                <a:solidFill>
                  <a:schemeClr val="hlink"/>
                </a:solidFill>
                <a:latin typeface="Lato"/>
                <a:ea typeface="Lato"/>
                <a:cs typeface="Lato"/>
                <a:sym typeface="Lato"/>
                <a:hlinkClick r:id="rId2"/>
              </a:rPr>
              <a:t>WISEWEAR.COM</a:t>
            </a:r>
            <a:endParaRPr/>
          </a:p>
        </p:txBody>
      </p:sp>
      <p:sp>
        <p:nvSpPr>
          <p:cNvPr id="74" name="Shape 74"/>
          <p:cNvSpPr/>
          <p:nvPr/>
        </p:nvSpPr>
        <p:spPr>
          <a:xfrm>
            <a:off x="5537266" y="13252764"/>
            <a:ext cx="6862456" cy="333425"/>
          </a:xfrm>
          <a:prstGeom prst="rect">
            <a:avLst/>
          </a:prstGeom>
          <a:noFill/>
          <a:ln>
            <a:noFill/>
          </a:ln>
        </p:spPr>
        <p:txBody>
          <a:bodyPr spcFirstLastPara="1" wrap="square" lIns="50800" tIns="50800" rIns="50800" bIns="50800" anchor="ctr" anchorCtr="0">
            <a:noAutofit/>
          </a:bodyPr>
          <a:lstStyle/>
          <a:p>
            <a:pPr marL="0" marR="0" lvl="0" indent="0" algn="l" rtl="0">
              <a:lnSpc>
                <a:spcPct val="100000"/>
              </a:lnSpc>
              <a:spcBef>
                <a:spcPts val="0"/>
              </a:spcBef>
              <a:spcAft>
                <a:spcPts val="0"/>
              </a:spcAft>
              <a:buClr>
                <a:schemeClr val="lt1"/>
              </a:buClr>
              <a:buSzPts val="1500"/>
              <a:buFont typeface="Lato Black"/>
              <a:buNone/>
            </a:pPr>
            <a:r>
              <a:rPr lang="en-US" sz="1500" b="0" i="0" u="none" strike="noStrike" cap="none">
                <a:solidFill>
                  <a:schemeClr val="lt1"/>
                </a:solidFill>
                <a:latin typeface="Lato Black"/>
                <a:ea typeface="Lato Black"/>
                <a:cs typeface="Lato Black"/>
                <a:sym typeface="Lato Black"/>
              </a:rPr>
              <a:t>THE FUTURE OF PERSONAL SAFETY &amp; SECURITY </a:t>
            </a:r>
            <a:endParaRPr/>
          </a:p>
        </p:txBody>
      </p:sp>
      <p:sp>
        <p:nvSpPr>
          <p:cNvPr id="75" name="Shape 75"/>
          <p:cNvSpPr/>
          <p:nvPr/>
        </p:nvSpPr>
        <p:spPr>
          <a:xfrm>
            <a:off x="-67604" y="-46145"/>
            <a:ext cx="18798832" cy="13898530"/>
          </a:xfrm>
          <a:custGeom>
            <a:avLst/>
            <a:gdLst/>
            <a:ahLst/>
            <a:cxnLst/>
            <a:rect l="0" t="0" r="0" b="0"/>
            <a:pathLst>
              <a:path w="21600" h="21600" extrusionOk="0">
                <a:moveTo>
                  <a:pt x="0" y="17687"/>
                </a:moveTo>
                <a:lnTo>
                  <a:pt x="1758" y="12003"/>
                </a:lnTo>
                <a:lnTo>
                  <a:pt x="4806" y="21376"/>
                </a:lnTo>
                <a:lnTo>
                  <a:pt x="9753" y="6292"/>
                </a:lnTo>
                <a:lnTo>
                  <a:pt x="14477" y="21600"/>
                </a:lnTo>
                <a:lnTo>
                  <a:pt x="21600" y="0"/>
                </a:lnTo>
              </a:path>
            </a:pathLst>
          </a:custGeom>
          <a:noFill/>
          <a:ln w="50800" cap="flat" cmpd="sng">
            <a:solidFill>
              <a:srgbClr val="A6AAA9">
                <a:alpha val="9803"/>
              </a:srgbClr>
            </a:solidFill>
            <a:prstDash val="solid"/>
            <a:miter lim="400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0"/>
              <a:buFont typeface="Helvetica Neue"/>
              <a:buNone/>
            </a:pPr>
            <a:endParaRPr sz="4000" b="0" i="0" u="none" strike="noStrike" cap="none">
              <a:solidFill>
                <a:srgbClr val="000000"/>
              </a:solidFill>
              <a:latin typeface="Helvetica Neue Light"/>
              <a:ea typeface="Helvetica Neue Light"/>
              <a:cs typeface="Helvetica Neue Light"/>
              <a:sym typeface="Helvetica Neue Light"/>
            </a:endParaRPr>
          </a:p>
        </p:txBody>
      </p:sp>
      <p:pic>
        <p:nvPicPr>
          <p:cNvPr id="76" name="Shape 76"/>
          <p:cNvPicPr preferRelativeResize="0"/>
          <p:nvPr/>
        </p:nvPicPr>
        <p:blipFill rotWithShape="1">
          <a:blip r:embed="rId3">
            <a:alphaModFix/>
          </a:blip>
          <a:srcRect/>
          <a:stretch/>
        </p:blipFill>
        <p:spPr>
          <a:xfrm>
            <a:off x="797147" y="13118825"/>
            <a:ext cx="4388909" cy="57711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5px Title">
  <p:cSld name="45px Title">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381498" y="0"/>
            <a:ext cx="15621004" cy="1518047"/>
          </a:xfrm>
          <a:prstGeom prst="rect">
            <a:avLst/>
          </a:prstGeom>
          <a:noFill/>
          <a:ln>
            <a:noFill/>
          </a:ln>
        </p:spPr>
        <p:txBody>
          <a:bodyPr spcFirstLastPara="1" wrap="square" lIns="71425" tIns="144000" rIns="71425" bIns="71425" anchor="b" anchorCtr="0"/>
          <a:lstStyle>
            <a:lvl1pPr marR="0" lvl="0" algn="l" rtl="0">
              <a:lnSpc>
                <a:spcPct val="100000"/>
              </a:lnSpc>
              <a:spcBef>
                <a:spcPts val="0"/>
              </a:spcBef>
              <a:spcAft>
                <a:spcPts val="0"/>
              </a:spcAft>
              <a:buClr>
                <a:srgbClr val="000000"/>
              </a:buClr>
              <a:buSzPts val="6328"/>
              <a:buFont typeface="Helvetica Neue Light"/>
              <a:buNone/>
              <a:defRPr sz="6328"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79" name="Shape 79"/>
          <p:cNvSpPr/>
          <p:nvPr/>
        </p:nvSpPr>
        <p:spPr>
          <a:xfrm>
            <a:off x="2528162" y="6503734"/>
            <a:ext cx="19327676" cy="490584"/>
          </a:xfrm>
          <a:prstGeom prst="rect">
            <a:avLst/>
          </a:prstGeom>
          <a:solidFill>
            <a:srgbClr val="23283C"/>
          </a:solidFill>
          <a:ln>
            <a:noFill/>
          </a:ln>
          <a:effectLst>
            <a:outerShdw rotWithShape="0">
              <a:schemeClr val="lt1">
                <a:alpha val="55686"/>
              </a:schemeClr>
            </a:outerShdw>
          </a:effectLst>
        </p:spPr>
        <p:txBody>
          <a:bodyPr spcFirstLastPara="1" wrap="square" lIns="28575" tIns="28575" rIns="28575" bIns="28575" anchor="ctr" anchorCtr="0">
            <a:noAutofit/>
          </a:bodyPr>
          <a:lstStyle/>
          <a:p>
            <a:pPr marL="0" marR="0" lvl="0" indent="0" algn="ctr" rtl="0">
              <a:lnSpc>
                <a:spcPct val="100000"/>
              </a:lnSpc>
              <a:spcBef>
                <a:spcPts val="0"/>
              </a:spcBef>
              <a:spcAft>
                <a:spcPts val="0"/>
              </a:spcAft>
              <a:buClr>
                <a:srgbClr val="000000"/>
              </a:buClr>
              <a:buSzPts val="2813"/>
              <a:buFont typeface="Helvetica Neue Light"/>
              <a:buNone/>
            </a:pPr>
            <a:endParaRPr sz="2813" b="0" i="0" u="none" strike="noStrike" cap="none">
              <a:solidFill>
                <a:srgbClr val="FFFFFF"/>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1_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519296"/>
            <a:ext cx="14716126" cy="1589486"/>
          </a:xfrm>
          <a:prstGeom prst="rect">
            <a:avLst/>
          </a:prstGeom>
        </p:spPr>
        <p:txBody>
          <a:bodyPr anchor="t"/>
          <a:lstStyle>
            <a:lvl1pPr marL="0" indent="0" algn="ctr">
              <a:buSzTx/>
              <a:buNone/>
              <a:defRPr sz="4400"/>
            </a:lvl1pPr>
            <a:lvl2pPr marL="0" indent="228600" algn="ctr">
              <a:buSzTx/>
              <a:buNone/>
              <a:defRPr sz="4400"/>
            </a:lvl2pPr>
            <a:lvl3pPr marL="0" indent="457200" algn="ctr">
              <a:buSzTx/>
              <a:buNone/>
              <a:defRPr sz="4400"/>
            </a:lvl3pPr>
            <a:lvl4pPr marL="0" indent="685800" algn="ctr">
              <a:buSzTx/>
              <a:buNone/>
              <a:defRPr sz="4400"/>
            </a:lvl4pPr>
            <a:lvl5pPr marL="0" indent="914400" algn="ctr">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1779211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theme" Target="../theme/theme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p:nvPr/>
        </p:nvSpPr>
        <p:spPr>
          <a:xfrm>
            <a:off x="-2" y="-124474"/>
            <a:ext cx="24384001" cy="13744223"/>
          </a:xfrm>
          <a:prstGeom prst="rect">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496D"/>
              </a:buClr>
              <a:buSzPts val="4000"/>
              <a:buFont typeface="Source Sans Pro"/>
              <a:buNone/>
            </a:pPr>
            <a:endParaRPr sz="4000" b="0" i="0" u="none" strike="noStrike" cap="none">
              <a:solidFill>
                <a:srgbClr val="000000"/>
              </a:solidFill>
              <a:latin typeface="Helvetica Neue Light"/>
              <a:ea typeface="Helvetica Neue Light"/>
              <a:cs typeface="Helvetica Neue Light"/>
              <a:sym typeface="Helvetica Neue Light"/>
            </a:endParaRPr>
          </a:p>
        </p:txBody>
      </p:sp>
      <p:sp>
        <p:nvSpPr>
          <p:cNvPr id="7" name="Shape 7"/>
          <p:cNvSpPr txBox="1">
            <a:spLocks noGrp="1"/>
          </p:cNvSpPr>
          <p:nvPr>
            <p:ph type="title"/>
          </p:nvPr>
        </p:nvSpPr>
        <p:spPr>
          <a:xfrm>
            <a:off x="4387453" y="625078"/>
            <a:ext cx="15609095" cy="3036094"/>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 name="Shape 8"/>
          <p:cNvSpPr txBox="1">
            <a:spLocks noGrp="1"/>
          </p:cNvSpPr>
          <p:nvPr>
            <p:ph type="body" idx="1"/>
          </p:nvPr>
        </p:nvSpPr>
        <p:spPr>
          <a:xfrm>
            <a:off x="4387453" y="3661171"/>
            <a:ext cx="15609095" cy="8840392"/>
          </a:xfrm>
          <a:prstGeom prst="rect">
            <a:avLst/>
          </a:prstGeom>
          <a:noFill/>
          <a:ln>
            <a:noFill/>
          </a:ln>
        </p:spPr>
        <p:txBody>
          <a:bodyPr spcFirstLastPara="1" wrap="square" lIns="71425" tIns="71425" rIns="71425" bIns="71425" anchor="ctr" anchorCtr="0"/>
          <a:lstStyle>
            <a:lvl1pPr marL="457200" marR="0" lvl="0"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9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
        <p:cNvGrpSpPr/>
        <p:nvPr/>
      </p:nvGrpSpPr>
      <p:grpSpPr>
        <a:xfrm>
          <a:off x="0" y="0"/>
          <a:ext cx="0" cy="0"/>
          <a:chOff x="0" y="0"/>
          <a:chExt cx="0" cy="0"/>
        </a:xfrm>
      </p:grpSpPr>
      <p:sp>
        <p:nvSpPr>
          <p:cNvPr id="81" name="Shape 81"/>
          <p:cNvSpPr/>
          <p:nvPr/>
        </p:nvSpPr>
        <p:spPr>
          <a:xfrm>
            <a:off x="-2" y="-28222"/>
            <a:ext cx="24384001" cy="13744223"/>
          </a:xfrm>
          <a:prstGeom prst="rect">
            <a:avLst/>
          </a:prstGeom>
          <a:solidFill>
            <a:srgbClr val="00496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496D"/>
              </a:buClr>
              <a:buSzPts val="4000"/>
              <a:buFont typeface="Source Sans Pro"/>
              <a:buNone/>
            </a:pPr>
            <a:endParaRPr sz="4000" b="0" i="0" u="none" strike="noStrike" cap="none">
              <a:solidFill>
                <a:srgbClr val="000000"/>
              </a:solidFill>
              <a:latin typeface="Helvetica Neue Light"/>
              <a:ea typeface="Helvetica Neue Light"/>
              <a:cs typeface="Helvetica Neue Light"/>
              <a:sym typeface="Helvetica Neue Light"/>
            </a:endParaRPr>
          </a:p>
        </p:txBody>
      </p:sp>
      <p:sp>
        <p:nvSpPr>
          <p:cNvPr id="82" name="Shape 82"/>
          <p:cNvSpPr txBox="1">
            <a:spLocks noGrp="1"/>
          </p:cNvSpPr>
          <p:nvPr>
            <p:ph type="title"/>
          </p:nvPr>
        </p:nvSpPr>
        <p:spPr>
          <a:xfrm>
            <a:off x="4387453" y="625078"/>
            <a:ext cx="15609095" cy="3036094"/>
          </a:xfrm>
          <a:prstGeom prst="rect">
            <a:avLst/>
          </a:prstGeom>
          <a:noFill/>
          <a:ln>
            <a:noFill/>
          </a:ln>
        </p:spPr>
        <p:txBody>
          <a:bodyPr spcFirstLastPara="1" wrap="square" lIns="71425" tIns="71425" rIns="71425" bIns="71425" anchor="ctr" anchorCtr="0"/>
          <a:lstStyle>
            <a:lvl1pPr marR="0" lvl="0"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0"/>
              </a:spcBef>
              <a:spcAft>
                <a:spcPts val="0"/>
              </a:spcAft>
              <a:buClr>
                <a:srgbClr val="000000"/>
              </a:buClr>
              <a:buSzPts val="6500"/>
              <a:buFont typeface="Helvetica Neue Light"/>
              <a:buNone/>
              <a:defRPr sz="65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3" name="Shape 83"/>
          <p:cNvSpPr txBox="1">
            <a:spLocks noGrp="1"/>
          </p:cNvSpPr>
          <p:nvPr>
            <p:ph type="body" idx="1"/>
          </p:nvPr>
        </p:nvSpPr>
        <p:spPr>
          <a:xfrm>
            <a:off x="4387453" y="3661171"/>
            <a:ext cx="15609095" cy="8840392"/>
          </a:xfrm>
          <a:prstGeom prst="rect">
            <a:avLst/>
          </a:prstGeom>
          <a:noFill/>
          <a:ln>
            <a:noFill/>
          </a:ln>
        </p:spPr>
        <p:txBody>
          <a:bodyPr spcFirstLastPara="1" wrap="square" lIns="71425" tIns="71425" rIns="71425" bIns="71425" anchor="ctr" anchorCtr="0"/>
          <a:lstStyle>
            <a:lvl1pPr marL="457200" marR="0" lvl="0"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1pPr>
            <a:lvl2pPr marL="914400" marR="0" lvl="1"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2pPr>
            <a:lvl3pPr marL="1371600" marR="0" lvl="2"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3pPr>
            <a:lvl4pPr marL="1828800" marR="0" lvl="3"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4pPr>
            <a:lvl5pPr marL="2286000" marR="0" lvl="4"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5pPr>
            <a:lvl6pPr marL="2743200" marR="0" lvl="5"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6pPr>
            <a:lvl7pPr marL="3200400" marR="0" lvl="6"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7pPr>
            <a:lvl8pPr marL="3657600" marR="0" lvl="7"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8pPr>
            <a:lvl9pPr marL="4114800" marR="0" lvl="8" indent="-371475" algn="l" rtl="0">
              <a:lnSpc>
                <a:spcPct val="100000"/>
              </a:lnSpc>
              <a:spcBef>
                <a:spcPts val="0"/>
              </a:spcBef>
              <a:spcAft>
                <a:spcPts val="0"/>
              </a:spcAft>
              <a:buClr>
                <a:srgbClr val="000000"/>
              </a:buClr>
              <a:buSzPts val="2250"/>
              <a:buFont typeface="Helvetica Neue Light"/>
              <a:buChar char="•"/>
              <a:defRPr sz="30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84" name="Shape 84"/>
          <p:cNvSpPr txBox="1"/>
          <p:nvPr/>
        </p:nvSpPr>
        <p:spPr>
          <a:xfrm>
            <a:off x="0" y="13202398"/>
            <a:ext cx="3518116" cy="513601"/>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accent4"/>
              </a:buClr>
              <a:buSzPts val="1800"/>
              <a:buFont typeface="Helvetica Neue Light"/>
              <a:buNone/>
            </a:pPr>
            <a:r>
              <a:rPr lang="en-US" sz="1800" b="0" i="0" u="none" strike="noStrike" cap="none">
                <a:solidFill>
                  <a:schemeClr val="accent4"/>
                </a:solidFill>
                <a:latin typeface="Helvetica Neue Light"/>
                <a:ea typeface="Helvetica Neue Light"/>
                <a:cs typeface="Helvetica Neue Light"/>
                <a:sym typeface="Helvetica Neue Light"/>
              </a:rPr>
              <a:t>Copyright CarePredict, Inc., 2018</a:t>
            </a:r>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9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hyperlink" Target="mailto:ben.fowler@jmfamily.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91"/>
        <p:cNvGrpSpPr/>
        <p:nvPr/>
      </p:nvGrpSpPr>
      <p:grpSpPr>
        <a:xfrm>
          <a:off x="0" y="0"/>
          <a:ext cx="0" cy="0"/>
          <a:chOff x="0" y="0"/>
          <a:chExt cx="0" cy="0"/>
        </a:xfrm>
      </p:grpSpPr>
      <p:sp>
        <p:nvSpPr>
          <p:cNvPr id="792" name="Shape 792"/>
          <p:cNvSpPr/>
          <p:nvPr/>
        </p:nvSpPr>
        <p:spPr>
          <a:xfrm flipH="1">
            <a:off x="0" y="0"/>
            <a:ext cx="12345564" cy="13716000"/>
          </a:xfrm>
          <a:custGeom>
            <a:avLst/>
            <a:gdLst/>
            <a:ahLst/>
            <a:cxnLst/>
            <a:rect l="0" t="0" r="0" b="0"/>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3F3F3F">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794" name="Shape 794"/>
          <p:cNvSpPr txBox="1">
            <a:spLocks noGrp="1"/>
          </p:cNvSpPr>
          <p:nvPr>
            <p:ph type="title"/>
          </p:nvPr>
        </p:nvSpPr>
        <p:spPr>
          <a:xfrm>
            <a:off x="13971038" y="2015414"/>
            <a:ext cx="9132802" cy="903818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0800"/>
              <a:buFont typeface="Helvetica Neue Light"/>
              <a:buNone/>
            </a:pPr>
            <a:r>
              <a:rPr lang="en-US" sz="9600" b="0" i="0" u="none" strike="noStrike" cap="none" smtClean="0">
                <a:solidFill>
                  <a:schemeClr val="lt1"/>
                </a:solidFill>
                <a:latin typeface="Lato Black" panose="020B0604020202020204" charset="0"/>
                <a:sym typeface="Helvetica Neue Light"/>
              </a:rPr>
              <a:t>Feature Engineering and Feature Selection</a:t>
            </a:r>
            <a:endParaRPr sz="6000" dirty="0">
              <a:latin typeface="Lato Black"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29"/>
        <p:cNvGrpSpPr/>
        <p:nvPr/>
      </p:nvGrpSpPr>
      <p:grpSpPr>
        <a:xfrm>
          <a:off x="0" y="0"/>
          <a:ext cx="0" cy="0"/>
          <a:chOff x="0" y="0"/>
          <a:chExt cx="0" cy="0"/>
        </a:xfrm>
      </p:grpSpPr>
      <p:sp>
        <p:nvSpPr>
          <p:cNvPr id="1030" name="Shape 1030"/>
          <p:cNvSpPr txBox="1"/>
          <p:nvPr/>
        </p:nvSpPr>
        <p:spPr>
          <a:xfrm>
            <a:off x="1285874" y="898921"/>
            <a:ext cx="15054793"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4770"/>
              <a:buFont typeface="Helvetica Neue"/>
              <a:buNone/>
            </a:pPr>
            <a:r>
              <a:rPr lang="en-US" sz="5400" b="1" i="0" u="none" strike="noStrike" cap="none" dirty="0">
                <a:solidFill>
                  <a:schemeClr val="bg1"/>
                </a:solidFill>
                <a:latin typeface="Lato Black" panose="020B0604020202020204" charset="0"/>
                <a:ea typeface="Helvetica Neue"/>
                <a:cs typeface="Helvetica Neue"/>
                <a:sym typeface="Helvetica Neue"/>
              </a:rPr>
              <a:t>Extraction of Statistical Features in Time-Series</a:t>
            </a:r>
            <a:endParaRPr sz="5400" dirty="0">
              <a:solidFill>
                <a:schemeClr val="bg1"/>
              </a:solidFill>
              <a:latin typeface="Lato Black" panose="020B0604020202020204" charset="0"/>
            </a:endParaRPr>
          </a:p>
        </p:txBody>
      </p:sp>
      <p:sp>
        <p:nvSpPr>
          <p:cNvPr id="1031" name="Shape 1031"/>
          <p:cNvSpPr txBox="1"/>
          <p:nvPr/>
        </p:nvSpPr>
        <p:spPr>
          <a:xfrm>
            <a:off x="1285875" y="3509791"/>
            <a:ext cx="21243927" cy="8638902"/>
          </a:xfrm>
          <a:prstGeom prst="rect">
            <a:avLst/>
          </a:prstGeom>
          <a:noFill/>
          <a:ln>
            <a:noFill/>
          </a:ln>
        </p:spPr>
        <p:txBody>
          <a:bodyPr spcFirstLastPara="1" wrap="square" lIns="71425" tIns="71425" rIns="71425" bIns="71425" anchor="ctr" anchorCtr="0">
            <a:noAutofit/>
          </a:bodyPr>
          <a:lstStyle/>
          <a:p>
            <a:pPr marL="571500" marR="0" lvl="0" indent="-571500" algn="l" rtl="0">
              <a:lnSpc>
                <a:spcPct val="100000"/>
              </a:lnSpc>
              <a:spcBef>
                <a:spcPts val="0"/>
              </a:spcBef>
              <a:spcAft>
                <a:spcPts val="0"/>
              </a:spcAft>
              <a:buClr>
                <a:schemeClr val="lt1"/>
              </a:buClr>
              <a:buSzPts val="4000"/>
              <a:buFont typeface="Arial" panose="020B0604020202020204" pitchFamily="34" charset="0"/>
              <a:buChar char="•"/>
            </a:pPr>
            <a:r>
              <a:rPr lang="en-US" sz="4000" dirty="0">
                <a:solidFill>
                  <a:schemeClr val="lt1"/>
                </a:solidFill>
                <a:latin typeface="Helvetica Neue Light"/>
                <a:ea typeface="Helvetica Neue Light"/>
                <a:cs typeface="Helvetica Neue Light"/>
                <a:sym typeface="Helvetica Neue Light"/>
              </a:rPr>
              <a:t>Begin with an initial base of predictors</a:t>
            </a:r>
          </a:p>
          <a:p>
            <a:pPr marL="571500" marR="0" lvl="0" indent="-571500" algn="l" rtl="0">
              <a:lnSpc>
                <a:spcPct val="100000"/>
              </a:lnSpc>
              <a:spcBef>
                <a:spcPts val="0"/>
              </a:spcBef>
              <a:spcAft>
                <a:spcPts val="0"/>
              </a:spcAft>
              <a:buClr>
                <a:schemeClr val="lt1"/>
              </a:buClr>
              <a:buSzPts val="4000"/>
              <a:buFont typeface="Arial" panose="020B0604020202020204" pitchFamily="34" charset="0"/>
              <a:buChar char="•"/>
            </a:pPr>
            <a:endParaRPr lang="en-US" sz="4000" dirty="0">
              <a:solidFill>
                <a:schemeClr val="lt1"/>
              </a:solidFill>
              <a:latin typeface="Helvetica Neue Light"/>
              <a:ea typeface="Helvetica Neue Light"/>
              <a:cs typeface="Helvetica Neue Light"/>
              <a:sym typeface="Helvetica Neue Light"/>
            </a:endParaRPr>
          </a:p>
          <a:p>
            <a:pPr marL="571500" marR="0" lvl="0" indent="-571500" algn="l" rtl="0">
              <a:lnSpc>
                <a:spcPct val="100000"/>
              </a:lnSpc>
              <a:spcBef>
                <a:spcPts val="0"/>
              </a:spcBef>
              <a:spcAft>
                <a:spcPts val="0"/>
              </a:spcAft>
              <a:buClr>
                <a:schemeClr val="lt1"/>
              </a:buClr>
              <a:buSzPts val="4000"/>
              <a:buFont typeface="Arial" panose="020B0604020202020204" pitchFamily="34" charset="0"/>
              <a:buChar char="•"/>
            </a:pPr>
            <a:endParaRPr lang="en-US" sz="4000" dirty="0">
              <a:solidFill>
                <a:schemeClr val="lt1"/>
              </a:solidFill>
              <a:latin typeface="Helvetica Neue Light"/>
              <a:ea typeface="Helvetica Neue Light"/>
              <a:cs typeface="Helvetica Neue Light"/>
              <a:sym typeface="Helvetica Neue Light"/>
            </a:endParaRPr>
          </a:p>
          <a:p>
            <a:pPr marL="571500" marR="0" lvl="0" indent="-571500" algn="l" rtl="0">
              <a:lnSpc>
                <a:spcPct val="100000"/>
              </a:lnSpc>
              <a:spcBef>
                <a:spcPts val="0"/>
              </a:spcBef>
              <a:spcAft>
                <a:spcPts val="0"/>
              </a:spcAft>
              <a:buClr>
                <a:schemeClr val="lt1"/>
              </a:buClr>
              <a:buSzPts val="4000"/>
              <a:buFont typeface="Arial" panose="020B0604020202020204" pitchFamily="34" charset="0"/>
              <a:buChar char="•"/>
            </a:pPr>
            <a:r>
              <a:rPr lang="en-US" sz="4000" dirty="0">
                <a:solidFill>
                  <a:schemeClr val="lt1"/>
                </a:solidFill>
                <a:latin typeface="Helvetica Neue Light"/>
                <a:ea typeface="Helvetica Neue Light"/>
                <a:cs typeface="Helvetica Neue Light"/>
                <a:sym typeface="Helvetica Neue Light"/>
              </a:rPr>
              <a:t>Set the time series interval to be used through A/B testing</a:t>
            </a:r>
          </a:p>
          <a:p>
            <a:pPr marL="571500" marR="0" lvl="0" indent="-571500" algn="l" rtl="0">
              <a:lnSpc>
                <a:spcPct val="100000"/>
              </a:lnSpc>
              <a:spcBef>
                <a:spcPts val="0"/>
              </a:spcBef>
              <a:spcAft>
                <a:spcPts val="0"/>
              </a:spcAft>
              <a:buClr>
                <a:schemeClr val="lt1"/>
              </a:buClr>
              <a:buSzPts val="4000"/>
              <a:buFont typeface="Arial" panose="020B0604020202020204" pitchFamily="34" charset="0"/>
              <a:buChar char="•"/>
            </a:pPr>
            <a:endParaRPr lang="en-US" sz="4000" dirty="0">
              <a:solidFill>
                <a:schemeClr val="lt1"/>
              </a:solidFill>
              <a:latin typeface="Helvetica Neue Light"/>
              <a:ea typeface="Helvetica Neue Light"/>
              <a:cs typeface="Helvetica Neue Light"/>
              <a:sym typeface="Helvetica Neue Light"/>
            </a:endParaRPr>
          </a:p>
          <a:p>
            <a:pPr marL="571500" marR="0" lvl="0" indent="-571500" algn="l" rtl="0">
              <a:lnSpc>
                <a:spcPct val="100000"/>
              </a:lnSpc>
              <a:spcBef>
                <a:spcPts val="0"/>
              </a:spcBef>
              <a:spcAft>
                <a:spcPts val="0"/>
              </a:spcAft>
              <a:buClr>
                <a:schemeClr val="lt1"/>
              </a:buClr>
              <a:buSzPts val="4000"/>
              <a:buFont typeface="Arial" panose="020B0604020202020204" pitchFamily="34" charset="0"/>
              <a:buChar char="•"/>
            </a:pPr>
            <a:endParaRPr lang="en-US" sz="4000" dirty="0">
              <a:solidFill>
                <a:schemeClr val="lt1"/>
              </a:solidFill>
              <a:latin typeface="Helvetica Neue Light"/>
              <a:ea typeface="Helvetica Neue Light"/>
              <a:cs typeface="Helvetica Neue Light"/>
              <a:sym typeface="Helvetica Neue Light"/>
            </a:endParaRPr>
          </a:p>
          <a:p>
            <a:pPr marL="571500" indent="-571500">
              <a:buClr>
                <a:schemeClr val="lt1"/>
              </a:buClr>
              <a:buSzPts val="4000"/>
              <a:buFont typeface="Arial" panose="020B0604020202020204" pitchFamily="34" charset="0"/>
              <a:buChar char="•"/>
            </a:pPr>
            <a:r>
              <a:rPr lang="en-US" sz="4000" dirty="0">
                <a:solidFill>
                  <a:schemeClr val="lt1"/>
                </a:solidFill>
                <a:latin typeface="Helvetica Neue Light"/>
                <a:ea typeface="Helvetica Neue Light"/>
                <a:cs typeface="Helvetica Neue Light"/>
                <a:sym typeface="Helvetica Neue Light"/>
              </a:rPr>
              <a:t>Missing data handled through imputing the mean value for the time series into observations with missing data</a:t>
            </a:r>
          </a:p>
          <a:p>
            <a:pPr marL="571500" indent="-571500">
              <a:buClr>
                <a:schemeClr val="lt1"/>
              </a:buClr>
              <a:buSzPts val="4000"/>
              <a:buFont typeface="Arial" panose="020B0604020202020204" pitchFamily="34" charset="0"/>
              <a:buChar char="•"/>
            </a:pPr>
            <a:endParaRPr lang="en-US" sz="4000" dirty="0">
              <a:solidFill>
                <a:schemeClr val="lt1"/>
              </a:solidFill>
              <a:latin typeface="Helvetica Neue Light"/>
              <a:ea typeface="Helvetica Neue Light"/>
              <a:cs typeface="Helvetica Neue Light"/>
              <a:sym typeface="Helvetica Neue Light"/>
            </a:endParaRPr>
          </a:p>
          <a:p>
            <a:pPr marL="571500" indent="-571500">
              <a:buClr>
                <a:schemeClr val="lt1"/>
              </a:buClr>
              <a:buSzPts val="4000"/>
              <a:buFont typeface="Arial" panose="020B0604020202020204" pitchFamily="34" charset="0"/>
              <a:buChar char="•"/>
            </a:pPr>
            <a:endParaRPr lang="en-US" sz="4000" dirty="0">
              <a:solidFill>
                <a:schemeClr val="lt1"/>
              </a:solidFill>
              <a:latin typeface="Helvetica Neue Light"/>
              <a:ea typeface="Helvetica Neue Light"/>
              <a:cs typeface="Helvetica Neue Light"/>
              <a:sym typeface="Helvetica Neue Light"/>
            </a:endParaRPr>
          </a:p>
          <a:p>
            <a:pPr marL="571500" indent="-571500">
              <a:buClr>
                <a:schemeClr val="lt1"/>
              </a:buClr>
              <a:buSzPts val="4000"/>
              <a:buFont typeface="Arial" panose="020B0604020202020204" pitchFamily="34" charset="0"/>
              <a:buChar char="•"/>
            </a:pPr>
            <a:r>
              <a:rPr lang="en-US" sz="4000" dirty="0">
                <a:solidFill>
                  <a:schemeClr val="lt1"/>
                </a:solidFill>
                <a:latin typeface="Helvetica Neue Light"/>
                <a:ea typeface="Helvetica Neue Light"/>
                <a:cs typeface="Helvetica Neue Light"/>
                <a:sym typeface="Helvetica Neue Light"/>
              </a:rPr>
              <a:t>Feature engineering through the extraction of statistics from time series with </a:t>
            </a:r>
            <a:r>
              <a:rPr lang="en-US" sz="4000" dirty="0" err="1">
                <a:solidFill>
                  <a:schemeClr val="lt1"/>
                </a:solidFill>
                <a:latin typeface="Helvetica Neue Light"/>
                <a:ea typeface="Helvetica Neue Light"/>
                <a:cs typeface="Helvetica Neue Light"/>
                <a:sym typeface="Helvetica Neue Light"/>
              </a:rPr>
              <a:t>TSFresh</a:t>
            </a:r>
            <a:endParaRPr lang="en-US" sz="4000" dirty="0">
              <a:solidFill>
                <a:schemeClr val="lt1"/>
              </a:solidFill>
              <a:latin typeface="Helvetica Neue Light"/>
              <a:ea typeface="Helvetica Neue Light"/>
              <a:cs typeface="Helvetica Neue Light"/>
              <a:sym typeface="Helvetica Neue Light"/>
            </a:endParaRPr>
          </a:p>
          <a:p>
            <a:pPr marL="571500" marR="0" lvl="0" indent="-571500" algn="l" rtl="0">
              <a:lnSpc>
                <a:spcPct val="100000"/>
              </a:lnSpc>
              <a:spcBef>
                <a:spcPts val="0"/>
              </a:spcBef>
              <a:spcAft>
                <a:spcPts val="0"/>
              </a:spcAft>
              <a:buClr>
                <a:schemeClr val="lt1"/>
              </a:buClr>
              <a:buSzPts val="4000"/>
              <a:buFont typeface="Arial" panose="020B0604020202020204" pitchFamily="34" charset="0"/>
              <a:buChar char="•"/>
            </a:pPr>
            <a:endParaRPr lang="en-US" sz="4000" dirty="0">
              <a:solidFill>
                <a:schemeClr val="lt1"/>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49"/>
        <p:cNvGrpSpPr/>
        <p:nvPr/>
      </p:nvGrpSpPr>
      <p:grpSpPr>
        <a:xfrm>
          <a:off x="0" y="0"/>
          <a:ext cx="0" cy="0"/>
          <a:chOff x="0" y="0"/>
          <a:chExt cx="0" cy="0"/>
        </a:xfrm>
      </p:grpSpPr>
      <p:sp>
        <p:nvSpPr>
          <p:cNvPr id="1050" name="Shape 1050"/>
          <p:cNvSpPr txBox="1"/>
          <p:nvPr/>
        </p:nvSpPr>
        <p:spPr>
          <a:xfrm>
            <a:off x="1285874" y="898921"/>
            <a:ext cx="13433734"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i="0" u="none" strike="noStrike" cap="none" dirty="0">
                <a:solidFill>
                  <a:schemeClr val="bg1"/>
                </a:solidFill>
                <a:latin typeface="Lato Black" panose="020B0604020202020204" charset="0"/>
                <a:ea typeface="Helvetica Neue"/>
                <a:cs typeface="Helvetica Neue"/>
                <a:sym typeface="Helvetica Neue"/>
              </a:rPr>
              <a:t>Interactions</a:t>
            </a:r>
            <a:endParaRPr sz="7200" dirty="0">
              <a:solidFill>
                <a:schemeClr val="bg1"/>
              </a:solidFill>
              <a:latin typeface="Lato Black" panose="020B0604020202020204" charset="0"/>
            </a:endParaRPr>
          </a:p>
        </p:txBody>
      </p:sp>
      <p:sp>
        <p:nvSpPr>
          <p:cNvPr id="1051" name="Shape 1051"/>
          <p:cNvSpPr txBox="1"/>
          <p:nvPr/>
        </p:nvSpPr>
        <p:spPr>
          <a:xfrm>
            <a:off x="1397001" y="2379133"/>
            <a:ext cx="15104532" cy="9993119"/>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chemeClr val="lt1"/>
              </a:buClr>
              <a:buSzPts val="4000"/>
              <a:buFont typeface="Helvetica Neue Light"/>
              <a:buNone/>
            </a:pPr>
            <a:r>
              <a:rPr lang="en-US" sz="4000" b="1" i="0" u="none" strike="noStrike" cap="none" dirty="0">
                <a:solidFill>
                  <a:schemeClr val="lt1"/>
                </a:solidFill>
                <a:latin typeface="Helvetica Neue Light"/>
                <a:ea typeface="Helvetica Neue Light"/>
                <a:cs typeface="Helvetica Neue Light"/>
                <a:sym typeface="Helvetica Neue Light"/>
              </a:rPr>
              <a:t>Libraries Used:</a:t>
            </a:r>
            <a:endParaRPr dirty="0"/>
          </a:p>
          <a:p>
            <a:pPr marL="0" marR="0" lvl="0" indent="0" algn="l" rtl="0">
              <a:lnSpc>
                <a:spcPct val="100000"/>
              </a:lnSpc>
              <a:spcBef>
                <a:spcPts val="0"/>
              </a:spcBef>
              <a:spcAft>
                <a:spcPts val="0"/>
              </a:spcAft>
              <a:buClr>
                <a:srgbClr val="000000"/>
              </a:buClr>
              <a:buSzPts val="4000"/>
              <a:buFont typeface="Helvetica Neue Light"/>
              <a:buNone/>
            </a:pPr>
            <a:endParaRPr sz="4000" b="1" i="0" u="none" strike="noStrike" cap="none" dirty="0">
              <a:solidFill>
                <a:schemeClr val="lt1"/>
              </a:solidFill>
              <a:latin typeface="Helvetica Neue Light"/>
              <a:ea typeface="Helvetica Neue Light"/>
              <a:cs typeface="Helvetica Neue Light"/>
              <a:sym typeface="Helvetica Neue Light"/>
            </a:endParaRPr>
          </a:p>
          <a:p>
            <a:pPr marL="0" marR="0" lvl="0" indent="0" algn="l" rtl="0">
              <a:lnSpc>
                <a:spcPct val="100000"/>
              </a:lnSpc>
              <a:spcBef>
                <a:spcPts val="0"/>
              </a:spcBef>
              <a:spcAft>
                <a:spcPts val="0"/>
              </a:spcAft>
              <a:buClr>
                <a:schemeClr val="lt1"/>
              </a:buClr>
              <a:buSzPts val="4000"/>
              <a:buFont typeface="Helvetica Neue Light"/>
              <a:buNone/>
            </a:pPr>
            <a:r>
              <a:rPr lang="en-US" sz="4000" b="1" i="0" u="none" strike="noStrike" cap="none" dirty="0">
                <a:solidFill>
                  <a:schemeClr val="lt1"/>
                </a:solidFill>
                <a:latin typeface="Helvetica Neue Light"/>
                <a:ea typeface="Helvetica Neue Light"/>
                <a:cs typeface="Helvetica Neue Light"/>
                <a:sym typeface="Helvetica Neue Light"/>
              </a:rPr>
              <a:t>XGBClassifier: </a:t>
            </a:r>
            <a:r>
              <a:rPr lang="en-US" sz="4000" b="0" i="0" u="none" strike="noStrike" cap="none" dirty="0">
                <a:solidFill>
                  <a:schemeClr val="lt1"/>
                </a:solidFill>
                <a:latin typeface="Helvetica Neue Light"/>
                <a:ea typeface="Helvetica Neue Light"/>
                <a:cs typeface="Helvetica Neue Light"/>
                <a:sym typeface="Helvetica Neue Light"/>
              </a:rPr>
              <a:t>XGBoost algorithm for classification tasks</a:t>
            </a:r>
            <a:endParaRPr dirty="0"/>
          </a:p>
          <a:p>
            <a:pPr marL="0" marR="0" lvl="0" indent="0" algn="l" rtl="0">
              <a:lnSpc>
                <a:spcPct val="100000"/>
              </a:lnSpc>
              <a:spcBef>
                <a:spcPts val="0"/>
              </a:spcBef>
              <a:spcAft>
                <a:spcPts val="0"/>
              </a:spcAft>
              <a:buClr>
                <a:srgbClr val="000000"/>
              </a:buClr>
              <a:buSzPts val="4000"/>
              <a:buFont typeface="Helvetica Neue Light"/>
              <a:buNone/>
            </a:pPr>
            <a:endParaRPr sz="4000" b="0" i="0" u="none" strike="noStrike" cap="none" dirty="0">
              <a:solidFill>
                <a:schemeClr val="lt1"/>
              </a:solidFill>
              <a:latin typeface="Helvetica Neue Light"/>
              <a:ea typeface="Helvetica Neue Light"/>
              <a:cs typeface="Helvetica Neue Light"/>
              <a:sym typeface="Helvetica Neue Light"/>
            </a:endParaRPr>
          </a:p>
          <a:p>
            <a:pPr marL="0" marR="0" lvl="0" indent="0" algn="l" rtl="0">
              <a:lnSpc>
                <a:spcPct val="100000"/>
              </a:lnSpc>
              <a:spcBef>
                <a:spcPts val="0"/>
              </a:spcBef>
              <a:spcAft>
                <a:spcPts val="0"/>
              </a:spcAft>
              <a:buClr>
                <a:schemeClr val="lt1"/>
              </a:buClr>
              <a:buSzPts val="4000"/>
              <a:buFont typeface="Helvetica Neue Light"/>
              <a:buNone/>
            </a:pPr>
            <a:r>
              <a:rPr lang="en-US" sz="4000" b="1" i="0" u="none" strike="noStrike" cap="none" dirty="0">
                <a:solidFill>
                  <a:schemeClr val="lt1"/>
                </a:solidFill>
                <a:latin typeface="Helvetica Neue Light"/>
                <a:ea typeface="Helvetica Neue Light"/>
                <a:cs typeface="Helvetica Neue Light"/>
                <a:sym typeface="Helvetica Neue Light"/>
              </a:rPr>
              <a:t>Xgbfi:</a:t>
            </a:r>
            <a:r>
              <a:rPr lang="en-US" sz="4000" b="0" i="0" u="none" strike="noStrike" cap="none" dirty="0">
                <a:solidFill>
                  <a:schemeClr val="lt1"/>
                </a:solidFill>
                <a:latin typeface="Helvetica Neue Light"/>
                <a:ea typeface="Helvetica Neue Light"/>
                <a:cs typeface="Helvetica Neue Light"/>
                <a:sym typeface="Helvetica Neue Light"/>
              </a:rPr>
              <a:t> Python library which ranks features as well as feature interactions by different metrics from the XGBoost algorithm</a:t>
            </a:r>
            <a:endParaRPr dirty="0"/>
          </a:p>
          <a:p>
            <a:pPr marL="0" marR="0" lvl="0" indent="0" algn="l" rtl="0">
              <a:lnSpc>
                <a:spcPct val="100000"/>
              </a:lnSpc>
              <a:spcBef>
                <a:spcPts val="0"/>
              </a:spcBef>
              <a:spcAft>
                <a:spcPts val="0"/>
              </a:spcAft>
              <a:buClr>
                <a:srgbClr val="000000"/>
              </a:buClr>
              <a:buSzPts val="4000"/>
              <a:buFont typeface="Helvetica Neue Light"/>
              <a:buNone/>
            </a:pPr>
            <a:endParaRPr sz="4000" b="0" i="0" u="none" strike="noStrike" cap="none" dirty="0">
              <a:solidFill>
                <a:schemeClr val="lt1"/>
              </a:solidFill>
              <a:latin typeface="Helvetica Neue Light"/>
              <a:ea typeface="Helvetica Neue Light"/>
              <a:cs typeface="Helvetica Neue Light"/>
              <a:sym typeface="Helvetica Neue Light"/>
            </a:endParaRPr>
          </a:p>
          <a:p>
            <a:pPr marL="0" marR="0" lvl="0" indent="0" algn="l" rtl="0">
              <a:lnSpc>
                <a:spcPct val="100000"/>
              </a:lnSpc>
              <a:spcBef>
                <a:spcPts val="0"/>
              </a:spcBef>
              <a:spcAft>
                <a:spcPts val="0"/>
              </a:spcAft>
              <a:buClr>
                <a:schemeClr val="lt1"/>
              </a:buClr>
              <a:buSzPts val="4000"/>
              <a:buFont typeface="Helvetica Neue Light"/>
              <a:buNone/>
            </a:pPr>
            <a:r>
              <a:rPr lang="en-US" sz="4000" b="0" i="0" u="none" strike="noStrike" cap="none" dirty="0">
                <a:solidFill>
                  <a:schemeClr val="lt1"/>
                </a:solidFill>
                <a:latin typeface="Helvetica Neue Light"/>
                <a:ea typeface="Helvetica Neue Light"/>
                <a:cs typeface="Helvetica Neue Light"/>
                <a:sym typeface="Helvetica Neue Light"/>
              </a:rPr>
              <a:t>Pairwise and Three Way Interaction of Features Inclusive of:</a:t>
            </a:r>
            <a:endParaRPr dirty="0"/>
          </a:p>
          <a:p>
            <a:pPr marL="0" marR="0" lvl="0" indent="0" algn="l" rtl="0">
              <a:lnSpc>
                <a:spcPct val="100000"/>
              </a:lnSpc>
              <a:spcBef>
                <a:spcPts val="0"/>
              </a:spcBef>
              <a:spcAft>
                <a:spcPts val="0"/>
              </a:spcAft>
              <a:buClr>
                <a:srgbClr val="000000"/>
              </a:buClr>
              <a:buSzPts val="4000"/>
              <a:buFont typeface="Helvetica Neue Light"/>
              <a:buNone/>
            </a:pPr>
            <a:endParaRPr sz="4000" b="0" i="0" u="none" strike="noStrike" cap="none" dirty="0">
              <a:solidFill>
                <a:schemeClr val="lt1"/>
              </a:solidFill>
              <a:latin typeface="Helvetica Neue Light"/>
              <a:ea typeface="Helvetica Neue Light"/>
              <a:cs typeface="Helvetica Neue Light"/>
              <a:sym typeface="Helvetica Neue Light"/>
            </a:endParaRPr>
          </a:p>
          <a:p>
            <a:pPr marL="1143000" marR="0" lvl="0" indent="-571500" algn="l" rtl="0">
              <a:lnSpc>
                <a:spcPct val="100000"/>
              </a:lnSpc>
              <a:spcBef>
                <a:spcPts val="0"/>
              </a:spcBef>
              <a:spcAft>
                <a:spcPts val="0"/>
              </a:spcAft>
              <a:buClr>
                <a:schemeClr val="lt1"/>
              </a:buClr>
              <a:buSzPts val="4000"/>
              <a:buFont typeface="Noto Sans Symbols"/>
              <a:buChar char="❑"/>
            </a:pPr>
            <a:r>
              <a:rPr lang="en-US" sz="4000" b="0" i="0" u="none" strike="noStrike" cap="none" dirty="0">
                <a:solidFill>
                  <a:schemeClr val="lt1"/>
                </a:solidFill>
                <a:latin typeface="Helvetica Neue Light"/>
                <a:ea typeface="Helvetica Neue Light"/>
                <a:cs typeface="Helvetica Neue Light"/>
                <a:sym typeface="Helvetica Neue Light"/>
              </a:rPr>
              <a:t> Addition</a:t>
            </a:r>
            <a:endParaRPr dirty="0"/>
          </a:p>
          <a:p>
            <a:pPr marL="1143000" marR="0" lvl="0" indent="-317500" algn="l" rtl="0">
              <a:lnSpc>
                <a:spcPct val="100000"/>
              </a:lnSpc>
              <a:spcBef>
                <a:spcPts val="0"/>
              </a:spcBef>
              <a:spcAft>
                <a:spcPts val="0"/>
              </a:spcAft>
              <a:buClr>
                <a:srgbClr val="000000"/>
              </a:buClr>
              <a:buSzPts val="4000"/>
              <a:buFont typeface="Noto Sans Symbols"/>
              <a:buNone/>
            </a:pPr>
            <a:endParaRPr sz="4000" b="0" i="0" u="none" strike="noStrike" cap="none" dirty="0">
              <a:solidFill>
                <a:schemeClr val="lt1"/>
              </a:solidFill>
              <a:latin typeface="Helvetica Neue Light"/>
              <a:ea typeface="Helvetica Neue Light"/>
              <a:cs typeface="Helvetica Neue Light"/>
              <a:sym typeface="Helvetica Neue Light"/>
            </a:endParaRPr>
          </a:p>
          <a:p>
            <a:pPr marL="1143000" marR="0" lvl="0" indent="-571500" algn="l" rtl="0">
              <a:lnSpc>
                <a:spcPct val="100000"/>
              </a:lnSpc>
              <a:spcBef>
                <a:spcPts val="0"/>
              </a:spcBef>
              <a:spcAft>
                <a:spcPts val="0"/>
              </a:spcAft>
              <a:buClr>
                <a:schemeClr val="lt1"/>
              </a:buClr>
              <a:buSzPts val="4000"/>
              <a:buFont typeface="Noto Sans Symbols"/>
              <a:buChar char="❑"/>
            </a:pPr>
            <a:r>
              <a:rPr lang="en-US" sz="4000" b="0" i="0" u="none" strike="noStrike" cap="none" dirty="0">
                <a:solidFill>
                  <a:schemeClr val="lt1"/>
                </a:solidFill>
                <a:latin typeface="Helvetica Neue Light"/>
                <a:ea typeface="Helvetica Neue Light"/>
                <a:cs typeface="Helvetica Neue Light"/>
                <a:sym typeface="Helvetica Neue Light"/>
              </a:rPr>
              <a:t> Subtraction</a:t>
            </a:r>
            <a:endParaRPr dirty="0"/>
          </a:p>
          <a:p>
            <a:pPr marL="1143000" marR="0" lvl="0" indent="-317500" algn="l" rtl="0">
              <a:lnSpc>
                <a:spcPct val="100000"/>
              </a:lnSpc>
              <a:spcBef>
                <a:spcPts val="0"/>
              </a:spcBef>
              <a:spcAft>
                <a:spcPts val="0"/>
              </a:spcAft>
              <a:buClr>
                <a:srgbClr val="000000"/>
              </a:buClr>
              <a:buSzPts val="4000"/>
              <a:buFont typeface="Noto Sans Symbols"/>
              <a:buNone/>
            </a:pPr>
            <a:endParaRPr sz="4000" b="0" i="0" u="none" strike="noStrike" cap="none" dirty="0">
              <a:solidFill>
                <a:schemeClr val="lt1"/>
              </a:solidFill>
              <a:latin typeface="Helvetica Neue Light"/>
              <a:ea typeface="Helvetica Neue Light"/>
              <a:cs typeface="Helvetica Neue Light"/>
              <a:sym typeface="Helvetica Neue Light"/>
            </a:endParaRPr>
          </a:p>
          <a:p>
            <a:pPr marL="1143000" marR="0" lvl="0" indent="-571500" algn="l" rtl="0">
              <a:lnSpc>
                <a:spcPct val="100000"/>
              </a:lnSpc>
              <a:spcBef>
                <a:spcPts val="0"/>
              </a:spcBef>
              <a:spcAft>
                <a:spcPts val="0"/>
              </a:spcAft>
              <a:buClr>
                <a:schemeClr val="lt1"/>
              </a:buClr>
              <a:buSzPts val="4000"/>
              <a:buFont typeface="Noto Sans Symbols"/>
              <a:buChar char="❑"/>
            </a:pPr>
            <a:r>
              <a:rPr lang="en-US" sz="4000" b="0" i="0" u="none" strike="noStrike" cap="none" dirty="0">
                <a:solidFill>
                  <a:schemeClr val="lt1"/>
                </a:solidFill>
                <a:latin typeface="Helvetica Neue Light"/>
                <a:ea typeface="Helvetica Neue Light"/>
                <a:cs typeface="Helvetica Neue Light"/>
                <a:sym typeface="Helvetica Neue Light"/>
              </a:rPr>
              <a:t> Multiplication</a:t>
            </a:r>
            <a:endParaRPr dirty="0"/>
          </a:p>
          <a:p>
            <a:pPr marL="571500" marR="0" lvl="0" indent="0" algn="l" rtl="0">
              <a:lnSpc>
                <a:spcPct val="100000"/>
              </a:lnSpc>
              <a:spcBef>
                <a:spcPts val="0"/>
              </a:spcBef>
              <a:spcAft>
                <a:spcPts val="0"/>
              </a:spcAft>
              <a:buClr>
                <a:srgbClr val="000000"/>
              </a:buClr>
              <a:buSzPts val="4000"/>
              <a:buFont typeface="Helvetica Neue Light"/>
              <a:buNone/>
            </a:pPr>
            <a:endParaRPr sz="4000" b="0" i="0" u="none" strike="noStrike" cap="none" dirty="0">
              <a:solidFill>
                <a:schemeClr val="lt1"/>
              </a:solidFill>
              <a:latin typeface="Helvetica Neue Light"/>
              <a:ea typeface="Helvetica Neue Light"/>
              <a:cs typeface="Helvetica Neue Light"/>
              <a:sym typeface="Helvetica Neue Light"/>
            </a:endParaRPr>
          </a:p>
          <a:p>
            <a:pPr marL="1143000" marR="0" lvl="0" indent="-571500" algn="l" rtl="0">
              <a:lnSpc>
                <a:spcPct val="100000"/>
              </a:lnSpc>
              <a:spcBef>
                <a:spcPts val="0"/>
              </a:spcBef>
              <a:spcAft>
                <a:spcPts val="0"/>
              </a:spcAft>
              <a:buClr>
                <a:schemeClr val="lt1"/>
              </a:buClr>
              <a:buSzPts val="4000"/>
              <a:buFont typeface="Noto Sans Symbols"/>
              <a:buChar char="❑"/>
            </a:pPr>
            <a:r>
              <a:rPr lang="en-US" sz="4000" b="0" i="0" u="none" strike="noStrike" cap="none" dirty="0">
                <a:solidFill>
                  <a:schemeClr val="lt1"/>
                </a:solidFill>
                <a:latin typeface="Helvetica Neue Light"/>
                <a:ea typeface="Helvetica Neue Light"/>
                <a:cs typeface="Helvetica Neue Light"/>
                <a:sym typeface="Helvetica Neue Light"/>
              </a:rPr>
              <a:t> Division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nected care is the key to more efficient senior care"/>
          <p:cNvSpPr txBox="1">
            <a:spLocks/>
          </p:cNvSpPr>
          <p:nvPr/>
        </p:nvSpPr>
        <p:spPr>
          <a:xfrm>
            <a:off x="1346450" y="376843"/>
            <a:ext cx="18478000" cy="14802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t">
            <a:noAutofit/>
          </a:bodyPr>
          <a:lstStyle>
            <a:lvl1pPr marL="0" marR="0" indent="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1pPr>
            <a:lvl2pPr marL="0" marR="0" indent="2286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2pPr>
            <a:lvl3pPr marL="0" marR="0" indent="4572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3pPr>
            <a:lvl4pPr marL="0" marR="0" indent="6858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4pPr>
            <a:lvl5pPr marL="0" marR="0" indent="9144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5pPr>
            <a:lvl6pPr marL="0" marR="0" indent="11430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6pPr>
            <a:lvl7pPr marL="0" marR="0" indent="13716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7pPr>
            <a:lvl8pPr marL="0" marR="0" indent="16002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8pPr>
            <a:lvl9pPr marL="0" marR="0" indent="18288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9pPr>
          </a:lstStyle>
          <a:p>
            <a:pPr hangingPunct="1">
              <a:defRPr b="1">
                <a:solidFill>
                  <a:schemeClr val="accent4">
                    <a:hueOff val="384618"/>
                    <a:satOff val="3869"/>
                    <a:lumOff val="5802"/>
                  </a:schemeClr>
                </a:solidFill>
                <a:latin typeface="+mn-lt"/>
                <a:ea typeface="+mn-ea"/>
                <a:cs typeface="+mn-cs"/>
                <a:sym typeface="Helvetica"/>
              </a:defRPr>
            </a:pPr>
            <a:r>
              <a:rPr lang="en-US" sz="7200" b="1" dirty="0">
                <a:solidFill>
                  <a:schemeClr val="bg1"/>
                </a:solidFill>
                <a:latin typeface="Lato Black" panose="020B0604020202020204" charset="0"/>
                <a:ea typeface="+mn-ea"/>
                <a:cs typeface="+mn-cs"/>
                <a:sym typeface="Helvetica"/>
              </a:rPr>
              <a:t>Using Deep Learning for </a:t>
            </a:r>
            <a:r>
              <a:rPr lang="en-US" sz="7200" b="1" dirty="0" smtClean="0">
                <a:solidFill>
                  <a:schemeClr val="bg1"/>
                </a:solidFill>
                <a:latin typeface="Lato Black" panose="020B0604020202020204" charset="0"/>
                <a:ea typeface="+mn-ea"/>
                <a:cs typeface="+mn-cs"/>
                <a:sym typeface="Helvetica"/>
              </a:rPr>
              <a:t>Creating a Feature Identifying Anomalies</a:t>
            </a:r>
            <a:endParaRPr lang="en-US" sz="7200" b="1" dirty="0">
              <a:solidFill>
                <a:schemeClr val="bg1"/>
              </a:solidFill>
              <a:latin typeface="Lato Black" panose="020B0604020202020204" charset="0"/>
              <a:ea typeface="+mn-ea"/>
              <a:cs typeface="+mn-cs"/>
              <a:sym typeface="Helvetica"/>
            </a:endParaRPr>
          </a:p>
        </p:txBody>
      </p:sp>
      <p:sp>
        <p:nvSpPr>
          <p:cNvPr id="2" name="TextBox 1">
            <a:extLst>
              <a:ext uri="{FF2B5EF4-FFF2-40B4-BE49-F238E27FC236}">
                <a16:creationId xmlns="" xmlns:a16="http://schemas.microsoft.com/office/drawing/2014/main" id="{66FFE617-B39F-4163-9C95-756C3B6C4953}"/>
              </a:ext>
            </a:extLst>
          </p:cNvPr>
          <p:cNvSpPr txBox="1"/>
          <p:nvPr/>
        </p:nvSpPr>
        <p:spPr>
          <a:xfrm>
            <a:off x="719667" y="2662141"/>
            <a:ext cx="23605066" cy="11439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buClr>
                <a:schemeClr val="bg1"/>
              </a:buClr>
              <a:buFont typeface="Arial" panose="020B0604020202020204" pitchFamily="34" charset="0"/>
              <a:buChar char="•"/>
            </a:pPr>
            <a:r>
              <a:rPr lang="en-US" sz="4000" dirty="0">
                <a:solidFill>
                  <a:schemeClr val="bg1"/>
                </a:solidFill>
                <a:latin typeface="Helvetica Neue Light" panose="020B0604020202020204" charset="0"/>
              </a:rPr>
              <a:t>Deep Learning can also be used for unsupervised feature learning or, more specifically, nonlinear dimensionality reduction (Hinton et al, 2006)</a:t>
            </a: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Clr>
                <a:schemeClr val="bg1"/>
              </a:buClr>
              <a:buFont typeface="Arial" panose="020B0604020202020204" pitchFamily="34" charset="0"/>
              <a:buChar char="•"/>
            </a:pPr>
            <a:r>
              <a:rPr lang="en-US" sz="4000" dirty="0">
                <a:solidFill>
                  <a:schemeClr val="bg1"/>
                </a:solidFill>
                <a:latin typeface="Helvetica Neue Light" panose="020B0604020202020204" charset="0"/>
              </a:rPr>
              <a:t>Autoencoders perform unsupervised learning capable of learning efficient representations of the input data through dimensionality reduction, similar to Principal Components Analysis</a:t>
            </a: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latin typeface="Helvetica Neue Light" panose="020B0604020202020204" charset="0"/>
            </a:endParaRPr>
          </a:p>
          <a:p>
            <a:pPr marL="571500" indent="-571500">
              <a:buFont typeface="Arial" panose="020B0604020202020204" pitchFamily="34" charset="0"/>
              <a:buChar char="•"/>
            </a:pPr>
            <a:endParaRPr lang="en-US" dirty="0"/>
          </a:p>
        </p:txBody>
      </p:sp>
      <p:pic>
        <p:nvPicPr>
          <p:cNvPr id="6" name="Picture 5">
            <a:extLst>
              <a:ext uri="{FF2B5EF4-FFF2-40B4-BE49-F238E27FC236}">
                <a16:creationId xmlns="" xmlns:a16="http://schemas.microsoft.com/office/drawing/2014/main" id="{64E56AA5-4774-4A04-A83C-ABB2261FA515}"/>
              </a:ext>
            </a:extLst>
          </p:cNvPr>
          <p:cNvPicPr>
            <a:picLocks noChangeAspect="1"/>
          </p:cNvPicPr>
          <p:nvPr/>
        </p:nvPicPr>
        <p:blipFill>
          <a:blip r:embed="rId3"/>
          <a:stretch>
            <a:fillRect/>
          </a:stretch>
        </p:blipFill>
        <p:spPr>
          <a:xfrm>
            <a:off x="10765367" y="7582635"/>
            <a:ext cx="2853266" cy="2339678"/>
          </a:xfrm>
          <a:prstGeom prst="rect">
            <a:avLst/>
          </a:prstGeom>
        </p:spPr>
      </p:pic>
      <p:sp>
        <p:nvSpPr>
          <p:cNvPr id="23" name="TextBox 22">
            <a:extLst>
              <a:ext uri="{FF2B5EF4-FFF2-40B4-BE49-F238E27FC236}">
                <a16:creationId xmlns="" xmlns:a16="http://schemas.microsoft.com/office/drawing/2014/main" id="{9AABE7AC-F217-49BA-9480-E41396E89546}"/>
              </a:ext>
            </a:extLst>
          </p:cNvPr>
          <p:cNvSpPr txBox="1"/>
          <p:nvPr/>
        </p:nvSpPr>
        <p:spPr>
          <a:xfrm>
            <a:off x="10585450" y="10052274"/>
            <a:ext cx="3873500" cy="5751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kumimoji="0" lang="en-US" sz="2800" b="0" i="1" u="none" strike="noStrike" cap="none" spc="0" normalizeH="0" baseline="0" dirty="0">
                <a:ln>
                  <a:noFill/>
                </a:ln>
                <a:solidFill>
                  <a:schemeClr val="bg1"/>
                </a:solidFill>
                <a:effectLst/>
                <a:uFillTx/>
                <a:latin typeface="+mj-lt"/>
                <a:ea typeface="+mj-ea"/>
                <a:cs typeface="+mj-cs"/>
                <a:sym typeface="Helvetica Light"/>
              </a:rPr>
              <a:t>3 Layer Autoencoder</a:t>
            </a:r>
          </a:p>
        </p:txBody>
      </p:sp>
      <p:sp>
        <p:nvSpPr>
          <p:cNvPr id="3" name="TextBox 2">
            <a:extLst>
              <a:ext uri="{FF2B5EF4-FFF2-40B4-BE49-F238E27FC236}">
                <a16:creationId xmlns="" xmlns:a16="http://schemas.microsoft.com/office/drawing/2014/main" id="{B495E079-AE1E-49F7-81E3-F5D730818383}"/>
              </a:ext>
            </a:extLst>
          </p:cNvPr>
          <p:cNvSpPr txBox="1"/>
          <p:nvPr/>
        </p:nvSpPr>
        <p:spPr>
          <a:xfrm>
            <a:off x="10850591" y="4591613"/>
            <a:ext cx="5694947" cy="2554545"/>
          </a:xfrm>
          <a:prstGeom prst="rect">
            <a:avLst/>
          </a:prstGeom>
          <a:noFill/>
        </p:spPr>
        <p:txBody>
          <a:bodyPr wrap="square" rtlCol="0">
            <a:spAutoFit/>
          </a:bodyPr>
          <a:lstStyle/>
          <a:p>
            <a:r>
              <a:rPr lang="en-US" sz="4000" i="1" dirty="0">
                <a:solidFill>
                  <a:schemeClr val="bg1"/>
                </a:solidFill>
                <a:latin typeface="Helvetica Neue Light" panose="020B0604020202020204" charset="0"/>
              </a:rPr>
              <a:t>Reconstruction Error Calculated Through Backpropagation to Generalize PCA</a:t>
            </a:r>
          </a:p>
        </p:txBody>
      </p:sp>
      <p:cxnSp>
        <p:nvCxnSpPr>
          <p:cNvPr id="5" name="Straight Arrow Connector 4">
            <a:extLst>
              <a:ext uri="{FF2B5EF4-FFF2-40B4-BE49-F238E27FC236}">
                <a16:creationId xmlns="" xmlns:a16="http://schemas.microsoft.com/office/drawing/2014/main" id="{78F473F4-8525-423E-A6C7-06FF03A762FD}"/>
              </a:ext>
            </a:extLst>
          </p:cNvPr>
          <p:cNvCxnSpPr>
            <a:cxnSpLocks/>
          </p:cNvCxnSpPr>
          <p:nvPr/>
        </p:nvCxnSpPr>
        <p:spPr>
          <a:xfrm>
            <a:off x="13074316" y="7146158"/>
            <a:ext cx="0" cy="709718"/>
          </a:xfrm>
          <a:prstGeom prst="straightConnector1">
            <a:avLst/>
          </a:prstGeom>
          <a:ln w="762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3891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11"/>
        <p:cNvGrpSpPr/>
        <p:nvPr/>
      </p:nvGrpSpPr>
      <p:grpSpPr>
        <a:xfrm>
          <a:off x="0" y="0"/>
          <a:ext cx="0" cy="0"/>
          <a:chOff x="0" y="0"/>
          <a:chExt cx="0" cy="0"/>
        </a:xfrm>
      </p:grpSpPr>
      <p:sp>
        <p:nvSpPr>
          <p:cNvPr id="1112" name="Shape 1112"/>
          <p:cNvSpPr txBox="1"/>
          <p:nvPr/>
        </p:nvSpPr>
        <p:spPr>
          <a:xfrm>
            <a:off x="1285874" y="898921"/>
            <a:ext cx="17868400" cy="1480212"/>
          </a:xfrm>
          <a:prstGeom prst="rect">
            <a:avLst/>
          </a:prstGeom>
          <a:noFill/>
          <a:ln>
            <a:noFill/>
          </a:ln>
        </p:spPr>
        <p:txBody>
          <a:bodyPr spcFirstLastPara="1" wrap="square" lIns="71425" tIns="71425" rIns="71425" bIns="71425" anchor="t" anchorCtr="0">
            <a:noAutofit/>
          </a:bodyPr>
          <a:lstStyle/>
          <a:p>
            <a:pPr marL="0" marR="0" lvl="0" indent="0" algn="l" rtl="0">
              <a:lnSpc>
                <a:spcPct val="90000"/>
              </a:lnSpc>
              <a:spcBef>
                <a:spcPts val="0"/>
              </a:spcBef>
              <a:spcAft>
                <a:spcPts val="0"/>
              </a:spcAft>
              <a:buClr>
                <a:srgbClr val="F48F14"/>
              </a:buClr>
              <a:buSzPts val="4770"/>
              <a:buFont typeface="Helvetica Neue"/>
              <a:buNone/>
            </a:pPr>
            <a:r>
              <a:rPr lang="en-US" sz="7200" b="1" i="0" u="none" strike="noStrike" cap="none" dirty="0">
                <a:solidFill>
                  <a:schemeClr val="bg1"/>
                </a:solidFill>
                <a:latin typeface="Lato Black" panose="020B0604020202020204" charset="0"/>
                <a:ea typeface="Helvetica Neue"/>
                <a:cs typeface="Helvetica Neue"/>
                <a:sym typeface="Helvetica Neue"/>
              </a:rPr>
              <a:t>Non-Linear Dimensionality Reduction Through a Stacked Autoencoder</a:t>
            </a:r>
            <a:endParaRPr sz="7200" dirty="0">
              <a:solidFill>
                <a:schemeClr val="bg1"/>
              </a:solidFill>
              <a:latin typeface="Lato Black" panose="020B0604020202020204" charset="0"/>
            </a:endParaRPr>
          </a:p>
        </p:txBody>
      </p:sp>
      <p:grpSp>
        <p:nvGrpSpPr>
          <p:cNvPr id="1113" name="Shape 1113"/>
          <p:cNvGrpSpPr/>
          <p:nvPr/>
        </p:nvGrpSpPr>
        <p:grpSpPr>
          <a:xfrm>
            <a:off x="2785534" y="3089745"/>
            <a:ext cx="17848028" cy="9011768"/>
            <a:chOff x="1494845" y="2649479"/>
            <a:chExt cx="16883123" cy="8061360"/>
          </a:xfrm>
        </p:grpSpPr>
        <p:sp>
          <p:nvSpPr>
            <p:cNvPr id="1114" name="Shape 1114"/>
            <p:cNvSpPr txBox="1"/>
            <p:nvPr/>
          </p:nvSpPr>
          <p:spPr>
            <a:xfrm>
              <a:off x="5446531" y="10258793"/>
              <a:ext cx="9491133" cy="45204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2000"/>
                <a:buFont typeface="Helvetica Neue Light"/>
                <a:buNone/>
              </a:pPr>
              <a:r>
                <a:rPr lang="en-US" sz="2000" b="0" i="1" u="none" strike="noStrike" cap="none" dirty="0">
                  <a:solidFill>
                    <a:schemeClr val="lt1"/>
                  </a:solidFill>
                  <a:latin typeface="Helvetica Neue Light"/>
                  <a:ea typeface="Helvetica Neue Light"/>
                  <a:cs typeface="Helvetica Neue Light"/>
                  <a:sym typeface="Helvetica Neue Light"/>
                </a:rPr>
                <a:t>Example 5-Layer Stacked Autoencoder for Anomaly Detection</a:t>
              </a:r>
              <a:endParaRPr dirty="0"/>
            </a:p>
          </p:txBody>
        </p:sp>
        <p:grpSp>
          <p:nvGrpSpPr>
            <p:cNvPr id="1115" name="Shape 1115"/>
            <p:cNvGrpSpPr/>
            <p:nvPr/>
          </p:nvGrpSpPr>
          <p:grpSpPr>
            <a:xfrm>
              <a:off x="6784966" y="2649479"/>
              <a:ext cx="11593002" cy="7229826"/>
              <a:chOff x="7736619" y="2379134"/>
              <a:chExt cx="11593002" cy="7229826"/>
            </a:xfrm>
          </p:grpSpPr>
          <p:sp>
            <p:nvSpPr>
              <p:cNvPr id="1116" name="Shape 1116"/>
              <p:cNvSpPr/>
              <p:nvPr/>
            </p:nvSpPr>
            <p:spPr>
              <a:xfrm>
                <a:off x="7736619" y="2379134"/>
                <a:ext cx="6456460" cy="1079684"/>
              </a:xfrm>
              <a:prstGeom prst="roundRect">
                <a:avLst>
                  <a:gd name="adj" fmla="val 16667"/>
                </a:avLst>
              </a:prstGeom>
              <a:blipFill rotWithShape="1">
                <a:blip r:embed="rId3">
                  <a:alphaModFix/>
                </a:blip>
                <a:tile tx="0" ty="0" sx="100000" sy="100000" flip="none" algn="tl"/>
              </a:blip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117" name="Shape 1117"/>
              <p:cNvSpPr txBox="1"/>
              <p:nvPr/>
            </p:nvSpPr>
            <p:spPr>
              <a:xfrm>
                <a:off x="8746435" y="2431343"/>
                <a:ext cx="4794637" cy="97526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5400"/>
                  <a:buFont typeface="Helvetica Neue Light"/>
                  <a:buNone/>
                </a:pPr>
                <a:r>
                  <a:rPr lang="en-US" sz="5400" b="0" i="0" u="none" strike="noStrike" cap="none">
                    <a:solidFill>
                      <a:schemeClr val="lt1"/>
                    </a:solidFill>
                    <a:latin typeface="Helvetica Neue Light"/>
                    <a:ea typeface="Helvetica Neue Light"/>
                    <a:cs typeface="Helvetica Neue Light"/>
                    <a:sym typeface="Helvetica Neue Light"/>
                  </a:rPr>
                  <a:t>Input</a:t>
                </a:r>
                <a:endParaRPr/>
              </a:p>
            </p:txBody>
          </p:sp>
          <p:sp>
            <p:nvSpPr>
              <p:cNvPr id="1118" name="Shape 1118"/>
              <p:cNvSpPr txBox="1"/>
              <p:nvPr/>
            </p:nvSpPr>
            <p:spPr>
              <a:xfrm>
                <a:off x="14829183" y="2539065"/>
                <a:ext cx="4500438" cy="759822"/>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41 Units</a:t>
                </a:r>
                <a:endParaRPr/>
              </a:p>
            </p:txBody>
          </p:sp>
          <p:cxnSp>
            <p:nvCxnSpPr>
              <p:cNvPr id="1119" name="Shape 1119"/>
              <p:cNvCxnSpPr/>
              <p:nvPr/>
            </p:nvCxnSpPr>
            <p:spPr>
              <a:xfrm rot="10800000">
                <a:off x="14916647" y="2918976"/>
                <a:ext cx="922351" cy="0"/>
              </a:xfrm>
              <a:prstGeom prst="straightConnector1">
                <a:avLst/>
              </a:prstGeom>
              <a:noFill/>
              <a:ln w="25400" cap="flat" cmpd="sng">
                <a:solidFill>
                  <a:schemeClr val="lt1"/>
                </a:solidFill>
                <a:prstDash val="solid"/>
                <a:miter lim="400000"/>
                <a:headEnd type="none" w="sm" len="sm"/>
                <a:tailEnd type="triangle" w="med" len="med"/>
              </a:ln>
            </p:spPr>
          </p:cxnSp>
          <p:sp>
            <p:nvSpPr>
              <p:cNvPr id="1120" name="Shape 1120"/>
              <p:cNvSpPr/>
              <p:nvPr/>
            </p:nvSpPr>
            <p:spPr>
              <a:xfrm>
                <a:off x="7736619" y="3838729"/>
                <a:ext cx="6456460" cy="1079684"/>
              </a:xfrm>
              <a:prstGeom prst="roundRect">
                <a:avLst>
                  <a:gd name="adj" fmla="val 16667"/>
                </a:avLst>
              </a:prstGeom>
              <a:solidFill>
                <a:schemeClr val="accent4"/>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121" name="Shape 1121"/>
              <p:cNvSpPr txBox="1"/>
              <p:nvPr/>
            </p:nvSpPr>
            <p:spPr>
              <a:xfrm>
                <a:off x="14829183" y="3998660"/>
                <a:ext cx="4500438" cy="759822"/>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30 Units</a:t>
                </a:r>
                <a:endParaRPr/>
              </a:p>
            </p:txBody>
          </p:sp>
          <p:cxnSp>
            <p:nvCxnSpPr>
              <p:cNvPr id="1122" name="Shape 1122"/>
              <p:cNvCxnSpPr/>
              <p:nvPr/>
            </p:nvCxnSpPr>
            <p:spPr>
              <a:xfrm rot="10800000">
                <a:off x="14916647" y="4378571"/>
                <a:ext cx="922351" cy="0"/>
              </a:xfrm>
              <a:prstGeom prst="straightConnector1">
                <a:avLst/>
              </a:prstGeom>
              <a:noFill/>
              <a:ln w="25400" cap="flat" cmpd="sng">
                <a:solidFill>
                  <a:schemeClr val="lt1"/>
                </a:solidFill>
                <a:prstDash val="solid"/>
                <a:miter lim="400000"/>
                <a:headEnd type="none" w="sm" len="sm"/>
                <a:tailEnd type="triangle" w="med" len="med"/>
              </a:ln>
            </p:spPr>
          </p:cxnSp>
          <p:sp>
            <p:nvSpPr>
              <p:cNvPr id="1123" name="Shape 1123"/>
              <p:cNvSpPr/>
              <p:nvPr/>
            </p:nvSpPr>
            <p:spPr>
              <a:xfrm>
                <a:off x="7736619" y="5455014"/>
                <a:ext cx="6456460" cy="1079684"/>
              </a:xfrm>
              <a:prstGeom prst="roundRect">
                <a:avLst>
                  <a:gd name="adj" fmla="val 16667"/>
                </a:avLst>
              </a:prstGeom>
              <a:solidFill>
                <a:schemeClr val="accent5"/>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124" name="Shape 1124"/>
              <p:cNvSpPr txBox="1"/>
              <p:nvPr/>
            </p:nvSpPr>
            <p:spPr>
              <a:xfrm>
                <a:off x="14829183" y="5614945"/>
                <a:ext cx="4500438" cy="759822"/>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15 Units</a:t>
                </a:r>
                <a:endParaRPr/>
              </a:p>
            </p:txBody>
          </p:sp>
          <p:cxnSp>
            <p:nvCxnSpPr>
              <p:cNvPr id="1125" name="Shape 1125"/>
              <p:cNvCxnSpPr/>
              <p:nvPr/>
            </p:nvCxnSpPr>
            <p:spPr>
              <a:xfrm rot="10800000">
                <a:off x="14916647" y="5994856"/>
                <a:ext cx="922351" cy="0"/>
              </a:xfrm>
              <a:prstGeom prst="straightConnector1">
                <a:avLst/>
              </a:prstGeom>
              <a:noFill/>
              <a:ln w="25400" cap="flat" cmpd="sng">
                <a:solidFill>
                  <a:schemeClr val="lt1"/>
                </a:solidFill>
                <a:prstDash val="solid"/>
                <a:miter lim="400000"/>
                <a:headEnd type="none" w="sm" len="sm"/>
                <a:tailEnd type="triangle" w="med" len="med"/>
              </a:ln>
            </p:spPr>
          </p:cxnSp>
          <p:sp>
            <p:nvSpPr>
              <p:cNvPr id="1126" name="Shape 1126"/>
              <p:cNvSpPr/>
              <p:nvPr/>
            </p:nvSpPr>
            <p:spPr>
              <a:xfrm>
                <a:off x="7736619" y="7070105"/>
                <a:ext cx="6456460" cy="1079684"/>
              </a:xfrm>
              <a:prstGeom prst="roundRect">
                <a:avLst>
                  <a:gd name="adj" fmla="val 16667"/>
                </a:avLst>
              </a:prstGeom>
              <a:solidFill>
                <a:schemeClr val="accent6"/>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127" name="Shape 1127"/>
              <p:cNvSpPr txBox="1"/>
              <p:nvPr/>
            </p:nvSpPr>
            <p:spPr>
              <a:xfrm>
                <a:off x="14829183" y="7230036"/>
                <a:ext cx="4500438" cy="759822"/>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30 Units</a:t>
                </a:r>
                <a:endParaRPr/>
              </a:p>
            </p:txBody>
          </p:sp>
          <p:cxnSp>
            <p:nvCxnSpPr>
              <p:cNvPr id="1128" name="Shape 1128"/>
              <p:cNvCxnSpPr/>
              <p:nvPr/>
            </p:nvCxnSpPr>
            <p:spPr>
              <a:xfrm rot="10800000">
                <a:off x="14916647" y="7609947"/>
                <a:ext cx="922351" cy="0"/>
              </a:xfrm>
              <a:prstGeom prst="straightConnector1">
                <a:avLst/>
              </a:prstGeom>
              <a:noFill/>
              <a:ln w="25400" cap="flat" cmpd="sng">
                <a:solidFill>
                  <a:schemeClr val="lt1"/>
                </a:solidFill>
                <a:prstDash val="solid"/>
                <a:miter lim="400000"/>
                <a:headEnd type="none" w="sm" len="sm"/>
                <a:tailEnd type="triangle" w="med" len="med"/>
              </a:ln>
            </p:spPr>
          </p:cxnSp>
          <p:sp>
            <p:nvSpPr>
              <p:cNvPr id="1129" name="Shape 1129"/>
              <p:cNvSpPr/>
              <p:nvPr/>
            </p:nvSpPr>
            <p:spPr>
              <a:xfrm>
                <a:off x="7736619" y="8529276"/>
                <a:ext cx="6456460" cy="1079684"/>
              </a:xfrm>
              <a:prstGeom prst="roundRect">
                <a:avLst>
                  <a:gd name="adj" fmla="val 16667"/>
                </a:avLst>
              </a:prstGeom>
              <a:solidFill>
                <a:schemeClr val="accent2"/>
              </a:solidFill>
              <a:ln>
                <a:noFill/>
              </a:ln>
              <a:effectLst>
                <a:outerShdw blurRad="50800" dist="25400" dir="5400000" rotWithShape="0">
                  <a:srgbClr val="000000">
                    <a:alpha val="49803"/>
                  </a:srgbClr>
                </a:outerShdw>
              </a:effectLst>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rgbClr val="000000"/>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130" name="Shape 1130"/>
              <p:cNvSpPr txBox="1"/>
              <p:nvPr/>
            </p:nvSpPr>
            <p:spPr>
              <a:xfrm>
                <a:off x="14829183" y="8689207"/>
                <a:ext cx="4500438" cy="759822"/>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41 Units</a:t>
                </a:r>
                <a:endParaRPr/>
              </a:p>
            </p:txBody>
          </p:sp>
          <p:cxnSp>
            <p:nvCxnSpPr>
              <p:cNvPr id="1131" name="Shape 1131"/>
              <p:cNvCxnSpPr/>
              <p:nvPr/>
            </p:nvCxnSpPr>
            <p:spPr>
              <a:xfrm rot="10800000">
                <a:off x="14916647" y="9069118"/>
                <a:ext cx="922351" cy="0"/>
              </a:xfrm>
              <a:prstGeom prst="straightConnector1">
                <a:avLst/>
              </a:prstGeom>
              <a:noFill/>
              <a:ln w="25400" cap="flat" cmpd="sng">
                <a:solidFill>
                  <a:schemeClr val="lt1"/>
                </a:solidFill>
                <a:prstDash val="solid"/>
                <a:miter lim="400000"/>
                <a:headEnd type="none" w="sm" len="sm"/>
                <a:tailEnd type="triangle" w="med" len="med"/>
              </a:ln>
            </p:spPr>
          </p:cxnSp>
          <p:sp>
            <p:nvSpPr>
              <p:cNvPr id="1132" name="Shape 1132"/>
              <p:cNvSpPr txBox="1"/>
              <p:nvPr/>
            </p:nvSpPr>
            <p:spPr>
              <a:xfrm>
                <a:off x="8746434" y="3897328"/>
                <a:ext cx="4794637" cy="97526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5400"/>
                  <a:buFont typeface="Helvetica Neue Light"/>
                  <a:buNone/>
                </a:pPr>
                <a:r>
                  <a:rPr lang="en-US" sz="5400" b="0" i="0" u="none" strike="noStrike" cap="none">
                    <a:solidFill>
                      <a:schemeClr val="lt1"/>
                    </a:solidFill>
                    <a:latin typeface="Helvetica Neue Light"/>
                    <a:ea typeface="Helvetica Neue Light"/>
                    <a:cs typeface="Helvetica Neue Light"/>
                    <a:sym typeface="Helvetica Neue Light"/>
                  </a:rPr>
                  <a:t>Hidden 1</a:t>
                </a:r>
                <a:endParaRPr/>
              </a:p>
            </p:txBody>
          </p:sp>
          <p:sp>
            <p:nvSpPr>
              <p:cNvPr id="1133" name="Shape 1133"/>
              <p:cNvSpPr txBox="1"/>
              <p:nvPr/>
            </p:nvSpPr>
            <p:spPr>
              <a:xfrm>
                <a:off x="8746433" y="5507223"/>
                <a:ext cx="4794637" cy="97526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5400"/>
                  <a:buFont typeface="Helvetica Neue Light"/>
                  <a:buNone/>
                </a:pPr>
                <a:r>
                  <a:rPr lang="en-US" sz="5400" b="0" i="0" u="none" strike="noStrike" cap="none">
                    <a:solidFill>
                      <a:schemeClr val="lt1"/>
                    </a:solidFill>
                    <a:latin typeface="Helvetica Neue Light"/>
                    <a:ea typeface="Helvetica Neue Light"/>
                    <a:cs typeface="Helvetica Neue Light"/>
                    <a:sym typeface="Helvetica Neue Light"/>
                  </a:rPr>
                  <a:t>Hidden 2</a:t>
                </a:r>
                <a:endParaRPr/>
              </a:p>
            </p:txBody>
          </p:sp>
          <p:sp>
            <p:nvSpPr>
              <p:cNvPr id="1134" name="Shape 1134"/>
              <p:cNvSpPr txBox="1"/>
              <p:nvPr/>
            </p:nvSpPr>
            <p:spPr>
              <a:xfrm>
                <a:off x="8567530" y="7109485"/>
                <a:ext cx="4794637" cy="97526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5400"/>
                  <a:buFont typeface="Helvetica Neue Light"/>
                  <a:buNone/>
                </a:pPr>
                <a:r>
                  <a:rPr lang="en-US" sz="5400" b="0" i="0" u="none" strike="noStrike" cap="none">
                    <a:solidFill>
                      <a:schemeClr val="lt1"/>
                    </a:solidFill>
                    <a:latin typeface="Helvetica Neue Light"/>
                    <a:ea typeface="Helvetica Neue Light"/>
                    <a:cs typeface="Helvetica Neue Light"/>
                    <a:sym typeface="Helvetica Neue Light"/>
                  </a:rPr>
                  <a:t>Hidden 3</a:t>
                </a:r>
                <a:endParaRPr/>
              </a:p>
            </p:txBody>
          </p:sp>
          <p:sp>
            <p:nvSpPr>
              <p:cNvPr id="1135" name="Shape 1135"/>
              <p:cNvSpPr txBox="1"/>
              <p:nvPr/>
            </p:nvSpPr>
            <p:spPr>
              <a:xfrm>
                <a:off x="8648368" y="8570757"/>
                <a:ext cx="4794637" cy="97526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lt1"/>
                  </a:buClr>
                  <a:buSzPts val="5400"/>
                  <a:buFont typeface="Helvetica Neue Light"/>
                  <a:buNone/>
                </a:pPr>
                <a:r>
                  <a:rPr lang="en-US" sz="5400" b="0" i="0" u="none" strike="noStrike" cap="none">
                    <a:solidFill>
                      <a:schemeClr val="lt1"/>
                    </a:solidFill>
                    <a:latin typeface="Helvetica Neue Light"/>
                    <a:ea typeface="Helvetica Neue Light"/>
                    <a:cs typeface="Helvetica Neue Light"/>
                    <a:sym typeface="Helvetica Neue Light"/>
                  </a:rPr>
                  <a:t>Output</a:t>
                </a:r>
                <a:endParaRPr/>
              </a:p>
            </p:txBody>
          </p:sp>
        </p:grpSp>
        <p:sp>
          <p:nvSpPr>
            <p:cNvPr id="1136" name="Shape 1136"/>
            <p:cNvSpPr txBox="1"/>
            <p:nvPr/>
          </p:nvSpPr>
          <p:spPr>
            <a:xfrm>
              <a:off x="1494845" y="5080343"/>
              <a:ext cx="3244132" cy="759822"/>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Encoder</a:t>
              </a:r>
              <a:endParaRPr/>
            </a:p>
          </p:txBody>
        </p:sp>
        <p:sp>
          <p:nvSpPr>
            <p:cNvPr id="1137" name="Shape 1137"/>
            <p:cNvSpPr txBox="1"/>
            <p:nvPr/>
          </p:nvSpPr>
          <p:spPr>
            <a:xfrm>
              <a:off x="1503313" y="7500381"/>
              <a:ext cx="3244132" cy="759822"/>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Decoder</a:t>
              </a:r>
              <a:endParaRPr/>
            </a:p>
          </p:txBody>
        </p:sp>
        <p:cxnSp>
          <p:nvCxnSpPr>
            <p:cNvPr id="1138" name="Shape 1138"/>
            <p:cNvCxnSpPr/>
            <p:nvPr/>
          </p:nvCxnSpPr>
          <p:spPr>
            <a:xfrm rot="10800000" flipH="1">
              <a:off x="3625795" y="4723075"/>
              <a:ext cx="2870421" cy="737179"/>
            </a:xfrm>
            <a:prstGeom prst="straightConnector1">
              <a:avLst/>
            </a:prstGeom>
            <a:noFill/>
            <a:ln w="25400" cap="flat" cmpd="sng">
              <a:solidFill>
                <a:schemeClr val="lt1"/>
              </a:solidFill>
              <a:prstDash val="solid"/>
              <a:miter lim="400000"/>
              <a:headEnd type="none" w="sm" len="sm"/>
              <a:tailEnd type="triangle" w="med" len="med"/>
            </a:ln>
          </p:spPr>
        </p:cxnSp>
        <p:cxnSp>
          <p:nvCxnSpPr>
            <p:cNvPr id="1139" name="Shape 1139"/>
            <p:cNvCxnSpPr/>
            <p:nvPr/>
          </p:nvCxnSpPr>
          <p:spPr>
            <a:xfrm>
              <a:off x="3625795" y="5636349"/>
              <a:ext cx="2870421" cy="628852"/>
            </a:xfrm>
            <a:prstGeom prst="straightConnector1">
              <a:avLst/>
            </a:prstGeom>
            <a:noFill/>
            <a:ln w="25400" cap="flat" cmpd="sng">
              <a:solidFill>
                <a:schemeClr val="lt1"/>
              </a:solidFill>
              <a:prstDash val="solid"/>
              <a:miter lim="400000"/>
              <a:headEnd type="none" w="sm" len="sm"/>
              <a:tailEnd type="triangle" w="med" len="med"/>
            </a:ln>
          </p:spPr>
        </p:cxnSp>
        <p:cxnSp>
          <p:nvCxnSpPr>
            <p:cNvPr id="1140" name="Shape 1140"/>
            <p:cNvCxnSpPr/>
            <p:nvPr/>
          </p:nvCxnSpPr>
          <p:spPr>
            <a:xfrm>
              <a:off x="3570136" y="7943353"/>
              <a:ext cx="2997641" cy="0"/>
            </a:xfrm>
            <a:prstGeom prst="straightConnector1">
              <a:avLst/>
            </a:prstGeom>
            <a:noFill/>
            <a:ln w="25400" cap="flat" cmpd="sng">
              <a:solidFill>
                <a:schemeClr val="lt1"/>
              </a:solidFill>
              <a:prstDash val="solid"/>
              <a:miter lim="400000"/>
              <a:headEnd type="none" w="sm" len="sm"/>
              <a:tailEnd type="triangle" w="med" len="med"/>
            </a:ln>
          </p:spPr>
        </p:cxnSp>
        <p:sp>
          <p:nvSpPr>
            <p:cNvPr id="1141" name="Shape 1141"/>
            <p:cNvSpPr txBox="1"/>
            <p:nvPr/>
          </p:nvSpPr>
          <p:spPr>
            <a:xfrm>
              <a:off x="1494845" y="6037690"/>
              <a:ext cx="3244132" cy="759822"/>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chemeClr val="lt1"/>
                </a:buClr>
                <a:buSzPts val="4000"/>
                <a:buFont typeface="Helvetica Neue Light"/>
                <a:buNone/>
              </a:pPr>
              <a:r>
                <a:rPr lang="en-US" sz="4000" b="0" i="0" u="none" strike="noStrike" cap="none">
                  <a:solidFill>
                    <a:schemeClr val="lt1"/>
                  </a:solidFill>
                  <a:latin typeface="Helvetica Neue Light"/>
                  <a:ea typeface="Helvetica Neue Light"/>
                  <a:cs typeface="Helvetica Neue Light"/>
                  <a:sym typeface="Helvetica Neue Light"/>
                </a:rPr>
                <a:t>Code</a:t>
              </a:r>
              <a:endParaRPr/>
            </a:p>
          </p:txBody>
        </p:sp>
        <p:cxnSp>
          <p:nvCxnSpPr>
            <p:cNvPr id="1142" name="Shape 1142"/>
            <p:cNvCxnSpPr/>
            <p:nvPr/>
          </p:nvCxnSpPr>
          <p:spPr>
            <a:xfrm>
              <a:off x="3629771" y="6417601"/>
              <a:ext cx="2866445" cy="0"/>
            </a:xfrm>
            <a:prstGeom prst="straightConnector1">
              <a:avLst/>
            </a:prstGeom>
            <a:noFill/>
            <a:ln w="25400" cap="flat" cmpd="sng">
              <a:solidFill>
                <a:schemeClr val="lt1"/>
              </a:solidFill>
              <a:prstDash val="solid"/>
              <a:miter lim="400000"/>
              <a:headEnd type="none" w="sm" len="sm"/>
              <a:tailEnd type="triangle" w="med" len="med"/>
            </a:ln>
          </p:spPr>
        </p:cxnSp>
      </p:grpSp>
      <p:sp>
        <p:nvSpPr>
          <p:cNvPr id="33" name="TextBox 32">
            <a:extLst>
              <a:ext uri="{FF2B5EF4-FFF2-40B4-BE49-F238E27FC236}">
                <a16:creationId xmlns="" xmlns:a16="http://schemas.microsoft.com/office/drawing/2014/main" id="{C635DCED-C55C-4A9A-AAAB-7F6DE1F0523E}"/>
              </a:ext>
            </a:extLst>
          </p:cNvPr>
          <p:cNvSpPr txBox="1"/>
          <p:nvPr/>
        </p:nvSpPr>
        <p:spPr>
          <a:xfrm>
            <a:off x="724136" y="9423198"/>
            <a:ext cx="6238931" cy="1938992"/>
          </a:xfrm>
          <a:prstGeom prst="rect">
            <a:avLst/>
          </a:prstGeom>
          <a:noFill/>
        </p:spPr>
        <p:txBody>
          <a:bodyPr wrap="square" rtlCol="0">
            <a:spAutoFit/>
          </a:bodyPr>
          <a:lstStyle/>
          <a:p>
            <a:r>
              <a:rPr lang="en-US" sz="4000" i="1" dirty="0">
                <a:solidFill>
                  <a:schemeClr val="bg1"/>
                </a:solidFill>
                <a:latin typeface="Helvetica Neue Light" panose="020B0604020202020204" charset="0"/>
              </a:rPr>
              <a:t>Reconstruction Mean Square Error Calculated Per Observation</a:t>
            </a:r>
          </a:p>
        </p:txBody>
      </p:sp>
      <p:cxnSp>
        <p:nvCxnSpPr>
          <p:cNvPr id="3" name="Straight Arrow Connector 2">
            <a:extLst>
              <a:ext uri="{FF2B5EF4-FFF2-40B4-BE49-F238E27FC236}">
                <a16:creationId xmlns="" xmlns:a16="http://schemas.microsoft.com/office/drawing/2014/main" id="{010446CA-0064-4E5D-95CC-2A499D4353E6}"/>
              </a:ext>
            </a:extLst>
          </p:cNvPr>
          <p:cNvCxnSpPr/>
          <p:nvPr/>
        </p:nvCxnSpPr>
        <p:spPr>
          <a:xfrm>
            <a:off x="6555507" y="9983074"/>
            <a:ext cx="1517236" cy="0"/>
          </a:xfrm>
          <a:prstGeom prst="straightConnector1">
            <a:avLst/>
          </a:prstGeom>
          <a:ln w="793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Shape 864"/>
          <p:cNvSpPr txBox="1"/>
          <p:nvPr/>
        </p:nvSpPr>
        <p:spPr>
          <a:xfrm>
            <a:off x="1285874" y="898921"/>
            <a:ext cx="18830925" cy="1243146"/>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smtClean="0">
                <a:solidFill>
                  <a:schemeClr val="bg1"/>
                </a:solidFill>
                <a:latin typeface="Lato Black" panose="020B0604020202020204" charset="0"/>
                <a:ea typeface="Helvetica Neue"/>
                <a:cs typeface="Helvetica Neue"/>
                <a:sym typeface="Helvetica Neue"/>
              </a:rPr>
              <a:t>Architecture Engineering</a:t>
            </a:r>
            <a:endParaRPr sz="7200" dirty="0">
              <a:solidFill>
                <a:schemeClr val="bg1"/>
              </a:solidFill>
              <a:latin typeface="Lato Black" panose="020B0604020202020204" charset="0"/>
            </a:endParaRPr>
          </a:p>
        </p:txBody>
      </p:sp>
      <p:sp>
        <p:nvSpPr>
          <p:cNvPr id="865" name="Shape 865"/>
          <p:cNvSpPr txBox="1"/>
          <p:nvPr/>
        </p:nvSpPr>
        <p:spPr>
          <a:xfrm>
            <a:off x="1285874" y="3938727"/>
            <a:ext cx="21162003" cy="7530907"/>
          </a:xfrm>
          <a:prstGeom prst="rect">
            <a:avLst/>
          </a:prstGeom>
          <a:noFill/>
          <a:ln>
            <a:noFill/>
          </a:ln>
        </p:spPr>
        <p:txBody>
          <a:bodyPr spcFirstLastPara="1" wrap="square" lIns="71425" tIns="71425" rIns="71425" bIns="71425" anchor="ctr" anchorCtr="0">
            <a:noAutofit/>
          </a:bodyPr>
          <a:lstStyle/>
          <a:p>
            <a:pPr marL="0" marR="0" lvl="0" indent="0" algn="l" rtl="0">
              <a:lnSpc>
                <a:spcPct val="100000"/>
              </a:lnSpc>
              <a:spcBef>
                <a:spcPts val="0"/>
              </a:spcBef>
              <a:spcAft>
                <a:spcPts val="0"/>
              </a:spcAft>
              <a:buClr>
                <a:schemeClr val="lt1"/>
              </a:buClr>
              <a:buSzPts val="4000"/>
              <a:buFont typeface="Helvetica Neue Light"/>
              <a:buNone/>
            </a:pPr>
            <a:r>
              <a:rPr lang="en-US" sz="4000" b="0" i="0" u="none" strike="noStrike" cap="none" dirty="0">
                <a:solidFill>
                  <a:schemeClr val="lt1"/>
                </a:solidFill>
                <a:latin typeface="Helvetica Neue Light"/>
                <a:ea typeface="Helvetica Neue Light"/>
                <a:cs typeface="Helvetica Neue Light"/>
                <a:sym typeface="Helvetica Neue Light"/>
              </a:rPr>
              <a:t>Factors to Consider in Class Architecture: </a:t>
            </a:r>
            <a:endParaRPr dirty="0"/>
          </a:p>
          <a:p>
            <a:pPr marL="0" marR="0" lvl="0" indent="0" algn="l" rtl="0">
              <a:lnSpc>
                <a:spcPct val="100000"/>
              </a:lnSpc>
              <a:spcBef>
                <a:spcPts val="0"/>
              </a:spcBef>
              <a:spcAft>
                <a:spcPts val="0"/>
              </a:spcAft>
              <a:buClr>
                <a:srgbClr val="000000"/>
              </a:buClr>
              <a:buSzPts val="4000"/>
              <a:buFont typeface="Helvetica Neue Light"/>
              <a:buNone/>
            </a:pPr>
            <a:endParaRPr sz="4000" b="0" i="0" u="none" strike="noStrike" cap="none" dirty="0">
              <a:solidFill>
                <a:schemeClr val="lt1"/>
              </a:solidFill>
              <a:latin typeface="Helvetica Neue Light"/>
              <a:ea typeface="Helvetica Neue Light"/>
              <a:cs typeface="Helvetica Neue Light"/>
              <a:sym typeface="Helvetica Neue Light"/>
            </a:endParaRPr>
          </a:p>
          <a:p>
            <a:pPr marL="742950" marR="0" lvl="0" indent="-742950" algn="l" rtl="0">
              <a:lnSpc>
                <a:spcPct val="100000"/>
              </a:lnSpc>
              <a:spcBef>
                <a:spcPts val="0"/>
              </a:spcBef>
              <a:spcAft>
                <a:spcPts val="0"/>
              </a:spcAft>
              <a:buClr>
                <a:schemeClr val="lt1"/>
              </a:buClr>
              <a:buSzPts val="4000"/>
              <a:buFont typeface="Helvetica Neue Light"/>
              <a:buAutoNum type="arabicPeriod"/>
            </a:pPr>
            <a:r>
              <a:rPr lang="en-US" sz="4000" b="0" i="1" u="sng" strike="noStrike" cap="none" dirty="0">
                <a:solidFill>
                  <a:schemeClr val="lt1"/>
                </a:solidFill>
                <a:latin typeface="Helvetica Neue Light"/>
                <a:ea typeface="Helvetica Neue Light"/>
                <a:cs typeface="Helvetica Neue Light"/>
                <a:sym typeface="Helvetica Neue Light"/>
              </a:rPr>
              <a:t>How Many Classes</a:t>
            </a:r>
            <a:endParaRPr dirty="0"/>
          </a:p>
          <a:p>
            <a:pPr marL="571500" marR="0" lvl="0" indent="-317500" algn="l" rtl="0">
              <a:lnSpc>
                <a:spcPct val="100000"/>
              </a:lnSpc>
              <a:spcBef>
                <a:spcPts val="0"/>
              </a:spcBef>
              <a:spcAft>
                <a:spcPts val="0"/>
              </a:spcAft>
              <a:buClr>
                <a:srgbClr val="000000"/>
              </a:buClr>
              <a:buSzPts val="4000"/>
              <a:buFont typeface="Noto Sans Symbols"/>
              <a:buNone/>
            </a:pPr>
            <a:endParaRPr sz="4000" b="0" i="0" u="none" strike="noStrike" cap="none" dirty="0">
              <a:solidFill>
                <a:schemeClr val="lt1"/>
              </a:solidFill>
              <a:latin typeface="Helvetica Neue Light"/>
              <a:ea typeface="Helvetica Neue Light"/>
              <a:cs typeface="Helvetica Neue Light"/>
              <a:sym typeface="Helvetica Neue Light"/>
            </a:endParaRPr>
          </a:p>
          <a:p>
            <a:pPr marL="1770063" marR="0" lvl="0" indent="-855663" algn="l" rtl="0">
              <a:lnSpc>
                <a:spcPct val="100000"/>
              </a:lnSpc>
              <a:spcBef>
                <a:spcPts val="0"/>
              </a:spcBef>
              <a:spcAft>
                <a:spcPts val="0"/>
              </a:spcAft>
              <a:buClr>
                <a:schemeClr val="lt1"/>
              </a:buClr>
              <a:buSzPts val="4000"/>
              <a:buFont typeface="Noto Sans Symbols"/>
              <a:buChar char="➢"/>
            </a:pPr>
            <a:r>
              <a:rPr lang="en-US" sz="4000" b="0" i="0" u="none" strike="noStrike" cap="none" dirty="0">
                <a:solidFill>
                  <a:schemeClr val="lt1"/>
                </a:solidFill>
                <a:latin typeface="Helvetica Neue Light"/>
                <a:ea typeface="Helvetica Neue Light"/>
                <a:cs typeface="Helvetica Neue Light"/>
                <a:sym typeface="Helvetica Neue Light"/>
              </a:rPr>
              <a:t>Test Schemes with Varying Counts of Classes</a:t>
            </a:r>
            <a:endParaRPr dirty="0"/>
          </a:p>
          <a:p>
            <a:pPr marL="0" marR="0" lvl="2" indent="0" algn="l" rtl="0">
              <a:lnSpc>
                <a:spcPct val="100000"/>
              </a:lnSpc>
              <a:spcBef>
                <a:spcPts val="0"/>
              </a:spcBef>
              <a:spcAft>
                <a:spcPts val="0"/>
              </a:spcAft>
              <a:buClr>
                <a:srgbClr val="000000"/>
              </a:buClr>
              <a:buSzPts val="4000"/>
              <a:buFont typeface="Helvetica Neue Light"/>
              <a:buNone/>
            </a:pPr>
            <a:endParaRPr sz="4000" b="0" i="0" u="none" strike="noStrike" cap="none" dirty="0">
              <a:solidFill>
                <a:schemeClr val="lt1"/>
              </a:solidFill>
              <a:latin typeface="Helvetica Neue Light"/>
              <a:ea typeface="Helvetica Neue Light"/>
              <a:cs typeface="Helvetica Neue Light"/>
              <a:sym typeface="Helvetica Neue Light"/>
            </a:endParaRPr>
          </a:p>
          <a:p>
            <a:pPr marL="742950" marR="0" lvl="2" indent="-742950" algn="l" rtl="0">
              <a:lnSpc>
                <a:spcPct val="100000"/>
              </a:lnSpc>
              <a:spcBef>
                <a:spcPts val="0"/>
              </a:spcBef>
              <a:spcAft>
                <a:spcPts val="0"/>
              </a:spcAft>
              <a:buClr>
                <a:schemeClr val="lt1"/>
              </a:buClr>
              <a:buSzPts val="4000"/>
              <a:buFont typeface="Helvetica Neue Light"/>
              <a:buAutoNum type="arabicPeriod" startAt="2"/>
            </a:pPr>
            <a:r>
              <a:rPr lang="en-US" sz="4000" b="0" i="1" u="sng" strike="noStrike" cap="none" dirty="0">
                <a:solidFill>
                  <a:schemeClr val="lt1"/>
                </a:solidFill>
                <a:latin typeface="Helvetica Neue Light"/>
                <a:ea typeface="Helvetica Neue Light"/>
                <a:cs typeface="Helvetica Neue Light"/>
                <a:sym typeface="Helvetica Neue Light"/>
              </a:rPr>
              <a:t>Class Separation Thresholds</a:t>
            </a:r>
            <a:endParaRPr dirty="0"/>
          </a:p>
          <a:p>
            <a:pPr marL="742950" marR="0" lvl="2" indent="-488950" algn="l" rtl="0">
              <a:lnSpc>
                <a:spcPct val="100000"/>
              </a:lnSpc>
              <a:spcBef>
                <a:spcPts val="0"/>
              </a:spcBef>
              <a:spcAft>
                <a:spcPts val="0"/>
              </a:spcAft>
              <a:buClr>
                <a:srgbClr val="000000"/>
              </a:buClr>
              <a:buSzPts val="4000"/>
              <a:buFont typeface="Noto Sans Symbols"/>
              <a:buNone/>
            </a:pPr>
            <a:endParaRPr sz="4000" b="0" i="0" u="none" strike="noStrike" cap="none" dirty="0">
              <a:solidFill>
                <a:schemeClr val="lt1"/>
              </a:solidFill>
              <a:latin typeface="Helvetica Neue Light"/>
              <a:ea typeface="Helvetica Neue Light"/>
              <a:cs typeface="Helvetica Neue Light"/>
              <a:sym typeface="Helvetica Neue Light"/>
            </a:endParaRPr>
          </a:p>
          <a:p>
            <a:pPr marL="0" marR="0" lvl="2" indent="0" algn="l" rtl="0">
              <a:lnSpc>
                <a:spcPct val="100000"/>
              </a:lnSpc>
              <a:spcBef>
                <a:spcPts val="0"/>
              </a:spcBef>
              <a:spcAft>
                <a:spcPts val="0"/>
              </a:spcAft>
              <a:buClr>
                <a:schemeClr val="lt1"/>
              </a:buClr>
              <a:buSzPts val="4000"/>
              <a:buFont typeface="Helvetica Neue Light"/>
              <a:buNone/>
            </a:pPr>
            <a:r>
              <a:rPr lang="en-US" sz="4000" b="0" i="0" u="none" strike="noStrike" cap="none" dirty="0">
                <a:solidFill>
                  <a:schemeClr val="lt1"/>
                </a:solidFill>
                <a:latin typeface="Helvetica Neue Light"/>
                <a:ea typeface="Helvetica Neue Light"/>
                <a:cs typeface="Helvetica Neue Light"/>
                <a:sym typeface="Helvetica Neue Light"/>
              </a:rPr>
              <a:t>	Review Class Separation Thresholds at Different Ranges by Viewing:</a:t>
            </a:r>
            <a:endParaRPr dirty="0"/>
          </a:p>
          <a:p>
            <a:pPr marL="1658938" marR="0" lvl="3" indent="-488950" algn="l" rtl="0">
              <a:lnSpc>
                <a:spcPct val="100000"/>
              </a:lnSpc>
              <a:spcBef>
                <a:spcPts val="0"/>
              </a:spcBef>
              <a:spcAft>
                <a:spcPts val="0"/>
              </a:spcAft>
              <a:buClr>
                <a:srgbClr val="000000"/>
              </a:buClr>
              <a:buSzPts val="4000"/>
              <a:buFont typeface="Noto Sans Symbols"/>
              <a:buNone/>
            </a:pPr>
            <a:endParaRPr sz="4000" b="0" i="0" u="none" strike="noStrike" cap="none" dirty="0">
              <a:solidFill>
                <a:schemeClr val="lt1"/>
              </a:solidFill>
              <a:latin typeface="Helvetica Neue Light"/>
              <a:ea typeface="Helvetica Neue Light"/>
              <a:cs typeface="Helvetica Neue Light"/>
              <a:sym typeface="Helvetica Neue Light"/>
            </a:endParaRPr>
          </a:p>
          <a:p>
            <a:pPr marL="1658938" marR="0" lvl="3" indent="-742950" algn="l" rtl="0">
              <a:lnSpc>
                <a:spcPct val="100000"/>
              </a:lnSpc>
              <a:spcBef>
                <a:spcPts val="0"/>
              </a:spcBef>
              <a:spcAft>
                <a:spcPts val="0"/>
              </a:spcAft>
              <a:buClr>
                <a:schemeClr val="lt1"/>
              </a:buClr>
              <a:buSzPts val="4000"/>
              <a:buFont typeface="Noto Sans Symbols"/>
              <a:buChar char="➢"/>
            </a:pPr>
            <a:r>
              <a:rPr lang="en-US" sz="4000" b="0" i="0" u="none" strike="noStrike" cap="none" dirty="0">
                <a:solidFill>
                  <a:schemeClr val="lt1"/>
                </a:solidFill>
                <a:latin typeface="Helvetica Neue Light"/>
                <a:ea typeface="Helvetica Neue Light"/>
                <a:cs typeface="Helvetica Neue Light"/>
                <a:sym typeface="Helvetica Neue Light"/>
              </a:rPr>
              <a:t>Distribution Plots </a:t>
            </a:r>
            <a:endParaRPr dirty="0"/>
          </a:p>
          <a:p>
            <a:pPr marL="1658938" marR="0" lvl="3" indent="-742950" algn="l" rtl="0">
              <a:lnSpc>
                <a:spcPct val="100000"/>
              </a:lnSpc>
              <a:spcBef>
                <a:spcPts val="0"/>
              </a:spcBef>
              <a:spcAft>
                <a:spcPts val="0"/>
              </a:spcAft>
              <a:buClr>
                <a:schemeClr val="lt1"/>
              </a:buClr>
              <a:buSzPts val="4000"/>
              <a:buFont typeface="Noto Sans Symbols"/>
              <a:buChar char="➢"/>
            </a:pPr>
            <a:r>
              <a:rPr lang="en-US" sz="4000" b="0" i="0" u="none" strike="noStrike" cap="none" dirty="0">
                <a:solidFill>
                  <a:schemeClr val="lt1"/>
                </a:solidFill>
                <a:latin typeface="Helvetica Neue Light"/>
                <a:ea typeface="Helvetica Neue Light"/>
                <a:cs typeface="Helvetica Neue Light"/>
                <a:sym typeface="Helvetica Neue Light"/>
              </a:rPr>
              <a:t>Mean Value of Features for Each Range of Thresholds to Maximize Inter-Class Variance</a:t>
            </a:r>
            <a:endParaRPr dirty="0"/>
          </a:p>
        </p:txBody>
      </p:sp>
    </p:spTree>
    <p:extLst>
      <p:ext uri="{BB962C8B-B14F-4D97-AF65-F5344CB8AC3E}">
        <p14:creationId xmlns:p14="http://schemas.microsoft.com/office/powerpoint/2010/main" val="176868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041"/>
        <p:cNvGrpSpPr/>
        <p:nvPr/>
      </p:nvGrpSpPr>
      <p:grpSpPr>
        <a:xfrm>
          <a:off x="0" y="0"/>
          <a:ext cx="0" cy="0"/>
          <a:chOff x="0" y="0"/>
          <a:chExt cx="0" cy="0"/>
        </a:xfrm>
      </p:grpSpPr>
      <p:sp>
        <p:nvSpPr>
          <p:cNvPr id="1042" name="Shape 1042"/>
          <p:cNvSpPr/>
          <p:nvPr/>
        </p:nvSpPr>
        <p:spPr>
          <a:xfrm>
            <a:off x="0" y="0"/>
            <a:ext cx="24384001"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043" name="Shape 1043"/>
          <p:cNvSpPr/>
          <p:nvPr/>
        </p:nvSpPr>
        <p:spPr>
          <a:xfrm>
            <a:off x="1293490" y="1280160"/>
            <a:ext cx="21840830" cy="11155636"/>
          </a:xfrm>
          <a:prstGeom prst="roundRect">
            <a:avLst>
              <a:gd name="adj" fmla="val 0"/>
            </a:avLst>
          </a:prstGeom>
          <a:solidFill>
            <a:srgbClr val="FFFFFF"/>
          </a:solidFill>
          <a:ln w="9525" cap="flat" cmpd="sng">
            <a:solidFill>
              <a:srgbClr val="C8CACA"/>
            </a:solidFill>
            <a:prstDash val="solid"/>
            <a:round/>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044" name="Shape 1044"/>
          <p:cNvSpPr/>
          <p:nvPr/>
        </p:nvSpPr>
        <p:spPr>
          <a:xfrm>
            <a:off x="1936048" y="1920218"/>
            <a:ext cx="20555712" cy="987552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045" name="Shape 1045"/>
          <p:cNvSpPr txBox="1">
            <a:spLocks noGrp="1"/>
          </p:cNvSpPr>
          <p:nvPr>
            <p:ph type="title"/>
          </p:nvPr>
        </p:nvSpPr>
        <p:spPr>
          <a:xfrm>
            <a:off x="3048000" y="2752724"/>
            <a:ext cx="18288001" cy="52065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0800"/>
              <a:buFont typeface="Helvetica Neue Light"/>
              <a:buNone/>
            </a:pPr>
            <a:r>
              <a:rPr lang="en-US" sz="10800" b="0" i="0" u="none" strike="noStrike" cap="none" dirty="0" smtClean="0">
                <a:solidFill>
                  <a:schemeClr val="dk1"/>
                </a:solidFill>
                <a:latin typeface="Helvetica Neue Light"/>
                <a:ea typeface="Helvetica Neue Light"/>
                <a:cs typeface="Helvetica Neue Light"/>
                <a:sym typeface="Helvetica Neue Light"/>
              </a:rPr>
              <a:t>Feature </a:t>
            </a:r>
            <a:r>
              <a:rPr lang="en-US" sz="10800" b="0" i="0" u="none" strike="noStrike" cap="none" dirty="0">
                <a:solidFill>
                  <a:schemeClr val="dk1"/>
                </a:solidFill>
                <a:latin typeface="Helvetica Neue Light"/>
                <a:ea typeface="Helvetica Neue Light"/>
                <a:cs typeface="Helvetica Neue Light"/>
                <a:sym typeface="Helvetica Neue Light"/>
              </a:rPr>
              <a:t>Selection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nected care is the key to more efficient senior care"/>
          <p:cNvSpPr txBox="1">
            <a:spLocks/>
          </p:cNvSpPr>
          <p:nvPr/>
        </p:nvSpPr>
        <p:spPr>
          <a:xfrm>
            <a:off x="1285874" y="898921"/>
            <a:ext cx="13433735" cy="14802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t">
            <a:normAutofit fontScale="97500"/>
          </a:bodyPr>
          <a:lstStyle>
            <a:lvl1pPr marL="0" marR="0" indent="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1pPr>
            <a:lvl2pPr marL="0" marR="0" indent="2286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2pPr>
            <a:lvl3pPr marL="0" marR="0" indent="4572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3pPr>
            <a:lvl4pPr marL="0" marR="0" indent="6858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4pPr>
            <a:lvl5pPr marL="0" marR="0" indent="9144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5pPr>
            <a:lvl6pPr marL="0" marR="0" indent="11430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6pPr>
            <a:lvl7pPr marL="0" marR="0" indent="13716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7pPr>
            <a:lvl8pPr marL="0" marR="0" indent="16002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8pPr>
            <a:lvl9pPr marL="0" marR="0" indent="18288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9pPr>
          </a:lstStyle>
          <a:p>
            <a:pPr hangingPunct="1">
              <a:defRPr b="1">
                <a:solidFill>
                  <a:schemeClr val="accent4">
                    <a:hueOff val="384618"/>
                    <a:satOff val="3869"/>
                    <a:lumOff val="5802"/>
                  </a:schemeClr>
                </a:solidFill>
                <a:latin typeface="+mn-lt"/>
                <a:ea typeface="+mn-ea"/>
                <a:cs typeface="+mn-cs"/>
                <a:sym typeface="Helvetica"/>
              </a:defRPr>
            </a:pPr>
            <a:r>
              <a:rPr lang="en-US" sz="7200" b="1" dirty="0">
                <a:solidFill>
                  <a:schemeClr val="bg1"/>
                </a:solidFill>
                <a:latin typeface="Lato Black" panose="020B0604020202020204" charset="0"/>
                <a:ea typeface="+mn-ea"/>
                <a:cs typeface="+mn-cs"/>
                <a:sym typeface="Helvetica"/>
              </a:rPr>
              <a:t>Variable Importance Rankings</a:t>
            </a:r>
          </a:p>
        </p:txBody>
      </p:sp>
      <p:sp>
        <p:nvSpPr>
          <p:cNvPr id="2" name="TextBox 1">
            <a:extLst>
              <a:ext uri="{FF2B5EF4-FFF2-40B4-BE49-F238E27FC236}">
                <a16:creationId xmlns="" xmlns:a16="http://schemas.microsoft.com/office/drawing/2014/main" id="{66FFE617-B39F-4163-9C95-756C3B6C4953}"/>
              </a:ext>
            </a:extLst>
          </p:cNvPr>
          <p:cNvSpPr txBox="1"/>
          <p:nvPr/>
        </p:nvSpPr>
        <p:spPr>
          <a:xfrm>
            <a:off x="1456267" y="4953000"/>
            <a:ext cx="21471466" cy="445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buClr>
                <a:schemeClr val="bg1"/>
              </a:buClr>
              <a:buFont typeface="Arial" panose="020B0604020202020204" pitchFamily="34" charset="0"/>
              <a:buChar char="•"/>
            </a:pPr>
            <a:r>
              <a:rPr lang="en-US" sz="4000" dirty="0">
                <a:solidFill>
                  <a:schemeClr val="bg1"/>
                </a:solidFill>
                <a:latin typeface="Helvetica Neue Light" panose="020B0604020202020204" charset="0"/>
              </a:rPr>
              <a:t>Variable importance rankings from an initial XGBoost classifier used in feature selection</a:t>
            </a: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Clr>
                <a:schemeClr val="bg1"/>
              </a:buClr>
              <a:buFont typeface="Arial" panose="020B0604020202020204" pitchFamily="34" charset="0"/>
              <a:buChar char="•"/>
            </a:pPr>
            <a:r>
              <a:rPr lang="en-US" sz="4000" dirty="0">
                <a:solidFill>
                  <a:schemeClr val="bg1"/>
                </a:solidFill>
                <a:latin typeface="Helvetica Neue Light" panose="020B0604020202020204" charset="0"/>
              </a:rPr>
              <a:t>Two and three way interactions were engineered. </a:t>
            </a:r>
            <a:r>
              <a:rPr lang="en-US" sz="4000" b="1" dirty="0">
                <a:solidFill>
                  <a:srgbClr val="FF0000"/>
                </a:solidFill>
                <a:latin typeface="Helvetica Neue Light" panose="020B0604020202020204" charset="0"/>
              </a:rPr>
              <a:t>Calculating every combination of three way interactions is</a:t>
            </a:r>
            <a:r>
              <a:rPr lang="en-US" sz="4000" dirty="0">
                <a:solidFill>
                  <a:schemeClr val="bg1"/>
                </a:solidFill>
                <a:latin typeface="Helvetica Neue Light" panose="020B0604020202020204" charset="0"/>
              </a:rPr>
              <a:t> </a:t>
            </a:r>
            <a:r>
              <a:rPr lang="en-US" sz="4000" b="1" dirty="0">
                <a:solidFill>
                  <a:srgbClr val="FF0000"/>
                </a:solidFill>
                <a:latin typeface="Helvetica Neue Light" panose="020B0604020202020204" charset="0"/>
              </a:rPr>
              <a:t>computationally</a:t>
            </a:r>
            <a:r>
              <a:rPr lang="en-US" sz="4000" dirty="0">
                <a:solidFill>
                  <a:schemeClr val="bg1"/>
                </a:solidFill>
                <a:latin typeface="Helvetica Neue Light" panose="020B0604020202020204" charset="0"/>
              </a:rPr>
              <a:t> </a:t>
            </a:r>
            <a:r>
              <a:rPr lang="en-US" sz="4000" b="1" dirty="0">
                <a:solidFill>
                  <a:srgbClr val="FF0000"/>
                </a:solidFill>
                <a:latin typeface="Helvetica Neue Light" panose="020B0604020202020204" charset="0"/>
              </a:rPr>
              <a:t>expensive</a:t>
            </a:r>
            <a:r>
              <a:rPr lang="en-US" sz="4000" dirty="0">
                <a:solidFill>
                  <a:srgbClr val="FF0000"/>
                </a:solidFill>
                <a:latin typeface="Helvetica Neue Light" panose="020B0604020202020204" charset="0"/>
              </a:rPr>
              <a:t>!</a:t>
            </a:r>
            <a:r>
              <a:rPr lang="en-US" sz="4000" dirty="0">
                <a:solidFill>
                  <a:schemeClr val="bg1"/>
                </a:solidFill>
                <a:latin typeface="Helvetica Neue Light" panose="020B0604020202020204" charset="0"/>
              </a:rPr>
              <a:t> </a:t>
            </a: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Clr>
                <a:schemeClr val="bg1"/>
              </a:buClr>
              <a:buFont typeface="Arial" panose="020B0604020202020204" pitchFamily="34" charset="0"/>
              <a:buChar char="•"/>
            </a:pPr>
            <a:r>
              <a:rPr lang="en-US" sz="4000" dirty="0">
                <a:solidFill>
                  <a:schemeClr val="bg1"/>
                </a:solidFill>
                <a:latin typeface="Helvetica Neue Light" panose="020B0604020202020204" charset="0"/>
              </a:rPr>
              <a:t>The final model used 40 features that were selected through the XGBoost feature selection process</a:t>
            </a:r>
            <a:r>
              <a:rPr lang="en-US" dirty="0">
                <a:solidFill>
                  <a:schemeClr val="bg1"/>
                </a:solidFill>
              </a:rPr>
              <a:t>.</a:t>
            </a:r>
          </a:p>
        </p:txBody>
      </p:sp>
    </p:spTree>
    <p:extLst>
      <p:ext uri="{BB962C8B-B14F-4D97-AF65-F5344CB8AC3E}">
        <p14:creationId xmlns:p14="http://schemas.microsoft.com/office/powerpoint/2010/main" val="391907108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pSp>
        <p:nvGrpSpPr>
          <p:cNvPr id="1062" name="Shape 1062"/>
          <p:cNvGrpSpPr/>
          <p:nvPr/>
        </p:nvGrpSpPr>
        <p:grpSpPr>
          <a:xfrm>
            <a:off x="665117" y="2379133"/>
            <a:ext cx="23386216" cy="10835421"/>
            <a:chOff x="604157" y="454628"/>
            <a:chExt cx="23386216" cy="10835421"/>
          </a:xfrm>
        </p:grpSpPr>
        <p:grpSp>
          <p:nvGrpSpPr>
            <p:cNvPr id="1063" name="Shape 1063"/>
            <p:cNvGrpSpPr/>
            <p:nvPr/>
          </p:nvGrpSpPr>
          <p:grpSpPr>
            <a:xfrm>
              <a:off x="604157" y="454628"/>
              <a:ext cx="23386216" cy="10835421"/>
              <a:chOff x="-675383" y="-971937"/>
              <a:chExt cx="9937544" cy="4714680"/>
            </a:xfrm>
          </p:grpSpPr>
          <p:cxnSp>
            <p:nvCxnSpPr>
              <p:cNvPr id="1064" name="Shape 1064"/>
              <p:cNvCxnSpPr/>
              <p:nvPr/>
            </p:nvCxnSpPr>
            <p:spPr>
              <a:xfrm flipH="1">
                <a:off x="5984860" y="-769435"/>
                <a:ext cx="3277301" cy="20242"/>
              </a:xfrm>
              <a:prstGeom prst="straightConnector1">
                <a:avLst/>
              </a:prstGeom>
              <a:noFill/>
              <a:ln w="25400" cap="flat" cmpd="sng">
                <a:solidFill>
                  <a:srgbClr val="CFD7E2"/>
                </a:solidFill>
                <a:prstDash val="solid"/>
                <a:miter lim="800000"/>
                <a:headEnd type="none" w="sm" len="sm"/>
                <a:tailEnd type="none" w="sm" len="sm"/>
              </a:ln>
            </p:spPr>
          </p:cxnSp>
          <p:cxnSp>
            <p:nvCxnSpPr>
              <p:cNvPr id="1065" name="Shape 1065"/>
              <p:cNvCxnSpPr/>
              <p:nvPr/>
            </p:nvCxnSpPr>
            <p:spPr>
              <a:xfrm flipH="1">
                <a:off x="5074387" y="2195288"/>
                <a:ext cx="4153443" cy="2576"/>
              </a:xfrm>
              <a:prstGeom prst="straightConnector1">
                <a:avLst/>
              </a:prstGeom>
              <a:noFill/>
              <a:ln w="25400" cap="flat" cmpd="sng">
                <a:solidFill>
                  <a:srgbClr val="CFD7E2"/>
                </a:solidFill>
                <a:prstDash val="solid"/>
                <a:miter lim="800000"/>
                <a:headEnd type="none" w="sm" len="sm"/>
                <a:tailEnd type="none" w="sm" len="sm"/>
              </a:ln>
            </p:spPr>
          </p:cxnSp>
          <p:cxnSp>
            <p:nvCxnSpPr>
              <p:cNvPr id="1066" name="Shape 1066"/>
              <p:cNvCxnSpPr/>
              <p:nvPr/>
            </p:nvCxnSpPr>
            <p:spPr>
              <a:xfrm flipH="1">
                <a:off x="4218955" y="3040309"/>
                <a:ext cx="4990002" cy="2576"/>
              </a:xfrm>
              <a:prstGeom prst="straightConnector1">
                <a:avLst/>
              </a:prstGeom>
              <a:noFill/>
              <a:ln w="25400" cap="flat" cmpd="sng">
                <a:solidFill>
                  <a:srgbClr val="CFD7E2"/>
                </a:solidFill>
                <a:prstDash val="solid"/>
                <a:miter lim="800000"/>
                <a:headEnd type="none" w="sm" len="sm"/>
                <a:tailEnd type="none" w="sm" len="sm"/>
              </a:ln>
            </p:spPr>
          </p:cxnSp>
          <p:sp>
            <p:nvSpPr>
              <p:cNvPr id="1067" name="Shape 1067"/>
              <p:cNvSpPr/>
              <p:nvPr/>
            </p:nvSpPr>
            <p:spPr>
              <a:xfrm>
                <a:off x="926219" y="2359154"/>
                <a:ext cx="2713699" cy="461904"/>
              </a:xfrm>
              <a:custGeom>
                <a:avLst/>
                <a:gdLst/>
                <a:ahLst/>
                <a:cxnLst/>
                <a:rect l="0" t="0" r="0" b="0"/>
                <a:pathLst>
                  <a:path w="21600" h="21600" extrusionOk="0">
                    <a:moveTo>
                      <a:pt x="0" y="0"/>
                    </a:moveTo>
                    <a:lnTo>
                      <a:pt x="21600" y="0"/>
                    </a:lnTo>
                    <a:lnTo>
                      <a:pt x="18003" y="21600"/>
                    </a:lnTo>
                    <a:lnTo>
                      <a:pt x="3600" y="21600"/>
                    </a:lnTo>
                    <a:lnTo>
                      <a:pt x="0" y="0"/>
                    </a:lnTo>
                  </a:path>
                </a:pathLst>
              </a:custGeom>
              <a:solidFill>
                <a:schemeClr val="accent1"/>
              </a:solidFill>
              <a:ln>
                <a:noFill/>
              </a:ln>
            </p:spPr>
            <p:txBody>
              <a:bodyPr spcFirstLastPara="1" wrap="square" lIns="62225" tIns="62225" rIns="62225" bIns="62225" anchor="ctr" anchorCtr="0">
                <a:noAutofit/>
              </a:bodyPr>
              <a:lstStyle/>
              <a:p>
                <a:pPr marL="0" marR="0" lvl="0" indent="0" algn="l" rtl="0">
                  <a:lnSpc>
                    <a:spcPct val="93000"/>
                  </a:lnSpc>
                  <a:spcBef>
                    <a:spcPts val="0"/>
                  </a:spcBef>
                  <a:spcAft>
                    <a:spcPts val="0"/>
                  </a:spcAft>
                  <a:buClr>
                    <a:srgbClr val="000000"/>
                  </a:buClr>
                  <a:buSzPts val="2813"/>
                  <a:buFont typeface="Arial"/>
                  <a:buNone/>
                </a:pPr>
                <a:endParaRPr sz="2813" b="0" i="0" u="none" strike="noStrike" cap="none">
                  <a:solidFill>
                    <a:srgbClr val="000000"/>
                  </a:solidFill>
                  <a:latin typeface="Helvetica Neue Light"/>
                  <a:ea typeface="Helvetica Neue Light"/>
                  <a:cs typeface="Helvetica Neue Light"/>
                  <a:sym typeface="Helvetica Neue Light"/>
                </a:endParaRPr>
              </a:p>
            </p:txBody>
          </p:sp>
          <p:sp>
            <p:nvSpPr>
              <p:cNvPr id="1068" name="Shape 1068"/>
              <p:cNvSpPr/>
              <p:nvPr/>
            </p:nvSpPr>
            <p:spPr>
              <a:xfrm>
                <a:off x="-675383" y="-764154"/>
                <a:ext cx="5973147" cy="2744572"/>
              </a:xfrm>
              <a:custGeom>
                <a:avLst/>
                <a:gdLst/>
                <a:ahLst/>
                <a:cxnLst/>
                <a:rect l="0" t="0" r="0" b="0"/>
                <a:pathLst>
                  <a:path w="21600" h="21600" extrusionOk="0">
                    <a:moveTo>
                      <a:pt x="2893" y="21600"/>
                    </a:moveTo>
                    <a:lnTo>
                      <a:pt x="2696" y="21600"/>
                    </a:lnTo>
                    <a:lnTo>
                      <a:pt x="0" y="0"/>
                    </a:lnTo>
                    <a:lnTo>
                      <a:pt x="21600" y="0"/>
                    </a:lnTo>
                    <a:lnTo>
                      <a:pt x="18898" y="21600"/>
                    </a:lnTo>
                    <a:lnTo>
                      <a:pt x="2893" y="21600"/>
                    </a:lnTo>
                  </a:path>
                </a:pathLst>
              </a:custGeom>
              <a:solidFill>
                <a:srgbClr val="6A3A9C"/>
              </a:solidFill>
              <a:ln>
                <a:noFill/>
              </a:ln>
            </p:spPr>
            <p:txBody>
              <a:bodyPr spcFirstLastPara="1" wrap="square" lIns="62225" tIns="62225" rIns="62225" bIns="62225" anchor="ctr" anchorCtr="0">
                <a:noAutofit/>
              </a:bodyPr>
              <a:lstStyle/>
              <a:p>
                <a:pPr marL="0" marR="0" lvl="0" indent="0" algn="l" rtl="0">
                  <a:lnSpc>
                    <a:spcPct val="93000"/>
                  </a:lnSpc>
                  <a:spcBef>
                    <a:spcPts val="0"/>
                  </a:spcBef>
                  <a:spcAft>
                    <a:spcPts val="0"/>
                  </a:spcAft>
                  <a:buClr>
                    <a:srgbClr val="000000"/>
                  </a:buClr>
                  <a:buSzPts val="2813"/>
                  <a:buFont typeface="Arial"/>
                  <a:buNone/>
                </a:pPr>
                <a:endParaRPr sz="2813" b="0" i="0" u="none" strike="noStrike" cap="none">
                  <a:solidFill>
                    <a:srgbClr val="000000"/>
                  </a:solidFill>
                  <a:latin typeface="Helvetica Neue Light"/>
                  <a:ea typeface="Helvetica Neue Light"/>
                  <a:cs typeface="Helvetica Neue Light"/>
                  <a:sym typeface="Helvetica Neue Light"/>
                </a:endParaRPr>
              </a:p>
            </p:txBody>
          </p:sp>
          <p:sp>
            <p:nvSpPr>
              <p:cNvPr id="1069" name="Shape 1069"/>
              <p:cNvSpPr txBox="1"/>
              <p:nvPr/>
            </p:nvSpPr>
            <p:spPr>
              <a:xfrm>
                <a:off x="5451147" y="2771653"/>
                <a:ext cx="2525617" cy="415567"/>
              </a:xfrm>
              <a:prstGeom prst="rect">
                <a:avLst/>
              </a:prstGeom>
              <a:noFill/>
              <a:ln>
                <a:noFill/>
              </a:ln>
            </p:spPr>
            <p:txBody>
              <a:bodyPr spcFirstLastPara="1" wrap="square" lIns="0" tIns="0" rIns="0" bIns="0" anchor="t" anchorCtr="0">
                <a:noAutofit/>
              </a:bodyPr>
              <a:lstStyle/>
              <a:p>
                <a:pPr marL="0" marR="0" lvl="0" indent="0" algn="r" rtl="0">
                  <a:lnSpc>
                    <a:spcPct val="93000"/>
                  </a:lnSpc>
                  <a:spcBef>
                    <a:spcPts val="0"/>
                  </a:spcBef>
                  <a:spcAft>
                    <a:spcPts val="0"/>
                  </a:spcAft>
                  <a:buClr>
                    <a:srgbClr val="95A2B7"/>
                  </a:buClr>
                  <a:buSzPts val="3656"/>
                  <a:buFont typeface="Helvetica Neue"/>
                  <a:buNone/>
                </a:pPr>
                <a:r>
                  <a:rPr lang="en-US" sz="3656" b="1" i="0" u="none" strike="noStrike" cap="none" smtClean="0">
                    <a:solidFill>
                      <a:srgbClr val="95A2B7"/>
                    </a:solidFill>
                    <a:latin typeface="Helvetica Neue"/>
                    <a:ea typeface="Helvetica Neue"/>
                    <a:cs typeface="Helvetica Neue"/>
                    <a:sym typeface="Helvetica Neue"/>
                  </a:rPr>
                  <a:t>Final Selected Features</a:t>
                </a:r>
                <a:endParaRPr sz="3656" b="1" i="0" u="none" strike="noStrike" cap="none" dirty="0">
                  <a:solidFill>
                    <a:srgbClr val="95A2B7"/>
                  </a:solidFill>
                  <a:latin typeface="Helvetica Neue"/>
                  <a:ea typeface="Helvetica Neue"/>
                  <a:cs typeface="Helvetica Neue"/>
                  <a:sym typeface="Helvetica Neue"/>
                </a:endParaRPr>
              </a:p>
            </p:txBody>
          </p:sp>
          <p:sp>
            <p:nvSpPr>
              <p:cNvPr id="1070" name="Shape 1070"/>
              <p:cNvSpPr txBox="1"/>
              <p:nvPr/>
            </p:nvSpPr>
            <p:spPr>
              <a:xfrm>
                <a:off x="6224293" y="3071521"/>
                <a:ext cx="3007100" cy="671222"/>
              </a:xfrm>
              <a:prstGeom prst="rect">
                <a:avLst/>
              </a:prstGeom>
              <a:noFill/>
              <a:ln>
                <a:noFill/>
              </a:ln>
            </p:spPr>
            <p:txBody>
              <a:bodyPr spcFirstLastPara="1" wrap="square" lIns="28575" tIns="28575" rIns="28575" bIns="28575" anchor="t" anchorCtr="0">
                <a:noAutofit/>
              </a:bodyPr>
              <a:lstStyle/>
              <a:p>
                <a:pPr marL="0" marR="0" lvl="0" indent="0" algn="r" rtl="0">
                  <a:lnSpc>
                    <a:spcPct val="93000"/>
                  </a:lnSpc>
                  <a:spcBef>
                    <a:spcPts val="0"/>
                  </a:spcBef>
                  <a:spcAft>
                    <a:spcPts val="0"/>
                  </a:spcAft>
                  <a:buClr>
                    <a:srgbClr val="7D8BA0"/>
                  </a:buClr>
                  <a:buSzPts val="2250"/>
                  <a:buFont typeface="Helvetica Neue"/>
                  <a:buNone/>
                </a:pPr>
                <a:endParaRPr sz="2250" b="0" i="0" u="none" strike="noStrike" cap="none" dirty="0">
                  <a:solidFill>
                    <a:srgbClr val="7D8BA0"/>
                  </a:solidFill>
                  <a:latin typeface="Helvetica Neue"/>
                  <a:ea typeface="Helvetica Neue"/>
                  <a:cs typeface="Helvetica Neue"/>
                  <a:sym typeface="Helvetica Neue"/>
                </a:endParaRPr>
              </a:p>
            </p:txBody>
          </p:sp>
          <p:sp>
            <p:nvSpPr>
              <p:cNvPr id="1071" name="Shape 1071"/>
              <p:cNvSpPr txBox="1"/>
              <p:nvPr/>
            </p:nvSpPr>
            <p:spPr>
              <a:xfrm>
                <a:off x="5504184" y="1665187"/>
                <a:ext cx="3487531" cy="415566"/>
              </a:xfrm>
              <a:prstGeom prst="rect">
                <a:avLst/>
              </a:prstGeom>
              <a:noFill/>
              <a:ln>
                <a:noFill/>
              </a:ln>
            </p:spPr>
            <p:txBody>
              <a:bodyPr spcFirstLastPara="1" wrap="square" lIns="0" tIns="0" rIns="0" bIns="0" anchor="t" anchorCtr="0">
                <a:noAutofit/>
              </a:bodyPr>
              <a:lstStyle/>
              <a:p>
                <a:pPr marL="0" marR="0" lvl="0" indent="0" algn="r" rtl="0">
                  <a:lnSpc>
                    <a:spcPct val="93000"/>
                  </a:lnSpc>
                  <a:spcBef>
                    <a:spcPts val="0"/>
                  </a:spcBef>
                  <a:spcAft>
                    <a:spcPts val="0"/>
                  </a:spcAft>
                  <a:buClr>
                    <a:srgbClr val="95A2B7"/>
                  </a:buClr>
                  <a:buSzPts val="3656"/>
                  <a:buFont typeface="Helvetica Neue"/>
                  <a:buNone/>
                </a:pPr>
                <a:r>
                  <a:rPr lang="en-US" sz="4400" b="1" i="0" u="sng" strike="noStrike" cap="none" dirty="0" smtClean="0">
                    <a:solidFill>
                      <a:srgbClr val="95A2B7"/>
                    </a:solidFill>
                    <a:latin typeface="Helvetica Neue"/>
                    <a:ea typeface="Helvetica Neue"/>
                    <a:cs typeface="Helvetica Neue"/>
                    <a:sym typeface="Helvetica Neue"/>
                  </a:rPr>
                  <a:t>Iteratively</a:t>
                </a:r>
                <a:r>
                  <a:rPr lang="en-US" sz="3656" b="1" i="0" u="none" strike="noStrike" cap="none" dirty="0" smtClean="0">
                    <a:solidFill>
                      <a:srgbClr val="95A2B7"/>
                    </a:solidFill>
                    <a:latin typeface="Helvetica Neue"/>
                    <a:ea typeface="Helvetica Neue"/>
                    <a:cs typeface="Helvetica Neue"/>
                    <a:sym typeface="Helvetica Neue"/>
                  </a:rPr>
                  <a:t> Eliminate Features Using Variable Importance Rankings </a:t>
                </a:r>
                <a:endParaRPr sz="3656" b="1" i="0" u="none" strike="noStrike" cap="none" dirty="0">
                  <a:solidFill>
                    <a:srgbClr val="95A2B7"/>
                  </a:solidFill>
                  <a:latin typeface="Helvetica Neue"/>
                  <a:ea typeface="Helvetica Neue"/>
                  <a:cs typeface="Helvetica Neue"/>
                  <a:sym typeface="Helvetica Neue"/>
                </a:endParaRPr>
              </a:p>
            </p:txBody>
          </p:sp>
          <p:sp>
            <p:nvSpPr>
              <p:cNvPr id="1073" name="Shape 1073"/>
              <p:cNvSpPr txBox="1"/>
              <p:nvPr/>
            </p:nvSpPr>
            <p:spPr>
              <a:xfrm>
                <a:off x="5297764" y="-971937"/>
                <a:ext cx="3900372" cy="415566"/>
              </a:xfrm>
              <a:prstGeom prst="rect">
                <a:avLst/>
              </a:prstGeom>
              <a:noFill/>
              <a:ln>
                <a:noFill/>
              </a:ln>
            </p:spPr>
            <p:txBody>
              <a:bodyPr spcFirstLastPara="1" wrap="square" lIns="0" tIns="0" rIns="0" bIns="0" anchor="t" anchorCtr="0">
                <a:noAutofit/>
              </a:bodyPr>
              <a:lstStyle/>
              <a:p>
                <a:pPr marL="0" marR="0" lvl="0" indent="0" algn="r" rtl="0">
                  <a:lnSpc>
                    <a:spcPct val="93000"/>
                  </a:lnSpc>
                  <a:spcBef>
                    <a:spcPts val="0"/>
                  </a:spcBef>
                  <a:spcAft>
                    <a:spcPts val="0"/>
                  </a:spcAft>
                  <a:buClr>
                    <a:srgbClr val="95A2B7"/>
                  </a:buClr>
                  <a:buSzPts val="3656"/>
                  <a:buFont typeface="Helvetica Neue"/>
                  <a:buNone/>
                </a:pPr>
                <a:r>
                  <a:rPr lang="en-US" sz="3656" b="1" dirty="0" smtClean="0">
                    <a:solidFill>
                      <a:srgbClr val="95A2B7"/>
                    </a:solidFill>
                    <a:latin typeface="Helvetica Neue"/>
                    <a:ea typeface="Helvetica Neue"/>
                    <a:cs typeface="Helvetica Neue"/>
                    <a:sym typeface="Helvetica Neue"/>
                  </a:rPr>
                  <a:t>Hundreds </a:t>
                </a:r>
                <a:r>
                  <a:rPr lang="en-US" sz="3656" b="1" smtClean="0">
                    <a:solidFill>
                      <a:srgbClr val="95A2B7"/>
                    </a:solidFill>
                    <a:latin typeface="Helvetica Neue"/>
                    <a:ea typeface="Helvetica Neue"/>
                    <a:cs typeface="Helvetica Neue"/>
                    <a:sym typeface="Helvetica Neue"/>
                  </a:rPr>
                  <a:t>of Thousands of Features</a:t>
                </a:r>
                <a:endParaRPr sz="3656" b="1" i="0" u="none" strike="noStrike" cap="none" dirty="0">
                  <a:solidFill>
                    <a:srgbClr val="95A2B7"/>
                  </a:solidFill>
                  <a:latin typeface="Helvetica Neue"/>
                  <a:ea typeface="Helvetica Neue"/>
                  <a:cs typeface="Helvetica Neue"/>
                  <a:sym typeface="Helvetica Neue"/>
                </a:endParaRPr>
              </a:p>
            </p:txBody>
          </p:sp>
          <p:sp>
            <p:nvSpPr>
              <p:cNvPr id="1074" name="Shape 1074"/>
              <p:cNvSpPr txBox="1"/>
              <p:nvPr/>
            </p:nvSpPr>
            <p:spPr>
              <a:xfrm>
                <a:off x="6424542" y="-697492"/>
                <a:ext cx="2837619" cy="671222"/>
              </a:xfrm>
              <a:prstGeom prst="rect">
                <a:avLst/>
              </a:prstGeom>
              <a:noFill/>
              <a:ln>
                <a:noFill/>
              </a:ln>
            </p:spPr>
            <p:txBody>
              <a:bodyPr spcFirstLastPara="1" wrap="square" lIns="28575" tIns="28575" rIns="28575" bIns="28575" anchor="t" anchorCtr="0">
                <a:noAutofit/>
              </a:bodyPr>
              <a:lstStyle/>
              <a:p>
                <a:pPr marL="0" marR="0" lvl="0" indent="0" algn="r" rtl="0">
                  <a:lnSpc>
                    <a:spcPct val="93000"/>
                  </a:lnSpc>
                  <a:spcBef>
                    <a:spcPts val="0"/>
                  </a:spcBef>
                  <a:spcAft>
                    <a:spcPts val="0"/>
                  </a:spcAft>
                  <a:buClr>
                    <a:srgbClr val="7D8BA0"/>
                  </a:buClr>
                  <a:buSzPts val="2250"/>
                  <a:buFont typeface="Helvetica Neue"/>
                  <a:buNone/>
                </a:pPr>
                <a:r>
                  <a:rPr lang="en-US" sz="2250" b="0" i="0" u="none" strike="noStrike" cap="none">
                    <a:solidFill>
                      <a:srgbClr val="7D8BA0"/>
                    </a:solidFill>
                    <a:latin typeface="Helvetica Neue"/>
                    <a:ea typeface="Helvetica Neue"/>
                    <a:cs typeface="Helvetica Neue"/>
                    <a:sym typeface="Helvetica Neue"/>
                  </a:rPr>
                  <a:t>Inclusive of all combinations of 2-Way and  3-Way Interactions</a:t>
                </a:r>
                <a:endParaRPr sz="2250" b="0" i="0" u="none" strike="noStrike" cap="none">
                  <a:solidFill>
                    <a:srgbClr val="7D8BA0"/>
                  </a:solidFill>
                  <a:latin typeface="Helvetica Neue"/>
                  <a:ea typeface="Helvetica Neue"/>
                  <a:cs typeface="Helvetica Neue"/>
                  <a:sym typeface="Helvetica Neue"/>
                </a:endParaRPr>
              </a:p>
            </p:txBody>
          </p:sp>
        </p:grpSp>
        <p:sp>
          <p:nvSpPr>
            <p:cNvPr id="1075" name="Shape 1075"/>
            <p:cNvSpPr/>
            <p:nvPr/>
          </p:nvSpPr>
          <p:spPr>
            <a:xfrm>
              <a:off x="5326057" y="9174642"/>
              <a:ext cx="4480561" cy="497748"/>
            </a:xfrm>
            <a:custGeom>
              <a:avLst/>
              <a:gdLst/>
              <a:ahLst/>
              <a:cxnLst/>
              <a:rect l="0" t="0" r="0" b="0"/>
              <a:pathLst>
                <a:path w="21600" h="21600" extrusionOk="0">
                  <a:moveTo>
                    <a:pt x="0" y="0"/>
                  </a:moveTo>
                  <a:lnTo>
                    <a:pt x="21600" y="0"/>
                  </a:lnTo>
                  <a:lnTo>
                    <a:pt x="18003" y="21600"/>
                  </a:lnTo>
                  <a:lnTo>
                    <a:pt x="3600" y="21600"/>
                  </a:lnTo>
                  <a:lnTo>
                    <a:pt x="0" y="0"/>
                  </a:lnTo>
                </a:path>
              </a:pathLst>
            </a:custGeom>
            <a:solidFill>
              <a:schemeClr val="accent4"/>
            </a:solidFill>
            <a:ln>
              <a:noFill/>
            </a:ln>
          </p:spPr>
          <p:txBody>
            <a:bodyPr spcFirstLastPara="1" wrap="square" lIns="62225" tIns="62225" rIns="62225" bIns="62225" anchor="ctr" anchorCtr="0">
              <a:noAutofit/>
            </a:bodyPr>
            <a:lstStyle/>
            <a:p>
              <a:pPr marL="0" marR="0" lvl="0" indent="0" algn="l" rtl="0">
                <a:lnSpc>
                  <a:spcPct val="93000"/>
                </a:lnSpc>
                <a:spcBef>
                  <a:spcPts val="0"/>
                </a:spcBef>
                <a:spcAft>
                  <a:spcPts val="0"/>
                </a:spcAft>
                <a:buClr>
                  <a:srgbClr val="000000"/>
                </a:buClr>
                <a:buSzPts val="2813"/>
                <a:buFont typeface="Arial"/>
                <a:buNone/>
              </a:pPr>
              <a:endParaRPr sz="2813" b="0" i="0" u="none" strike="noStrike" cap="none">
                <a:solidFill>
                  <a:srgbClr val="000000"/>
                </a:solidFill>
                <a:latin typeface="Helvetica Neue Light"/>
                <a:ea typeface="Helvetica Neue Light"/>
                <a:cs typeface="Helvetica Neue Light"/>
                <a:sym typeface="Helvetica Neue Light"/>
              </a:endParaRPr>
            </a:p>
          </p:txBody>
        </p:sp>
      </p:grpSp>
      <p:sp>
        <p:nvSpPr>
          <p:cNvPr id="1076" name="Shape 1076"/>
          <p:cNvSpPr txBox="1"/>
          <p:nvPr/>
        </p:nvSpPr>
        <p:spPr>
          <a:xfrm>
            <a:off x="1285873" y="898921"/>
            <a:ext cx="18373727"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smtClean="0">
                <a:solidFill>
                  <a:schemeClr val="bg1"/>
                </a:solidFill>
                <a:latin typeface="Lato Black" panose="020B0604020202020204" charset="0"/>
                <a:ea typeface="Helvetica Neue"/>
                <a:cs typeface="Helvetica Neue"/>
                <a:sym typeface="Helvetica Neue"/>
              </a:rPr>
              <a:t>After Feature Engineering </a:t>
            </a:r>
            <a:r>
              <a:rPr lang="en-US" sz="7200" b="1" i="0" u="none" strike="noStrike" cap="none" dirty="0" smtClean="0">
                <a:solidFill>
                  <a:schemeClr val="bg1"/>
                </a:solidFill>
                <a:latin typeface="Lato Black" panose="020B0604020202020204" charset="0"/>
                <a:ea typeface="Helvetica Neue"/>
                <a:cs typeface="Helvetica Neue"/>
                <a:sym typeface="Helvetica Neue"/>
              </a:rPr>
              <a:t>a Big Net; Reduce</a:t>
            </a:r>
            <a:endParaRPr sz="7200" dirty="0">
              <a:solidFill>
                <a:schemeClr val="bg1"/>
              </a:solidFill>
              <a:latin typeface="Lato Black" panose="020B0604020202020204" charset="0"/>
            </a:endParaRPr>
          </a:p>
        </p:txBody>
      </p:sp>
      <p:sp>
        <p:nvSpPr>
          <p:cNvPr id="1077" name="Shape 1077"/>
          <p:cNvSpPr txBox="1"/>
          <p:nvPr/>
        </p:nvSpPr>
        <p:spPr>
          <a:xfrm>
            <a:off x="2654337" y="11937834"/>
            <a:ext cx="11743069" cy="1498486"/>
          </a:xfrm>
          <a:prstGeom prst="rect">
            <a:avLst/>
          </a:prstGeom>
          <a:noFill/>
          <a:ln>
            <a:noFill/>
          </a:ln>
        </p:spPr>
        <p:txBody>
          <a:bodyPr spcFirstLastPara="1" wrap="square" lIns="71425" tIns="71425" rIns="71425" bIns="71425" anchor="ctr" anchorCtr="0">
            <a:noAutofit/>
          </a:bodyPr>
          <a:lstStyle/>
          <a:p>
            <a:pPr marL="0" marR="0" lvl="0" indent="0" algn="ctr" rtl="0">
              <a:lnSpc>
                <a:spcPct val="100000"/>
              </a:lnSpc>
              <a:spcBef>
                <a:spcPts val="0"/>
              </a:spcBef>
              <a:spcAft>
                <a:spcPts val="0"/>
              </a:spcAft>
              <a:buClr>
                <a:schemeClr val="accent5"/>
              </a:buClr>
              <a:buSzPts val="4400"/>
              <a:buFont typeface="Helvetica Neue Light"/>
              <a:buNone/>
            </a:pPr>
            <a:r>
              <a:rPr lang="en-US" sz="4400" b="1" dirty="0" smtClean="0">
                <a:solidFill>
                  <a:schemeClr val="accent5"/>
                </a:solidFill>
                <a:latin typeface="Helvetica Neue Light"/>
                <a:ea typeface="Helvetica Neue Light"/>
                <a:cs typeface="Helvetica Neue Light"/>
                <a:sym typeface="Helvetica Neue Light"/>
              </a:rPr>
              <a:t>Requires A/B testing to determine when to stop feature selection process</a:t>
            </a:r>
            <a:endParaRPr dirty="0"/>
          </a:p>
        </p:txBody>
      </p:sp>
      <p:sp>
        <p:nvSpPr>
          <p:cNvPr id="4" name="Manual Operation 3"/>
          <p:cNvSpPr/>
          <p:nvPr/>
        </p:nvSpPr>
        <p:spPr>
          <a:xfrm>
            <a:off x="2346961" y="8937991"/>
            <a:ext cx="10485120" cy="1059449"/>
          </a:xfrm>
          <a:prstGeom prst="flowChartManualOperatio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 xmlns:a16="http://schemas.microsoft.com/office/drawing/2014/main" id="{E7BBEDA3-949A-4D3F-B6A7-9A3A1D99DF20}"/>
              </a:ext>
            </a:extLst>
          </p:cNvPr>
          <p:cNvCxnSpPr>
            <a:cxnSpLocks/>
          </p:cNvCxnSpPr>
          <p:nvPr/>
        </p:nvCxnSpPr>
        <p:spPr>
          <a:xfrm flipH="1">
            <a:off x="7589521" y="3230698"/>
            <a:ext cx="37778" cy="7943886"/>
          </a:xfrm>
          <a:prstGeom prst="straightConnector1">
            <a:avLst/>
          </a:prstGeom>
          <a:ln w="1047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rot="10800000">
            <a:off x="10744842" y="11262166"/>
            <a:ext cx="3916038" cy="45719"/>
          </a:xfrm>
          <a:prstGeom prst="rightArrow">
            <a:avLst/>
          </a:prstGeom>
          <a:solidFill>
            <a:schemeClr val="accent5"/>
          </a:solidFill>
          <a:ln w="317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nected care is the key to more efficient senior care"/>
          <p:cNvSpPr txBox="1">
            <a:spLocks/>
          </p:cNvSpPr>
          <p:nvPr/>
        </p:nvSpPr>
        <p:spPr>
          <a:xfrm>
            <a:off x="1285874" y="898921"/>
            <a:ext cx="17387137" cy="148021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t">
            <a:noAutofit/>
          </a:bodyPr>
          <a:lstStyle>
            <a:lvl1pPr marL="0" marR="0" indent="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1pPr>
            <a:lvl2pPr marL="0" marR="0" indent="2286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2pPr>
            <a:lvl3pPr marL="0" marR="0" indent="4572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3pPr>
            <a:lvl4pPr marL="0" marR="0" indent="6858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4pPr>
            <a:lvl5pPr marL="0" marR="0" indent="9144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5pPr>
            <a:lvl6pPr marL="0" marR="0" indent="11430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6pPr>
            <a:lvl7pPr marL="0" marR="0" indent="13716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7pPr>
            <a:lvl8pPr marL="0" marR="0" indent="16002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8pPr>
            <a:lvl9pPr marL="0" marR="0" indent="1828800" algn="l" defTabSz="821531" rtl="0" latinLnBrk="0">
              <a:lnSpc>
                <a:spcPct val="100000"/>
              </a:lnSpc>
              <a:spcBef>
                <a:spcPts val="0"/>
              </a:spcBef>
              <a:spcAft>
                <a:spcPts val="0"/>
              </a:spcAft>
              <a:buClrTx/>
              <a:buSzTx/>
              <a:buFontTx/>
              <a:buNone/>
              <a:tabLst/>
              <a:defRPr sz="6500" b="0" i="0" u="none" strike="noStrike" cap="none" spc="0" baseline="0">
                <a:ln>
                  <a:noFill/>
                </a:ln>
                <a:solidFill>
                  <a:srgbClr val="000000"/>
                </a:solidFill>
                <a:uFillTx/>
                <a:latin typeface="+mj-lt"/>
                <a:ea typeface="+mj-ea"/>
                <a:cs typeface="+mj-cs"/>
                <a:sym typeface="Helvetica Light"/>
              </a:defRPr>
            </a:lvl9pPr>
          </a:lstStyle>
          <a:p>
            <a:pPr hangingPunct="1">
              <a:defRPr b="1">
                <a:solidFill>
                  <a:schemeClr val="accent4">
                    <a:hueOff val="384618"/>
                    <a:satOff val="3869"/>
                    <a:lumOff val="5802"/>
                  </a:schemeClr>
                </a:solidFill>
                <a:latin typeface="+mn-lt"/>
                <a:ea typeface="+mn-ea"/>
                <a:cs typeface="+mn-cs"/>
                <a:sym typeface="Helvetica"/>
              </a:defRPr>
            </a:pPr>
            <a:r>
              <a:rPr lang="en-US" sz="7200" b="1" dirty="0">
                <a:solidFill>
                  <a:schemeClr val="bg1"/>
                </a:solidFill>
                <a:latin typeface="Lato Black" panose="020B0604020202020204" charset="0"/>
                <a:ea typeface="+mn-ea"/>
                <a:cs typeface="+mn-cs"/>
                <a:sym typeface="Helvetica"/>
              </a:rPr>
              <a:t>A/B Testing Using Consistent Seed Values</a:t>
            </a:r>
          </a:p>
        </p:txBody>
      </p:sp>
      <p:sp>
        <p:nvSpPr>
          <p:cNvPr id="2" name="TextBox 1">
            <a:extLst>
              <a:ext uri="{FF2B5EF4-FFF2-40B4-BE49-F238E27FC236}">
                <a16:creationId xmlns="" xmlns:a16="http://schemas.microsoft.com/office/drawing/2014/main" id="{66FFE617-B39F-4163-9C95-756C3B6C4953}"/>
              </a:ext>
            </a:extLst>
          </p:cNvPr>
          <p:cNvSpPr txBox="1"/>
          <p:nvPr/>
        </p:nvSpPr>
        <p:spPr>
          <a:xfrm>
            <a:off x="778934" y="4577003"/>
            <a:ext cx="23605066" cy="58996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571500" indent="-571500">
              <a:buClr>
                <a:schemeClr val="bg1"/>
              </a:buClr>
              <a:buFont typeface="Arial" panose="020B0604020202020204" pitchFamily="34" charset="0"/>
              <a:buChar char="•"/>
            </a:pPr>
            <a:r>
              <a:rPr lang="en-US" sz="4000" dirty="0">
                <a:solidFill>
                  <a:schemeClr val="bg1"/>
                </a:solidFill>
                <a:latin typeface="Helvetica Neue Light" panose="020B0604020202020204" charset="0"/>
              </a:rPr>
              <a:t>A/B testing is performed by conducting multiple iterations of machine learning modeling. Each iteration round of machine learning uses a consistently different seed value, where different seed values are tested</a:t>
            </a: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Clr>
                <a:schemeClr val="bg1"/>
              </a:buClr>
              <a:buFont typeface="Arial" panose="020B0604020202020204" pitchFamily="34" charset="0"/>
              <a:buChar char="•"/>
            </a:pPr>
            <a:r>
              <a:rPr lang="en-US" sz="4000" dirty="0">
                <a:solidFill>
                  <a:schemeClr val="bg1"/>
                </a:solidFill>
                <a:latin typeface="Helvetica Neue Light" panose="020B0604020202020204" charset="0"/>
              </a:rPr>
              <a:t>When testing a different multiplier, a consistent process of iteration rounds is used, with the same combination of seed values used in the splitting and oversampling/undersampling the data in each round </a:t>
            </a:r>
          </a:p>
          <a:p>
            <a:pPr marL="1030288" indent="-571500">
              <a:buSzPct val="75000"/>
              <a:buFont typeface="Courier New" panose="02070309020205020404" pitchFamily="49" charset="0"/>
              <a:buChar char="o"/>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sz="4000" dirty="0">
              <a:solidFill>
                <a:schemeClr val="bg1"/>
              </a:solidFill>
              <a:latin typeface="Helvetica Neue Light" panose="020B0604020202020204" charset="0"/>
            </a:endParaRP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324758031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Shape 1265"/>
          <p:cNvSpPr/>
          <p:nvPr/>
        </p:nvSpPr>
        <p:spPr>
          <a:xfrm>
            <a:off x="0" y="0"/>
            <a:ext cx="24384001"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266" name="Shape 1266"/>
          <p:cNvSpPr/>
          <p:nvPr/>
        </p:nvSpPr>
        <p:spPr>
          <a:xfrm>
            <a:off x="1293490" y="1280160"/>
            <a:ext cx="21840830" cy="11155636"/>
          </a:xfrm>
          <a:prstGeom prst="roundRect">
            <a:avLst>
              <a:gd name="adj" fmla="val 0"/>
            </a:avLst>
          </a:prstGeom>
          <a:solidFill>
            <a:srgbClr val="FFFFFF"/>
          </a:solidFill>
          <a:ln w="9525" cap="flat" cmpd="sng">
            <a:solidFill>
              <a:srgbClr val="C8CACA"/>
            </a:solidFill>
            <a:prstDash val="solid"/>
            <a:round/>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267" name="Shape 1267"/>
          <p:cNvSpPr/>
          <p:nvPr/>
        </p:nvSpPr>
        <p:spPr>
          <a:xfrm>
            <a:off x="1936048" y="1920218"/>
            <a:ext cx="20555712" cy="987552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268" name="Shape 1268"/>
          <p:cNvSpPr txBox="1">
            <a:spLocks noGrp="1"/>
          </p:cNvSpPr>
          <p:nvPr>
            <p:ph type="title"/>
          </p:nvPr>
        </p:nvSpPr>
        <p:spPr>
          <a:xfrm>
            <a:off x="3048000" y="2752724"/>
            <a:ext cx="18288001" cy="52065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0800"/>
              <a:buFont typeface="Helvetica Neue Light"/>
              <a:buNone/>
            </a:pPr>
            <a:r>
              <a:rPr lang="en-US" sz="10800" b="0" i="0" u="none" strike="noStrike" cap="none" dirty="0">
                <a:solidFill>
                  <a:schemeClr val="dk1"/>
                </a:solidFill>
                <a:latin typeface="Helvetica Neue Light"/>
                <a:ea typeface="Helvetica Neue Light"/>
                <a:cs typeface="Helvetica Neue Light"/>
                <a:sym typeface="Helvetica Neue Light"/>
              </a:rPr>
              <a:t>Case Study: Fantasy Football</a:t>
            </a:r>
            <a:endParaRPr dirty="0"/>
          </a:p>
        </p:txBody>
      </p:sp>
    </p:spTree>
    <p:extLst>
      <p:ext uri="{BB962C8B-B14F-4D97-AF65-F5344CB8AC3E}">
        <p14:creationId xmlns:p14="http://schemas.microsoft.com/office/powerpoint/2010/main" val="119660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Shape 825"/>
          <p:cNvSpPr txBox="1"/>
          <p:nvPr/>
        </p:nvSpPr>
        <p:spPr>
          <a:xfrm>
            <a:off x="1285874" y="898921"/>
            <a:ext cx="18830925" cy="1243146"/>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sym typeface="Helvetica Neue"/>
              </a:rPr>
              <a:t>Please Allow Me to Introduce Myself</a:t>
            </a:r>
            <a:endParaRPr sz="7200" dirty="0">
              <a:solidFill>
                <a:schemeClr val="bg1"/>
              </a:solidFill>
              <a:latin typeface="Lato Black" panose="020B0604020202020204" charset="0"/>
            </a:endParaRPr>
          </a:p>
        </p:txBody>
      </p:sp>
      <p:sp>
        <p:nvSpPr>
          <p:cNvPr id="10" name="Shape 865">
            <a:extLst>
              <a:ext uri="{FF2B5EF4-FFF2-40B4-BE49-F238E27FC236}">
                <a16:creationId xmlns="" xmlns:a16="http://schemas.microsoft.com/office/drawing/2014/main" id="{F6932097-0BD9-4712-8BA6-55BA08264C14}"/>
              </a:ext>
            </a:extLst>
          </p:cNvPr>
          <p:cNvSpPr txBox="1"/>
          <p:nvPr/>
        </p:nvSpPr>
        <p:spPr>
          <a:xfrm>
            <a:off x="1285874" y="2787474"/>
            <a:ext cx="21162003" cy="3286532"/>
          </a:xfrm>
          <a:prstGeom prst="rect">
            <a:avLst/>
          </a:prstGeom>
          <a:noFill/>
          <a:ln>
            <a:noFill/>
          </a:ln>
        </p:spPr>
        <p:txBody>
          <a:bodyPr spcFirstLastPara="1" wrap="square" lIns="71425" tIns="71425" rIns="71425" bIns="71425" anchor="t" anchorCtr="0">
            <a:noAutofit/>
          </a:bodyPr>
          <a:lstStyle/>
          <a:p>
            <a:pPr marL="0" marR="0" lvl="0" indent="0" rtl="0">
              <a:lnSpc>
                <a:spcPct val="100000"/>
              </a:lnSpc>
              <a:spcBef>
                <a:spcPts val="0"/>
              </a:spcBef>
              <a:spcAft>
                <a:spcPts val="0"/>
              </a:spcAft>
              <a:buClr>
                <a:schemeClr val="lt1"/>
              </a:buClr>
              <a:buSzPts val="4000"/>
              <a:buFont typeface="Helvetica Neue Light"/>
              <a:buNone/>
            </a:pPr>
            <a:r>
              <a:rPr lang="en-US" sz="4000" b="0" i="0" u="none" strike="noStrike" cap="none" dirty="0">
                <a:solidFill>
                  <a:schemeClr val="lt1"/>
                </a:solidFill>
                <a:latin typeface="Helvetica Neue Light"/>
                <a:ea typeface="Helvetica Neue Light"/>
                <a:cs typeface="Helvetica Neue Light"/>
                <a:sym typeface="Helvetica Neue Light"/>
              </a:rPr>
              <a:t>Educational Background: </a:t>
            </a:r>
          </a:p>
          <a:p>
            <a:pPr marL="0" marR="0" lvl="0" indent="0" rtl="0">
              <a:lnSpc>
                <a:spcPct val="100000"/>
              </a:lnSpc>
              <a:spcBef>
                <a:spcPts val="0"/>
              </a:spcBef>
              <a:spcAft>
                <a:spcPts val="0"/>
              </a:spcAft>
              <a:buClr>
                <a:schemeClr val="lt1"/>
              </a:buClr>
              <a:buSzPts val="4000"/>
              <a:buFont typeface="Helvetica Neue Light"/>
              <a:buNone/>
            </a:pPr>
            <a:endParaRPr lang="en-US" sz="4000" dirty="0">
              <a:solidFill>
                <a:schemeClr val="lt1"/>
              </a:solidFill>
              <a:latin typeface="Helvetica Neue Light"/>
              <a:sym typeface="Helvetica Neue Light"/>
            </a:endParaRPr>
          </a:p>
          <a:p>
            <a:pPr marL="0" marR="0" lvl="0" indent="0" rtl="0">
              <a:lnSpc>
                <a:spcPct val="100000"/>
              </a:lnSpc>
              <a:spcBef>
                <a:spcPts val="0"/>
              </a:spcBef>
              <a:spcAft>
                <a:spcPts val="0"/>
              </a:spcAft>
              <a:buClr>
                <a:schemeClr val="lt1"/>
              </a:buClr>
              <a:buSzPts val="4000"/>
              <a:buFont typeface="Helvetica Neue Light"/>
              <a:buNone/>
            </a:pPr>
            <a:r>
              <a:rPr lang="en-US" sz="4000" dirty="0">
                <a:solidFill>
                  <a:schemeClr val="lt1"/>
                </a:solidFill>
                <a:latin typeface="Helvetica Neue Light"/>
                <a:sym typeface="Helvetica Neue Light"/>
              </a:rPr>
              <a:t>Graduate of SMU MSDS – August, 2017</a:t>
            </a:r>
          </a:p>
          <a:p>
            <a:pPr marL="0" marR="0" lvl="0" indent="0" rtl="0">
              <a:lnSpc>
                <a:spcPct val="100000"/>
              </a:lnSpc>
              <a:spcBef>
                <a:spcPts val="0"/>
              </a:spcBef>
              <a:spcAft>
                <a:spcPts val="0"/>
              </a:spcAft>
              <a:buClr>
                <a:schemeClr val="lt1"/>
              </a:buClr>
              <a:buSzPts val="4000"/>
              <a:buFont typeface="Helvetica Neue Light"/>
              <a:buNone/>
            </a:pPr>
            <a:endParaRPr lang="en-US" sz="4000" dirty="0">
              <a:solidFill>
                <a:schemeClr val="lt1"/>
              </a:solidFill>
              <a:latin typeface="Helvetica Neue Light"/>
              <a:sym typeface="Helvetica Neue Light"/>
            </a:endParaRPr>
          </a:p>
          <a:p>
            <a:pPr marL="0" marR="0" lvl="0" indent="0" rtl="0">
              <a:lnSpc>
                <a:spcPct val="100000"/>
              </a:lnSpc>
              <a:spcBef>
                <a:spcPts val="0"/>
              </a:spcBef>
              <a:spcAft>
                <a:spcPts val="0"/>
              </a:spcAft>
              <a:buClr>
                <a:schemeClr val="lt1"/>
              </a:buClr>
              <a:buSzPts val="4000"/>
              <a:buFont typeface="Helvetica Neue Light"/>
              <a:buNone/>
            </a:pPr>
            <a:r>
              <a:rPr lang="en-US" sz="4000" dirty="0">
                <a:solidFill>
                  <a:schemeClr val="lt1"/>
                </a:solidFill>
                <a:latin typeface="Helvetica Neue Light"/>
                <a:sym typeface="Helvetica Neue Light"/>
              </a:rPr>
              <a:t>Where I Work:</a:t>
            </a:r>
          </a:p>
          <a:p>
            <a:pPr marL="0" marR="0" lvl="0" indent="0" rtl="0">
              <a:lnSpc>
                <a:spcPct val="100000"/>
              </a:lnSpc>
              <a:spcBef>
                <a:spcPts val="0"/>
              </a:spcBef>
              <a:spcAft>
                <a:spcPts val="0"/>
              </a:spcAft>
              <a:buClr>
                <a:schemeClr val="lt1"/>
              </a:buClr>
              <a:buSzPts val="4000"/>
              <a:buFont typeface="Helvetica Neue Light"/>
              <a:buNone/>
            </a:pPr>
            <a:endParaRPr lang="en-US" sz="4000" dirty="0">
              <a:solidFill>
                <a:schemeClr val="lt1"/>
              </a:solidFill>
              <a:latin typeface="Helvetica Neue Light"/>
              <a:sym typeface="Helvetica Neue Light"/>
            </a:endParaRPr>
          </a:p>
          <a:p>
            <a:pPr marL="0" marR="0" lvl="0" indent="0" rtl="0">
              <a:lnSpc>
                <a:spcPct val="100000"/>
              </a:lnSpc>
              <a:spcBef>
                <a:spcPts val="0"/>
              </a:spcBef>
              <a:spcAft>
                <a:spcPts val="0"/>
              </a:spcAft>
              <a:buClr>
                <a:schemeClr val="lt1"/>
              </a:buClr>
              <a:buSzPts val="4000"/>
              <a:buFont typeface="Helvetica Neue Light"/>
              <a:buNone/>
            </a:pPr>
            <a:endParaRPr dirty="0"/>
          </a:p>
        </p:txBody>
      </p:sp>
      <p:pic>
        <p:nvPicPr>
          <p:cNvPr id="9" name="Picture 8">
            <a:extLst>
              <a:ext uri="{FF2B5EF4-FFF2-40B4-BE49-F238E27FC236}">
                <a16:creationId xmlns="" xmlns:a16="http://schemas.microsoft.com/office/drawing/2014/main" id="{F8A64737-0F2E-4F02-A8D5-2D57BEF2192D}"/>
              </a:ext>
            </a:extLst>
          </p:cNvPr>
          <p:cNvPicPr>
            <a:picLocks noChangeAspect="1"/>
          </p:cNvPicPr>
          <p:nvPr/>
        </p:nvPicPr>
        <p:blipFill>
          <a:blip r:embed="rId3"/>
          <a:stretch>
            <a:fillRect/>
          </a:stretch>
        </p:blipFill>
        <p:spPr>
          <a:xfrm>
            <a:off x="1285874" y="6176490"/>
            <a:ext cx="4210050" cy="1085850"/>
          </a:xfrm>
          <a:prstGeom prst="rect">
            <a:avLst/>
          </a:prstGeom>
        </p:spPr>
      </p:pic>
      <p:sp>
        <p:nvSpPr>
          <p:cNvPr id="13" name="Shape 865">
            <a:extLst>
              <a:ext uri="{FF2B5EF4-FFF2-40B4-BE49-F238E27FC236}">
                <a16:creationId xmlns="" xmlns:a16="http://schemas.microsoft.com/office/drawing/2014/main" id="{63136867-EE9D-419D-8F3E-1B5AB8126D60}"/>
              </a:ext>
            </a:extLst>
          </p:cNvPr>
          <p:cNvSpPr txBox="1"/>
          <p:nvPr/>
        </p:nvSpPr>
        <p:spPr>
          <a:xfrm>
            <a:off x="1123481" y="7641994"/>
            <a:ext cx="21162003" cy="3286532"/>
          </a:xfrm>
          <a:prstGeom prst="rect">
            <a:avLst/>
          </a:prstGeom>
          <a:noFill/>
          <a:ln>
            <a:noFill/>
          </a:ln>
        </p:spPr>
        <p:txBody>
          <a:bodyPr spcFirstLastPara="1" wrap="square" lIns="71425" tIns="71425" rIns="71425" bIns="71425" anchor="t" anchorCtr="0">
            <a:noAutofit/>
          </a:bodyPr>
          <a:lstStyle/>
          <a:p>
            <a:pPr marL="571500" marR="0" lvl="0" indent="-571500" rtl="0">
              <a:lnSpc>
                <a:spcPct val="100000"/>
              </a:lnSpc>
              <a:spcBef>
                <a:spcPts val="0"/>
              </a:spcBef>
              <a:spcAft>
                <a:spcPts val="0"/>
              </a:spcAft>
              <a:buClr>
                <a:schemeClr val="lt1"/>
              </a:buClr>
              <a:buSzPts val="4000"/>
              <a:buFontTx/>
              <a:buChar char="-"/>
            </a:pPr>
            <a:r>
              <a:rPr lang="en-US" sz="4000" b="0" i="0" u="none" strike="noStrike" cap="none" dirty="0">
                <a:solidFill>
                  <a:schemeClr val="lt1"/>
                </a:solidFill>
                <a:latin typeface="Helvetica Neue Light"/>
                <a:ea typeface="Helvetica Neue Light"/>
                <a:cs typeface="Helvetica Neue Light"/>
                <a:sym typeface="Helvetica Neue Light"/>
              </a:rPr>
              <a:t>Data Scientist, Research and Development Group, Office of the CIO</a:t>
            </a:r>
          </a:p>
          <a:p>
            <a:pPr marL="571500" marR="0" lvl="0" indent="-571500" rtl="0">
              <a:lnSpc>
                <a:spcPct val="100000"/>
              </a:lnSpc>
              <a:spcBef>
                <a:spcPts val="0"/>
              </a:spcBef>
              <a:spcAft>
                <a:spcPts val="0"/>
              </a:spcAft>
              <a:buClr>
                <a:schemeClr val="lt1"/>
              </a:buClr>
              <a:buSzPts val="4000"/>
              <a:buFontTx/>
              <a:buChar char="-"/>
            </a:pPr>
            <a:r>
              <a:rPr lang="en-US" sz="4000" dirty="0">
                <a:solidFill>
                  <a:schemeClr val="lt1"/>
                </a:solidFill>
                <a:latin typeface="Helvetica Neue Light"/>
                <a:ea typeface="Helvetica Neue Light"/>
                <a:cs typeface="Helvetica Neue Light"/>
                <a:sym typeface="Helvetica Neue Light"/>
              </a:rPr>
              <a:t>20</a:t>
            </a:r>
            <a:r>
              <a:rPr lang="en-US" sz="4000" baseline="30000" dirty="0">
                <a:solidFill>
                  <a:schemeClr val="lt1"/>
                </a:solidFill>
                <a:latin typeface="Helvetica Neue Light"/>
                <a:ea typeface="Helvetica Neue Light"/>
                <a:cs typeface="Helvetica Neue Light"/>
                <a:sym typeface="Helvetica Neue Light"/>
              </a:rPr>
              <a:t>th</a:t>
            </a:r>
            <a:r>
              <a:rPr lang="en-US" sz="4000" dirty="0">
                <a:solidFill>
                  <a:schemeClr val="lt1"/>
                </a:solidFill>
                <a:latin typeface="Helvetica Neue Light"/>
                <a:ea typeface="Helvetica Neue Light"/>
                <a:cs typeface="Helvetica Neue Light"/>
                <a:sym typeface="Helvetica Neue Light"/>
              </a:rPr>
              <a:t> Largest Privately Owned Company in the US</a:t>
            </a:r>
          </a:p>
          <a:p>
            <a:pPr marL="571500" marR="0" lvl="0" indent="-571500" rtl="0">
              <a:lnSpc>
                <a:spcPct val="100000"/>
              </a:lnSpc>
              <a:spcBef>
                <a:spcPts val="0"/>
              </a:spcBef>
              <a:spcAft>
                <a:spcPts val="0"/>
              </a:spcAft>
              <a:buClr>
                <a:schemeClr val="lt1"/>
              </a:buClr>
              <a:buSzPts val="4000"/>
              <a:buFontTx/>
              <a:buChar char="-"/>
            </a:pPr>
            <a:r>
              <a:rPr lang="en-US" sz="4000" dirty="0">
                <a:solidFill>
                  <a:schemeClr val="lt1"/>
                </a:solidFill>
                <a:latin typeface="Helvetica Neue Light"/>
                <a:ea typeface="Helvetica Neue Light"/>
                <a:cs typeface="Helvetica Neue Light"/>
                <a:sym typeface="Helvetica Neue Light"/>
              </a:rPr>
              <a:t>Companies include Southeast Toyota, Southeast Toyota Finance, JM&amp;A</a:t>
            </a:r>
          </a:p>
          <a:p>
            <a:pPr marL="571500" marR="0" lvl="0" indent="-571500" rtl="0">
              <a:lnSpc>
                <a:spcPct val="100000"/>
              </a:lnSpc>
              <a:spcBef>
                <a:spcPts val="0"/>
              </a:spcBef>
              <a:spcAft>
                <a:spcPts val="0"/>
              </a:spcAft>
              <a:buClr>
                <a:schemeClr val="lt1"/>
              </a:buClr>
              <a:buSzPts val="4000"/>
              <a:buFontTx/>
              <a:buChar char="-"/>
            </a:pPr>
            <a:r>
              <a:rPr lang="en-US" sz="4000" b="0" i="0" u="none" strike="noStrike" cap="none" dirty="0">
                <a:solidFill>
                  <a:schemeClr val="lt1"/>
                </a:solidFill>
                <a:latin typeface="Helvetica Neue Light"/>
                <a:ea typeface="Helvetica Neue Light"/>
                <a:cs typeface="Helvetica Neue Light"/>
                <a:sym typeface="Helvetica Neue Light"/>
              </a:rPr>
              <a:t>World’s Largest Distributor of Toyota; 22% Market Share of Toyota Sales in the US</a:t>
            </a:r>
          </a:p>
          <a:p>
            <a:pPr marL="571500" marR="0" lvl="0" indent="-571500" rtl="0">
              <a:lnSpc>
                <a:spcPct val="100000"/>
              </a:lnSpc>
              <a:spcBef>
                <a:spcPts val="0"/>
              </a:spcBef>
              <a:spcAft>
                <a:spcPts val="0"/>
              </a:spcAft>
              <a:buClr>
                <a:schemeClr val="lt1"/>
              </a:buClr>
              <a:buSzPts val="4000"/>
              <a:buFontTx/>
              <a:buChar char="-"/>
            </a:pPr>
            <a:r>
              <a:rPr lang="en-US" sz="4000" dirty="0">
                <a:solidFill>
                  <a:schemeClr val="lt1"/>
                </a:solidFill>
                <a:latin typeface="Helvetica Neue Light"/>
                <a:ea typeface="Helvetica Neue Light"/>
                <a:cs typeface="Helvetica Neue Light"/>
                <a:sym typeface="Helvetica Neue Light"/>
              </a:rPr>
              <a:t>Ranked by Fortune Magazine for the last 20 consecutive years as one of the 100 Best Companies to work for and also named by Fortune as one of the 10 Best Companies to Retire From</a:t>
            </a:r>
            <a:endParaRPr lang="en-US" sz="4000" b="0" i="0" u="none" strike="noStrike" cap="none" dirty="0">
              <a:solidFill>
                <a:schemeClr val="lt1"/>
              </a:solidFill>
              <a:latin typeface="Helvetica Neue Light"/>
              <a:ea typeface="Helvetica Neue Light"/>
              <a:cs typeface="Helvetica Neue Light"/>
              <a:sym typeface="Helvetica Neue Light"/>
            </a:endParaRPr>
          </a:p>
          <a:p>
            <a:pPr marL="0" marR="0" lvl="0" indent="0" rtl="0">
              <a:lnSpc>
                <a:spcPct val="100000"/>
              </a:lnSpc>
              <a:spcBef>
                <a:spcPts val="0"/>
              </a:spcBef>
              <a:spcAft>
                <a:spcPts val="0"/>
              </a:spcAft>
              <a:buClr>
                <a:schemeClr val="lt1"/>
              </a:buClr>
              <a:buSzPts val="4000"/>
              <a:buFont typeface="Helvetica Neue Light"/>
              <a:buNone/>
            </a:pPr>
            <a:endParaRPr lang="en-US" sz="4000" dirty="0">
              <a:solidFill>
                <a:schemeClr val="lt1"/>
              </a:solidFill>
              <a:latin typeface="Helvetica Neue Light"/>
              <a:sym typeface="Helvetica Neue Light"/>
            </a:endParaRPr>
          </a:p>
          <a:p>
            <a:pPr marL="0" marR="0" lvl="0" indent="0" rtl="0">
              <a:lnSpc>
                <a:spcPct val="100000"/>
              </a:lnSpc>
              <a:spcBef>
                <a:spcPts val="0"/>
              </a:spcBef>
              <a:spcAft>
                <a:spcPts val="0"/>
              </a:spcAft>
              <a:buClr>
                <a:schemeClr val="lt1"/>
              </a:buClr>
              <a:buSzPts val="4000"/>
              <a:buFont typeface="Helvetica Neue Light"/>
              <a:buNone/>
            </a:pPr>
            <a:endParaRPr lang="en-US" sz="4000" dirty="0">
              <a:solidFill>
                <a:schemeClr val="lt1"/>
              </a:solidFill>
              <a:latin typeface="Helvetica Neue Light"/>
              <a:sym typeface="Helvetica Neue Light"/>
            </a:endParaRPr>
          </a:p>
          <a:p>
            <a:pPr marL="0" marR="0" lvl="0" indent="0" rtl="0">
              <a:lnSpc>
                <a:spcPct val="100000"/>
              </a:lnSpc>
              <a:spcBef>
                <a:spcPts val="0"/>
              </a:spcBef>
              <a:spcAft>
                <a:spcPts val="0"/>
              </a:spcAft>
              <a:buClr>
                <a:schemeClr val="lt1"/>
              </a:buClr>
              <a:buSzPts val="4000"/>
              <a:buFont typeface="Helvetica Neue Light"/>
              <a:buNone/>
            </a:pPr>
            <a:endParaRPr dirty="0"/>
          </a:p>
        </p:txBody>
      </p:sp>
      <p:pic>
        <p:nvPicPr>
          <p:cNvPr id="7" name="Shape 1306" descr="A person wearing a suit and tie smiling at the camera&#10;&#10;Description generated with very high confidence">
            <a:extLst>
              <a:ext uri="{FF2B5EF4-FFF2-40B4-BE49-F238E27FC236}">
                <a16:creationId xmlns="" xmlns:a16="http://schemas.microsoft.com/office/drawing/2014/main" id="{250859D5-AEDF-4D73-92DF-88F7BA2B8CE9}"/>
              </a:ext>
            </a:extLst>
          </p:cNvPr>
          <p:cNvPicPr preferRelativeResize="0"/>
          <p:nvPr/>
        </p:nvPicPr>
        <p:blipFill rotWithShape="1">
          <a:blip r:embed="rId4">
            <a:alphaModFix/>
          </a:blip>
          <a:srcRect/>
          <a:stretch/>
        </p:blipFill>
        <p:spPr>
          <a:xfrm>
            <a:off x="17026201" y="2114434"/>
            <a:ext cx="6447895" cy="4604981"/>
          </a:xfrm>
          <a:prstGeom prst="roundRect">
            <a:avLst>
              <a:gd name="adj" fmla="val 8594"/>
            </a:avLst>
          </a:prstGeom>
          <a:solidFill>
            <a:srgbClr val="ECECEC"/>
          </a:solidFill>
          <a:ln>
            <a:noFill/>
          </a:ln>
        </p:spPr>
      </p:pic>
    </p:spTree>
    <p:extLst>
      <p:ext uri="{BB962C8B-B14F-4D97-AF65-F5344CB8AC3E}">
        <p14:creationId xmlns:p14="http://schemas.microsoft.com/office/powerpoint/2010/main" val="1029904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1285873" y="898921"/>
            <a:ext cx="19963988" cy="2364322"/>
          </a:xfrm>
          <a:prstGeom prst="rect">
            <a:avLst/>
          </a:prstGeom>
          <a:noFill/>
          <a:ln>
            <a:noFill/>
          </a:ln>
        </p:spPr>
        <p:txBody>
          <a:bodyPr spcFirstLastPara="1" wrap="square" lIns="71425" tIns="71425" rIns="71425" bIns="71425" anchor="t" anchorCtr="0">
            <a:noAutofit/>
          </a:bodyPr>
          <a:lstStyle/>
          <a:p>
            <a:pPr>
              <a:buClr>
                <a:srgbClr val="F48F14"/>
              </a:buClr>
              <a:buSzPts val="5167"/>
            </a:pPr>
            <a:r>
              <a:rPr lang="en-US" sz="7200" b="1" dirty="0">
                <a:solidFill>
                  <a:schemeClr val="bg1"/>
                </a:solidFill>
                <a:latin typeface="Lato Black" panose="020B0604020202020204" charset="0"/>
                <a:ea typeface="Helvetica Neue"/>
                <a:cs typeface="Helvetica Neue"/>
                <a:sym typeface="Helvetica Neue"/>
              </a:rPr>
              <a:t>Case Study: Fantasy Football Draft</a:t>
            </a:r>
            <a:endParaRPr lang="en-US" sz="7200" dirty="0">
              <a:solidFill>
                <a:schemeClr val="bg1"/>
              </a:solidFill>
              <a:latin typeface="Lato Black" panose="020B0604020202020204" charset="0"/>
            </a:endParaRPr>
          </a:p>
          <a:p>
            <a:pPr marL="0" marR="0" lvl="0" indent="0" algn="l" rtl="0">
              <a:lnSpc>
                <a:spcPct val="100000"/>
              </a:lnSpc>
              <a:spcBef>
                <a:spcPts val="0"/>
              </a:spcBef>
              <a:spcAft>
                <a:spcPts val="0"/>
              </a:spcAft>
              <a:buClr>
                <a:srgbClr val="F48F14"/>
              </a:buClr>
              <a:buSzPts val="5167"/>
              <a:buFont typeface="Helvetica Neue"/>
              <a:buNone/>
            </a:pPr>
            <a:r>
              <a:rPr lang="en-US" sz="7200" dirty="0">
                <a:solidFill>
                  <a:schemeClr val="bg1"/>
                </a:solidFill>
                <a:latin typeface="Lato Black" panose="020B0604020202020204" charset="0"/>
              </a:rPr>
              <a:t>Data </a:t>
            </a:r>
            <a:r>
              <a:rPr lang="en-US" sz="7200" dirty="0" err="1">
                <a:solidFill>
                  <a:schemeClr val="bg1"/>
                </a:solidFill>
                <a:latin typeface="Lato Black" panose="020B0604020202020204" charset="0"/>
              </a:rPr>
              <a:t>Acquistion</a:t>
            </a:r>
            <a:endParaRPr sz="7200" dirty="0">
              <a:solidFill>
                <a:schemeClr val="bg1"/>
              </a:solidFill>
              <a:latin typeface="Lato Black" panose="020B0604020202020204" charset="0"/>
            </a:endParaRPr>
          </a:p>
        </p:txBody>
      </p:sp>
      <p:sp>
        <p:nvSpPr>
          <p:cNvPr id="1024" name="Shape 1024"/>
          <p:cNvSpPr txBox="1"/>
          <p:nvPr/>
        </p:nvSpPr>
        <p:spPr>
          <a:xfrm>
            <a:off x="1023368" y="5066675"/>
            <a:ext cx="22586140" cy="7750404"/>
          </a:xfrm>
          <a:prstGeom prst="rect">
            <a:avLst/>
          </a:prstGeom>
          <a:noFill/>
          <a:ln>
            <a:noFill/>
          </a:ln>
        </p:spPr>
        <p:txBody>
          <a:bodyPr spcFirstLastPara="1" wrap="square" lIns="71425" tIns="71425" rIns="71425" bIns="71425" anchor="t" anchorCtr="0">
            <a:noAutofit/>
          </a:bodyPr>
          <a:lstStyle/>
          <a:p>
            <a:pPr marL="742950" marR="0" lvl="0" indent="-742950" algn="l" rtl="0">
              <a:lnSpc>
                <a:spcPct val="100000"/>
              </a:lnSpc>
              <a:spcBef>
                <a:spcPts val="0"/>
              </a:spcBef>
              <a:spcAft>
                <a:spcPts val="0"/>
              </a:spcAft>
              <a:buClr>
                <a:schemeClr val="bg1"/>
              </a:buClr>
              <a:buSzPts val="4000"/>
              <a:buFont typeface="+mj-lt"/>
              <a:buAutoNum type="arabicPeriod"/>
            </a:pPr>
            <a:r>
              <a:rPr lang="en-US" sz="4000" b="0" i="0" u="none" strike="noStrike" cap="none" dirty="0">
                <a:solidFill>
                  <a:schemeClr val="lt1"/>
                </a:solidFill>
                <a:latin typeface="Helvetica Neue Light"/>
                <a:ea typeface="Helvetica Neue Light"/>
                <a:cs typeface="Helvetica Neue Light"/>
                <a:sym typeface="Helvetica Neue Light"/>
              </a:rPr>
              <a:t>Get 3 Sets of Data from ProFootballReference.com, one set for each of the position types</a:t>
            </a:r>
            <a:endParaRPr lang="en-US" sz="4000" dirty="0">
              <a:solidFill>
                <a:schemeClr val="lt1"/>
              </a:solidFill>
              <a:latin typeface="Helvetica Neue Light"/>
              <a:ea typeface="Helvetica Neue Light"/>
              <a:cs typeface="Helvetica Neue Light"/>
              <a:sym typeface="Helvetica Neue Light"/>
            </a:endParaRPr>
          </a:p>
          <a:p>
            <a:pPr marL="1258888" lvl="2" indent="-571500">
              <a:buClr>
                <a:schemeClr val="bg1"/>
              </a:buClr>
              <a:buSzPts val="4000"/>
              <a:buFont typeface="Arial" panose="020B0604020202020204" pitchFamily="34" charset="0"/>
              <a:buChar char="•"/>
            </a:pPr>
            <a:r>
              <a:rPr lang="en-US" sz="4000" b="0" i="0" u="none" strike="noStrike" cap="none" dirty="0">
                <a:solidFill>
                  <a:schemeClr val="lt1"/>
                </a:solidFill>
                <a:latin typeface="Helvetica Neue Light"/>
                <a:ea typeface="Helvetica Neue Light"/>
                <a:cs typeface="Helvetica Neue Light"/>
                <a:sym typeface="Helvetica Neue Light"/>
              </a:rPr>
              <a:t>Download annual data for the primary statistics (approximately 35 initial features used, depending on the position)</a:t>
            </a:r>
          </a:p>
          <a:p>
            <a:pPr marL="1258888" lvl="2" indent="-571500">
              <a:buClr>
                <a:schemeClr val="bg1"/>
              </a:buClr>
              <a:buSzPts val="4000"/>
              <a:buFont typeface="Arial" panose="020B0604020202020204" pitchFamily="34" charset="0"/>
              <a:buChar char="•"/>
            </a:pPr>
            <a:r>
              <a:rPr lang="en-US" sz="4000" dirty="0">
                <a:solidFill>
                  <a:schemeClr val="lt1"/>
                </a:solidFill>
                <a:latin typeface="Helvetica Neue Light"/>
                <a:ea typeface="Helvetica Neue Light"/>
                <a:cs typeface="Helvetica Neue Light"/>
                <a:sym typeface="Helvetica Neue Light"/>
              </a:rPr>
              <a:t>Go back to 2001, to accumulate sufficient sample</a:t>
            </a:r>
          </a:p>
          <a:p>
            <a:pPr marL="687388" lvl="2">
              <a:buClr>
                <a:schemeClr val="bg1"/>
              </a:buClr>
              <a:buSzPts val="4000"/>
            </a:pPr>
            <a:endParaRPr lang="en-US" sz="4000" dirty="0">
              <a:solidFill>
                <a:schemeClr val="lt1"/>
              </a:solidFill>
              <a:latin typeface="Helvetica Neue Light"/>
              <a:ea typeface="Helvetica Neue Light"/>
              <a:cs typeface="Helvetica Neue Light"/>
              <a:sym typeface="Helvetica Neue Light"/>
            </a:endParaRPr>
          </a:p>
          <a:p>
            <a:pPr marL="742950" lvl="2" indent="-742950">
              <a:buClr>
                <a:schemeClr val="bg1"/>
              </a:buClr>
              <a:buSzPts val="4000"/>
              <a:buFont typeface="+mj-lt"/>
              <a:buAutoNum type="arabicPeriod" startAt="2"/>
            </a:pPr>
            <a:r>
              <a:rPr lang="en-US" sz="4000" dirty="0">
                <a:solidFill>
                  <a:schemeClr val="lt1"/>
                </a:solidFill>
                <a:latin typeface="Helvetica Neue Light"/>
                <a:ea typeface="Helvetica Neue Light"/>
                <a:cs typeface="Helvetica Neue Light"/>
                <a:sym typeface="Helvetica Neue Light"/>
              </a:rPr>
              <a:t>Get additional data; i.e. average annual fantasy football draft position for the past 17 years</a:t>
            </a:r>
          </a:p>
          <a:p>
            <a:pPr marL="1258888" lvl="2" indent="-571500">
              <a:buClr>
                <a:schemeClr val="bg1"/>
              </a:buClr>
              <a:buSzPts val="4000"/>
              <a:buFont typeface="Arial" panose="020B0604020202020204" pitchFamily="34" charset="0"/>
              <a:buChar char="•"/>
            </a:pPr>
            <a:endParaRPr lang="en-US" sz="4000" b="0" i="0" u="none" strike="noStrike" cap="none" dirty="0">
              <a:solidFill>
                <a:schemeClr val="lt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20254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1285873" y="898921"/>
            <a:ext cx="19963988"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sym typeface="Helvetica Neue"/>
              </a:rPr>
              <a:t>Data Wrangling</a:t>
            </a:r>
            <a:endParaRPr sz="7200" dirty="0">
              <a:solidFill>
                <a:schemeClr val="bg1"/>
              </a:solidFill>
              <a:latin typeface="Lato Black" panose="020B0604020202020204" charset="0"/>
            </a:endParaRPr>
          </a:p>
        </p:txBody>
      </p:sp>
      <p:sp>
        <p:nvSpPr>
          <p:cNvPr id="1024" name="Shape 1024"/>
          <p:cNvSpPr txBox="1"/>
          <p:nvPr/>
        </p:nvSpPr>
        <p:spPr>
          <a:xfrm>
            <a:off x="898930" y="4736892"/>
            <a:ext cx="22586140" cy="7442335"/>
          </a:xfrm>
          <a:prstGeom prst="rect">
            <a:avLst/>
          </a:prstGeom>
          <a:noFill/>
          <a:ln>
            <a:noFill/>
          </a:ln>
        </p:spPr>
        <p:txBody>
          <a:bodyPr spcFirstLastPara="1" wrap="square" lIns="71425" tIns="71425" rIns="71425" bIns="71425" anchor="t" anchorCtr="0">
            <a:noAutofit/>
          </a:bodyPr>
          <a:lstStyle/>
          <a:p>
            <a:pPr marR="0" lvl="0" algn="l" rtl="0">
              <a:lnSpc>
                <a:spcPct val="100000"/>
              </a:lnSpc>
              <a:spcBef>
                <a:spcPts val="0"/>
              </a:spcBef>
              <a:spcAft>
                <a:spcPts val="0"/>
              </a:spcAft>
              <a:buClr>
                <a:schemeClr val="bg1"/>
              </a:buClr>
              <a:buSzPts val="4000"/>
            </a:pPr>
            <a:r>
              <a:rPr lang="en-US" sz="4000" dirty="0">
                <a:solidFill>
                  <a:schemeClr val="lt1"/>
                </a:solidFill>
                <a:latin typeface="Helvetica Neue Light"/>
                <a:ea typeface="Helvetica Neue Light"/>
                <a:cs typeface="Helvetica Neue Light"/>
                <a:sym typeface="Helvetica Neue Light"/>
              </a:rPr>
              <a:t>Load data into Pandas and Wrangle, i.e. use Pandas shift function to shift Current </a:t>
            </a:r>
            <a:r>
              <a:rPr lang="en-US" sz="4000" dirty="0" err="1">
                <a:solidFill>
                  <a:schemeClr val="lt1"/>
                </a:solidFill>
                <a:latin typeface="Helvetica Neue Light"/>
                <a:ea typeface="Helvetica Neue Light"/>
                <a:cs typeface="Helvetica Neue Light"/>
                <a:sym typeface="Helvetica Neue Light"/>
              </a:rPr>
              <a:t>Yr</a:t>
            </a:r>
            <a:r>
              <a:rPr lang="en-US" sz="4000" dirty="0">
                <a:solidFill>
                  <a:schemeClr val="lt1"/>
                </a:solidFill>
                <a:latin typeface="Helvetica Neue Light"/>
                <a:ea typeface="Helvetica Neue Light"/>
                <a:cs typeface="Helvetica Neue Light"/>
                <a:sym typeface="Helvetica Neue Light"/>
              </a:rPr>
              <a:t> FPTS to create additional columns. </a:t>
            </a:r>
          </a:p>
          <a:p>
            <a:pPr marL="1603375" lvl="1" indent="-742950">
              <a:buClr>
                <a:schemeClr val="bg1"/>
              </a:buClr>
              <a:buSzPts val="4000"/>
              <a:buFont typeface="Arial" panose="020B0604020202020204" pitchFamily="34" charset="0"/>
              <a:buChar char="•"/>
            </a:pPr>
            <a:r>
              <a:rPr lang="en-US" sz="4000" dirty="0">
                <a:solidFill>
                  <a:schemeClr val="lt1"/>
                </a:solidFill>
                <a:latin typeface="Helvetica Neue Light"/>
                <a:ea typeface="Helvetica Neue Light"/>
                <a:cs typeface="Helvetica Neue Light"/>
                <a:sym typeface="Helvetica Neue Light"/>
              </a:rPr>
              <a:t>Shift is a feature engineering method that is beneficial on time-series data</a:t>
            </a:r>
          </a:p>
          <a:p>
            <a:pPr marL="742950" marR="0" lvl="0" indent="-742950" algn="l" rtl="0">
              <a:lnSpc>
                <a:spcPct val="100000"/>
              </a:lnSpc>
              <a:spcBef>
                <a:spcPts val="0"/>
              </a:spcBef>
              <a:spcAft>
                <a:spcPts val="0"/>
              </a:spcAft>
              <a:buClr>
                <a:schemeClr val="bg1"/>
              </a:buClr>
              <a:buSzPts val="4000"/>
              <a:buFont typeface="+mj-lt"/>
              <a:buAutoNum type="arabicPeriod" startAt="3"/>
            </a:pPr>
            <a:endParaRPr lang="en-US" sz="4000" dirty="0">
              <a:solidFill>
                <a:schemeClr val="lt1"/>
              </a:solidFill>
              <a:latin typeface="Helvetica Neue Light"/>
              <a:ea typeface="Helvetica Neue Light"/>
              <a:cs typeface="Helvetica Neue Light"/>
              <a:sym typeface="Helvetica Neue Light"/>
            </a:endParaRPr>
          </a:p>
          <a:p>
            <a:pPr marR="0" lvl="0" algn="l" rtl="0">
              <a:lnSpc>
                <a:spcPct val="100000"/>
              </a:lnSpc>
              <a:spcBef>
                <a:spcPts val="0"/>
              </a:spcBef>
              <a:spcAft>
                <a:spcPts val="0"/>
              </a:spcAft>
              <a:buClr>
                <a:schemeClr val="bg1"/>
              </a:buClr>
              <a:buSzPts val="4000"/>
            </a:pPr>
            <a:endParaRPr lang="en-US" sz="4000" dirty="0">
              <a:solidFill>
                <a:schemeClr val="lt1"/>
              </a:solidFill>
              <a:latin typeface="Helvetica Neue Light"/>
              <a:ea typeface="Helvetica Neue Light"/>
              <a:cs typeface="Helvetica Neue Light"/>
              <a:sym typeface="Helvetica Neue Light"/>
            </a:endParaRPr>
          </a:p>
          <a:p>
            <a:pPr marL="1258888" lvl="2" indent="-571500">
              <a:buClr>
                <a:schemeClr val="bg1"/>
              </a:buClr>
              <a:buSzPts val="4000"/>
              <a:buFont typeface="Arial" panose="020B0604020202020204" pitchFamily="34" charset="0"/>
              <a:buChar char="•"/>
            </a:pPr>
            <a:endParaRPr lang="en-US" sz="4000" b="0" i="0" u="none" strike="noStrike" cap="none" dirty="0">
              <a:solidFill>
                <a:schemeClr val="lt1"/>
              </a:solidFill>
              <a:latin typeface="Helvetica Neue Light"/>
              <a:ea typeface="Helvetica Neue Light"/>
              <a:cs typeface="Helvetica Neue Light"/>
              <a:sym typeface="Helvetica Neue Light"/>
            </a:endParaRPr>
          </a:p>
        </p:txBody>
      </p:sp>
      <p:grpSp>
        <p:nvGrpSpPr>
          <p:cNvPr id="7" name="Group 6">
            <a:extLst>
              <a:ext uri="{FF2B5EF4-FFF2-40B4-BE49-F238E27FC236}">
                <a16:creationId xmlns="" xmlns:a16="http://schemas.microsoft.com/office/drawing/2014/main" id="{D36ECA5A-B595-4A63-BCEB-47C77D6566E9}"/>
              </a:ext>
            </a:extLst>
          </p:cNvPr>
          <p:cNvGrpSpPr/>
          <p:nvPr/>
        </p:nvGrpSpPr>
        <p:grpSpPr>
          <a:xfrm>
            <a:off x="3529871" y="7772400"/>
            <a:ext cx="17324257" cy="2918241"/>
            <a:chOff x="1458418" y="6120828"/>
            <a:chExt cx="12115800" cy="1924050"/>
          </a:xfrm>
        </p:grpSpPr>
        <p:pic>
          <p:nvPicPr>
            <p:cNvPr id="2" name="Picture 1">
              <a:extLst>
                <a:ext uri="{FF2B5EF4-FFF2-40B4-BE49-F238E27FC236}">
                  <a16:creationId xmlns="" xmlns:a16="http://schemas.microsoft.com/office/drawing/2014/main" id="{6369A721-9A71-47D9-8926-9BF86AFFD9BF}"/>
                </a:ext>
              </a:extLst>
            </p:cNvPr>
            <p:cNvPicPr>
              <a:picLocks noChangeAspect="1"/>
            </p:cNvPicPr>
            <p:nvPr/>
          </p:nvPicPr>
          <p:blipFill>
            <a:blip r:embed="rId3"/>
            <a:stretch>
              <a:fillRect/>
            </a:stretch>
          </p:blipFill>
          <p:spPr>
            <a:xfrm>
              <a:off x="1458418" y="6120828"/>
              <a:ext cx="4648200" cy="1924050"/>
            </a:xfrm>
            <a:prstGeom prst="rect">
              <a:avLst/>
            </a:prstGeom>
          </p:spPr>
        </p:pic>
        <p:pic>
          <p:nvPicPr>
            <p:cNvPr id="5" name="Picture 4">
              <a:extLst>
                <a:ext uri="{FF2B5EF4-FFF2-40B4-BE49-F238E27FC236}">
                  <a16:creationId xmlns="" xmlns:a16="http://schemas.microsoft.com/office/drawing/2014/main" id="{783FE782-7148-44FA-9517-34ADAC23646B}"/>
                </a:ext>
              </a:extLst>
            </p:cNvPr>
            <p:cNvPicPr>
              <a:picLocks noChangeAspect="1"/>
            </p:cNvPicPr>
            <p:nvPr/>
          </p:nvPicPr>
          <p:blipFill>
            <a:blip r:embed="rId4"/>
            <a:stretch>
              <a:fillRect/>
            </a:stretch>
          </p:blipFill>
          <p:spPr>
            <a:xfrm>
              <a:off x="6106618" y="6120828"/>
              <a:ext cx="2381250" cy="1924050"/>
            </a:xfrm>
            <a:prstGeom prst="rect">
              <a:avLst/>
            </a:prstGeom>
          </p:spPr>
        </p:pic>
        <p:pic>
          <p:nvPicPr>
            <p:cNvPr id="6" name="Picture 5">
              <a:extLst>
                <a:ext uri="{FF2B5EF4-FFF2-40B4-BE49-F238E27FC236}">
                  <a16:creationId xmlns="" xmlns:a16="http://schemas.microsoft.com/office/drawing/2014/main" id="{87D590FF-4EB6-43A3-8335-1A1D021A90A7}"/>
                </a:ext>
              </a:extLst>
            </p:cNvPr>
            <p:cNvPicPr>
              <a:picLocks noChangeAspect="1"/>
            </p:cNvPicPr>
            <p:nvPr/>
          </p:nvPicPr>
          <p:blipFill>
            <a:blip r:embed="rId5"/>
            <a:stretch>
              <a:fillRect/>
            </a:stretch>
          </p:blipFill>
          <p:spPr>
            <a:xfrm>
              <a:off x="8487868" y="6120828"/>
              <a:ext cx="5086350" cy="1924050"/>
            </a:xfrm>
            <a:prstGeom prst="rect">
              <a:avLst/>
            </a:prstGeom>
          </p:spPr>
        </p:pic>
      </p:grpSp>
      <p:cxnSp>
        <p:nvCxnSpPr>
          <p:cNvPr id="4" name="Straight Arrow Connector 3">
            <a:extLst>
              <a:ext uri="{FF2B5EF4-FFF2-40B4-BE49-F238E27FC236}">
                <a16:creationId xmlns="" xmlns:a16="http://schemas.microsoft.com/office/drawing/2014/main" id="{E0A19F27-9780-42D5-9064-9D8374618F9C}"/>
              </a:ext>
            </a:extLst>
          </p:cNvPr>
          <p:cNvCxnSpPr/>
          <p:nvPr/>
        </p:nvCxnSpPr>
        <p:spPr>
          <a:xfrm>
            <a:off x="13901738" y="6858000"/>
            <a:ext cx="328612" cy="700088"/>
          </a:xfrm>
          <a:prstGeom prst="straightConnector1">
            <a:avLst/>
          </a:prstGeom>
          <a:ln w="177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 xmlns:a16="http://schemas.microsoft.com/office/drawing/2014/main" id="{64761EBB-29B6-4AE5-A93D-669B8E57B6BE}"/>
              </a:ext>
            </a:extLst>
          </p:cNvPr>
          <p:cNvCxnSpPr/>
          <p:nvPr/>
        </p:nvCxnSpPr>
        <p:spPr>
          <a:xfrm>
            <a:off x="16725900" y="6858000"/>
            <a:ext cx="328612" cy="700088"/>
          </a:xfrm>
          <a:prstGeom prst="straightConnector1">
            <a:avLst/>
          </a:prstGeom>
          <a:ln w="177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5B280A33-406B-49F4-B499-4678319BAF26}"/>
              </a:ext>
            </a:extLst>
          </p:cNvPr>
          <p:cNvCxnSpPr/>
          <p:nvPr/>
        </p:nvCxnSpPr>
        <p:spPr>
          <a:xfrm>
            <a:off x="19385756" y="6858000"/>
            <a:ext cx="328612" cy="700088"/>
          </a:xfrm>
          <a:prstGeom prst="straightConnector1">
            <a:avLst/>
          </a:prstGeom>
          <a:ln w="177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775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1285873" y="898921"/>
            <a:ext cx="19963988"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sym typeface="Helvetica Neue"/>
              </a:rPr>
              <a:t>Data Prep / Feature Engineering</a:t>
            </a:r>
            <a:endParaRPr sz="7200" dirty="0">
              <a:solidFill>
                <a:schemeClr val="bg1"/>
              </a:solidFill>
              <a:latin typeface="Lato Black" panose="020B0604020202020204" charset="0"/>
            </a:endParaRPr>
          </a:p>
        </p:txBody>
      </p:sp>
      <p:sp>
        <p:nvSpPr>
          <p:cNvPr id="1024" name="Shape 1024"/>
          <p:cNvSpPr txBox="1"/>
          <p:nvPr/>
        </p:nvSpPr>
        <p:spPr>
          <a:xfrm>
            <a:off x="898930" y="3687581"/>
            <a:ext cx="22586140" cy="7442335"/>
          </a:xfrm>
          <a:prstGeom prst="rect">
            <a:avLst/>
          </a:prstGeom>
          <a:noFill/>
          <a:ln>
            <a:noFill/>
          </a:ln>
        </p:spPr>
        <p:txBody>
          <a:bodyPr spcFirstLastPara="1" wrap="square" lIns="71425" tIns="71425" rIns="71425" bIns="71425" anchor="t" anchorCtr="0">
            <a:noAutofit/>
          </a:bodyPr>
          <a:lstStyle/>
          <a:p>
            <a:pPr marR="0" lvl="0" algn="l" rtl="0">
              <a:lnSpc>
                <a:spcPct val="100000"/>
              </a:lnSpc>
              <a:spcBef>
                <a:spcPts val="0"/>
              </a:spcBef>
              <a:spcAft>
                <a:spcPts val="0"/>
              </a:spcAft>
              <a:buClr>
                <a:schemeClr val="bg1"/>
              </a:buClr>
              <a:buSzPts val="4000"/>
            </a:pPr>
            <a:r>
              <a:rPr lang="en-US" sz="4000" dirty="0">
                <a:solidFill>
                  <a:schemeClr val="lt1"/>
                </a:solidFill>
                <a:latin typeface="Helvetica Neue Light"/>
                <a:ea typeface="Helvetica Neue Light"/>
                <a:cs typeface="Helvetica Neue Light"/>
                <a:sym typeface="Helvetica Neue Light"/>
              </a:rPr>
              <a:t>Example code for data prep and shifting: </a:t>
            </a:r>
          </a:p>
          <a:p>
            <a:pPr marR="0" lvl="0" algn="l" rtl="0">
              <a:lnSpc>
                <a:spcPct val="100000"/>
              </a:lnSpc>
              <a:spcBef>
                <a:spcPts val="0"/>
              </a:spcBef>
              <a:spcAft>
                <a:spcPts val="0"/>
              </a:spcAft>
              <a:buClr>
                <a:schemeClr val="bg1"/>
              </a:buClr>
              <a:buSzPts val="4000"/>
            </a:pPr>
            <a:endParaRPr lang="en-US" sz="4000" dirty="0">
              <a:solidFill>
                <a:schemeClr val="lt1"/>
              </a:solidFill>
              <a:latin typeface="Helvetica Neue Light"/>
              <a:ea typeface="Helvetica Neue Light"/>
              <a:cs typeface="Helvetica Neue Light"/>
              <a:sym typeface="Helvetica Neue Light"/>
            </a:endParaRPr>
          </a:p>
          <a:p>
            <a:pPr marL="1258888" lvl="2" indent="-571500">
              <a:buClr>
                <a:schemeClr val="bg1"/>
              </a:buClr>
              <a:buSzPts val="4000"/>
              <a:buFont typeface="Arial" panose="020B0604020202020204" pitchFamily="34" charset="0"/>
              <a:buChar char="•"/>
            </a:pPr>
            <a:endParaRPr lang="en-US" sz="4000" b="0" i="0" u="none" strike="noStrike" cap="none" dirty="0">
              <a:solidFill>
                <a:schemeClr val="lt1"/>
              </a:solidFill>
              <a:latin typeface="Helvetica Neue Light"/>
              <a:ea typeface="Helvetica Neue Light"/>
              <a:cs typeface="Helvetica Neue Light"/>
              <a:sym typeface="Helvetica Neue Light"/>
            </a:endParaRPr>
          </a:p>
        </p:txBody>
      </p:sp>
      <p:pic>
        <p:nvPicPr>
          <p:cNvPr id="3" name="Picture 2">
            <a:extLst>
              <a:ext uri="{FF2B5EF4-FFF2-40B4-BE49-F238E27FC236}">
                <a16:creationId xmlns="" xmlns:a16="http://schemas.microsoft.com/office/drawing/2014/main" id="{44FCF2DA-5FBC-4608-A312-CC0346DF100E}"/>
              </a:ext>
            </a:extLst>
          </p:cNvPr>
          <p:cNvPicPr>
            <a:picLocks noChangeAspect="1"/>
          </p:cNvPicPr>
          <p:nvPr/>
        </p:nvPicPr>
        <p:blipFill>
          <a:blip r:embed="rId3"/>
          <a:stretch>
            <a:fillRect/>
          </a:stretch>
        </p:blipFill>
        <p:spPr>
          <a:xfrm>
            <a:off x="1029564" y="5291527"/>
            <a:ext cx="21882745" cy="3612629"/>
          </a:xfrm>
          <a:prstGeom prst="rect">
            <a:avLst/>
          </a:prstGeom>
        </p:spPr>
      </p:pic>
    </p:spTree>
    <p:extLst>
      <p:ext uri="{BB962C8B-B14F-4D97-AF65-F5344CB8AC3E}">
        <p14:creationId xmlns:p14="http://schemas.microsoft.com/office/powerpoint/2010/main" val="42646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1285873" y="898921"/>
            <a:ext cx="19963988"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sym typeface="Helvetica Neue"/>
              </a:rPr>
              <a:t>Data Prep / Feature Engineering</a:t>
            </a:r>
            <a:endParaRPr sz="7200" dirty="0">
              <a:solidFill>
                <a:schemeClr val="bg1"/>
              </a:solidFill>
              <a:latin typeface="Lato Black" panose="020B0604020202020204" charset="0"/>
            </a:endParaRPr>
          </a:p>
        </p:txBody>
      </p:sp>
      <p:pic>
        <p:nvPicPr>
          <p:cNvPr id="2" name="Picture 1">
            <a:extLst>
              <a:ext uri="{FF2B5EF4-FFF2-40B4-BE49-F238E27FC236}">
                <a16:creationId xmlns="" xmlns:a16="http://schemas.microsoft.com/office/drawing/2014/main" id="{716D8BF5-348F-4168-9929-3C47D1DD4EF6}"/>
              </a:ext>
            </a:extLst>
          </p:cNvPr>
          <p:cNvPicPr>
            <a:picLocks noChangeAspect="1"/>
          </p:cNvPicPr>
          <p:nvPr/>
        </p:nvPicPr>
        <p:blipFill>
          <a:blip r:embed="rId3"/>
          <a:stretch>
            <a:fillRect/>
          </a:stretch>
        </p:blipFill>
        <p:spPr>
          <a:xfrm>
            <a:off x="2676525" y="3495675"/>
            <a:ext cx="19030950" cy="7467600"/>
          </a:xfrm>
          <a:prstGeom prst="rect">
            <a:avLst/>
          </a:prstGeom>
        </p:spPr>
      </p:pic>
      <p:pic>
        <p:nvPicPr>
          <p:cNvPr id="4" name="Picture 3">
            <a:extLst>
              <a:ext uri="{FF2B5EF4-FFF2-40B4-BE49-F238E27FC236}">
                <a16:creationId xmlns="" xmlns:a16="http://schemas.microsoft.com/office/drawing/2014/main" id="{2EF1F365-CB36-42AC-8E06-4F8A58DE05FB}"/>
              </a:ext>
            </a:extLst>
          </p:cNvPr>
          <p:cNvPicPr>
            <a:picLocks noChangeAspect="1"/>
          </p:cNvPicPr>
          <p:nvPr/>
        </p:nvPicPr>
        <p:blipFill>
          <a:blip r:embed="rId4"/>
          <a:stretch>
            <a:fillRect/>
          </a:stretch>
        </p:blipFill>
        <p:spPr>
          <a:xfrm>
            <a:off x="2676525" y="11531204"/>
            <a:ext cx="8372475" cy="1371600"/>
          </a:xfrm>
          <a:prstGeom prst="rect">
            <a:avLst/>
          </a:prstGeom>
        </p:spPr>
      </p:pic>
      <p:cxnSp>
        <p:nvCxnSpPr>
          <p:cNvPr id="7" name="Straight Arrow Connector 6">
            <a:extLst>
              <a:ext uri="{FF2B5EF4-FFF2-40B4-BE49-F238E27FC236}">
                <a16:creationId xmlns="" xmlns:a16="http://schemas.microsoft.com/office/drawing/2014/main" id="{062D3747-1F0C-4608-A4F2-4962DD2C7961}"/>
              </a:ext>
            </a:extLst>
          </p:cNvPr>
          <p:cNvCxnSpPr>
            <a:cxnSpLocks/>
          </p:cNvCxnSpPr>
          <p:nvPr/>
        </p:nvCxnSpPr>
        <p:spPr>
          <a:xfrm>
            <a:off x="1428750" y="12395598"/>
            <a:ext cx="1247775" cy="0"/>
          </a:xfrm>
          <a:prstGeom prst="straightConnector1">
            <a:avLst/>
          </a:prstGeom>
          <a:ln w="177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25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1285872" y="898921"/>
            <a:ext cx="21536027"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sym typeface="Helvetica Neue"/>
              </a:rPr>
              <a:t>Group K-Fold Cross Validation: Create Test Set</a:t>
            </a:r>
            <a:endParaRPr sz="7200" dirty="0">
              <a:solidFill>
                <a:schemeClr val="bg1"/>
              </a:solidFill>
              <a:latin typeface="Lato Black" panose="020B0604020202020204" charset="0"/>
            </a:endParaRPr>
          </a:p>
        </p:txBody>
      </p:sp>
      <p:cxnSp>
        <p:nvCxnSpPr>
          <p:cNvPr id="5" name="Straight Arrow Connector 4">
            <a:extLst>
              <a:ext uri="{FF2B5EF4-FFF2-40B4-BE49-F238E27FC236}">
                <a16:creationId xmlns="" xmlns:a16="http://schemas.microsoft.com/office/drawing/2014/main" id="{F1F1DE28-366F-4A8E-8EEC-00202A2A99AD}"/>
              </a:ext>
            </a:extLst>
          </p:cNvPr>
          <p:cNvCxnSpPr>
            <a:cxnSpLocks/>
          </p:cNvCxnSpPr>
          <p:nvPr/>
        </p:nvCxnSpPr>
        <p:spPr>
          <a:xfrm>
            <a:off x="8562975" y="11638360"/>
            <a:ext cx="1247775" cy="0"/>
          </a:xfrm>
          <a:prstGeom prst="straightConnector1">
            <a:avLst/>
          </a:prstGeom>
          <a:ln w="177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 xmlns:a16="http://schemas.microsoft.com/office/drawing/2014/main" id="{9237907F-BC38-4B73-BCCC-7E382754014A}"/>
              </a:ext>
            </a:extLst>
          </p:cNvPr>
          <p:cNvPicPr>
            <a:picLocks noChangeAspect="1"/>
          </p:cNvPicPr>
          <p:nvPr/>
        </p:nvPicPr>
        <p:blipFill>
          <a:blip r:embed="rId3"/>
          <a:stretch>
            <a:fillRect/>
          </a:stretch>
        </p:blipFill>
        <p:spPr>
          <a:xfrm>
            <a:off x="1562100" y="3443287"/>
            <a:ext cx="7686675" cy="3286125"/>
          </a:xfrm>
          <a:prstGeom prst="rect">
            <a:avLst/>
          </a:prstGeom>
        </p:spPr>
      </p:pic>
      <p:pic>
        <p:nvPicPr>
          <p:cNvPr id="8" name="Picture 7">
            <a:extLst>
              <a:ext uri="{FF2B5EF4-FFF2-40B4-BE49-F238E27FC236}">
                <a16:creationId xmlns="" xmlns:a16="http://schemas.microsoft.com/office/drawing/2014/main" id="{DA0FCE80-0DD4-41FA-B97E-E0A90EE91D24}"/>
              </a:ext>
            </a:extLst>
          </p:cNvPr>
          <p:cNvPicPr>
            <a:picLocks noChangeAspect="1"/>
          </p:cNvPicPr>
          <p:nvPr/>
        </p:nvPicPr>
        <p:blipFill>
          <a:blip r:embed="rId4"/>
          <a:stretch>
            <a:fillRect/>
          </a:stretch>
        </p:blipFill>
        <p:spPr>
          <a:xfrm>
            <a:off x="9810750" y="3443287"/>
            <a:ext cx="13011150" cy="8743950"/>
          </a:xfrm>
          <a:prstGeom prst="rect">
            <a:avLst/>
          </a:prstGeom>
        </p:spPr>
      </p:pic>
    </p:spTree>
    <p:extLst>
      <p:ext uri="{BB962C8B-B14F-4D97-AF65-F5344CB8AC3E}">
        <p14:creationId xmlns:p14="http://schemas.microsoft.com/office/powerpoint/2010/main" val="56445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942975" y="898921"/>
            <a:ext cx="23441025"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6000" b="1" dirty="0">
                <a:solidFill>
                  <a:schemeClr val="bg1"/>
                </a:solidFill>
                <a:latin typeface="Lato Black" panose="020B0604020202020204" charset="0"/>
                <a:sym typeface="Helvetica Neue"/>
              </a:rPr>
              <a:t>Group K-Fold Cross Validation: Create Training and Validation Sets</a:t>
            </a:r>
            <a:endParaRPr sz="6000" dirty="0">
              <a:solidFill>
                <a:schemeClr val="bg1"/>
              </a:solidFill>
              <a:latin typeface="Lato Black" panose="020B0604020202020204" charset="0"/>
            </a:endParaRPr>
          </a:p>
        </p:txBody>
      </p:sp>
      <p:cxnSp>
        <p:nvCxnSpPr>
          <p:cNvPr id="5" name="Straight Arrow Connector 4">
            <a:extLst>
              <a:ext uri="{FF2B5EF4-FFF2-40B4-BE49-F238E27FC236}">
                <a16:creationId xmlns="" xmlns:a16="http://schemas.microsoft.com/office/drawing/2014/main" id="{F1F1DE28-366F-4A8E-8EEC-00202A2A99AD}"/>
              </a:ext>
            </a:extLst>
          </p:cNvPr>
          <p:cNvCxnSpPr>
            <a:cxnSpLocks/>
          </p:cNvCxnSpPr>
          <p:nvPr/>
        </p:nvCxnSpPr>
        <p:spPr>
          <a:xfrm>
            <a:off x="6215062" y="13095686"/>
            <a:ext cx="2724150" cy="0"/>
          </a:xfrm>
          <a:prstGeom prst="straightConnector1">
            <a:avLst/>
          </a:prstGeom>
          <a:ln w="3556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 xmlns:a16="http://schemas.microsoft.com/office/drawing/2014/main" id="{CE906C4C-F35A-4A25-93E7-87A5267193D7}"/>
              </a:ext>
            </a:extLst>
          </p:cNvPr>
          <p:cNvPicPr>
            <a:picLocks noChangeAspect="1"/>
          </p:cNvPicPr>
          <p:nvPr/>
        </p:nvPicPr>
        <p:blipFill>
          <a:blip r:embed="rId3"/>
          <a:stretch>
            <a:fillRect/>
          </a:stretch>
        </p:blipFill>
        <p:spPr>
          <a:xfrm>
            <a:off x="1281112" y="3500437"/>
            <a:ext cx="6448425" cy="1000125"/>
          </a:xfrm>
          <a:prstGeom prst="rect">
            <a:avLst/>
          </a:prstGeom>
        </p:spPr>
      </p:pic>
      <p:pic>
        <p:nvPicPr>
          <p:cNvPr id="3" name="Picture 2">
            <a:extLst>
              <a:ext uri="{FF2B5EF4-FFF2-40B4-BE49-F238E27FC236}">
                <a16:creationId xmlns="" xmlns:a16="http://schemas.microsoft.com/office/drawing/2014/main" id="{989FD916-FD3C-40CD-A9BB-123193E3CB85}"/>
              </a:ext>
            </a:extLst>
          </p:cNvPr>
          <p:cNvPicPr>
            <a:picLocks noChangeAspect="1"/>
          </p:cNvPicPr>
          <p:nvPr/>
        </p:nvPicPr>
        <p:blipFill>
          <a:blip r:embed="rId4"/>
          <a:stretch>
            <a:fillRect/>
          </a:stretch>
        </p:blipFill>
        <p:spPr>
          <a:xfrm>
            <a:off x="9066415" y="3500437"/>
            <a:ext cx="15176099" cy="9811940"/>
          </a:xfrm>
          <a:prstGeom prst="rect">
            <a:avLst/>
          </a:prstGeom>
        </p:spPr>
      </p:pic>
    </p:spTree>
    <p:extLst>
      <p:ext uri="{BB962C8B-B14F-4D97-AF65-F5344CB8AC3E}">
        <p14:creationId xmlns:p14="http://schemas.microsoft.com/office/powerpoint/2010/main" val="201163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942975" y="898921"/>
            <a:ext cx="23441025"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6000" b="1" dirty="0">
                <a:solidFill>
                  <a:schemeClr val="bg1"/>
                </a:solidFill>
                <a:latin typeface="Lato Black" panose="020B0604020202020204" charset="0"/>
                <a:sym typeface="Helvetica Neue"/>
              </a:rPr>
              <a:t>Feature Selection with </a:t>
            </a:r>
            <a:r>
              <a:rPr lang="en-US" sz="6000" b="1" dirty="0" err="1">
                <a:solidFill>
                  <a:schemeClr val="bg1"/>
                </a:solidFill>
                <a:latin typeface="Lato Black" panose="020B0604020202020204" charset="0"/>
                <a:sym typeface="Helvetica Neue"/>
              </a:rPr>
              <a:t>XGBoost</a:t>
            </a:r>
            <a:endParaRPr sz="6000" dirty="0">
              <a:solidFill>
                <a:schemeClr val="bg1"/>
              </a:solidFill>
              <a:latin typeface="Lato Black" panose="020B0604020202020204" charset="0"/>
            </a:endParaRPr>
          </a:p>
        </p:txBody>
      </p:sp>
      <p:pic>
        <p:nvPicPr>
          <p:cNvPr id="4" name="Picture 3">
            <a:extLst>
              <a:ext uri="{FF2B5EF4-FFF2-40B4-BE49-F238E27FC236}">
                <a16:creationId xmlns="" xmlns:a16="http://schemas.microsoft.com/office/drawing/2014/main" id="{B0F8D29F-3BBC-485D-905A-B5FC40A7382E}"/>
              </a:ext>
            </a:extLst>
          </p:cNvPr>
          <p:cNvPicPr>
            <a:picLocks noChangeAspect="1"/>
          </p:cNvPicPr>
          <p:nvPr/>
        </p:nvPicPr>
        <p:blipFill>
          <a:blip r:embed="rId3"/>
          <a:stretch>
            <a:fillRect/>
          </a:stretch>
        </p:blipFill>
        <p:spPr>
          <a:xfrm>
            <a:off x="942975" y="3263242"/>
            <a:ext cx="8175702" cy="1651657"/>
          </a:xfrm>
          <a:prstGeom prst="rect">
            <a:avLst/>
          </a:prstGeom>
        </p:spPr>
      </p:pic>
      <p:sp>
        <p:nvSpPr>
          <p:cNvPr id="6" name="TextBox 5">
            <a:extLst>
              <a:ext uri="{FF2B5EF4-FFF2-40B4-BE49-F238E27FC236}">
                <a16:creationId xmlns="" xmlns:a16="http://schemas.microsoft.com/office/drawing/2014/main" id="{7DA3EF9B-CEBB-4CD2-B537-ED0202D29DD1}"/>
              </a:ext>
            </a:extLst>
          </p:cNvPr>
          <p:cNvSpPr txBox="1"/>
          <p:nvPr/>
        </p:nvSpPr>
        <p:spPr>
          <a:xfrm>
            <a:off x="10729913" y="3263242"/>
            <a:ext cx="5629275" cy="1323439"/>
          </a:xfrm>
          <a:prstGeom prst="rect">
            <a:avLst/>
          </a:prstGeom>
          <a:noFill/>
        </p:spPr>
        <p:txBody>
          <a:bodyPr wrap="square" rtlCol="0">
            <a:spAutoFit/>
          </a:bodyPr>
          <a:lstStyle/>
          <a:p>
            <a:pPr algn="ctr"/>
            <a:r>
              <a:rPr lang="en-US" sz="4000" dirty="0">
                <a:solidFill>
                  <a:schemeClr val="bg1"/>
                </a:solidFill>
              </a:rPr>
              <a:t>The predictors from the Validation Set is Used</a:t>
            </a:r>
          </a:p>
        </p:txBody>
      </p:sp>
      <p:cxnSp>
        <p:nvCxnSpPr>
          <p:cNvPr id="8" name="Straight Arrow Connector 7">
            <a:extLst>
              <a:ext uri="{FF2B5EF4-FFF2-40B4-BE49-F238E27FC236}">
                <a16:creationId xmlns="" xmlns:a16="http://schemas.microsoft.com/office/drawing/2014/main" id="{FFFC9E20-1EC1-4A93-B163-C0606B0C6D42}"/>
              </a:ext>
            </a:extLst>
          </p:cNvPr>
          <p:cNvCxnSpPr>
            <a:cxnSpLocks/>
          </p:cNvCxnSpPr>
          <p:nvPr/>
        </p:nvCxnSpPr>
        <p:spPr>
          <a:xfrm flipH="1" flipV="1">
            <a:off x="9118677" y="3429000"/>
            <a:ext cx="1754111" cy="214313"/>
          </a:xfrm>
          <a:prstGeom prst="straightConnector1">
            <a:avLst/>
          </a:prstGeom>
          <a:ln w="177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 xmlns:a16="http://schemas.microsoft.com/office/drawing/2014/main" id="{54539CB2-C2E8-4B6E-B32F-323AA7F53005}"/>
              </a:ext>
            </a:extLst>
          </p:cNvPr>
          <p:cNvPicPr>
            <a:picLocks noChangeAspect="1"/>
          </p:cNvPicPr>
          <p:nvPr/>
        </p:nvPicPr>
        <p:blipFill>
          <a:blip r:embed="rId4"/>
          <a:stretch>
            <a:fillRect/>
          </a:stretch>
        </p:blipFill>
        <p:spPr>
          <a:xfrm>
            <a:off x="942975" y="5233057"/>
            <a:ext cx="22245922" cy="7154205"/>
          </a:xfrm>
          <a:prstGeom prst="rect">
            <a:avLst/>
          </a:prstGeom>
        </p:spPr>
      </p:pic>
    </p:spTree>
    <p:extLst>
      <p:ext uri="{BB962C8B-B14F-4D97-AF65-F5344CB8AC3E}">
        <p14:creationId xmlns:p14="http://schemas.microsoft.com/office/powerpoint/2010/main" val="335109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942975" y="898921"/>
            <a:ext cx="23441025"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6000" b="1" dirty="0">
                <a:solidFill>
                  <a:schemeClr val="bg1"/>
                </a:solidFill>
                <a:latin typeface="Lato Black" panose="020B0604020202020204" charset="0"/>
                <a:sym typeface="Helvetica Neue"/>
              </a:rPr>
              <a:t>Feature Selection with </a:t>
            </a:r>
            <a:r>
              <a:rPr lang="en-US" sz="6000" b="1" dirty="0" err="1">
                <a:solidFill>
                  <a:schemeClr val="bg1"/>
                </a:solidFill>
                <a:latin typeface="Lato Black" panose="020B0604020202020204" charset="0"/>
                <a:sym typeface="Helvetica Neue"/>
              </a:rPr>
              <a:t>XGBoost</a:t>
            </a:r>
            <a:endParaRPr sz="6000" dirty="0">
              <a:solidFill>
                <a:schemeClr val="bg1"/>
              </a:solidFill>
              <a:latin typeface="Lato Black" panose="020B0604020202020204" charset="0"/>
            </a:endParaRPr>
          </a:p>
        </p:txBody>
      </p:sp>
      <p:grpSp>
        <p:nvGrpSpPr>
          <p:cNvPr id="5" name="Group 4">
            <a:extLst>
              <a:ext uri="{FF2B5EF4-FFF2-40B4-BE49-F238E27FC236}">
                <a16:creationId xmlns="" xmlns:a16="http://schemas.microsoft.com/office/drawing/2014/main" id="{2EC3677F-5223-4331-BBCF-6C0872C72C2C}"/>
              </a:ext>
            </a:extLst>
          </p:cNvPr>
          <p:cNvGrpSpPr/>
          <p:nvPr/>
        </p:nvGrpSpPr>
        <p:grpSpPr>
          <a:xfrm>
            <a:off x="942975" y="4195762"/>
            <a:ext cx="9544050" cy="8077200"/>
            <a:chOff x="942975" y="5453062"/>
            <a:chExt cx="9544050" cy="8077200"/>
          </a:xfrm>
        </p:grpSpPr>
        <p:pic>
          <p:nvPicPr>
            <p:cNvPr id="2" name="Picture 1">
              <a:extLst>
                <a:ext uri="{FF2B5EF4-FFF2-40B4-BE49-F238E27FC236}">
                  <a16:creationId xmlns="" xmlns:a16="http://schemas.microsoft.com/office/drawing/2014/main" id="{1672B1E7-6F7A-4841-BA97-924E4AAEBB3F}"/>
                </a:ext>
              </a:extLst>
            </p:cNvPr>
            <p:cNvPicPr>
              <a:picLocks noChangeAspect="1"/>
            </p:cNvPicPr>
            <p:nvPr/>
          </p:nvPicPr>
          <p:blipFill>
            <a:blip r:embed="rId3"/>
            <a:stretch>
              <a:fillRect/>
            </a:stretch>
          </p:blipFill>
          <p:spPr>
            <a:xfrm>
              <a:off x="942975" y="11415712"/>
              <a:ext cx="9544050" cy="2114550"/>
            </a:xfrm>
            <a:prstGeom prst="rect">
              <a:avLst/>
            </a:prstGeom>
          </p:spPr>
        </p:pic>
        <p:pic>
          <p:nvPicPr>
            <p:cNvPr id="3" name="Picture 2">
              <a:extLst>
                <a:ext uri="{FF2B5EF4-FFF2-40B4-BE49-F238E27FC236}">
                  <a16:creationId xmlns="" xmlns:a16="http://schemas.microsoft.com/office/drawing/2014/main" id="{612C8238-7DC3-404C-9B2E-FAB091E6E33A}"/>
                </a:ext>
              </a:extLst>
            </p:cNvPr>
            <p:cNvPicPr>
              <a:picLocks noChangeAspect="1"/>
            </p:cNvPicPr>
            <p:nvPr/>
          </p:nvPicPr>
          <p:blipFill>
            <a:blip r:embed="rId4"/>
            <a:stretch>
              <a:fillRect/>
            </a:stretch>
          </p:blipFill>
          <p:spPr>
            <a:xfrm>
              <a:off x="942975" y="5453062"/>
              <a:ext cx="9544050" cy="5962650"/>
            </a:xfrm>
            <a:prstGeom prst="rect">
              <a:avLst/>
            </a:prstGeom>
          </p:spPr>
        </p:pic>
      </p:grpSp>
      <p:sp>
        <p:nvSpPr>
          <p:cNvPr id="7" name="TextBox 6">
            <a:extLst>
              <a:ext uri="{FF2B5EF4-FFF2-40B4-BE49-F238E27FC236}">
                <a16:creationId xmlns="" xmlns:a16="http://schemas.microsoft.com/office/drawing/2014/main" id="{939017E5-559E-4393-8D7C-63169AE24E46}"/>
              </a:ext>
            </a:extLst>
          </p:cNvPr>
          <p:cNvSpPr txBox="1"/>
          <p:nvPr/>
        </p:nvSpPr>
        <p:spPr>
          <a:xfrm>
            <a:off x="14944725" y="3814763"/>
            <a:ext cx="7658100" cy="707886"/>
          </a:xfrm>
          <a:prstGeom prst="rect">
            <a:avLst/>
          </a:prstGeom>
          <a:noFill/>
        </p:spPr>
        <p:txBody>
          <a:bodyPr wrap="square" rtlCol="0">
            <a:spAutoFit/>
          </a:bodyPr>
          <a:lstStyle/>
          <a:p>
            <a:pPr algn="ctr"/>
            <a:r>
              <a:rPr lang="en-US" sz="4000" dirty="0">
                <a:solidFill>
                  <a:schemeClr val="bg1"/>
                </a:solidFill>
              </a:rPr>
              <a:t>Iteration 1</a:t>
            </a:r>
          </a:p>
        </p:txBody>
      </p:sp>
    </p:spTree>
    <p:extLst>
      <p:ext uri="{BB962C8B-B14F-4D97-AF65-F5344CB8AC3E}">
        <p14:creationId xmlns:p14="http://schemas.microsoft.com/office/powerpoint/2010/main" val="2470849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942975" y="898921"/>
            <a:ext cx="23441025"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6000" b="1" dirty="0">
                <a:solidFill>
                  <a:schemeClr val="bg1"/>
                </a:solidFill>
                <a:latin typeface="Lato Black" panose="020B0604020202020204" charset="0"/>
                <a:sym typeface="Helvetica Neue"/>
              </a:rPr>
              <a:t>Feature Selection with </a:t>
            </a:r>
            <a:r>
              <a:rPr lang="en-US" sz="6000" b="1" dirty="0" err="1">
                <a:solidFill>
                  <a:schemeClr val="bg1"/>
                </a:solidFill>
                <a:latin typeface="Lato Black" panose="020B0604020202020204" charset="0"/>
                <a:sym typeface="Helvetica Neue"/>
              </a:rPr>
              <a:t>XGBoost</a:t>
            </a:r>
            <a:endParaRPr sz="6000" dirty="0">
              <a:solidFill>
                <a:schemeClr val="bg1"/>
              </a:solidFill>
              <a:latin typeface="Lato Black" panose="020B0604020202020204" charset="0"/>
            </a:endParaRPr>
          </a:p>
        </p:txBody>
      </p:sp>
      <p:grpSp>
        <p:nvGrpSpPr>
          <p:cNvPr id="8" name="Group 7">
            <a:extLst>
              <a:ext uri="{FF2B5EF4-FFF2-40B4-BE49-F238E27FC236}">
                <a16:creationId xmlns="" xmlns:a16="http://schemas.microsoft.com/office/drawing/2014/main" id="{046C733C-9F66-42A0-8B04-96B8BEC12515}"/>
              </a:ext>
            </a:extLst>
          </p:cNvPr>
          <p:cNvGrpSpPr/>
          <p:nvPr/>
        </p:nvGrpSpPr>
        <p:grpSpPr>
          <a:xfrm>
            <a:off x="1347786" y="3128963"/>
            <a:ext cx="17240252" cy="10144125"/>
            <a:chOff x="1347787" y="3263243"/>
            <a:chExt cx="16230600" cy="9705975"/>
          </a:xfrm>
        </p:grpSpPr>
        <p:pic>
          <p:nvPicPr>
            <p:cNvPr id="4" name="Picture 3">
              <a:extLst>
                <a:ext uri="{FF2B5EF4-FFF2-40B4-BE49-F238E27FC236}">
                  <a16:creationId xmlns="" xmlns:a16="http://schemas.microsoft.com/office/drawing/2014/main" id="{952AAAD3-554D-44E7-8B31-EA5AA724F896}"/>
                </a:ext>
              </a:extLst>
            </p:cNvPr>
            <p:cNvPicPr>
              <a:picLocks noChangeAspect="1"/>
            </p:cNvPicPr>
            <p:nvPr/>
          </p:nvPicPr>
          <p:blipFill>
            <a:blip r:embed="rId3"/>
            <a:stretch>
              <a:fillRect/>
            </a:stretch>
          </p:blipFill>
          <p:spPr>
            <a:xfrm>
              <a:off x="1347787" y="3263243"/>
              <a:ext cx="10144125" cy="542925"/>
            </a:xfrm>
            <a:prstGeom prst="rect">
              <a:avLst/>
            </a:prstGeom>
          </p:spPr>
        </p:pic>
        <p:pic>
          <p:nvPicPr>
            <p:cNvPr id="6" name="Picture 5">
              <a:extLst>
                <a:ext uri="{FF2B5EF4-FFF2-40B4-BE49-F238E27FC236}">
                  <a16:creationId xmlns="" xmlns:a16="http://schemas.microsoft.com/office/drawing/2014/main" id="{AB70D81F-ACBB-4986-809A-A7698EB5CA13}"/>
                </a:ext>
              </a:extLst>
            </p:cNvPr>
            <p:cNvPicPr>
              <a:picLocks noChangeAspect="1"/>
            </p:cNvPicPr>
            <p:nvPr/>
          </p:nvPicPr>
          <p:blipFill>
            <a:blip r:embed="rId4"/>
            <a:stretch>
              <a:fillRect/>
            </a:stretch>
          </p:blipFill>
          <p:spPr>
            <a:xfrm>
              <a:off x="1347787" y="3806168"/>
              <a:ext cx="16230600" cy="9163050"/>
            </a:xfrm>
            <a:prstGeom prst="rect">
              <a:avLst/>
            </a:prstGeom>
          </p:spPr>
        </p:pic>
      </p:grpSp>
    </p:spTree>
    <p:extLst>
      <p:ext uri="{BB962C8B-B14F-4D97-AF65-F5344CB8AC3E}">
        <p14:creationId xmlns:p14="http://schemas.microsoft.com/office/powerpoint/2010/main" val="1634009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942975" y="898921"/>
            <a:ext cx="23441025"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6000" b="1" dirty="0">
                <a:solidFill>
                  <a:schemeClr val="bg1"/>
                </a:solidFill>
                <a:latin typeface="Lato Black" panose="020B0604020202020204" charset="0"/>
                <a:sym typeface="Helvetica Neue"/>
              </a:rPr>
              <a:t>Feature Selection with </a:t>
            </a:r>
            <a:r>
              <a:rPr lang="en-US" sz="6000" b="1" dirty="0" err="1">
                <a:solidFill>
                  <a:schemeClr val="bg1"/>
                </a:solidFill>
                <a:latin typeface="Lato Black" panose="020B0604020202020204" charset="0"/>
                <a:sym typeface="Helvetica Neue"/>
              </a:rPr>
              <a:t>XGBoost</a:t>
            </a:r>
            <a:endParaRPr sz="6000" dirty="0">
              <a:solidFill>
                <a:schemeClr val="bg1"/>
              </a:solidFill>
              <a:latin typeface="Lato Black" panose="020B0604020202020204" charset="0"/>
            </a:endParaRPr>
          </a:p>
        </p:txBody>
      </p:sp>
      <p:pic>
        <p:nvPicPr>
          <p:cNvPr id="2" name="Picture 1">
            <a:extLst>
              <a:ext uri="{FF2B5EF4-FFF2-40B4-BE49-F238E27FC236}">
                <a16:creationId xmlns="" xmlns:a16="http://schemas.microsoft.com/office/drawing/2014/main" id="{BAAC60D7-CB1D-4A9A-9A92-73347A19545F}"/>
              </a:ext>
            </a:extLst>
          </p:cNvPr>
          <p:cNvPicPr>
            <a:picLocks noChangeAspect="1"/>
          </p:cNvPicPr>
          <p:nvPr/>
        </p:nvPicPr>
        <p:blipFill>
          <a:blip r:embed="rId3"/>
          <a:stretch>
            <a:fillRect/>
          </a:stretch>
        </p:blipFill>
        <p:spPr>
          <a:xfrm>
            <a:off x="13313569" y="3914176"/>
            <a:ext cx="9129712" cy="6630598"/>
          </a:xfrm>
          <a:prstGeom prst="rect">
            <a:avLst/>
          </a:prstGeom>
        </p:spPr>
      </p:pic>
      <p:sp>
        <p:nvSpPr>
          <p:cNvPr id="3" name="TextBox 2">
            <a:extLst>
              <a:ext uri="{FF2B5EF4-FFF2-40B4-BE49-F238E27FC236}">
                <a16:creationId xmlns="" xmlns:a16="http://schemas.microsoft.com/office/drawing/2014/main" id="{D63E0E2C-7E18-466C-B81A-F61B0A5D47DE}"/>
              </a:ext>
            </a:extLst>
          </p:cNvPr>
          <p:cNvSpPr txBox="1"/>
          <p:nvPr/>
        </p:nvSpPr>
        <p:spPr>
          <a:xfrm>
            <a:off x="1600200" y="3914176"/>
            <a:ext cx="8886824" cy="6186309"/>
          </a:xfrm>
          <a:prstGeom prst="rect">
            <a:avLst/>
          </a:prstGeom>
          <a:noFill/>
        </p:spPr>
        <p:txBody>
          <a:bodyPr wrap="square" rtlCol="0">
            <a:spAutoFit/>
          </a:bodyPr>
          <a:lstStyle/>
          <a:p>
            <a:pPr marL="571500" indent="-571500">
              <a:buClr>
                <a:schemeClr val="bg1"/>
              </a:buClr>
              <a:buFont typeface="Arial" panose="020B0604020202020204" pitchFamily="34" charset="0"/>
              <a:buChar char="•"/>
            </a:pPr>
            <a:r>
              <a:rPr lang="en-US" sz="4400" dirty="0">
                <a:solidFill>
                  <a:schemeClr val="bg1"/>
                </a:solidFill>
              </a:rPr>
              <a:t>The process of feature selection should be iterative. </a:t>
            </a:r>
          </a:p>
          <a:p>
            <a:pPr marL="571500" indent="-571500">
              <a:buClr>
                <a:schemeClr val="bg1"/>
              </a:buClr>
              <a:buFont typeface="Arial" panose="020B0604020202020204" pitchFamily="34" charset="0"/>
              <a:buChar char="•"/>
            </a:pPr>
            <a:endParaRPr lang="en-US" sz="4400" dirty="0">
              <a:solidFill>
                <a:schemeClr val="bg1"/>
              </a:solidFill>
            </a:endParaRPr>
          </a:p>
          <a:p>
            <a:pPr marL="571500" indent="-571500">
              <a:buClr>
                <a:schemeClr val="bg1"/>
              </a:buClr>
              <a:buFont typeface="Arial" panose="020B0604020202020204" pitchFamily="34" charset="0"/>
              <a:buChar char="•"/>
            </a:pPr>
            <a:r>
              <a:rPr lang="en-US" sz="4400" dirty="0">
                <a:solidFill>
                  <a:schemeClr val="bg1"/>
                </a:solidFill>
              </a:rPr>
              <a:t>If you cutoff too many features, you risk eliminating potentially important features, which initially had low variable importance rankings due to the presence of multi-collinearity</a:t>
            </a:r>
          </a:p>
        </p:txBody>
      </p:sp>
    </p:spTree>
    <p:extLst>
      <p:ext uri="{BB962C8B-B14F-4D97-AF65-F5344CB8AC3E}">
        <p14:creationId xmlns:p14="http://schemas.microsoft.com/office/powerpoint/2010/main" val="229494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14"/>
        <p:cNvGrpSpPr/>
        <p:nvPr/>
      </p:nvGrpSpPr>
      <p:grpSpPr>
        <a:xfrm>
          <a:off x="0" y="0"/>
          <a:ext cx="0" cy="0"/>
          <a:chOff x="0" y="0"/>
          <a:chExt cx="0" cy="0"/>
        </a:xfrm>
      </p:grpSpPr>
      <p:sp>
        <p:nvSpPr>
          <p:cNvPr id="1015" name="Shape 1015"/>
          <p:cNvSpPr/>
          <p:nvPr/>
        </p:nvSpPr>
        <p:spPr>
          <a:xfrm>
            <a:off x="0" y="0"/>
            <a:ext cx="24384001"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016" name="Shape 1016"/>
          <p:cNvSpPr/>
          <p:nvPr/>
        </p:nvSpPr>
        <p:spPr>
          <a:xfrm>
            <a:off x="1293490" y="1280160"/>
            <a:ext cx="21840830" cy="11155636"/>
          </a:xfrm>
          <a:prstGeom prst="roundRect">
            <a:avLst>
              <a:gd name="adj" fmla="val 0"/>
            </a:avLst>
          </a:prstGeom>
          <a:solidFill>
            <a:srgbClr val="FFFFFF"/>
          </a:solidFill>
          <a:ln w="9525" cap="flat" cmpd="sng">
            <a:solidFill>
              <a:srgbClr val="C8CACA"/>
            </a:solidFill>
            <a:prstDash val="solid"/>
            <a:round/>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017" name="Shape 1017"/>
          <p:cNvSpPr/>
          <p:nvPr/>
        </p:nvSpPr>
        <p:spPr>
          <a:xfrm>
            <a:off x="1936048" y="1920218"/>
            <a:ext cx="20555712" cy="987552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018" name="Shape 1018"/>
          <p:cNvSpPr txBox="1">
            <a:spLocks noGrp="1"/>
          </p:cNvSpPr>
          <p:nvPr>
            <p:ph type="title"/>
          </p:nvPr>
        </p:nvSpPr>
        <p:spPr>
          <a:xfrm>
            <a:off x="3048000" y="2752724"/>
            <a:ext cx="18288001" cy="52065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0800"/>
              <a:buFont typeface="Helvetica Neue Light"/>
              <a:buNone/>
            </a:pPr>
            <a:r>
              <a:rPr lang="en-US" sz="10800" b="0" i="0" u="none" strike="noStrike" cap="none" dirty="0" smtClean="0">
                <a:solidFill>
                  <a:schemeClr val="dk1"/>
                </a:solidFill>
                <a:latin typeface="Helvetica Neue Light"/>
                <a:ea typeface="Helvetica Neue Light"/>
                <a:cs typeface="Helvetica Neue Light"/>
                <a:sym typeface="Helvetica Neue Light"/>
              </a:rPr>
              <a:t>Feature </a:t>
            </a:r>
            <a:r>
              <a:rPr lang="en-US" sz="10800" b="0" i="0" u="none" strike="noStrike" cap="none" dirty="0">
                <a:solidFill>
                  <a:schemeClr val="dk1"/>
                </a:solidFill>
                <a:latin typeface="Helvetica Neue Light"/>
                <a:ea typeface="Helvetica Neue Light"/>
                <a:cs typeface="Helvetica Neue Light"/>
                <a:sym typeface="Helvetica Neue Light"/>
              </a:rPr>
              <a:t>Engineering</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Shape 1265"/>
          <p:cNvSpPr/>
          <p:nvPr/>
        </p:nvSpPr>
        <p:spPr>
          <a:xfrm>
            <a:off x="0" y="0"/>
            <a:ext cx="24384001" cy="13716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266" name="Shape 1266"/>
          <p:cNvSpPr/>
          <p:nvPr/>
        </p:nvSpPr>
        <p:spPr>
          <a:xfrm>
            <a:off x="1293490" y="1280160"/>
            <a:ext cx="21840830" cy="11155636"/>
          </a:xfrm>
          <a:prstGeom prst="roundRect">
            <a:avLst>
              <a:gd name="adj" fmla="val 0"/>
            </a:avLst>
          </a:prstGeom>
          <a:solidFill>
            <a:srgbClr val="FFFFFF"/>
          </a:solidFill>
          <a:ln w="9525" cap="flat" cmpd="sng">
            <a:solidFill>
              <a:srgbClr val="C8CACA"/>
            </a:solidFill>
            <a:prstDash val="solid"/>
            <a:round/>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267" name="Shape 1267"/>
          <p:cNvSpPr/>
          <p:nvPr/>
        </p:nvSpPr>
        <p:spPr>
          <a:xfrm>
            <a:off x="1936048" y="1920218"/>
            <a:ext cx="20555712" cy="987552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Helvetica Neue Light"/>
              <a:buNone/>
            </a:pPr>
            <a:endParaRPr sz="4000" b="0" i="0" u="none" strike="noStrike" cap="none">
              <a:solidFill>
                <a:srgbClr val="FFFFFF"/>
              </a:solidFill>
              <a:latin typeface="Helvetica Neue"/>
              <a:ea typeface="Helvetica Neue"/>
              <a:cs typeface="Helvetica Neue"/>
              <a:sym typeface="Helvetica Neue"/>
            </a:endParaRPr>
          </a:p>
        </p:txBody>
      </p:sp>
      <p:sp>
        <p:nvSpPr>
          <p:cNvPr id="1268" name="Shape 1268"/>
          <p:cNvSpPr txBox="1">
            <a:spLocks noGrp="1"/>
          </p:cNvSpPr>
          <p:nvPr>
            <p:ph type="title"/>
          </p:nvPr>
        </p:nvSpPr>
        <p:spPr>
          <a:xfrm>
            <a:off x="3048000" y="2752724"/>
            <a:ext cx="18288001" cy="5206548"/>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0800"/>
              <a:buFont typeface="Helvetica Neue Light"/>
              <a:buNone/>
            </a:pPr>
            <a:r>
              <a:rPr lang="en-US" sz="10800" b="0" i="0" u="none" strike="noStrike" cap="none" dirty="0">
                <a:solidFill>
                  <a:schemeClr val="dk1"/>
                </a:solidFill>
                <a:latin typeface="Helvetica Neue Light"/>
                <a:ea typeface="Helvetica Neue Light"/>
                <a:cs typeface="Helvetica Neue Light"/>
                <a:sym typeface="Helvetica Neue Light"/>
              </a:rPr>
              <a:t>SO… Which Running Backs Should I Draft?</a:t>
            </a:r>
            <a:endParaRPr dirty="0"/>
          </a:p>
        </p:txBody>
      </p:sp>
    </p:spTree>
    <p:extLst>
      <p:ext uri="{BB962C8B-B14F-4D97-AF65-F5344CB8AC3E}">
        <p14:creationId xmlns:p14="http://schemas.microsoft.com/office/powerpoint/2010/main" val="2191659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Shape 1023"/>
          <p:cNvSpPr txBox="1"/>
          <p:nvPr/>
        </p:nvSpPr>
        <p:spPr>
          <a:xfrm>
            <a:off x="942975" y="898921"/>
            <a:ext cx="23441025" cy="236432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5167"/>
              <a:buFont typeface="Helvetica Neue"/>
              <a:buNone/>
            </a:pPr>
            <a:r>
              <a:rPr lang="en-US" sz="7200" b="1" dirty="0">
                <a:solidFill>
                  <a:schemeClr val="bg1"/>
                </a:solidFill>
                <a:latin typeface="Lato Black" panose="020B0604020202020204" charset="0"/>
                <a:ea typeface="Helvetica Neue"/>
                <a:cs typeface="Helvetica Neue"/>
                <a:sym typeface="Helvetica Neue"/>
              </a:rPr>
              <a:t>Case Study: Fantasy Football Draft</a:t>
            </a:r>
          </a:p>
          <a:p>
            <a:pPr marL="0" marR="0" lvl="0" indent="0" algn="l" rtl="0">
              <a:lnSpc>
                <a:spcPct val="100000"/>
              </a:lnSpc>
              <a:spcBef>
                <a:spcPts val="0"/>
              </a:spcBef>
              <a:spcAft>
                <a:spcPts val="0"/>
              </a:spcAft>
              <a:buClr>
                <a:srgbClr val="F48F14"/>
              </a:buClr>
              <a:buSzPts val="5167"/>
              <a:buFont typeface="Helvetica Neue"/>
              <a:buNone/>
            </a:pPr>
            <a:r>
              <a:rPr lang="en-US" sz="6000" b="1" dirty="0">
                <a:solidFill>
                  <a:schemeClr val="bg1"/>
                </a:solidFill>
                <a:latin typeface="Lato Black" panose="020B0604020202020204" charset="0"/>
                <a:sym typeface="Helvetica Neue"/>
              </a:rPr>
              <a:t>Modeling</a:t>
            </a:r>
            <a:endParaRPr sz="6000" dirty="0">
              <a:solidFill>
                <a:schemeClr val="bg1"/>
              </a:solidFill>
              <a:latin typeface="Lato Black" panose="020B0604020202020204" charset="0"/>
            </a:endParaRPr>
          </a:p>
        </p:txBody>
      </p:sp>
      <p:pic>
        <p:nvPicPr>
          <p:cNvPr id="3" name="Picture 2">
            <a:extLst>
              <a:ext uri="{FF2B5EF4-FFF2-40B4-BE49-F238E27FC236}">
                <a16:creationId xmlns="" xmlns:a16="http://schemas.microsoft.com/office/drawing/2014/main" id="{869DC17C-59A5-486A-83A2-5863AB5EF00D}"/>
              </a:ext>
            </a:extLst>
          </p:cNvPr>
          <p:cNvPicPr>
            <a:picLocks noChangeAspect="1"/>
          </p:cNvPicPr>
          <p:nvPr/>
        </p:nvPicPr>
        <p:blipFill>
          <a:blip r:embed="rId3"/>
          <a:stretch>
            <a:fillRect/>
          </a:stretch>
        </p:blipFill>
        <p:spPr>
          <a:xfrm>
            <a:off x="2714624" y="2924175"/>
            <a:ext cx="19383375" cy="10791825"/>
          </a:xfrm>
          <a:prstGeom prst="rect">
            <a:avLst/>
          </a:prstGeom>
        </p:spPr>
      </p:pic>
    </p:spTree>
    <p:extLst>
      <p:ext uri="{BB962C8B-B14F-4D97-AF65-F5344CB8AC3E}">
        <p14:creationId xmlns:p14="http://schemas.microsoft.com/office/powerpoint/2010/main" val="3750589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04">
            <a:extLst>
              <a:ext uri="{FF2B5EF4-FFF2-40B4-BE49-F238E27FC236}">
                <a16:creationId xmlns="" xmlns:a16="http://schemas.microsoft.com/office/drawing/2014/main" id="{0868C9AD-B606-4B43-9839-A53FE0DFA854}"/>
              </a:ext>
            </a:extLst>
          </p:cNvPr>
          <p:cNvSpPr/>
          <p:nvPr/>
        </p:nvSpPr>
        <p:spPr>
          <a:xfrm>
            <a:off x="726136" y="487844"/>
            <a:ext cx="13223492" cy="1883591"/>
          </a:xfrm>
          <a:prstGeom prst="rect">
            <a:avLst/>
          </a:prstGeom>
          <a:noFill/>
          <a:ln>
            <a:noFill/>
          </a:ln>
        </p:spPr>
        <p:txBody>
          <a:bodyPr spcFirstLastPara="1" wrap="square" lIns="91425" tIns="91425" rIns="91425" bIns="91425" anchor="t" anchorCtr="0">
            <a:noAutofit/>
          </a:bodyPr>
          <a:lstStyle/>
          <a:p>
            <a:pPr marL="0" marR="0" lvl="0" indent="0" algn="l" rtl="0">
              <a:lnSpc>
                <a:spcPct val="80000"/>
              </a:lnSpc>
              <a:spcBef>
                <a:spcPts val="0"/>
              </a:spcBef>
              <a:spcAft>
                <a:spcPts val="0"/>
              </a:spcAft>
              <a:buClr>
                <a:srgbClr val="FFFFFF"/>
              </a:buClr>
              <a:buSzPts val="13800"/>
              <a:buFont typeface="Lato"/>
              <a:buNone/>
            </a:pPr>
            <a:r>
              <a:rPr lang="en-US" sz="13800" b="0" i="0" u="none" strike="noStrike" cap="none" dirty="0">
                <a:solidFill>
                  <a:srgbClr val="FFFFFF"/>
                </a:solidFill>
                <a:latin typeface="Lato"/>
                <a:ea typeface="Lato"/>
                <a:cs typeface="Lato"/>
                <a:sym typeface="Lato"/>
              </a:rPr>
              <a:t>CONTACT INFO </a:t>
            </a:r>
            <a:r>
              <a:rPr lang="en-US" sz="6600" b="0" i="0" u="none" strike="noStrike" cap="none" dirty="0">
                <a:solidFill>
                  <a:srgbClr val="FFFFFF"/>
                </a:solidFill>
                <a:latin typeface="Lato Light"/>
                <a:ea typeface="Lato Light"/>
                <a:cs typeface="Lato Light"/>
                <a:sym typeface="Lato Light"/>
              </a:rPr>
              <a:t> </a:t>
            </a:r>
            <a:endParaRPr sz="6600" b="0" i="0" u="none" strike="noStrike" cap="none" dirty="0">
              <a:solidFill>
                <a:srgbClr val="FFFFFF"/>
              </a:solidFill>
              <a:latin typeface="Lato Light"/>
              <a:ea typeface="Lato Light"/>
              <a:cs typeface="Lato Light"/>
              <a:sym typeface="Lato Light"/>
            </a:endParaRPr>
          </a:p>
        </p:txBody>
      </p:sp>
      <p:pic>
        <p:nvPicPr>
          <p:cNvPr id="4" name="Shape 1306" descr="A person wearing a suit and tie smiling at the camera&#10;&#10;Description generated with very high confidence">
            <a:extLst>
              <a:ext uri="{FF2B5EF4-FFF2-40B4-BE49-F238E27FC236}">
                <a16:creationId xmlns="" xmlns:a16="http://schemas.microsoft.com/office/drawing/2014/main" id="{99626DD4-49AB-4478-872A-58EED45EC089}"/>
              </a:ext>
            </a:extLst>
          </p:cNvPr>
          <p:cNvPicPr preferRelativeResize="0"/>
          <p:nvPr/>
        </p:nvPicPr>
        <p:blipFill rotWithShape="1">
          <a:blip r:embed="rId2">
            <a:alphaModFix/>
          </a:blip>
          <a:srcRect/>
          <a:stretch/>
        </p:blipFill>
        <p:spPr>
          <a:xfrm>
            <a:off x="8968051" y="3118703"/>
            <a:ext cx="6447895" cy="4604981"/>
          </a:xfrm>
          <a:prstGeom prst="roundRect">
            <a:avLst>
              <a:gd name="adj" fmla="val 8594"/>
            </a:avLst>
          </a:prstGeom>
          <a:solidFill>
            <a:srgbClr val="ECECEC"/>
          </a:solidFill>
          <a:ln>
            <a:noFill/>
          </a:ln>
        </p:spPr>
      </p:pic>
      <p:sp>
        <p:nvSpPr>
          <p:cNvPr id="5" name="Shape 1305">
            <a:extLst>
              <a:ext uri="{FF2B5EF4-FFF2-40B4-BE49-F238E27FC236}">
                <a16:creationId xmlns="" xmlns:a16="http://schemas.microsoft.com/office/drawing/2014/main" id="{0D9775C0-1047-4FAE-8B9D-6D1C38340F84}"/>
              </a:ext>
            </a:extLst>
          </p:cNvPr>
          <p:cNvSpPr txBox="1"/>
          <p:nvPr/>
        </p:nvSpPr>
        <p:spPr>
          <a:xfrm>
            <a:off x="0" y="8293549"/>
            <a:ext cx="24383999" cy="3426579"/>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chemeClr val="lt1"/>
              </a:buClr>
              <a:buSzPts val="4800"/>
              <a:buFont typeface="Playfair Display"/>
              <a:buNone/>
            </a:pPr>
            <a:r>
              <a:rPr lang="en-US" sz="4800" b="1" i="0" u="none" strike="noStrike" cap="none" dirty="0">
                <a:solidFill>
                  <a:schemeClr val="lt1"/>
                </a:solidFill>
                <a:latin typeface="Playfair Display"/>
                <a:ea typeface="Playfair Display"/>
                <a:cs typeface="Playfair Display"/>
                <a:sym typeface="Playfair Display"/>
              </a:rPr>
              <a:t>Website – jmfamily.com</a:t>
            </a:r>
            <a:endParaRPr dirty="0"/>
          </a:p>
          <a:p>
            <a:pPr marL="0" marR="0" lvl="0" indent="0" algn="ctr" rtl="0">
              <a:lnSpc>
                <a:spcPct val="90000"/>
              </a:lnSpc>
              <a:spcBef>
                <a:spcPts val="0"/>
              </a:spcBef>
              <a:spcAft>
                <a:spcPts val="0"/>
              </a:spcAft>
              <a:buClr>
                <a:srgbClr val="000000"/>
              </a:buClr>
              <a:buSzPts val="4800"/>
              <a:buFont typeface="Helvetica Neue Light"/>
              <a:buNone/>
            </a:pPr>
            <a:endParaRPr sz="4800" b="0" i="0" u="none" strike="noStrike" cap="none" dirty="0">
              <a:solidFill>
                <a:schemeClr val="lt1"/>
              </a:solidFill>
              <a:latin typeface="Helvetica Neue Light"/>
              <a:ea typeface="Helvetica Neue Light"/>
              <a:cs typeface="Helvetica Neue Light"/>
              <a:sym typeface="Helvetica Neue Light"/>
            </a:endParaRPr>
          </a:p>
          <a:p>
            <a:pPr marL="0" marR="0" lvl="0" indent="0" algn="ctr" rtl="0">
              <a:lnSpc>
                <a:spcPct val="90000"/>
              </a:lnSpc>
              <a:spcBef>
                <a:spcPts val="0"/>
              </a:spcBef>
              <a:spcAft>
                <a:spcPts val="0"/>
              </a:spcAft>
              <a:buClr>
                <a:schemeClr val="lt1"/>
              </a:buClr>
              <a:buSzPts val="4800"/>
              <a:buFont typeface="Playfair Display"/>
              <a:buNone/>
            </a:pPr>
            <a:r>
              <a:rPr lang="en-US" sz="4800" b="1" i="0" u="none" strike="noStrike" cap="none" dirty="0">
                <a:solidFill>
                  <a:schemeClr val="lt1"/>
                </a:solidFill>
                <a:latin typeface="Playfair Display"/>
                <a:ea typeface="Playfair Display"/>
                <a:cs typeface="Playfair Display"/>
                <a:sym typeface="Playfair Display"/>
              </a:rPr>
              <a:t>Email </a:t>
            </a:r>
            <a:r>
              <a:rPr lang="en-US" sz="4800" b="1" i="0" u="none" strike="noStrike" cap="none" dirty="0">
                <a:solidFill>
                  <a:schemeClr val="bg1"/>
                </a:solidFill>
                <a:latin typeface="Playfair Display"/>
                <a:ea typeface="Playfair Display"/>
                <a:cs typeface="Playfair Display"/>
                <a:sym typeface="Playfair Display"/>
              </a:rPr>
              <a:t>– </a:t>
            </a:r>
            <a:r>
              <a:rPr lang="en-US" sz="4800" b="1" i="0" u="none" strike="noStrike" cap="none" dirty="0">
                <a:solidFill>
                  <a:schemeClr val="bg1"/>
                </a:solidFill>
                <a:latin typeface="Playfair Display"/>
                <a:ea typeface="Playfair Display"/>
                <a:cs typeface="Playfair Display"/>
                <a:sym typeface="Playfair Display"/>
                <a:hlinkClick r:id="rId3">
                  <a:extLst>
                    <a:ext uri="{A12FA001-AC4F-418D-AE19-62706E023703}">
                      <ahyp:hlinkClr xmlns="" xmlns:ahyp="http://schemas.microsoft.com/office/drawing/2018/hyperlinkcolor" val="tx"/>
                    </a:ext>
                  </a:extLst>
                </a:hlinkClick>
              </a:rPr>
              <a:t>ben.fowler@jmfamily.com</a:t>
            </a:r>
            <a:endParaRPr lang="en-US" sz="4800" b="1" i="0" u="none" strike="noStrike" cap="none" dirty="0">
              <a:solidFill>
                <a:schemeClr val="bg1"/>
              </a:solidFill>
              <a:latin typeface="Playfair Display"/>
              <a:ea typeface="Playfair Display"/>
              <a:cs typeface="Playfair Display"/>
              <a:sym typeface="Playfair Display"/>
            </a:endParaRPr>
          </a:p>
          <a:p>
            <a:pPr marL="0" marR="0" lvl="0" indent="0" algn="ctr" rtl="0">
              <a:lnSpc>
                <a:spcPct val="90000"/>
              </a:lnSpc>
              <a:spcBef>
                <a:spcPts val="0"/>
              </a:spcBef>
              <a:spcAft>
                <a:spcPts val="0"/>
              </a:spcAft>
              <a:buClr>
                <a:schemeClr val="lt1"/>
              </a:buClr>
              <a:buSzPts val="4800"/>
              <a:buFont typeface="Playfair Display"/>
              <a:buNone/>
            </a:pPr>
            <a:endParaRPr lang="en-US" sz="4800" b="1" dirty="0">
              <a:solidFill>
                <a:schemeClr val="lt1"/>
              </a:solidFill>
              <a:latin typeface="Playfair Display"/>
              <a:sym typeface="Playfair Display"/>
            </a:endParaRPr>
          </a:p>
          <a:p>
            <a:pPr marL="0" marR="0" lvl="0" indent="0" algn="ctr" rtl="0">
              <a:lnSpc>
                <a:spcPct val="90000"/>
              </a:lnSpc>
              <a:spcBef>
                <a:spcPts val="0"/>
              </a:spcBef>
              <a:spcAft>
                <a:spcPts val="0"/>
              </a:spcAft>
              <a:buClr>
                <a:schemeClr val="lt1"/>
              </a:buClr>
              <a:buSzPts val="4800"/>
              <a:buFont typeface="Playfair Display"/>
              <a:buNone/>
            </a:pPr>
            <a:r>
              <a:rPr lang="en-US" sz="4800" b="1" dirty="0">
                <a:solidFill>
                  <a:schemeClr val="bg1"/>
                </a:solidFill>
                <a:latin typeface="Playfair Display"/>
                <a:sym typeface="Playfair Display"/>
              </a:rPr>
              <a:t>We’re Hiring!!!</a:t>
            </a:r>
            <a:endParaRPr dirty="0">
              <a:solidFill>
                <a:schemeClr val="bg1"/>
              </a:solidFill>
            </a:endParaRPr>
          </a:p>
        </p:txBody>
      </p:sp>
    </p:spTree>
    <p:extLst>
      <p:ext uri="{BB962C8B-B14F-4D97-AF65-F5344CB8AC3E}">
        <p14:creationId xmlns:p14="http://schemas.microsoft.com/office/powerpoint/2010/main" val="123669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Shape 1030"/>
          <p:cNvSpPr txBox="1"/>
          <p:nvPr/>
        </p:nvSpPr>
        <p:spPr>
          <a:xfrm>
            <a:off x="1285874" y="898921"/>
            <a:ext cx="15054793"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4770"/>
              <a:buFont typeface="Helvetica Neue"/>
              <a:buNone/>
            </a:pPr>
            <a:r>
              <a:rPr lang="en-US" sz="5400" b="1" i="0" u="none" strike="noStrike" cap="none" dirty="0" smtClean="0">
                <a:solidFill>
                  <a:schemeClr val="bg1"/>
                </a:solidFill>
                <a:latin typeface="Lato Black" panose="020B0604020202020204" charset="0"/>
                <a:ea typeface="Helvetica Neue"/>
                <a:cs typeface="Helvetica Neue"/>
                <a:sym typeface="Helvetica Neue"/>
              </a:rPr>
              <a:t>What is a Feature?</a:t>
            </a:r>
            <a:endParaRPr sz="5400" dirty="0">
              <a:solidFill>
                <a:schemeClr val="bg1"/>
              </a:solidFill>
              <a:latin typeface="Lato Black" panose="020B0604020202020204" charset="0"/>
            </a:endParaRPr>
          </a:p>
        </p:txBody>
      </p:sp>
      <p:sp>
        <p:nvSpPr>
          <p:cNvPr id="1031" name="Shape 1031"/>
          <p:cNvSpPr txBox="1"/>
          <p:nvPr/>
        </p:nvSpPr>
        <p:spPr>
          <a:xfrm>
            <a:off x="1285875" y="3509791"/>
            <a:ext cx="21482685" cy="8638902"/>
          </a:xfrm>
          <a:prstGeom prst="rect">
            <a:avLst/>
          </a:prstGeom>
          <a:noFill/>
          <a:ln>
            <a:noFill/>
          </a:ln>
        </p:spPr>
        <p:txBody>
          <a:bodyPr spcFirstLastPara="1" wrap="square" lIns="71425" tIns="71425" rIns="71425" bIns="71425" anchor="ctr" anchorCtr="0">
            <a:noAutofit/>
          </a:bodyPr>
          <a:lstStyle/>
          <a:p>
            <a:pPr marL="571500" lvl="0" indent="-571500">
              <a:buClr>
                <a:schemeClr val="lt1"/>
              </a:buClr>
              <a:buSzPts val="4000"/>
              <a:buFont typeface="Arial" panose="020B0604020202020204" pitchFamily="34" charset="0"/>
              <a:buChar char="•"/>
            </a:pPr>
            <a:r>
              <a:rPr lang="en-US" sz="4000" b="1" dirty="0" smtClean="0">
                <a:solidFill>
                  <a:schemeClr val="bg1"/>
                </a:solidFill>
              </a:rPr>
              <a:t>A feature is a predictor used in a machine-learning model</a:t>
            </a:r>
          </a:p>
        </p:txBody>
      </p:sp>
    </p:spTree>
    <p:extLst>
      <p:ext uri="{BB962C8B-B14F-4D97-AF65-F5344CB8AC3E}">
        <p14:creationId xmlns:p14="http://schemas.microsoft.com/office/powerpoint/2010/main" val="439483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Shape 1030"/>
          <p:cNvSpPr txBox="1"/>
          <p:nvPr/>
        </p:nvSpPr>
        <p:spPr>
          <a:xfrm>
            <a:off x="1285874" y="898921"/>
            <a:ext cx="15054793"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4770"/>
              <a:buFont typeface="Helvetica Neue"/>
              <a:buNone/>
            </a:pPr>
            <a:r>
              <a:rPr lang="en-US" sz="5400" b="1" i="0" u="none" strike="noStrike" cap="none" dirty="0" smtClean="0">
                <a:solidFill>
                  <a:schemeClr val="bg1"/>
                </a:solidFill>
                <a:latin typeface="Lato Black" panose="020B0604020202020204" charset="0"/>
                <a:ea typeface="Helvetica Neue"/>
                <a:cs typeface="Helvetica Neue"/>
                <a:sym typeface="Helvetica Neue"/>
              </a:rPr>
              <a:t>What is Feature Engineering?</a:t>
            </a:r>
            <a:endParaRPr sz="5400" dirty="0">
              <a:solidFill>
                <a:schemeClr val="bg1"/>
              </a:solidFill>
              <a:latin typeface="Lato Black" panose="020B0604020202020204" charset="0"/>
            </a:endParaRPr>
          </a:p>
        </p:txBody>
      </p:sp>
      <p:sp>
        <p:nvSpPr>
          <p:cNvPr id="1031" name="Shape 1031"/>
          <p:cNvSpPr txBox="1"/>
          <p:nvPr/>
        </p:nvSpPr>
        <p:spPr>
          <a:xfrm>
            <a:off x="1285875" y="3509791"/>
            <a:ext cx="21482685" cy="8638902"/>
          </a:xfrm>
          <a:prstGeom prst="rect">
            <a:avLst/>
          </a:prstGeom>
          <a:noFill/>
          <a:ln>
            <a:noFill/>
          </a:ln>
        </p:spPr>
        <p:txBody>
          <a:bodyPr spcFirstLastPara="1" wrap="square" lIns="71425" tIns="71425" rIns="71425" bIns="71425" anchor="ctr" anchorCtr="0">
            <a:noAutofit/>
          </a:bodyPr>
          <a:lstStyle/>
          <a:p>
            <a:pPr marL="571500" lvl="0" indent="-571500">
              <a:buClr>
                <a:schemeClr val="lt1"/>
              </a:buClr>
              <a:buSzPts val="4000"/>
              <a:buFont typeface="Arial" panose="020B0604020202020204" pitchFamily="34" charset="0"/>
              <a:buChar char="•"/>
            </a:pPr>
            <a:endParaRPr lang="en-US" sz="4000" b="1" dirty="0">
              <a:solidFill>
                <a:schemeClr val="bg1"/>
              </a:solidFill>
            </a:endParaRPr>
          </a:p>
          <a:p>
            <a:pPr marL="571500" lvl="0" indent="-571500">
              <a:buClr>
                <a:schemeClr val="lt1"/>
              </a:buClr>
              <a:buSzPts val="4000"/>
              <a:buFont typeface="Arial" panose="020B0604020202020204" pitchFamily="34" charset="0"/>
              <a:buChar char="•"/>
            </a:pPr>
            <a:r>
              <a:rPr lang="en-US" sz="4000" b="1" dirty="0" smtClean="0">
                <a:solidFill>
                  <a:schemeClr val="bg1"/>
                </a:solidFill>
              </a:rPr>
              <a:t>Feature </a:t>
            </a:r>
            <a:r>
              <a:rPr lang="en-US" sz="4000" b="1" dirty="0">
                <a:solidFill>
                  <a:schemeClr val="bg1"/>
                </a:solidFill>
              </a:rPr>
              <a:t>E</a:t>
            </a:r>
            <a:r>
              <a:rPr lang="en-US" sz="4000" b="1" dirty="0" smtClean="0">
                <a:solidFill>
                  <a:schemeClr val="bg1"/>
                </a:solidFill>
              </a:rPr>
              <a:t>ngineering</a:t>
            </a:r>
            <a:r>
              <a:rPr lang="en-US" sz="4000" dirty="0">
                <a:solidFill>
                  <a:schemeClr val="bg1"/>
                </a:solidFill>
              </a:rPr>
              <a:t> is the process of </a:t>
            </a:r>
            <a:r>
              <a:rPr lang="en-US" sz="4000" dirty="0" smtClean="0">
                <a:solidFill>
                  <a:schemeClr val="bg1"/>
                </a:solidFill>
              </a:rPr>
              <a:t>handcrafting new predictors using existing data elements that allow models to more accurately perform </a:t>
            </a:r>
            <a:endParaRPr lang="en-US" sz="4000" dirty="0">
              <a:solidFill>
                <a:schemeClr val="bg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9107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Shape 1030"/>
          <p:cNvSpPr txBox="1"/>
          <p:nvPr/>
        </p:nvSpPr>
        <p:spPr>
          <a:xfrm>
            <a:off x="1285874" y="898921"/>
            <a:ext cx="15054793"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4770"/>
              <a:buFont typeface="Helvetica Neue"/>
              <a:buNone/>
            </a:pPr>
            <a:r>
              <a:rPr lang="en-US" sz="5400" b="1" i="0" u="none" strike="noStrike" cap="none" dirty="0" smtClean="0">
                <a:solidFill>
                  <a:schemeClr val="bg1"/>
                </a:solidFill>
                <a:latin typeface="Lato Black" panose="020B0604020202020204" charset="0"/>
                <a:ea typeface="Helvetica Neue"/>
                <a:cs typeface="Helvetica Neue"/>
                <a:sym typeface="Helvetica Neue"/>
              </a:rPr>
              <a:t>Types of Feature Engineering Approaches </a:t>
            </a:r>
            <a:r>
              <a:rPr lang="mr-IN" sz="5400" b="1" i="0" u="none" strike="noStrike" cap="none" dirty="0" smtClean="0">
                <a:solidFill>
                  <a:schemeClr val="bg1"/>
                </a:solidFill>
                <a:latin typeface="Lato Black" panose="020B0604020202020204" charset="0"/>
                <a:ea typeface="Helvetica Neue"/>
                <a:cs typeface="Helvetica Neue"/>
                <a:sym typeface="Helvetica Neue"/>
              </a:rPr>
              <a:t>–</a:t>
            </a:r>
            <a:r>
              <a:rPr lang="en-US" sz="5400" b="1" i="0" u="none" strike="noStrike" cap="none" dirty="0" smtClean="0">
                <a:solidFill>
                  <a:schemeClr val="bg1"/>
                </a:solidFill>
                <a:latin typeface="Lato Black" panose="020B0604020202020204" charset="0"/>
                <a:ea typeface="Helvetica Neue"/>
                <a:cs typeface="Helvetica Neue"/>
                <a:sym typeface="Helvetica Neue"/>
              </a:rPr>
              <a:t> Categorical Features</a:t>
            </a:r>
            <a:endParaRPr sz="5400" dirty="0">
              <a:solidFill>
                <a:schemeClr val="bg1"/>
              </a:solidFill>
              <a:latin typeface="Lato Black" panose="020B0604020202020204" charset="0"/>
            </a:endParaRPr>
          </a:p>
        </p:txBody>
      </p:sp>
      <p:sp>
        <p:nvSpPr>
          <p:cNvPr id="1031" name="Shape 1031"/>
          <p:cNvSpPr txBox="1"/>
          <p:nvPr/>
        </p:nvSpPr>
        <p:spPr>
          <a:xfrm>
            <a:off x="1285875" y="3509791"/>
            <a:ext cx="21482685" cy="8638902"/>
          </a:xfrm>
          <a:prstGeom prst="rect">
            <a:avLst/>
          </a:prstGeom>
          <a:noFill/>
          <a:ln>
            <a:noFill/>
          </a:ln>
        </p:spPr>
        <p:txBody>
          <a:bodyPr spcFirstLastPara="1" wrap="square" lIns="71425" tIns="71425" rIns="71425" bIns="71425" anchor="ctr" anchorCtr="0">
            <a:noAutofit/>
          </a:bodyPr>
          <a:lstStyle/>
          <a:p>
            <a:pPr lvl="0">
              <a:buClr>
                <a:schemeClr val="lt1"/>
              </a:buClr>
              <a:buSzPts val="4000"/>
            </a:pPr>
            <a:r>
              <a:rPr lang="en-US" sz="4000" b="1" i="1" u="sng" dirty="0" smtClean="0">
                <a:solidFill>
                  <a:schemeClr val="bg1"/>
                </a:solidFill>
              </a:rPr>
              <a:t>One-Hot Encode</a:t>
            </a:r>
            <a:r>
              <a:rPr lang="en-US" sz="4000" b="1" i="1" u="sng" dirty="0" smtClean="0">
                <a:solidFill>
                  <a:schemeClr val="bg1"/>
                </a:solidFill>
              </a:rPr>
              <a:t>: </a:t>
            </a:r>
            <a:r>
              <a:rPr lang="en-US" sz="4000" dirty="0" smtClean="0">
                <a:solidFill>
                  <a:schemeClr val="bg1"/>
                </a:solidFill>
              </a:rPr>
              <a:t>Involves creating a dummy / binary variable from a text categorical feature, where the text value is used in the column header and the values in the new feature are </a:t>
            </a:r>
            <a:r>
              <a:rPr lang="en-US" sz="4000" dirty="0" smtClean="0">
                <a:solidFill>
                  <a:schemeClr val="bg1"/>
                </a:solidFill>
              </a:rPr>
              <a:t>encoded using the binary values of 1’s and 0’s. </a:t>
            </a:r>
            <a:endParaRPr lang="en-US" sz="4000" dirty="0" smtClean="0">
              <a:solidFill>
                <a:schemeClr val="bg1"/>
              </a:solidFill>
            </a:endParaRPr>
          </a:p>
          <a:p>
            <a:pPr lvl="0">
              <a:buClr>
                <a:schemeClr val="lt1"/>
              </a:buClr>
              <a:buSzPts val="4000"/>
            </a:pPr>
            <a:endParaRPr lang="en-US" sz="4000" b="1" dirty="0">
              <a:solidFill>
                <a:schemeClr val="bg1"/>
              </a:solidFill>
            </a:endParaRPr>
          </a:p>
          <a:p>
            <a:pPr lvl="0">
              <a:buClr>
                <a:schemeClr val="lt1"/>
              </a:buClr>
              <a:buSzPts val="4000"/>
            </a:pPr>
            <a:r>
              <a:rPr lang="en-US" sz="4000" b="1" dirty="0" smtClean="0">
                <a:solidFill>
                  <a:schemeClr val="bg1"/>
                </a:solidFill>
              </a:rPr>
              <a:t>Benefits:</a:t>
            </a:r>
          </a:p>
          <a:p>
            <a:pPr marL="571500" lvl="0" indent="-571500">
              <a:buClr>
                <a:schemeClr val="lt1"/>
              </a:buClr>
              <a:buSzPts val="4000"/>
              <a:buFontTx/>
              <a:buChar char="-"/>
            </a:pPr>
            <a:r>
              <a:rPr lang="en-US" sz="4000" dirty="0" smtClean="0">
                <a:solidFill>
                  <a:schemeClr val="bg1"/>
                </a:solidFill>
              </a:rPr>
              <a:t>Converts categorical data into a form that the model can better use for predictions</a:t>
            </a:r>
          </a:p>
          <a:p>
            <a:pPr marL="571500" lvl="0" indent="-571500">
              <a:buClr>
                <a:schemeClr val="lt1"/>
              </a:buClr>
              <a:buSzPts val="4000"/>
              <a:buFontTx/>
              <a:buChar char="-"/>
            </a:pPr>
            <a:endParaRPr lang="en-US" sz="4000" b="1" dirty="0">
              <a:solidFill>
                <a:schemeClr val="bg1"/>
              </a:solidFill>
            </a:endParaRPr>
          </a:p>
          <a:p>
            <a:pPr lvl="0">
              <a:buClr>
                <a:schemeClr val="lt1"/>
              </a:buClr>
              <a:buSzPts val="4000"/>
            </a:pPr>
            <a:r>
              <a:rPr lang="en-US" sz="4000" b="1" dirty="0" smtClean="0">
                <a:solidFill>
                  <a:schemeClr val="bg1"/>
                </a:solidFill>
              </a:rPr>
              <a:t>Negatives:</a:t>
            </a:r>
          </a:p>
          <a:p>
            <a:pPr marL="571500" lvl="0" indent="-571500">
              <a:buClr>
                <a:schemeClr val="lt1"/>
              </a:buClr>
              <a:buSzPts val="4000"/>
              <a:buFontTx/>
              <a:buChar char="-"/>
            </a:pPr>
            <a:r>
              <a:rPr lang="en-US" sz="4000" dirty="0" smtClean="0">
                <a:solidFill>
                  <a:schemeClr val="bg1"/>
                </a:solidFill>
              </a:rPr>
              <a:t>Creates sparse data when a categorical feature has many distinct values</a:t>
            </a:r>
          </a:p>
          <a:p>
            <a:pPr marL="571500" lvl="0" indent="-571500">
              <a:buClr>
                <a:schemeClr val="lt1"/>
              </a:buClr>
              <a:buSzPts val="4000"/>
              <a:buFontTx/>
              <a:buChar char="-"/>
            </a:pPr>
            <a:r>
              <a:rPr lang="en-US" sz="4000" dirty="0" smtClean="0">
                <a:solidFill>
                  <a:schemeClr val="bg1"/>
                </a:solidFill>
              </a:rPr>
              <a:t>Causes challenges on imputing missing values, given the binary nature</a:t>
            </a:r>
          </a:p>
          <a:p>
            <a:pPr marL="571500" lvl="0" indent="-571500">
              <a:buClr>
                <a:schemeClr val="lt1"/>
              </a:buClr>
              <a:buSzPts val="4000"/>
              <a:buFont typeface="Arial" panose="020B0604020202020204" pitchFamily="34" charset="0"/>
              <a:buChar char="•"/>
            </a:pPr>
            <a:endParaRPr lang="en-US" sz="4000" dirty="0">
              <a:solidFill>
                <a:schemeClr val="bg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0361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Shape 1030"/>
          <p:cNvSpPr txBox="1"/>
          <p:nvPr/>
        </p:nvSpPr>
        <p:spPr>
          <a:xfrm>
            <a:off x="1285874" y="898921"/>
            <a:ext cx="15054793"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4770"/>
              <a:buFont typeface="Helvetica Neue"/>
              <a:buNone/>
            </a:pPr>
            <a:r>
              <a:rPr lang="en-US" sz="5400" b="1" i="0" u="none" strike="noStrike" cap="none" dirty="0" smtClean="0">
                <a:solidFill>
                  <a:schemeClr val="bg1"/>
                </a:solidFill>
                <a:latin typeface="Lato Black" panose="020B0604020202020204" charset="0"/>
                <a:ea typeface="Helvetica Neue"/>
                <a:cs typeface="Helvetica Neue"/>
                <a:sym typeface="Helvetica Neue"/>
              </a:rPr>
              <a:t>Types of Feature Engineering Approaches </a:t>
            </a:r>
            <a:r>
              <a:rPr lang="mr-IN" sz="5400" b="1" i="0" u="none" strike="noStrike" cap="none" dirty="0" smtClean="0">
                <a:solidFill>
                  <a:schemeClr val="bg1"/>
                </a:solidFill>
                <a:latin typeface="Lato Black" panose="020B0604020202020204" charset="0"/>
                <a:ea typeface="Helvetica Neue"/>
                <a:cs typeface="Helvetica Neue"/>
                <a:sym typeface="Helvetica Neue"/>
              </a:rPr>
              <a:t>–</a:t>
            </a:r>
            <a:r>
              <a:rPr lang="en-US" sz="5400" b="1" i="0" u="none" strike="noStrike" cap="none" dirty="0" smtClean="0">
                <a:solidFill>
                  <a:schemeClr val="bg1"/>
                </a:solidFill>
                <a:latin typeface="Lato Black" panose="020B0604020202020204" charset="0"/>
                <a:ea typeface="Helvetica Neue"/>
                <a:cs typeface="Helvetica Neue"/>
                <a:sym typeface="Helvetica Neue"/>
              </a:rPr>
              <a:t> Categorical Features</a:t>
            </a:r>
            <a:endParaRPr sz="5400" dirty="0">
              <a:solidFill>
                <a:schemeClr val="bg1"/>
              </a:solidFill>
              <a:latin typeface="Lato Black" panose="020B0604020202020204" charset="0"/>
            </a:endParaRPr>
          </a:p>
        </p:txBody>
      </p:sp>
      <mc:AlternateContent xmlns:mc="http://schemas.openxmlformats.org/markup-compatibility/2006">
        <mc:Choice xmlns:a14="http://schemas.microsoft.com/office/drawing/2010/main" Requires="a14">
          <p:sp>
            <p:nvSpPr>
              <p:cNvPr id="1031" name="Shape 1031"/>
              <p:cNvSpPr txBox="1"/>
              <p:nvPr/>
            </p:nvSpPr>
            <p:spPr>
              <a:xfrm>
                <a:off x="1285875" y="3509791"/>
                <a:ext cx="21482685" cy="8638902"/>
              </a:xfrm>
              <a:prstGeom prst="rect">
                <a:avLst/>
              </a:prstGeom>
              <a:noFill/>
              <a:ln>
                <a:noFill/>
              </a:ln>
            </p:spPr>
            <p:txBody>
              <a:bodyPr spcFirstLastPara="1" wrap="square" lIns="71425" tIns="71425" rIns="71425" bIns="71425" anchor="ctr" anchorCtr="0">
                <a:noAutofit/>
              </a:bodyPr>
              <a:lstStyle/>
              <a:p>
                <a:pPr lvl="0">
                  <a:buClr>
                    <a:schemeClr val="lt1"/>
                  </a:buClr>
                  <a:buSzPts val="4000"/>
                </a:pPr>
                <a:r>
                  <a:rPr lang="en-US" sz="4000" b="1" i="1" u="sng" dirty="0" smtClean="0">
                    <a:solidFill>
                      <a:schemeClr val="bg1"/>
                    </a:solidFill>
                  </a:rPr>
                  <a:t>Supervised Ratio:</a:t>
                </a:r>
                <a:r>
                  <a:rPr lang="en-US" sz="4000" dirty="0">
                    <a:solidFill>
                      <a:schemeClr val="bg1"/>
                    </a:solidFill>
                  </a:rPr>
                  <a:t> </a:t>
                </a:r>
                <a:r>
                  <a:rPr lang="en-US" sz="4000" dirty="0" smtClean="0">
                    <a:solidFill>
                      <a:schemeClr val="bg1"/>
                    </a:solidFill>
                  </a:rPr>
                  <a:t>T</a:t>
                </a:r>
                <a:r>
                  <a:rPr lang="en-US" sz="4000" dirty="0" smtClean="0">
                    <a:solidFill>
                      <a:schemeClr val="bg1"/>
                    </a:solidFill>
                  </a:rPr>
                  <a:t>he new feature represents the percent of positive labels for the corresponding value in the categorical variable.</a:t>
                </a:r>
              </a:p>
              <a:p>
                <a:pPr lvl="0">
                  <a:buClr>
                    <a:schemeClr val="lt1"/>
                  </a:buClr>
                  <a:buSzPts val="4000"/>
                </a:pPr>
                <a:endParaRPr lang="en-US" sz="4000" b="1" dirty="0" smtClean="0">
                  <a:solidFill>
                    <a:schemeClr val="bg1"/>
                  </a:solidFill>
                </a:endParaRPr>
              </a:p>
              <a:p>
                <a:pPr lvl="0" algn="ctr">
                  <a:buClr>
                    <a:schemeClr val="lt1"/>
                  </a:buClr>
                  <a:buSzPts val="4000"/>
                </a:pPr>
                <a14:m>
                  <m:oMath xmlns:m="http://schemas.openxmlformats.org/officeDocument/2006/math">
                    <m:sSub>
                      <m:sSubPr>
                        <m:ctrlPr>
                          <a:rPr lang="en-US" sz="4000" i="1">
                            <a:solidFill>
                              <a:schemeClr val="bg1"/>
                            </a:solidFill>
                            <a:latin typeface="Cambria Math" charset="0"/>
                            <a:ea typeface="Helvetica Neue Light"/>
                            <a:cs typeface="Helvetica Neue Light"/>
                            <a:sym typeface="Helvetica Neue Light"/>
                          </a:rPr>
                        </m:ctrlPr>
                      </m:sSubPr>
                      <m:e>
                        <m:r>
                          <a:rPr lang="en-US" sz="4000" i="1">
                            <a:solidFill>
                              <a:schemeClr val="bg1"/>
                            </a:solidFill>
                            <a:latin typeface="Cambria Math" charset="0"/>
                            <a:ea typeface="Helvetica Neue Light"/>
                            <a:cs typeface="Helvetica Neue Light"/>
                            <a:sym typeface="Helvetica Neue Light"/>
                          </a:rPr>
                          <m:t>𝑆𝑅</m:t>
                        </m:r>
                      </m:e>
                      <m:sub>
                        <m:r>
                          <a:rPr lang="en-US" sz="4000" i="1">
                            <a:solidFill>
                              <a:schemeClr val="bg1"/>
                            </a:solidFill>
                            <a:latin typeface="Cambria Math" charset="0"/>
                            <a:ea typeface="Helvetica Neue Light"/>
                            <a:cs typeface="Helvetica Neue Light"/>
                            <a:sym typeface="Helvetica Neue Light"/>
                          </a:rPr>
                          <m:t>𝑖</m:t>
                        </m:r>
                      </m:sub>
                    </m:sSub>
                  </m:oMath>
                </a14:m>
                <a:r>
                  <a:rPr lang="en-US" sz="4000" dirty="0">
                    <a:solidFill>
                      <a:schemeClr val="bg1"/>
                    </a:solidFill>
                    <a:latin typeface="Helvetica Neue Light"/>
                    <a:ea typeface="Helvetica Neue Light"/>
                    <a:cs typeface="Helvetica Neue Light"/>
                    <a:sym typeface="Helvetica Neue Light"/>
                  </a:rPr>
                  <a:t> = </a:t>
                </a:r>
                <a14:m>
                  <m:oMath xmlns:m="http://schemas.openxmlformats.org/officeDocument/2006/math">
                    <m:f>
                      <m:fPr>
                        <m:ctrlPr>
                          <a:rPr lang="mr-IN" sz="4000" i="1">
                            <a:solidFill>
                              <a:schemeClr val="bg1"/>
                            </a:solidFill>
                            <a:latin typeface="Cambria Math" charset="0"/>
                            <a:ea typeface="Helvetica Neue Light"/>
                            <a:cs typeface="Helvetica Neue Light"/>
                            <a:sym typeface="Helvetica Neue Light"/>
                          </a:rPr>
                        </m:ctrlPr>
                      </m:fPr>
                      <m:num>
                        <m:sSub>
                          <m:sSubPr>
                            <m:ctrlPr>
                              <a:rPr lang="en-US" sz="4000" i="1">
                                <a:solidFill>
                                  <a:schemeClr val="bg1"/>
                                </a:solidFill>
                                <a:latin typeface="Cambria Math" charset="0"/>
                                <a:ea typeface="Helvetica Neue Light"/>
                                <a:cs typeface="Helvetica Neue Light"/>
                                <a:sym typeface="Helvetica Neue Light"/>
                              </a:rPr>
                            </m:ctrlPr>
                          </m:sSubPr>
                          <m:e>
                            <m:r>
                              <a:rPr lang="en-US" sz="4000" i="1">
                                <a:solidFill>
                                  <a:schemeClr val="bg1"/>
                                </a:solidFill>
                                <a:latin typeface="Cambria Math" charset="0"/>
                                <a:ea typeface="Helvetica Neue Light"/>
                                <a:cs typeface="Helvetica Neue Light"/>
                                <a:sym typeface="Helvetica Neue Light"/>
                              </a:rPr>
                              <m:t>𝑃</m:t>
                            </m:r>
                          </m:e>
                          <m:sub>
                            <m:r>
                              <a:rPr lang="en-US" sz="4000" i="1">
                                <a:solidFill>
                                  <a:schemeClr val="bg1"/>
                                </a:solidFill>
                                <a:latin typeface="Cambria Math" charset="0"/>
                                <a:ea typeface="Helvetica Neue Light"/>
                                <a:cs typeface="Helvetica Neue Light"/>
                                <a:sym typeface="Helvetica Neue Light"/>
                              </a:rPr>
                              <m:t>𝑖</m:t>
                            </m:r>
                          </m:sub>
                        </m:sSub>
                      </m:num>
                      <m:den>
                        <m:sSub>
                          <m:sSubPr>
                            <m:ctrlPr>
                              <a:rPr lang="en-US" sz="4000" i="1">
                                <a:solidFill>
                                  <a:schemeClr val="bg1"/>
                                </a:solidFill>
                                <a:latin typeface="Cambria Math" charset="0"/>
                                <a:ea typeface="Helvetica Neue Light"/>
                                <a:cs typeface="Helvetica Neue Light"/>
                                <a:sym typeface="Helvetica Neue Light"/>
                              </a:rPr>
                            </m:ctrlPr>
                          </m:sSubPr>
                          <m:e>
                            <m:r>
                              <a:rPr lang="en-US" sz="4000" i="1">
                                <a:solidFill>
                                  <a:schemeClr val="bg1"/>
                                </a:solidFill>
                                <a:latin typeface="Cambria Math" charset="0"/>
                                <a:ea typeface="Helvetica Neue Light"/>
                                <a:cs typeface="Helvetica Neue Light"/>
                                <a:sym typeface="Helvetica Neue Light"/>
                              </a:rPr>
                              <m:t>𝑁</m:t>
                            </m:r>
                          </m:e>
                          <m:sub>
                            <m:r>
                              <a:rPr lang="en-US" sz="4000" i="1">
                                <a:solidFill>
                                  <a:schemeClr val="bg1"/>
                                </a:solidFill>
                                <a:latin typeface="Cambria Math" charset="0"/>
                                <a:ea typeface="Helvetica Neue Light"/>
                                <a:cs typeface="Helvetica Neue Light"/>
                                <a:sym typeface="Helvetica Neue Light"/>
                              </a:rPr>
                              <m:t>𝑖</m:t>
                            </m:r>
                          </m:sub>
                        </m:sSub>
                        <m:r>
                          <a:rPr lang="en-US" sz="4000" i="1">
                            <a:solidFill>
                              <a:schemeClr val="bg1"/>
                            </a:solidFill>
                            <a:latin typeface="Cambria Math" charset="0"/>
                            <a:ea typeface="Cambria Math" charset="0"/>
                            <a:cs typeface="Cambria Math" charset="0"/>
                            <a:sym typeface="Helvetica Neue Light"/>
                          </a:rPr>
                          <m:t>±</m:t>
                        </m:r>
                        <m:sSub>
                          <m:sSubPr>
                            <m:ctrlPr>
                              <a:rPr lang="en-US" sz="4000" i="1">
                                <a:solidFill>
                                  <a:schemeClr val="bg1"/>
                                </a:solidFill>
                                <a:latin typeface="Cambria Math" charset="0"/>
                                <a:ea typeface="Cambria Math" charset="0"/>
                                <a:cs typeface="Cambria Math" charset="0"/>
                                <a:sym typeface="Helvetica Neue Light"/>
                              </a:rPr>
                            </m:ctrlPr>
                          </m:sSubPr>
                          <m:e>
                            <m:r>
                              <a:rPr lang="en-US" sz="4000" i="1">
                                <a:solidFill>
                                  <a:schemeClr val="bg1"/>
                                </a:solidFill>
                                <a:latin typeface="Cambria Math" charset="0"/>
                                <a:ea typeface="Cambria Math" charset="0"/>
                                <a:cs typeface="Cambria Math" charset="0"/>
                                <a:sym typeface="Helvetica Neue Light"/>
                              </a:rPr>
                              <m:t>𝑃</m:t>
                            </m:r>
                          </m:e>
                          <m:sub>
                            <m:r>
                              <a:rPr lang="en-US" sz="4000" i="1">
                                <a:solidFill>
                                  <a:schemeClr val="bg1"/>
                                </a:solidFill>
                                <a:latin typeface="Cambria Math" charset="0"/>
                                <a:ea typeface="Cambria Math" charset="0"/>
                                <a:cs typeface="Cambria Math" charset="0"/>
                                <a:sym typeface="Helvetica Neue Light"/>
                              </a:rPr>
                              <m:t>𝑖</m:t>
                            </m:r>
                          </m:sub>
                        </m:sSub>
                      </m:den>
                    </m:f>
                  </m:oMath>
                </a14:m>
                <a:endParaRPr lang="en-US" sz="4000" b="1" dirty="0">
                  <a:solidFill>
                    <a:schemeClr val="bg1"/>
                  </a:solidFill>
                </a:endParaRPr>
              </a:p>
              <a:p>
                <a:pPr lvl="0">
                  <a:buClr>
                    <a:schemeClr val="lt1"/>
                  </a:buClr>
                  <a:buSzPts val="4000"/>
                </a:pPr>
                <a:r>
                  <a:rPr lang="en-US" sz="4000" b="1" dirty="0" smtClean="0">
                    <a:solidFill>
                      <a:schemeClr val="bg1"/>
                    </a:solidFill>
                  </a:rPr>
                  <a:t>Example: </a:t>
                </a:r>
                <a:r>
                  <a:rPr lang="en-US" sz="4000" dirty="0" smtClean="0">
                    <a:solidFill>
                      <a:schemeClr val="bg1"/>
                    </a:solidFill>
                  </a:rPr>
                  <a:t>We</a:t>
                </a:r>
                <a:r>
                  <a:rPr lang="mr-IN" sz="4000" dirty="0" smtClean="0">
                    <a:solidFill>
                      <a:schemeClr val="bg1"/>
                    </a:solidFill>
                  </a:rPr>
                  <a:t>’</a:t>
                </a:r>
                <a:r>
                  <a:rPr lang="en-US" sz="4000" dirty="0" smtClean="0">
                    <a:solidFill>
                      <a:schemeClr val="bg1"/>
                    </a:solidFill>
                  </a:rPr>
                  <a:t>re building a model to predict customer churn. One of our features is Zip Code. In zip code 35234 there are 100 customers, and 10 of them churned. </a:t>
                </a:r>
              </a:p>
              <a:p>
                <a:pPr lvl="0">
                  <a:buClr>
                    <a:schemeClr val="lt1"/>
                  </a:buClr>
                  <a:buSzPts val="4000"/>
                </a:pPr>
                <a:endParaRPr lang="en-US" sz="4000" i="1" dirty="0" smtClean="0">
                  <a:solidFill>
                    <a:schemeClr val="bg1"/>
                  </a:solidFill>
                  <a:latin typeface="Cambria Math" charset="0"/>
                  <a:ea typeface="Helvetica Neue Light"/>
                  <a:cs typeface="Helvetica Neue Light"/>
                  <a:sym typeface="Helvetica Neue Light"/>
                </a:endParaRPr>
              </a:p>
              <a:p>
                <a:pPr lvl="0">
                  <a:buClr>
                    <a:schemeClr val="lt1"/>
                  </a:buClr>
                  <a:buSzPts val="4000"/>
                </a:pPr>
                <a:endParaRPr lang="en-US" sz="4000" dirty="0">
                  <a:solidFill>
                    <a:schemeClr val="bg1"/>
                  </a:solidFill>
                </a:endParaRPr>
              </a:p>
              <a:p>
                <a:pPr lvl="0">
                  <a:buClr>
                    <a:schemeClr val="lt1"/>
                  </a:buClr>
                  <a:buSzPts val="4000"/>
                </a:pPr>
                <a:r>
                  <a:rPr lang="en-US" sz="4000" dirty="0" smtClean="0">
                    <a:solidFill>
                      <a:schemeClr val="bg1"/>
                    </a:solidFill>
                  </a:rPr>
                  <a:t>Therefore, </a:t>
                </a:r>
                <a14:m>
                  <m:oMath xmlns:m="http://schemas.openxmlformats.org/officeDocument/2006/math">
                    <m:sSub>
                      <m:sSubPr>
                        <m:ctrlPr>
                          <a:rPr lang="en-US" sz="4000" i="1" smtClean="0">
                            <a:solidFill>
                              <a:schemeClr val="bg1"/>
                            </a:solidFill>
                            <a:latin typeface="Cambria Math" charset="0"/>
                          </a:rPr>
                        </m:ctrlPr>
                      </m:sSubPr>
                      <m:e>
                        <m:r>
                          <a:rPr lang="en-US" sz="4000" b="0" i="1" smtClean="0">
                            <a:solidFill>
                              <a:schemeClr val="bg1"/>
                            </a:solidFill>
                            <a:latin typeface="Cambria Math" charset="0"/>
                          </a:rPr>
                          <m:t>𝑃</m:t>
                        </m:r>
                      </m:e>
                      <m:sub>
                        <m:r>
                          <a:rPr lang="en-US" sz="4000" b="0" i="1" smtClean="0">
                            <a:solidFill>
                              <a:schemeClr val="bg1"/>
                            </a:solidFill>
                            <a:latin typeface="Cambria Math" charset="0"/>
                          </a:rPr>
                          <m:t>𝑖</m:t>
                        </m:r>
                      </m:sub>
                    </m:sSub>
                    <m:r>
                      <a:rPr lang="en-US" sz="4000" b="0" i="1" smtClean="0">
                        <a:solidFill>
                          <a:schemeClr val="bg1"/>
                        </a:solidFill>
                        <a:latin typeface="Cambria Math" charset="0"/>
                      </a:rPr>
                      <m:t>=10</m:t>
                    </m:r>
                  </m:oMath>
                </a14:m>
                <a:r>
                  <a:rPr lang="en-US" sz="4000" dirty="0" smtClean="0">
                    <a:solidFill>
                      <a:schemeClr val="bg1"/>
                    </a:solidFill>
                  </a:rPr>
                  <a:t> and </a:t>
                </a:r>
                <a14:m>
                  <m:oMath xmlns:m="http://schemas.openxmlformats.org/officeDocument/2006/math">
                    <m:sSub>
                      <m:sSubPr>
                        <m:ctrlPr>
                          <a:rPr lang="en-US" sz="4000" i="1" smtClean="0">
                            <a:solidFill>
                              <a:schemeClr val="bg1"/>
                            </a:solidFill>
                            <a:latin typeface="Cambria Math" charset="0"/>
                          </a:rPr>
                        </m:ctrlPr>
                      </m:sSubPr>
                      <m:e>
                        <m:r>
                          <a:rPr lang="en-US" sz="4000" b="0" i="1" smtClean="0">
                            <a:solidFill>
                              <a:schemeClr val="bg1"/>
                            </a:solidFill>
                            <a:latin typeface="Cambria Math" charset="0"/>
                          </a:rPr>
                          <m:t>𝑁</m:t>
                        </m:r>
                      </m:e>
                      <m:sub>
                        <m:r>
                          <a:rPr lang="en-US" sz="4000" b="0" i="1" smtClean="0">
                            <a:solidFill>
                              <a:schemeClr val="bg1"/>
                            </a:solidFill>
                            <a:latin typeface="Cambria Math" charset="0"/>
                          </a:rPr>
                          <m:t>𝑖</m:t>
                        </m:r>
                      </m:sub>
                    </m:sSub>
                  </m:oMath>
                </a14:m>
                <a:r>
                  <a:rPr lang="en-US" sz="4000" dirty="0" smtClean="0">
                    <a:solidFill>
                      <a:schemeClr val="bg1"/>
                    </a:solidFill>
                  </a:rPr>
                  <a:t> = 90. </a:t>
                </a:r>
              </a:p>
              <a:p>
                <a:pPr lvl="0">
                  <a:buClr>
                    <a:schemeClr val="lt1"/>
                  </a:buClr>
                  <a:buSzPts val="4000"/>
                </a:pPr>
                <a:endParaRPr lang="en-US" sz="4000" dirty="0">
                  <a:solidFill>
                    <a:schemeClr val="bg1"/>
                  </a:solidFill>
                </a:endParaRPr>
              </a:p>
              <a:p>
                <a:pPr lvl="0">
                  <a:buClr>
                    <a:schemeClr val="lt1"/>
                  </a:buClr>
                  <a:buSzPts val="4000"/>
                </a:pPr>
                <a:r>
                  <a:rPr lang="en-US" sz="4000" dirty="0" smtClean="0">
                    <a:solidFill>
                      <a:schemeClr val="bg1"/>
                    </a:solidFill>
                  </a:rPr>
                  <a:t>Supervised ratio in zip code 352434 =  .10 </a:t>
                </a:r>
              </a:p>
            </p:txBody>
          </p:sp>
        </mc:Choice>
        <mc:Fallback>
          <p:sp>
            <p:nvSpPr>
              <p:cNvPr id="1031" name="Shape 1031"/>
              <p:cNvSpPr txBox="1">
                <a:spLocks noRot="1" noChangeAspect="1" noMove="1" noResize="1" noEditPoints="1" noAdjustHandles="1" noChangeArrowheads="1" noChangeShapeType="1" noTextEdit="1"/>
              </p:cNvSpPr>
              <p:nvPr/>
            </p:nvSpPr>
            <p:spPr>
              <a:xfrm>
                <a:off x="1285875" y="3509791"/>
                <a:ext cx="21482685" cy="8638902"/>
              </a:xfrm>
              <a:prstGeom prst="rect">
                <a:avLst/>
              </a:prstGeom>
              <a:blipFill rotWithShape="0">
                <a:blip r:embed="rId3"/>
                <a:stretch>
                  <a:fillRect l="-110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0211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Shape 1030"/>
          <p:cNvSpPr txBox="1"/>
          <p:nvPr/>
        </p:nvSpPr>
        <p:spPr>
          <a:xfrm>
            <a:off x="1285874" y="898921"/>
            <a:ext cx="15054793"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4770"/>
              <a:buFont typeface="Helvetica Neue"/>
              <a:buNone/>
            </a:pPr>
            <a:r>
              <a:rPr lang="en-US" sz="5400" b="1" i="0" u="none" strike="noStrike" cap="none" dirty="0" smtClean="0">
                <a:solidFill>
                  <a:schemeClr val="bg1"/>
                </a:solidFill>
                <a:latin typeface="Lato Black" panose="020B0604020202020204" charset="0"/>
                <a:ea typeface="Helvetica Neue"/>
                <a:cs typeface="Helvetica Neue"/>
                <a:sym typeface="Helvetica Neue"/>
              </a:rPr>
              <a:t>Types of Feature Engineering Approaches </a:t>
            </a:r>
            <a:r>
              <a:rPr lang="mr-IN" sz="5400" b="1" i="0" u="none" strike="noStrike" cap="none" dirty="0" smtClean="0">
                <a:solidFill>
                  <a:schemeClr val="bg1"/>
                </a:solidFill>
                <a:latin typeface="Lato Black" panose="020B0604020202020204" charset="0"/>
                <a:ea typeface="Helvetica Neue"/>
                <a:cs typeface="Helvetica Neue"/>
                <a:sym typeface="Helvetica Neue"/>
              </a:rPr>
              <a:t>–</a:t>
            </a:r>
            <a:r>
              <a:rPr lang="en-US" sz="5400" b="1" i="0" u="none" strike="noStrike" cap="none" dirty="0" smtClean="0">
                <a:solidFill>
                  <a:schemeClr val="bg1"/>
                </a:solidFill>
                <a:latin typeface="Lato Black" panose="020B0604020202020204" charset="0"/>
                <a:ea typeface="Helvetica Neue"/>
                <a:cs typeface="Helvetica Neue"/>
                <a:sym typeface="Helvetica Neue"/>
              </a:rPr>
              <a:t> Categorical Features</a:t>
            </a:r>
            <a:endParaRPr sz="5400" dirty="0">
              <a:solidFill>
                <a:schemeClr val="bg1"/>
              </a:solidFill>
              <a:latin typeface="Lato Black" panose="020B0604020202020204" charset="0"/>
            </a:endParaRPr>
          </a:p>
        </p:txBody>
      </p:sp>
      <mc:AlternateContent xmlns:mc="http://schemas.openxmlformats.org/markup-compatibility/2006">
        <mc:Choice xmlns:a14="http://schemas.microsoft.com/office/drawing/2010/main" Requires="a14">
          <p:sp>
            <p:nvSpPr>
              <p:cNvPr id="1031" name="Shape 1031"/>
              <p:cNvSpPr txBox="1"/>
              <p:nvPr/>
            </p:nvSpPr>
            <p:spPr>
              <a:xfrm>
                <a:off x="1285875" y="3509791"/>
                <a:ext cx="21482685" cy="8638902"/>
              </a:xfrm>
              <a:prstGeom prst="rect">
                <a:avLst/>
              </a:prstGeom>
              <a:noFill/>
              <a:ln>
                <a:noFill/>
              </a:ln>
            </p:spPr>
            <p:txBody>
              <a:bodyPr spcFirstLastPara="1" wrap="square" lIns="71425" tIns="71425" rIns="71425" bIns="71425" anchor="ctr" anchorCtr="0">
                <a:noAutofit/>
              </a:bodyPr>
              <a:lstStyle/>
              <a:p>
                <a:pPr lvl="0">
                  <a:buClr>
                    <a:schemeClr val="lt1"/>
                  </a:buClr>
                  <a:buSzPts val="4000"/>
                </a:pPr>
                <a:endParaRPr lang="en-US" sz="4000" b="1" i="1" u="sng" dirty="0" smtClean="0">
                  <a:solidFill>
                    <a:schemeClr val="bg1"/>
                  </a:solidFill>
                </a:endParaRPr>
              </a:p>
              <a:p>
                <a:pPr lvl="0">
                  <a:buClr>
                    <a:schemeClr val="lt1"/>
                  </a:buClr>
                  <a:buSzPts val="4000"/>
                </a:pPr>
                <a:r>
                  <a:rPr lang="en-US" sz="4000" b="1" i="1" u="sng" dirty="0" smtClean="0">
                    <a:solidFill>
                      <a:schemeClr val="bg1"/>
                    </a:solidFill>
                  </a:rPr>
                  <a:t>Weight of Evidence:</a:t>
                </a:r>
                <a:r>
                  <a:rPr lang="en-US" sz="4000" dirty="0" smtClean="0">
                    <a:solidFill>
                      <a:schemeClr val="bg1"/>
                    </a:solidFill>
                  </a:rPr>
                  <a:t> This feature develops a monotonic relationship with the response variable and has been used in credit scoring for categorical variables.  When deploying a model with a Weight of Evidence predictor on new data, the model will first run through the initial set of predictions and output the response variable. From that response variable, the weight of evidence variable can then be calculated.</a:t>
                </a:r>
              </a:p>
              <a:p>
                <a:pPr lvl="0">
                  <a:buClr>
                    <a:schemeClr val="lt1"/>
                  </a:buClr>
                  <a:buSzPts val="4000"/>
                </a:pPr>
                <a:endParaRPr lang="en-US" sz="4000" dirty="0">
                  <a:solidFill>
                    <a:schemeClr val="bg1"/>
                  </a:solidFill>
                </a:endParaRPr>
              </a:p>
              <a:p>
                <a:pPr lvl="0" algn="ctr">
                  <a:buClr>
                    <a:schemeClr val="lt1"/>
                  </a:buClr>
                  <a:buSzPts val="4000"/>
                </a:pPr>
                <a14:m>
                  <m:oMath xmlns:m="http://schemas.openxmlformats.org/officeDocument/2006/math">
                    <m:r>
                      <a:rPr lang="en-US" sz="4000" b="0" i="1" smtClean="0">
                        <a:solidFill>
                          <a:schemeClr val="bg1"/>
                        </a:solidFill>
                        <a:latin typeface="Cambria Math" charset="0"/>
                        <a:ea typeface="Helvetica Neue Light"/>
                        <a:cs typeface="Helvetica Neue Light"/>
                        <a:sym typeface="Helvetica Neue Light"/>
                      </a:rPr>
                      <m:t>𝑊𝑂𝐸</m:t>
                    </m:r>
                  </m:oMath>
                </a14:m>
                <a:r>
                  <a:rPr lang="en-US" sz="4000" dirty="0">
                    <a:solidFill>
                      <a:schemeClr val="bg1"/>
                    </a:solidFill>
                    <a:latin typeface="Helvetica Neue Light"/>
                    <a:ea typeface="Helvetica Neue Light"/>
                    <a:cs typeface="Helvetica Neue Light"/>
                    <a:sym typeface="Helvetica Neue Light"/>
                  </a:rPr>
                  <a:t> </a:t>
                </a:r>
                <a:r>
                  <a:rPr lang="en-US" sz="4000" dirty="0" smtClean="0">
                    <a:solidFill>
                      <a:schemeClr val="bg1"/>
                    </a:solidFill>
                    <a:latin typeface="Helvetica Neue Light"/>
                    <a:ea typeface="Helvetica Neue Light"/>
                    <a:cs typeface="Helvetica Neue Light"/>
                    <a:sym typeface="Helvetica Neue Light"/>
                  </a:rPr>
                  <a:t>=</a:t>
                </a:r>
                <a14:m>
                  <m:oMath xmlns:m="http://schemas.openxmlformats.org/officeDocument/2006/math">
                    <m:r>
                      <m:rPr>
                        <m:sty m:val="p"/>
                      </m:rPr>
                      <a:rPr lang="en-US" sz="4000">
                        <a:solidFill>
                          <a:schemeClr val="bg1"/>
                        </a:solidFill>
                        <a:latin typeface="Cambria Math" charset="0"/>
                        <a:ea typeface="Helvetica Neue Light"/>
                        <a:cs typeface="Helvetica Neue Light"/>
                        <a:sym typeface="Helvetica Neue Light"/>
                      </a:rPr>
                      <m:t>ln</m:t>
                    </m:r>
                    <m:d>
                      <m:dPr>
                        <m:ctrlPr>
                          <a:rPr lang="mr-IN" sz="4000" i="1">
                            <a:solidFill>
                              <a:schemeClr val="bg1"/>
                            </a:solidFill>
                            <a:latin typeface="Cambria Math" charset="0"/>
                            <a:ea typeface="Helvetica Neue Light"/>
                            <a:cs typeface="Helvetica Neue Light"/>
                            <a:sym typeface="Helvetica Neue Light"/>
                          </a:rPr>
                        </m:ctrlPr>
                      </m:dPr>
                      <m:e>
                        <m:f>
                          <m:fPr>
                            <m:ctrlPr>
                              <a:rPr lang="mr-IN" sz="4000" i="1">
                                <a:solidFill>
                                  <a:schemeClr val="bg1"/>
                                </a:solidFill>
                                <a:latin typeface="Cambria Math" charset="0"/>
                                <a:ea typeface="Helvetica Neue Light"/>
                                <a:cs typeface="Helvetica Neue Light"/>
                                <a:sym typeface="Helvetica Neue Light"/>
                              </a:rPr>
                            </m:ctrlPr>
                          </m:fPr>
                          <m:num>
                            <m:f>
                              <m:fPr>
                                <m:ctrlPr>
                                  <a:rPr lang="mr-IN" sz="4000" i="1">
                                    <a:solidFill>
                                      <a:schemeClr val="bg1"/>
                                    </a:solidFill>
                                    <a:latin typeface="Cambria Math" charset="0"/>
                                    <a:ea typeface="Helvetica Neue Light"/>
                                    <a:cs typeface="Helvetica Neue Light"/>
                                    <a:sym typeface="Helvetica Neue Light"/>
                                  </a:rPr>
                                </m:ctrlPr>
                              </m:fPr>
                              <m:num>
                                <m:sSub>
                                  <m:sSubPr>
                                    <m:ctrlPr>
                                      <a:rPr lang="en-US" sz="4000" i="1">
                                        <a:solidFill>
                                          <a:schemeClr val="bg1"/>
                                        </a:solidFill>
                                        <a:latin typeface="Cambria Math" charset="0"/>
                                        <a:ea typeface="Helvetica Neue Light"/>
                                        <a:cs typeface="Helvetica Neue Light"/>
                                        <a:sym typeface="Helvetica Neue Light"/>
                                      </a:rPr>
                                    </m:ctrlPr>
                                  </m:sSubPr>
                                  <m:e>
                                    <m:r>
                                      <a:rPr lang="en-US" sz="4000" i="1">
                                        <a:solidFill>
                                          <a:schemeClr val="bg1"/>
                                        </a:solidFill>
                                        <a:latin typeface="Cambria Math" charset="0"/>
                                        <a:ea typeface="Helvetica Neue Light"/>
                                        <a:cs typeface="Helvetica Neue Light"/>
                                        <a:sym typeface="Helvetica Neue Light"/>
                                      </a:rPr>
                                      <m:t>𝑃</m:t>
                                    </m:r>
                                  </m:e>
                                  <m:sub>
                                    <m:r>
                                      <a:rPr lang="en-US" sz="4000" i="1">
                                        <a:solidFill>
                                          <a:schemeClr val="bg1"/>
                                        </a:solidFill>
                                        <a:latin typeface="Cambria Math" charset="0"/>
                                        <a:ea typeface="Helvetica Neue Light"/>
                                        <a:cs typeface="Helvetica Neue Light"/>
                                        <a:sym typeface="Helvetica Neue Light"/>
                                      </a:rPr>
                                      <m:t>𝑖</m:t>
                                    </m:r>
                                  </m:sub>
                                </m:sSub>
                              </m:num>
                              <m:den>
                                <m:r>
                                  <a:rPr lang="en-US" sz="4000" i="1">
                                    <a:solidFill>
                                      <a:schemeClr val="bg1"/>
                                    </a:solidFill>
                                    <a:latin typeface="Cambria Math" charset="0"/>
                                    <a:ea typeface="Helvetica Neue Light"/>
                                    <a:cs typeface="Helvetica Neue Light"/>
                                    <a:sym typeface="Helvetica Neue Light"/>
                                  </a:rPr>
                                  <m:t>𝑇𝑃</m:t>
                                </m:r>
                              </m:den>
                            </m:f>
                          </m:num>
                          <m:den>
                            <m:f>
                              <m:fPr>
                                <m:ctrlPr>
                                  <a:rPr lang="mr-IN" sz="4000" i="1">
                                    <a:solidFill>
                                      <a:schemeClr val="bg1"/>
                                    </a:solidFill>
                                    <a:latin typeface="Cambria Math" charset="0"/>
                                    <a:ea typeface="Helvetica Neue Light"/>
                                    <a:cs typeface="Helvetica Neue Light"/>
                                    <a:sym typeface="Helvetica Neue Light"/>
                                  </a:rPr>
                                </m:ctrlPr>
                              </m:fPr>
                              <m:num>
                                <m:sSub>
                                  <m:sSubPr>
                                    <m:ctrlPr>
                                      <a:rPr lang="en-US" sz="4000" i="1">
                                        <a:solidFill>
                                          <a:schemeClr val="bg1"/>
                                        </a:solidFill>
                                        <a:latin typeface="Cambria Math" charset="0"/>
                                        <a:ea typeface="Helvetica Neue Light"/>
                                        <a:cs typeface="Helvetica Neue Light"/>
                                        <a:sym typeface="Helvetica Neue Light"/>
                                      </a:rPr>
                                    </m:ctrlPr>
                                  </m:sSubPr>
                                  <m:e>
                                    <m:r>
                                      <a:rPr lang="en-US" sz="4000" i="1">
                                        <a:solidFill>
                                          <a:schemeClr val="bg1"/>
                                        </a:solidFill>
                                        <a:latin typeface="Cambria Math" charset="0"/>
                                        <a:ea typeface="Helvetica Neue Light"/>
                                        <a:cs typeface="Helvetica Neue Light"/>
                                        <a:sym typeface="Helvetica Neue Light"/>
                                      </a:rPr>
                                      <m:t>𝑁</m:t>
                                    </m:r>
                                  </m:e>
                                  <m:sub>
                                    <m:r>
                                      <a:rPr lang="en-US" sz="4000" i="1">
                                        <a:solidFill>
                                          <a:schemeClr val="bg1"/>
                                        </a:solidFill>
                                        <a:latin typeface="Cambria Math" charset="0"/>
                                        <a:ea typeface="Helvetica Neue Light"/>
                                        <a:cs typeface="Helvetica Neue Light"/>
                                        <a:sym typeface="Helvetica Neue Light"/>
                                      </a:rPr>
                                      <m:t>𝑖</m:t>
                                    </m:r>
                                  </m:sub>
                                </m:sSub>
                              </m:num>
                              <m:den>
                                <m:r>
                                  <a:rPr lang="en-US" sz="4000" i="1">
                                    <a:solidFill>
                                      <a:schemeClr val="bg1"/>
                                    </a:solidFill>
                                    <a:latin typeface="Cambria Math" charset="0"/>
                                    <a:ea typeface="Helvetica Neue Light"/>
                                    <a:cs typeface="Helvetica Neue Light"/>
                                    <a:sym typeface="Helvetica Neue Light"/>
                                  </a:rPr>
                                  <m:t>𝑇𝑁</m:t>
                                </m:r>
                              </m:den>
                            </m:f>
                          </m:den>
                        </m:f>
                      </m:e>
                    </m:d>
                  </m:oMath>
                </a14:m>
                <a:endParaRPr lang="en-US" sz="4000" dirty="0" smtClean="0">
                  <a:solidFill>
                    <a:schemeClr val="bg1"/>
                  </a:solidFill>
                </a:endParaRPr>
              </a:p>
              <a:p>
                <a:pPr lvl="0" algn="ctr">
                  <a:buClr>
                    <a:schemeClr val="lt1"/>
                  </a:buClr>
                  <a:buSzPts val="4000"/>
                </a:pPr>
                <a:r>
                  <a:rPr lang="en-US" sz="1800" b="1" i="1" dirty="0" smtClean="0">
                    <a:solidFill>
                      <a:schemeClr val="bg1"/>
                    </a:solidFill>
                  </a:rPr>
                  <a:t>Note: TP = Total Positive, TN = Total Negative</a:t>
                </a:r>
                <a:endParaRPr lang="en-US" sz="1800" b="1" i="1" dirty="0">
                  <a:solidFill>
                    <a:schemeClr val="bg1"/>
                  </a:solidFill>
                </a:endParaRPr>
              </a:p>
            </p:txBody>
          </p:sp>
        </mc:Choice>
        <mc:Fallback>
          <p:sp>
            <p:nvSpPr>
              <p:cNvPr id="1031" name="Shape 1031"/>
              <p:cNvSpPr txBox="1">
                <a:spLocks noRot="1" noChangeAspect="1" noMove="1" noResize="1" noEditPoints="1" noAdjustHandles="1" noChangeArrowheads="1" noChangeShapeType="1" noTextEdit="1"/>
              </p:cNvSpPr>
              <p:nvPr/>
            </p:nvSpPr>
            <p:spPr>
              <a:xfrm>
                <a:off x="1285875" y="3509791"/>
                <a:ext cx="21482685" cy="8638902"/>
              </a:xfrm>
              <a:prstGeom prst="rect">
                <a:avLst/>
              </a:prstGeom>
              <a:blipFill rotWithShape="0">
                <a:blip r:embed="rId3"/>
                <a:stretch>
                  <a:fillRect l="-110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290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Shape 1030"/>
          <p:cNvSpPr txBox="1"/>
          <p:nvPr/>
        </p:nvSpPr>
        <p:spPr>
          <a:xfrm>
            <a:off x="1285874" y="898921"/>
            <a:ext cx="15054793" cy="1480212"/>
          </a:xfrm>
          <a:prstGeom prst="rect">
            <a:avLst/>
          </a:prstGeom>
          <a:noFill/>
          <a:ln>
            <a:noFill/>
          </a:ln>
        </p:spPr>
        <p:txBody>
          <a:bodyPr spcFirstLastPara="1" wrap="square" lIns="71425" tIns="71425" rIns="71425" bIns="71425" anchor="t" anchorCtr="0">
            <a:noAutofit/>
          </a:bodyPr>
          <a:lstStyle/>
          <a:p>
            <a:pPr marL="0" marR="0" lvl="0" indent="0" algn="l" rtl="0">
              <a:lnSpc>
                <a:spcPct val="100000"/>
              </a:lnSpc>
              <a:spcBef>
                <a:spcPts val="0"/>
              </a:spcBef>
              <a:spcAft>
                <a:spcPts val="0"/>
              </a:spcAft>
              <a:buClr>
                <a:srgbClr val="F48F14"/>
              </a:buClr>
              <a:buSzPts val="4770"/>
              <a:buFont typeface="Helvetica Neue"/>
              <a:buNone/>
            </a:pPr>
            <a:r>
              <a:rPr lang="en-US" sz="5400" b="1" i="0" u="none" strike="noStrike" cap="none" dirty="0" smtClean="0">
                <a:solidFill>
                  <a:schemeClr val="bg1"/>
                </a:solidFill>
                <a:latin typeface="Lato Black" panose="020B0604020202020204" charset="0"/>
                <a:ea typeface="Helvetica Neue"/>
                <a:cs typeface="Helvetica Neue"/>
                <a:sym typeface="Helvetica Neue"/>
              </a:rPr>
              <a:t>Types of Feature Engineering Approaches </a:t>
            </a:r>
            <a:r>
              <a:rPr lang="mr-IN" sz="5400" b="1" i="0" u="none" strike="noStrike" cap="none" dirty="0" smtClean="0">
                <a:solidFill>
                  <a:schemeClr val="bg1"/>
                </a:solidFill>
                <a:latin typeface="Lato Black" panose="020B0604020202020204" charset="0"/>
                <a:ea typeface="Helvetica Neue"/>
                <a:cs typeface="Helvetica Neue"/>
                <a:sym typeface="Helvetica Neue"/>
              </a:rPr>
              <a:t>–</a:t>
            </a:r>
            <a:r>
              <a:rPr lang="en-US" sz="5400" b="1" i="0" u="none" strike="noStrike" cap="none" dirty="0" smtClean="0">
                <a:solidFill>
                  <a:schemeClr val="bg1"/>
                </a:solidFill>
                <a:latin typeface="Lato Black" panose="020B0604020202020204" charset="0"/>
                <a:ea typeface="Helvetica Neue"/>
                <a:cs typeface="Helvetica Neue"/>
                <a:sym typeface="Helvetica Neue"/>
              </a:rPr>
              <a:t> Categorical Features</a:t>
            </a:r>
            <a:endParaRPr sz="5400" dirty="0">
              <a:solidFill>
                <a:schemeClr val="bg1"/>
              </a:solidFill>
              <a:latin typeface="Lato Black" panose="020B0604020202020204" charset="0"/>
            </a:endParaRPr>
          </a:p>
        </p:txBody>
      </p:sp>
      <mc:AlternateContent xmlns:mc="http://schemas.openxmlformats.org/markup-compatibility/2006">
        <mc:Choice xmlns:a14="http://schemas.microsoft.com/office/drawing/2010/main" Requires="a14">
          <p:sp>
            <p:nvSpPr>
              <p:cNvPr id="1031" name="Shape 1031"/>
              <p:cNvSpPr txBox="1"/>
              <p:nvPr/>
            </p:nvSpPr>
            <p:spPr>
              <a:xfrm>
                <a:off x="1285875" y="3509791"/>
                <a:ext cx="21482685" cy="8638902"/>
              </a:xfrm>
              <a:prstGeom prst="rect">
                <a:avLst/>
              </a:prstGeom>
              <a:noFill/>
              <a:ln>
                <a:noFill/>
              </a:ln>
            </p:spPr>
            <p:txBody>
              <a:bodyPr spcFirstLastPara="1" wrap="square" lIns="71425" tIns="71425" rIns="71425" bIns="71425" anchor="ctr" anchorCtr="0">
                <a:noAutofit/>
              </a:bodyPr>
              <a:lstStyle/>
              <a:p>
                <a:pPr lvl="0">
                  <a:buClr>
                    <a:schemeClr val="lt1"/>
                  </a:buClr>
                  <a:buSzPts val="4000"/>
                </a:pPr>
                <a:endParaRPr lang="en-US" sz="4000" b="1" i="1" u="sng" dirty="0" smtClean="0">
                  <a:solidFill>
                    <a:schemeClr val="bg1"/>
                  </a:solidFill>
                </a:endParaRPr>
              </a:p>
              <a:p>
                <a:pPr lvl="0">
                  <a:buClr>
                    <a:schemeClr val="lt1"/>
                  </a:buClr>
                  <a:buSzPts val="4000"/>
                </a:pPr>
                <a:r>
                  <a:rPr lang="en-US" sz="4000" b="1" dirty="0" smtClean="0">
                    <a:solidFill>
                      <a:schemeClr val="bg1"/>
                    </a:solidFill>
                  </a:rPr>
                  <a:t>Weight of Evidence Example: </a:t>
                </a:r>
                <a:r>
                  <a:rPr lang="en-US" sz="4000" dirty="0" smtClean="0">
                    <a:solidFill>
                      <a:schemeClr val="bg1"/>
                    </a:solidFill>
                  </a:rPr>
                  <a:t>Sticking with the customer churn model, zip code 35234 has 100 customers and the prediction of churn is the response variable.  After running the model, we had 10 predictions of those 100 customers will churn in 35234. In total across all zip codes, our model predicted 1,000 customers will churn and 10,000 will not churn. So, can we convert the zip code column to represent if the count of customers who will churn will be above or below average for a given zip code?</a:t>
                </a:r>
              </a:p>
              <a:p>
                <a:pPr lvl="0">
                  <a:buClr>
                    <a:schemeClr val="lt1"/>
                  </a:buClr>
                  <a:buSzPts val="4000"/>
                </a:pPr>
                <a:endParaRPr lang="en-US" sz="4000" i="1" dirty="0" smtClean="0">
                  <a:solidFill>
                    <a:schemeClr val="bg1"/>
                  </a:solidFill>
                  <a:latin typeface="Cambria Math" charset="0"/>
                  <a:ea typeface="Helvetica Neue Light"/>
                  <a:cs typeface="Helvetica Neue Light"/>
                  <a:sym typeface="Helvetica Neue Light"/>
                </a:endParaRPr>
              </a:p>
              <a:p>
                <a:pPr lvl="0">
                  <a:buClr>
                    <a:schemeClr val="lt1"/>
                  </a:buClr>
                  <a:buSzPts val="4000"/>
                </a:pPr>
                <a:r>
                  <a:rPr lang="en-US" sz="4000" dirty="0" smtClean="0">
                    <a:solidFill>
                      <a:schemeClr val="bg1"/>
                    </a:solidFill>
                  </a:rPr>
                  <a:t>Therefore, </a:t>
                </a:r>
                <a14:m>
                  <m:oMath xmlns:m="http://schemas.openxmlformats.org/officeDocument/2006/math">
                    <m:sSub>
                      <m:sSubPr>
                        <m:ctrlPr>
                          <a:rPr lang="en-US" sz="4000" i="1" smtClean="0">
                            <a:solidFill>
                              <a:schemeClr val="bg1"/>
                            </a:solidFill>
                            <a:latin typeface="Cambria Math" charset="0"/>
                          </a:rPr>
                        </m:ctrlPr>
                      </m:sSubPr>
                      <m:e>
                        <m:r>
                          <a:rPr lang="en-US" sz="4000" b="0" i="1" smtClean="0">
                            <a:solidFill>
                              <a:schemeClr val="bg1"/>
                            </a:solidFill>
                            <a:latin typeface="Cambria Math" charset="0"/>
                          </a:rPr>
                          <m:t>𝑃</m:t>
                        </m:r>
                      </m:e>
                      <m:sub>
                        <m:r>
                          <a:rPr lang="en-US" sz="4000" b="0" i="1" smtClean="0">
                            <a:solidFill>
                              <a:schemeClr val="bg1"/>
                            </a:solidFill>
                            <a:latin typeface="Cambria Math" charset="0"/>
                          </a:rPr>
                          <m:t>𝑖</m:t>
                        </m:r>
                      </m:sub>
                    </m:sSub>
                    <m:r>
                      <a:rPr lang="en-US" sz="4000" b="0" i="1" smtClean="0">
                        <a:solidFill>
                          <a:schemeClr val="bg1"/>
                        </a:solidFill>
                        <a:latin typeface="Cambria Math" charset="0"/>
                      </a:rPr>
                      <m:t>=10</m:t>
                    </m:r>
                  </m:oMath>
                </a14:m>
                <a:r>
                  <a:rPr lang="en-US" sz="4000" dirty="0" smtClean="0">
                    <a:solidFill>
                      <a:schemeClr val="bg1"/>
                    </a:solidFill>
                  </a:rPr>
                  <a:t>, TP = 1,000, TN = 10,000 and </a:t>
                </a:r>
                <a14:m>
                  <m:oMath xmlns:m="http://schemas.openxmlformats.org/officeDocument/2006/math">
                    <m:sSub>
                      <m:sSubPr>
                        <m:ctrlPr>
                          <a:rPr lang="en-US" sz="4000" i="1" smtClean="0">
                            <a:solidFill>
                              <a:schemeClr val="bg1"/>
                            </a:solidFill>
                            <a:latin typeface="Cambria Math" charset="0"/>
                          </a:rPr>
                        </m:ctrlPr>
                      </m:sSubPr>
                      <m:e>
                        <m:r>
                          <a:rPr lang="en-US" sz="4000" b="0" i="1" smtClean="0">
                            <a:solidFill>
                              <a:schemeClr val="bg1"/>
                            </a:solidFill>
                            <a:latin typeface="Cambria Math" charset="0"/>
                          </a:rPr>
                          <m:t>𝑁</m:t>
                        </m:r>
                      </m:e>
                      <m:sub>
                        <m:r>
                          <a:rPr lang="en-US" sz="4000" b="0" i="1" smtClean="0">
                            <a:solidFill>
                              <a:schemeClr val="bg1"/>
                            </a:solidFill>
                            <a:latin typeface="Cambria Math" charset="0"/>
                          </a:rPr>
                          <m:t>𝑖</m:t>
                        </m:r>
                      </m:sub>
                    </m:sSub>
                  </m:oMath>
                </a14:m>
                <a:r>
                  <a:rPr lang="en-US" sz="4000" dirty="0" smtClean="0">
                    <a:solidFill>
                      <a:schemeClr val="bg1"/>
                    </a:solidFill>
                  </a:rPr>
                  <a:t> = 90. </a:t>
                </a:r>
              </a:p>
              <a:p>
                <a:pPr lvl="0">
                  <a:buClr>
                    <a:schemeClr val="lt1"/>
                  </a:buClr>
                  <a:buSzPts val="4000"/>
                </a:pPr>
                <a:endParaRPr lang="en-US" sz="4000" dirty="0">
                  <a:solidFill>
                    <a:schemeClr val="bg1"/>
                  </a:solidFill>
                </a:endParaRPr>
              </a:p>
              <a:p>
                <a:pPr lvl="0">
                  <a:buClr>
                    <a:schemeClr val="lt1"/>
                  </a:buClr>
                  <a:buSzPts val="4000"/>
                </a:pPr>
                <a:r>
                  <a:rPr lang="en-US" sz="4000" dirty="0" smtClean="0">
                    <a:solidFill>
                      <a:schemeClr val="bg1"/>
                    </a:solidFill>
                  </a:rPr>
                  <a:t>Weight </a:t>
                </a:r>
                <a:r>
                  <a:rPr lang="en-US" sz="4000" dirty="0">
                    <a:solidFill>
                      <a:schemeClr val="bg1"/>
                    </a:solidFill>
                  </a:rPr>
                  <a:t>of Evidence </a:t>
                </a:r>
                <a:r>
                  <a:rPr lang="en-US" sz="4000" dirty="0" smtClean="0">
                    <a:solidFill>
                      <a:schemeClr val="bg1"/>
                    </a:solidFill>
                  </a:rPr>
                  <a:t>Value for zip code 35324  = </a:t>
                </a:r>
                <a:r>
                  <a:rPr lang="en-US" sz="4000" dirty="0">
                    <a:solidFill>
                      <a:schemeClr val="bg1"/>
                    </a:solidFill>
                  </a:rPr>
                  <a:t>.</a:t>
                </a:r>
                <a:r>
                  <a:rPr lang="en-US" sz="4000" dirty="0" smtClean="0">
                    <a:solidFill>
                      <a:schemeClr val="bg1"/>
                    </a:solidFill>
                  </a:rPr>
                  <a:t>105</a:t>
                </a:r>
              </a:p>
            </p:txBody>
          </p:sp>
        </mc:Choice>
        <mc:Fallback>
          <p:sp>
            <p:nvSpPr>
              <p:cNvPr id="1031" name="Shape 1031"/>
              <p:cNvSpPr txBox="1">
                <a:spLocks noRot="1" noChangeAspect="1" noMove="1" noResize="1" noEditPoints="1" noAdjustHandles="1" noChangeArrowheads="1" noChangeShapeType="1" noTextEdit="1"/>
              </p:cNvSpPr>
              <p:nvPr/>
            </p:nvSpPr>
            <p:spPr>
              <a:xfrm>
                <a:off x="1285875" y="3509791"/>
                <a:ext cx="21482685" cy="8638902"/>
              </a:xfrm>
              <a:prstGeom prst="rect">
                <a:avLst/>
              </a:prstGeom>
              <a:blipFill rotWithShape="0">
                <a:blip r:embed="rId3"/>
                <a:stretch>
                  <a:fillRect l="-1107" r="-130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44526053"/>
      </p:ext>
    </p:extLst>
  </p:cSld>
  <p:clrMapOvr>
    <a:masterClrMapping/>
  </p:clrMapOvr>
</p:sld>
</file>

<file path=ppt/theme/theme1.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2710</TotalTime>
  <Words>2248</Words>
  <Application>Microsoft Macintosh PowerPoint</Application>
  <PresentationFormat>Custom</PresentationFormat>
  <Paragraphs>272</Paragraphs>
  <Slides>32</Slides>
  <Notes>31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32</vt:i4>
      </vt:variant>
    </vt:vector>
  </HeadingPairs>
  <TitlesOfParts>
    <vt:vector size="50" baseType="lpstr">
      <vt:lpstr>Calibri</vt:lpstr>
      <vt:lpstr>Cambria</vt:lpstr>
      <vt:lpstr>Cambria Math</vt:lpstr>
      <vt:lpstr>Courier New</vt:lpstr>
      <vt:lpstr>Gautami</vt:lpstr>
      <vt:lpstr>Helvetica</vt:lpstr>
      <vt:lpstr>Helvetica Light</vt:lpstr>
      <vt:lpstr>Helvetica Neue</vt:lpstr>
      <vt:lpstr>Helvetica Neue Light</vt:lpstr>
      <vt:lpstr>Lato</vt:lpstr>
      <vt:lpstr>Lato Black</vt:lpstr>
      <vt:lpstr>Lato Light</vt:lpstr>
      <vt:lpstr>Noto Sans Symbols</vt:lpstr>
      <vt:lpstr>Playfair Display</vt:lpstr>
      <vt:lpstr>Source Sans Pro</vt:lpstr>
      <vt:lpstr>Arial</vt:lpstr>
      <vt:lpstr>1_White</vt:lpstr>
      <vt:lpstr>White</vt:lpstr>
      <vt:lpstr>Feature Engineering and Feature Selection</vt:lpstr>
      <vt:lpstr>PowerPoint Presentation</vt:lpstr>
      <vt:lpstr>Feature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PowerPoint Presentation</vt:lpstr>
      <vt:lpstr>PowerPoint Presentation</vt:lpstr>
      <vt:lpstr>PowerPoint Presentation</vt:lpstr>
      <vt:lpstr>Case Study: Fantasy Football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Which Running Backs Should I Draft?</vt:lpstr>
      <vt:lpstr>PowerPoint Presentation</vt:lpstr>
      <vt:lpstr>PowerPoint Presentation</vt:lpstr>
    </vt:vector>
  </TitlesOfParts>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JWilmink</dc:creator>
  <cp:lastModifiedBy>Microsoft Office User</cp:lastModifiedBy>
  <cp:revision>122</cp:revision>
  <cp:lastPrinted>2018-09-18T23:51:04Z</cp:lastPrinted>
  <dcterms:modified xsi:type="dcterms:W3CDTF">2018-09-20T17:49:52Z</dcterms:modified>
</cp:coreProperties>
</file>