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A2D6-21B4-44B3-A044-6C5F6AB9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A47D-4764-448D-A118-84F2EFD00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4F29-2000-4F2A-84A7-7B1692C1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242-7612-44E4-B1EE-0FCDC3E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B28-C277-4087-973B-49F29B1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13B8-2CC9-4797-8ECF-1FD69C3A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441CA-F55E-4399-8958-B687ABF2F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66F2-5094-4D55-B81E-BF0E33A2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4650-77E2-4011-85FB-2435AC6A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8950-05A9-4E0E-9879-5BDC274E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717B6-600E-4BE7-BAF8-3E75CA7D1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75E0-AB72-400E-9DD3-6F5207AF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11BB-9AB5-4650-9EAD-381F337B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729C-5C24-4ED9-B787-58244A10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A764-D4D0-44F7-969D-62D2463D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CDF-C61D-429B-BEAB-CA97B261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8CCD-8C95-4EA7-B32F-781B42FB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FD7-B107-4FE0-825E-0CF44A4A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F05-A565-4404-94BA-A7E18D4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4475-B1E7-4882-BC3C-57F873F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90DC-A4DE-426A-817F-08704A2E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F748F-D695-4FC5-B295-8E9F6FEE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36A6-4470-4662-BAE2-75D0172F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65FD-97B7-42EC-A704-BB399C01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D6C1-207A-4F77-80F8-662F4F6A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F073-8470-4A5D-8CE3-5941377D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4C86-87D7-4FBA-B3F1-48D74A943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67A5A-ED19-4F3B-820B-E1C00DAB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A2ECA-ECBF-4C8D-B9C7-3972B942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F0097-67BD-49C9-BB65-0E37AC8F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67D1-43FF-49ED-AFBA-75E3EC3C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DCCE-174D-4507-8902-264A6AF9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34F2-160C-443D-A0CE-78622CC0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5931-6C36-466A-8945-43259DFD6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0F269-31C1-45D5-B413-EE65EA8F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BEFC4-BA14-480D-AFBB-0F259CBB1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90C2-11DF-48CA-A729-595927DB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91589-14C3-44BD-998A-B3497A7A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C5F47-D908-44B8-9B48-60F9B7BA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9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80BE-F9CA-43BC-8540-A86A828E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BAC1-E7F3-49AF-B2A4-B6E3C2C0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7CE08-E93E-4C36-ACD5-26A835CA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1F13-41BE-4237-B007-4C31962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3985D-8F29-4216-933D-5EA1A420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88D15-13C0-4185-B7EE-3CBEA9E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7A48-6A53-4CC2-92B5-1838A56E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9706-EDB8-4066-948B-42AA056E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33-EB8F-4D83-8459-9E4390BC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291BB-9E94-4BF2-AA40-4F8BF27F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5AF0-26A3-4E12-92A1-ECAEA7CD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B221-325C-4DD7-90E0-FA4C470A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B18D-37F5-45A9-A6B0-CDDCE012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3776-D657-4426-82F0-608F069F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D0BFB-3FE5-4A42-BF0C-22C641A39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E532-F136-44C2-A277-524045EF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1767-9440-42D5-BA50-21D08E0D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959B-514D-40FE-858F-37067261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0303-7BC2-4DE1-99EC-337E4018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464FD-0208-406A-AC10-461DC770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311-00D5-4DF6-BDFF-FF145534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36B1-C3BE-4811-A909-413870C2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7E4D-8AE4-4BAF-A85E-05F533CD7F7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CB80-7B05-44D8-92E8-09D591AA5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8150-1EA4-426A-9A6E-01AA782EE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CBC3-0B76-433D-AD2F-DF14BB4C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ml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l.github.io/HpBandS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pistasislab.github.io/tpot/" TargetMode="External"/><Relationship Id="rId3" Type="http://schemas.openxmlformats.org/officeDocument/2006/relationships/hyperlink" Target="https://github.com/HIPS/Spearmint" TargetMode="External"/><Relationship Id="rId7" Type="http://schemas.openxmlformats.org/officeDocument/2006/relationships/hyperlink" Target="https://automl.github.io/auto-sklearn/stable/" TargetMode="External"/><Relationship Id="rId12" Type="http://schemas.openxmlformats.org/officeDocument/2006/relationships/hyperlink" Target="https://cloud.google.com/automl/" TargetMode="External"/><Relationship Id="rId2" Type="http://schemas.openxmlformats.org/officeDocument/2006/relationships/hyperlink" Target="https://github.com/hyperopt/hypero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gopt.com/" TargetMode="External"/><Relationship Id="rId11" Type="http://schemas.openxmlformats.org/officeDocument/2006/relationships/hyperlink" Target="http://docs.h2o.ai/h2o/latest-stable/h2o-docs/automl.html" TargetMode="External"/><Relationship Id="rId5" Type="http://schemas.openxmlformats.org/officeDocument/2006/relationships/hyperlink" Target="https://scikit-optimize.github.io/" TargetMode="External"/><Relationship Id="rId10" Type="http://schemas.openxmlformats.org/officeDocument/2006/relationships/hyperlink" Target="https://github.com/automl/pyautoweka" TargetMode="External"/><Relationship Id="rId4" Type="http://schemas.openxmlformats.org/officeDocument/2006/relationships/hyperlink" Target="https://automl.github.io/SMAC3/master/" TargetMode="External"/><Relationship Id="rId9" Type="http://schemas.openxmlformats.org/officeDocument/2006/relationships/hyperlink" Target="https://hyperopt.github.io/hyperopt-sklear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6560" TargetMode="External"/><Relationship Id="rId2" Type="http://schemas.openxmlformats.org/officeDocument/2006/relationships/hyperlink" Target="https://arxiv.org/abs/1807.017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pers.nips.cc/paper/4443-algorithms-for-hyper-parameter-optimization.pdf" TargetMode="External"/><Relationship Id="rId4" Type="http://schemas.openxmlformats.org/officeDocument/2006/relationships/hyperlink" Target="http://automl.org/boo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rdanielryan" TargetMode="External"/><Relationship Id="rId2" Type="http://schemas.openxmlformats.org/officeDocument/2006/relationships/hyperlink" Target="https://www.linkedin.com/in/drdanrya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m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4379-D6CB-458D-8305-BD3A716F8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&amp; Flexible Hyperparameter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5EC9F-15DB-4D63-BE0C-EACDB2AC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Ryan</a:t>
            </a:r>
          </a:p>
          <a:p>
            <a:r>
              <a:rPr lang="en-US" dirty="0" err="1"/>
              <a:t>PyData</a:t>
            </a:r>
            <a:r>
              <a:rPr lang="en-US" dirty="0"/>
              <a:t> Miami 2019</a:t>
            </a:r>
          </a:p>
        </p:txBody>
      </p:sp>
    </p:spTree>
    <p:extLst>
      <p:ext uri="{BB962C8B-B14F-4D97-AF65-F5344CB8AC3E}">
        <p14:creationId xmlns:p14="http://schemas.microsoft.com/office/powerpoint/2010/main" val="92504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A448-3DB8-4B17-A023-4CA75BC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Halving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04D93-8834-4464-B217-F0E25153A4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823" y="2001838"/>
            <a:ext cx="6722703" cy="38814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C4B9BE-5068-48D8-B46F-FA1608C0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176" y="676275"/>
            <a:ext cx="4525624" cy="5129213"/>
          </a:xfrm>
        </p:spPr>
        <p:txBody>
          <a:bodyPr>
            <a:noAutofit/>
          </a:bodyPr>
          <a:lstStyle/>
          <a:p>
            <a:r>
              <a:rPr lang="en-US" sz="2200" dirty="0"/>
              <a:t>Assumes that the algorithm can be run on a limited compute budget and an approximate low fidelity validation score obtained.</a:t>
            </a:r>
          </a:p>
          <a:p>
            <a:r>
              <a:rPr lang="en-US" sz="2200" dirty="0"/>
              <a:t>Randomly sample a number of configurations in parallel and run for short amount of time.</a:t>
            </a:r>
          </a:p>
          <a:p>
            <a:r>
              <a:rPr lang="en-US" sz="2200" dirty="0"/>
              <a:t>At end of time interval, keep only best fraction (.25 to .5) of the configurations based on performance so far.</a:t>
            </a:r>
          </a:p>
          <a:p>
            <a:r>
              <a:rPr lang="en-US" sz="2200" dirty="0"/>
              <a:t>Run remaining configurations longer.</a:t>
            </a:r>
          </a:p>
          <a:p>
            <a:r>
              <a:rPr lang="en-US" sz="2200" dirty="0"/>
              <a:t>Repeat until maximum budget is reached.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3EE1F-FAC5-45EA-B42D-5A8727D7E187}"/>
              </a:ext>
            </a:extLst>
          </p:cNvPr>
          <p:cNvSpPr txBox="1"/>
          <p:nvPr/>
        </p:nvSpPr>
        <p:spPr>
          <a:xfrm>
            <a:off x="328858" y="6257925"/>
            <a:ext cx="1138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taken from “Automatic Machine Learning: Methods, Systems, Challenges”, Chapter 1.</a:t>
            </a:r>
          </a:p>
        </p:txBody>
      </p:sp>
    </p:spTree>
    <p:extLst>
      <p:ext uri="{BB962C8B-B14F-4D97-AF65-F5344CB8AC3E}">
        <p14:creationId xmlns:p14="http://schemas.microsoft.com/office/powerpoint/2010/main" val="107126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5093-68A2-4C6B-902E-D214D15F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HyperBand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C3F3B-85D8-48E2-B294-C9D99107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performance of Successive Halving can be sensitive to the number of culling steps performed before reaching the maximum budget per run (not </a:t>
            </a:r>
            <a:r>
              <a:rPr lang="en-US" b="1" dirty="0"/>
              <a:t>Robust</a:t>
            </a:r>
            <a:r>
              <a:rPr lang="en-US" dirty="0"/>
              <a:t>).</a:t>
            </a:r>
          </a:p>
          <a:p>
            <a:r>
              <a:rPr lang="en-US" dirty="0" err="1"/>
              <a:t>HyperBand</a:t>
            </a:r>
            <a:r>
              <a:rPr lang="en-US" dirty="0"/>
              <a:t> solves this by evenly splitting resources between running Successive Halving with multiple values of this sensitive </a:t>
            </a:r>
            <a:r>
              <a:rPr lang="en-US" b="1" dirty="0"/>
              <a:t>hyper-hyperparameter</a:t>
            </a:r>
            <a:r>
              <a:rPr lang="en-US" dirty="0"/>
              <a:t>.</a:t>
            </a:r>
          </a:p>
          <a:p>
            <a:r>
              <a:rPr lang="en-US" dirty="0"/>
              <a:t>All values between the extremes of no culling (random search) and aggressive culling (very large number of with many steps of culling) are tried.</a:t>
            </a:r>
          </a:p>
          <a:p>
            <a:r>
              <a:rPr lang="en-US" dirty="0"/>
              <a:t>Hyperband shows good performance across many problems, but is still randomly sampling configurations (model free), so is not the most </a:t>
            </a:r>
            <a:r>
              <a:rPr lang="en-US" b="1" dirty="0"/>
              <a:t>Effective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04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D193-4F14-476D-9803-7CE78CF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BOHB (Bayesian Optimization and </a:t>
            </a:r>
            <a:r>
              <a:rPr lang="en-US" sz="4000" dirty="0" err="1"/>
              <a:t>HyperBand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D547-EED3-4EB5-BA4F-1CF028D9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at ICML 2018 by </a:t>
            </a:r>
            <a:r>
              <a:rPr lang="en-US" dirty="0" err="1">
                <a:hlinkClick r:id="rId2"/>
              </a:rPr>
              <a:t>AutoML</a:t>
            </a:r>
            <a:r>
              <a:rPr lang="en-US" dirty="0">
                <a:hlinkClick r:id="rId2"/>
              </a:rPr>
              <a:t> group at University of Freiburg</a:t>
            </a:r>
            <a:r>
              <a:rPr lang="en-US" dirty="0"/>
              <a:t>.</a:t>
            </a:r>
          </a:p>
          <a:p>
            <a:r>
              <a:rPr lang="en-US" dirty="0"/>
              <a:t>Start with vanilla </a:t>
            </a:r>
            <a:r>
              <a:rPr lang="en-US" dirty="0" err="1"/>
              <a:t>HyperBand</a:t>
            </a:r>
            <a:r>
              <a:rPr lang="en-US" dirty="0"/>
              <a:t> but store all validation scores for each (config, budget) pair run.</a:t>
            </a:r>
          </a:p>
          <a:p>
            <a:r>
              <a:rPr lang="en-US" dirty="0"/>
              <a:t>When a sufficient amount of data has been collected for a budget, fit a TPE surrogate model and start using this for future configuration selection. </a:t>
            </a:r>
          </a:p>
          <a:p>
            <a:r>
              <a:rPr lang="en-US" dirty="0"/>
              <a:t>Use surrogate model for largest budget with enough available data.</a:t>
            </a:r>
          </a:p>
          <a:p>
            <a:r>
              <a:rPr lang="en-US" dirty="0"/>
              <a:t>Continue to sample random configurations with some small frequency for robustness guarantees.</a:t>
            </a:r>
          </a:p>
        </p:txBody>
      </p:sp>
    </p:spTree>
    <p:extLst>
      <p:ext uri="{BB962C8B-B14F-4D97-AF65-F5344CB8AC3E}">
        <p14:creationId xmlns:p14="http://schemas.microsoft.com/office/powerpoint/2010/main" val="153139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2B9-D4A6-4D17-A482-1B3188A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BOHB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4C185-EEEB-45AB-A3A7-E22192DFE3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9249" y="1389649"/>
            <a:ext cx="7326751" cy="40787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C9DC3-8282-4D97-80F5-D904902E9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249" y="5512746"/>
            <a:ext cx="11334749" cy="84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Fast progress from the start (</a:t>
            </a:r>
            <a:r>
              <a:rPr lang="en-US" dirty="0" err="1"/>
              <a:t>HyperBand</a:t>
            </a:r>
            <a:r>
              <a:rPr lang="en-US" dirty="0"/>
              <a:t>) with strong final performance (BO).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3DFED-E22F-4875-BE9D-625403D6D22C}"/>
              </a:ext>
            </a:extLst>
          </p:cNvPr>
          <p:cNvSpPr txBox="1"/>
          <p:nvPr/>
        </p:nvSpPr>
        <p:spPr>
          <a:xfrm>
            <a:off x="618618" y="6220200"/>
            <a:ext cx="1095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taken from “BOHB: Robust and Efficient Hyperparameter Optimization at Scale”, ICML 2018.</a:t>
            </a:r>
          </a:p>
        </p:txBody>
      </p:sp>
    </p:spTree>
    <p:extLst>
      <p:ext uri="{BB962C8B-B14F-4D97-AF65-F5344CB8AC3E}">
        <p14:creationId xmlns:p14="http://schemas.microsoft.com/office/powerpoint/2010/main" val="58433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C0F-B015-4D86-B8C0-961E506D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Hpbandster</a:t>
            </a:r>
            <a:r>
              <a:rPr lang="en-US" dirty="0"/>
              <a:t> (</a:t>
            </a:r>
            <a:r>
              <a:rPr lang="en-US" dirty="0" err="1"/>
              <a:t>HyperBand</a:t>
            </a:r>
            <a:r>
              <a:rPr lang="en-US" dirty="0"/>
              <a:t> on </a:t>
            </a:r>
            <a:r>
              <a:rPr lang="en-US" dirty="0" err="1"/>
              <a:t>STERoids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13D51-BACC-4AA1-818F-6557E5E7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thoughtfully </a:t>
            </a:r>
            <a:r>
              <a:rPr lang="en-US" dirty="0" err="1"/>
              <a:t>architectured</a:t>
            </a:r>
            <a:r>
              <a:rPr lang="en-US" dirty="0"/>
              <a:t> HPO library with an implementation of BOHB.</a:t>
            </a:r>
          </a:p>
          <a:p>
            <a:r>
              <a:rPr lang="en-US" dirty="0"/>
              <a:t>Looks like it will be well maintained going forward.</a:t>
            </a:r>
          </a:p>
          <a:p>
            <a:r>
              <a:rPr lang="en-US" dirty="0"/>
              <a:t>You can plug and play your own HPO algorithm to work with it too.</a:t>
            </a:r>
          </a:p>
          <a:p>
            <a:r>
              <a:rPr lang="en-US" dirty="0"/>
              <a:t>Very flexible and intuitive configuration space definition.</a:t>
            </a:r>
          </a:p>
          <a:p>
            <a:r>
              <a:rPr lang="en-US" dirty="0"/>
              <a:t>Multi node scalability due to component architecture: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Master (the brains – configuration selection)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Worker (the muscle – configuration evaluation)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Nameserver and Dispatcher (the organizers)</a:t>
            </a:r>
          </a:p>
        </p:txBody>
      </p:sp>
    </p:spTree>
    <p:extLst>
      <p:ext uri="{BB962C8B-B14F-4D97-AF65-F5344CB8AC3E}">
        <p14:creationId xmlns:p14="http://schemas.microsoft.com/office/powerpoint/2010/main" val="308278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C9F1-1597-4C70-AA6A-0CE49DBE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Configuration (</a:t>
            </a:r>
            <a:r>
              <a:rPr lang="en-US" dirty="0" err="1"/>
              <a:t>PyTorch</a:t>
            </a:r>
            <a:r>
              <a:rPr lang="en-US" dirty="0"/>
              <a:t> Conv Net)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2B6D0D-44C4-4030-99CF-98D5117E4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2" y="1690689"/>
            <a:ext cx="11229103" cy="4676774"/>
          </a:xfrm>
        </p:spPr>
      </p:pic>
    </p:spTree>
    <p:extLst>
      <p:ext uri="{BB962C8B-B14F-4D97-AF65-F5344CB8AC3E}">
        <p14:creationId xmlns:p14="http://schemas.microsoft.com/office/powerpoint/2010/main" val="29201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53BA-AC99-49F5-A45C-0C465E55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HPO &amp; </a:t>
            </a:r>
            <a:r>
              <a:rPr lang="en-US" dirty="0" err="1"/>
              <a:t>AutoML</a:t>
            </a:r>
            <a:r>
              <a:rPr lang="en-US" dirty="0"/>
              <a:t> Libraries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815E-3D9A-429A-94AC-01E82F7A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HPO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hlinkClick r:id="rId2"/>
              </a:rPr>
              <a:t>Hyperopt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Spearmint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SMAC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hlinkClick r:id="rId5"/>
              </a:rPr>
              <a:t>Skopt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www.sigopt.com</a:t>
            </a:r>
            <a:endParaRPr lang="en-US" dirty="0"/>
          </a:p>
          <a:p>
            <a:r>
              <a:rPr lang="en-US" dirty="0" err="1"/>
              <a:t>AutoML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Auto-</a:t>
            </a:r>
            <a:r>
              <a:rPr lang="en-US" dirty="0" err="1">
                <a:hlinkClick r:id="rId7"/>
              </a:rPr>
              <a:t>sklearn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8"/>
              </a:rPr>
              <a:t>TPOT</a:t>
            </a:r>
            <a:r>
              <a:rPr lang="en-US" dirty="0"/>
              <a:t> (The Data Science Assistant)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hlinkClick r:id="rId9"/>
              </a:rPr>
              <a:t>Hyperopt-sklearn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Auto-WEKA (and </a:t>
            </a:r>
            <a:r>
              <a:rPr lang="en-US" dirty="0" err="1">
                <a:hlinkClick r:id="rId10"/>
              </a:rPr>
              <a:t>pyautoweka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11"/>
              </a:rPr>
              <a:t>H20 </a:t>
            </a:r>
            <a:r>
              <a:rPr lang="en-US" dirty="0" err="1">
                <a:hlinkClick r:id="rId11"/>
              </a:rPr>
              <a:t>AutoML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12"/>
              </a:rPr>
              <a:t>Google Cloud </a:t>
            </a:r>
            <a:r>
              <a:rPr lang="en-US" dirty="0" err="1">
                <a:hlinkClick r:id="rId12"/>
              </a:rPr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18F1-981F-4F6C-BC43-E1E5B860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Suggested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B837-B46A-45E2-8B9D-996D7629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“BOHB: Robust and Efficient Hyperparameter Optimization at Scale”, Falkner, Klein, </a:t>
            </a:r>
            <a:r>
              <a:rPr lang="en-US" dirty="0" err="1">
                <a:hlinkClick r:id="rId2"/>
              </a:rPr>
              <a:t>Hutter</a:t>
            </a:r>
            <a:r>
              <a:rPr lang="en-US" dirty="0">
                <a:hlinkClick r:id="rId2"/>
              </a:rPr>
              <a:t> (2018)</a:t>
            </a:r>
            <a:endParaRPr lang="en-US" dirty="0"/>
          </a:p>
          <a:p>
            <a:r>
              <a:rPr lang="en-US" dirty="0">
                <a:hlinkClick r:id="rId3"/>
              </a:rPr>
              <a:t>“Hyperband: A Novel Bandit-Based Approach to Hyperparameter Optimization”, Li et. al. (2017)</a:t>
            </a:r>
            <a:endParaRPr lang="en-US" dirty="0"/>
          </a:p>
          <a:p>
            <a:r>
              <a:rPr lang="en-US" dirty="0">
                <a:hlinkClick r:id="rId4"/>
              </a:rPr>
              <a:t>“Automatic Machine Learning: Methods, Systems, Challenges”, Chapter 1, </a:t>
            </a:r>
            <a:r>
              <a:rPr lang="en-US" dirty="0" err="1">
                <a:hlinkClick r:id="rId4"/>
              </a:rPr>
              <a:t>Feurer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Hutter</a:t>
            </a:r>
            <a:r>
              <a:rPr lang="en-US" dirty="0">
                <a:hlinkClick r:id="rId4"/>
              </a:rPr>
              <a:t>, Draft</a:t>
            </a:r>
            <a:endParaRPr lang="en-US" dirty="0"/>
          </a:p>
          <a:p>
            <a:r>
              <a:rPr lang="en-US" dirty="0">
                <a:hlinkClick r:id="rId5"/>
              </a:rPr>
              <a:t>“Algorithms for Hyper-Parameter Optimization”, 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 al.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40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5DFB-F552-4B6B-B97A-1B6AEA3C9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BDC12-4E9A-4FA2-82BB-036B06085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 Ryan</a:t>
            </a:r>
          </a:p>
          <a:p>
            <a:r>
              <a:rPr lang="en-US" dirty="0"/>
              <a:t>Data Scientist, NextEra Energy</a:t>
            </a:r>
          </a:p>
          <a:p>
            <a:r>
              <a:rPr lang="en-US" dirty="0">
                <a:hlinkClick r:id="rId2"/>
              </a:rPr>
              <a:t>https://www.linkedin.com/in/drdanryan/</a:t>
            </a:r>
            <a:endParaRPr lang="en-US" dirty="0"/>
          </a:p>
          <a:p>
            <a:r>
              <a:rPr lang="en-US" dirty="0">
                <a:hlinkClick r:id="rId3"/>
              </a:rPr>
              <a:t>@</a:t>
            </a:r>
            <a:r>
              <a:rPr lang="en-US" u="sng" dirty="0" err="1">
                <a:hlinkClick r:id="rId3"/>
              </a:rPr>
              <a:t>drdanielryan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1D95-361B-44AC-8943-43B5E48B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A56A-9A19-443B-BD92-59AD9A8F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not my work! I am just a big fan evangelizing. The credit goes to the </a:t>
            </a:r>
            <a:r>
              <a:rPr lang="en-US" dirty="0" err="1">
                <a:hlinkClick r:id="rId2"/>
              </a:rPr>
              <a:t>AutoML</a:t>
            </a:r>
            <a:r>
              <a:rPr lang="en-US" dirty="0">
                <a:hlinkClick r:id="rId2"/>
              </a:rPr>
              <a:t> group at University of Freiburg</a:t>
            </a:r>
            <a:r>
              <a:rPr lang="en-US" dirty="0"/>
              <a:t>, in particular:</a:t>
            </a:r>
          </a:p>
          <a:p>
            <a:r>
              <a:rPr lang="nl-NL" dirty="0"/>
              <a:t>Stefan Falkner</a:t>
            </a:r>
          </a:p>
          <a:p>
            <a:r>
              <a:rPr lang="nl-NL" dirty="0"/>
              <a:t>Aaron Klein</a:t>
            </a:r>
          </a:p>
          <a:p>
            <a:r>
              <a:rPr lang="en-US" dirty="0"/>
              <a:t>Frank </a:t>
            </a:r>
            <a:r>
              <a:rPr lang="en-US" dirty="0" err="1"/>
              <a:t>Hutter</a:t>
            </a:r>
            <a:endParaRPr lang="en-US" dirty="0"/>
          </a:p>
          <a:p>
            <a:r>
              <a:rPr lang="en-US" dirty="0"/>
              <a:t>Matthias </a:t>
            </a:r>
            <a:r>
              <a:rPr lang="en-US" dirty="0" err="1"/>
              <a:t>Feurer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They are the authors of the BOHB paper and the first chapter of the forthcoming book: “Automatic Machine Learning: Methods, Systems, Challenges”.</a:t>
            </a:r>
          </a:p>
        </p:txBody>
      </p:sp>
    </p:spTree>
    <p:extLst>
      <p:ext uri="{BB962C8B-B14F-4D97-AF65-F5344CB8AC3E}">
        <p14:creationId xmlns:p14="http://schemas.microsoft.com/office/powerpoint/2010/main" val="4607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312-0E5E-4DB4-A5D9-0D12FD94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Hyperparameter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7B60-91DD-4BEA-B43F-C98F7F65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ML algorithms need parameters specified by the user prior to running (they are not learned by the algorithm looking at data). These are </a:t>
            </a:r>
            <a:r>
              <a:rPr lang="en-US" b="1" dirty="0"/>
              <a:t>hyperparameters</a:t>
            </a:r>
            <a:r>
              <a:rPr lang="en-US" dirty="0"/>
              <a:t>.</a:t>
            </a:r>
          </a:p>
          <a:p>
            <a:r>
              <a:rPr lang="en-US" dirty="0"/>
              <a:t>Using an </a:t>
            </a:r>
            <a:r>
              <a:rPr lang="en-US" i="1" dirty="0"/>
              <a:t>algorithm to learn</a:t>
            </a:r>
            <a:r>
              <a:rPr lang="en-US" dirty="0"/>
              <a:t> good values for these hyperparameters is </a:t>
            </a:r>
            <a:r>
              <a:rPr lang="en-US" b="1" dirty="0"/>
              <a:t>hyperparameter optimization (HPO)</a:t>
            </a:r>
            <a:r>
              <a:rPr lang="en-US" dirty="0"/>
              <a:t>.</a:t>
            </a:r>
          </a:p>
          <a:p>
            <a:r>
              <a:rPr lang="en-US" dirty="0"/>
              <a:t>Using an algorithm to learn a complete end-to-end ML pipeline is referred to as </a:t>
            </a:r>
            <a:r>
              <a:rPr lang="en-US" b="1" dirty="0" err="1"/>
              <a:t>AutoML</a:t>
            </a:r>
            <a:r>
              <a:rPr lang="en-US" b="1" dirty="0"/>
              <a:t> </a:t>
            </a:r>
            <a:r>
              <a:rPr lang="en-US" dirty="0"/>
              <a:t>and includes:</a:t>
            </a:r>
          </a:p>
          <a:p>
            <a:pPr lvl="1"/>
            <a:r>
              <a:rPr lang="en-US" dirty="0"/>
              <a:t>Algorithm Choice</a:t>
            </a:r>
          </a:p>
          <a:p>
            <a:pPr lvl="1"/>
            <a:r>
              <a:rPr lang="en-US" dirty="0"/>
              <a:t>Preprocessing / Feature Engineering / Feature Selection</a:t>
            </a:r>
          </a:p>
          <a:p>
            <a:pPr lvl="1"/>
            <a:r>
              <a:rPr lang="en-US" dirty="0"/>
              <a:t>HPO</a:t>
            </a:r>
          </a:p>
          <a:p>
            <a:pPr lvl="1"/>
            <a:r>
              <a:rPr lang="en-US" dirty="0"/>
              <a:t>Ensembling</a:t>
            </a:r>
          </a:p>
        </p:txBody>
      </p:sp>
    </p:spTree>
    <p:extLst>
      <p:ext uri="{BB962C8B-B14F-4D97-AF65-F5344CB8AC3E}">
        <p14:creationId xmlns:p14="http://schemas.microsoft.com/office/powerpoint/2010/main" val="11800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B1B9-EEB4-404C-991D-1ABA3B91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HPO?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222F-A89F-43D2-9127-6F73AB15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Practically all algorithms can have significant performance gains by tuning their hyperparameters for each dataset.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Default settings are not your friend and they won’t have their feelings hurt when you change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No, there is not one learning rate to rule them all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In order to make valid comparisons between the performance of different algorithms on a dataset it is important that they are all properly tuned to good settings.</a:t>
            </a:r>
          </a:p>
        </p:txBody>
      </p:sp>
    </p:spTree>
    <p:extLst>
      <p:ext uri="{BB962C8B-B14F-4D97-AF65-F5344CB8AC3E}">
        <p14:creationId xmlns:p14="http://schemas.microsoft.com/office/powerpoint/2010/main" val="25073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47D7-0585-4A8F-9739-9ADC8290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Machine, Slave Labor, or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33A7-D8C8-4502-AAF1-1B4169E7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manually tune hyperparameters. Would you ever manually tune the regression coefficients of your GLM? Even if you are “really good” at it?</a:t>
            </a:r>
          </a:p>
          <a:p>
            <a:r>
              <a:rPr lang="en-US" dirty="0"/>
              <a:t>Variable Ratio Reinforcement Schedule = Slot Machine</a:t>
            </a:r>
          </a:p>
          <a:p>
            <a:r>
              <a:rPr lang="en-US" dirty="0"/>
              <a:t>“Graduate Student Descent” = Slave Labor</a:t>
            </a:r>
          </a:p>
          <a:p>
            <a:r>
              <a:rPr lang="en-US" dirty="0"/>
              <a:t>We are doing data science, so use an algorithm!</a:t>
            </a:r>
          </a:p>
          <a:p>
            <a:r>
              <a:rPr lang="en-US" dirty="0"/>
              <a:t>Take the time to learn a good open source library for HPO and never go back to the casino.</a:t>
            </a:r>
          </a:p>
        </p:txBody>
      </p:sp>
    </p:spTree>
    <p:extLst>
      <p:ext uri="{BB962C8B-B14F-4D97-AF65-F5344CB8AC3E}">
        <p14:creationId xmlns:p14="http://schemas.microsoft.com/office/powerpoint/2010/main" val="15952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FC02-9FE1-4BF7-9EFE-BDA9F6A3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HPO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3E17-7BC0-4B1B-8E1F-BB4AD7C0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HPO is a hard optimization problem. It is essentially trying to optimize a black box function where: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Domain = Hyperparameter configuration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Range = Real numbers (performance of model on test set)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Expensive evaluation of the function being optimized </a:t>
            </a:r>
            <a:r>
              <a:rPr lang="en-US" dirty="0"/>
              <a:t>(train the ML model and measure its performance)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Noisy function evaluation </a:t>
            </a:r>
            <a:r>
              <a:rPr lang="en-US" dirty="0"/>
              <a:t>(validation performance </a:t>
            </a:r>
            <a:r>
              <a:rPr lang="en-US" i="1" dirty="0"/>
              <a:t>approximates</a:t>
            </a:r>
            <a:r>
              <a:rPr lang="en-US" dirty="0"/>
              <a:t> test set performance)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gradient 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27327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317-92B3-407D-B833-9B99D56A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qualities make a good HPO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813B-EBFC-44EC-87BE-BAB3725C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Flexible: </a:t>
            </a:r>
            <a:r>
              <a:rPr lang="en-US" dirty="0"/>
              <a:t>It allows for complicated hyperparameter configuration spaces (real, integer, categorical, conditional, high dimension)</a:t>
            </a:r>
          </a:p>
          <a:p>
            <a:r>
              <a:rPr lang="en-US" b="1" dirty="0"/>
              <a:t>Efficient:</a:t>
            </a:r>
            <a:r>
              <a:rPr lang="en-US" dirty="0"/>
              <a:t> It has a good runtime for each step of the algorithm.</a:t>
            </a:r>
          </a:p>
          <a:p>
            <a:r>
              <a:rPr lang="en-US" b="1" dirty="0"/>
              <a:t>Effective: </a:t>
            </a:r>
            <a:r>
              <a:rPr lang="en-US" dirty="0"/>
              <a:t>It can find good hyperparameters with a fairly small number of steps.</a:t>
            </a:r>
          </a:p>
          <a:p>
            <a:r>
              <a:rPr lang="en-US" b="1" dirty="0"/>
              <a:t>Scalable: </a:t>
            </a:r>
            <a:r>
              <a:rPr lang="en-US" dirty="0"/>
              <a:t>Algorithm steps can be run in parallel.</a:t>
            </a:r>
          </a:p>
          <a:p>
            <a:r>
              <a:rPr lang="en-US" b="1" dirty="0"/>
              <a:t>Robust: </a:t>
            </a:r>
            <a:r>
              <a:rPr lang="en-US" dirty="0"/>
              <a:t>Algorithm works on most problems “out of the box”. Eventually will find good solution.</a:t>
            </a:r>
            <a:endParaRPr lang="en-US" b="1" dirty="0"/>
          </a:p>
          <a:p>
            <a:r>
              <a:rPr lang="en-US" b="1" dirty="0"/>
              <a:t>Easy: </a:t>
            </a:r>
            <a:r>
              <a:rPr lang="en-US" dirty="0"/>
              <a:t>Well designed and maintained open source library available.</a:t>
            </a:r>
            <a:endParaRPr lang="en-US" b="1" dirty="0"/>
          </a:p>
          <a:p>
            <a:r>
              <a:rPr lang="en-US" b="1" dirty="0"/>
              <a:t>Doesn’t Eat or Sleep: </a:t>
            </a:r>
            <a:r>
              <a:rPr lang="en-US" dirty="0"/>
              <a:t>Seriously, stop going to the casino.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79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560B-A0A9-4A70-AFC3-2B02CD70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A0D0-7F8D-449F-BF18-0DA54588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Search over the domain (sometimes intelligently) without ever trying to explicitly model the mapping from domain (HP configuration space) to the range (test set performance).</a:t>
            </a:r>
          </a:p>
          <a:p>
            <a:r>
              <a:rPr lang="en-US" dirty="0"/>
              <a:t>Grid Search (Do not use unless all hyperparameters are discrete!)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Heuristic Search (ACO, PSO)</a:t>
            </a:r>
          </a:p>
          <a:p>
            <a:r>
              <a:rPr lang="en-US" dirty="0"/>
              <a:t>Evolutionary Algorithms / Genetic Programming</a:t>
            </a:r>
          </a:p>
          <a:p>
            <a:r>
              <a:rPr lang="en-US" dirty="0"/>
              <a:t>Multi-resolution Algorithms (Successive Halving, Hyperband)</a:t>
            </a:r>
          </a:p>
          <a:p>
            <a:pPr marL="0" indent="0">
              <a:buNone/>
            </a:pPr>
            <a:r>
              <a:rPr lang="en-US" dirty="0"/>
              <a:t>They generally require more function evaluations than model based methods (</a:t>
            </a:r>
            <a:r>
              <a:rPr lang="en-US" b="1" dirty="0"/>
              <a:t>Flexible, Efficient, Scalable, </a:t>
            </a:r>
            <a:r>
              <a:rPr lang="en-US" dirty="0"/>
              <a:t>but not </a:t>
            </a:r>
            <a:r>
              <a:rPr lang="en-US" b="1" dirty="0"/>
              <a:t>Effective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274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0A-226E-44B2-BC97-DFB2D616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Based Methods (Bayesian Optimization)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08AC-8072-4B04-8D5C-78E5D224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 </a:t>
            </a:r>
            <a:r>
              <a:rPr lang="en-US" b="1" dirty="0"/>
              <a:t>surrogate model </a:t>
            </a:r>
            <a:r>
              <a:rPr lang="en-US" dirty="0"/>
              <a:t>that will be used to approximate the mapping from configuration space to test set performance </a:t>
            </a:r>
            <a:r>
              <a:rPr lang="en-US" i="1" dirty="0"/>
              <a:t>and the uncertainty about the mapping.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Processes (Spearmint, </a:t>
            </a:r>
            <a:r>
              <a:rPr lang="en-US" dirty="0" err="1"/>
              <a:t>skopt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 (SMAC)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Bayesian Neural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TPE (Tree-structured </a:t>
            </a:r>
            <a:r>
              <a:rPr lang="en-US" dirty="0" err="1"/>
              <a:t>Parzen</a:t>
            </a:r>
            <a:r>
              <a:rPr lang="en-US" dirty="0"/>
              <a:t> Estimator) (</a:t>
            </a:r>
            <a:r>
              <a:rPr lang="en-US" dirty="0" err="1"/>
              <a:t>hyperopt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At each step of the algorithm, use the surrogate model and an </a:t>
            </a:r>
            <a:r>
              <a:rPr lang="en-US" b="1" dirty="0"/>
              <a:t>acquisition function</a:t>
            </a:r>
            <a:r>
              <a:rPr lang="en-US" dirty="0"/>
              <a:t> to choose the next configuration to evaluate.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Expected Improvement (most common choice)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Probability of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Minimizing Conditional Entropy</a:t>
            </a:r>
          </a:p>
        </p:txBody>
      </p:sp>
    </p:spTree>
    <p:extLst>
      <p:ext uri="{BB962C8B-B14F-4D97-AF65-F5344CB8AC3E}">
        <p14:creationId xmlns:p14="http://schemas.microsoft.com/office/powerpoint/2010/main" val="205516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1218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Efficient &amp; Flexible Hyperparameter Optimization</vt:lpstr>
      <vt:lpstr>Acknowledgements</vt:lpstr>
      <vt:lpstr>What is Hyperparameter Optimization?</vt:lpstr>
      <vt:lpstr>Why HPO?</vt:lpstr>
      <vt:lpstr>Slot Machine, Slave Labor, or Algorithm?</vt:lpstr>
      <vt:lpstr>HPO Problem Formulation</vt:lpstr>
      <vt:lpstr>What qualities make a good HPO algorithm?</vt:lpstr>
      <vt:lpstr>Model Free Methods</vt:lpstr>
      <vt:lpstr>Model Based Methods (Bayesian Optimization)</vt:lpstr>
      <vt:lpstr>Successive Halving</vt:lpstr>
      <vt:lpstr>HyperBand</vt:lpstr>
      <vt:lpstr>BOHB (Bayesian Optimization and HyperBand)</vt:lpstr>
      <vt:lpstr>BOHB Performance</vt:lpstr>
      <vt:lpstr>Hpbandster (HyperBand on STERoids)</vt:lpstr>
      <vt:lpstr>Example Configuration (PyTorch Conv Net)</vt:lpstr>
      <vt:lpstr>Other HPO &amp; AutoML Libraries / Resources</vt:lpstr>
      <vt:lpstr>References and Suggested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&amp; Flexible Hyperparameter Optimization</dc:title>
  <dc:creator>Daniel Ryan</dc:creator>
  <cp:lastModifiedBy>Daniel Ryan</cp:lastModifiedBy>
  <cp:revision>36</cp:revision>
  <dcterms:created xsi:type="dcterms:W3CDTF">2019-01-10T13:45:11Z</dcterms:created>
  <dcterms:modified xsi:type="dcterms:W3CDTF">2019-01-15T02:20:42Z</dcterms:modified>
</cp:coreProperties>
</file>