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69" r:id="rId12"/>
    <p:sldId id="259" r:id="rId13"/>
    <p:sldId id="261" r:id="rId14"/>
    <p:sldId id="278" r:id="rId15"/>
    <p:sldId id="279" r:id="rId16"/>
    <p:sldId id="277" r:id="rId17"/>
    <p:sldId id="280" r:id="rId18"/>
    <p:sldId id="281" r:id="rId19"/>
    <p:sldId id="282" r:id="rId20"/>
    <p:sldId id="262" r:id="rId21"/>
    <p:sldId id="263" r:id="rId22"/>
    <p:sldId id="283" r:id="rId23"/>
    <p:sldId id="284" r:id="rId24"/>
    <p:sldId id="264" r:id="rId25"/>
    <p:sldId id="260" r:id="rId26"/>
    <p:sldId id="265" r:id="rId27"/>
    <p:sldId id="26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31/10/2012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Understanding REST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(VM) and Code-on-Demand (COD)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obile </a:t>
            </a:r>
            <a:r>
              <a:rPr lang="en-US" dirty="0"/>
              <a:t>code</a:t>
            </a:r>
          </a:p>
          <a:p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relocate processing between data source and destination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 by relocating code near data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element must be transformed into component</a:t>
            </a:r>
          </a:p>
          <a:p>
            <a:r>
              <a:rPr lang="en-US" dirty="0"/>
              <a:t>E</a:t>
            </a:r>
            <a:r>
              <a:rPr lang="en-US" dirty="0" smtClean="0"/>
              <a:t>xtend </a:t>
            </a:r>
            <a:r>
              <a:rPr lang="en-US" dirty="0"/>
              <a:t>client functionality by downloading applets/scripts</a:t>
            </a:r>
          </a:p>
          <a:p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machine to provide controlled environment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extensibility of client</a:t>
            </a:r>
          </a:p>
          <a:p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visibility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 big part of REST-based SOA (yet: </a:t>
            </a:r>
            <a:r>
              <a:rPr lang="en-US" dirty="0" err="1"/>
              <a:t>cf</a:t>
            </a:r>
            <a:r>
              <a:rPr lang="en-US" dirty="0"/>
              <a:t> AJAX)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is actually a very rich application protocol which gives us features like content negotiation and distributed caching. 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web services try to leverage HTTP in its entirety using specific architectural principles.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important aspect is that each “object” or resource has its own specific URI where it can be </a:t>
            </a:r>
            <a:r>
              <a:rPr lang="en-US" dirty="0" smtClean="0"/>
              <a:t>addressed</a:t>
            </a:r>
          </a:p>
          <a:p>
            <a:r>
              <a:rPr lang="en-US" dirty="0" smtClean="0"/>
              <a:t>Anything you wish to act upon, reference, annotate,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URI should have a lifetime equivalent to the resource it represents (e.g. 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bstract </a:t>
            </a:r>
            <a:r>
              <a:rPr lang="en-US" dirty="0"/>
              <a:t>interface for component communication</a:t>
            </a:r>
          </a:p>
          <a:p>
            <a:r>
              <a:rPr lang="en-US" dirty="0" smtClean="0"/>
              <a:t>Stateless </a:t>
            </a:r>
            <a:r>
              <a:rPr lang="en-US" dirty="0"/>
              <a:t>interactions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connectors need not retain application state between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can be processed in parallel, </a:t>
            </a:r>
            <a:r>
              <a:rPr lang="en-US" dirty="0" smtClean="0"/>
              <a:t>naively</a:t>
            </a:r>
          </a:p>
          <a:p>
            <a:pPr lvl="1"/>
            <a:r>
              <a:rPr lang="en-US" dirty="0" smtClean="0"/>
              <a:t>intermediary </a:t>
            </a:r>
            <a:r>
              <a:rPr lang="en-US" dirty="0"/>
              <a:t>may view and understand request in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reusability </a:t>
            </a:r>
            <a:r>
              <a:rPr lang="en-US" dirty="0"/>
              <a:t>of cached response can be determined from </a:t>
            </a:r>
            <a:r>
              <a:rPr lang="en-US" dirty="0" smtClean="0"/>
              <a:t>response itself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equest </a:t>
            </a:r>
            <a:r>
              <a:rPr lang="en-US" dirty="0"/>
              <a:t>parameters: control data, target URI, optional </a:t>
            </a:r>
            <a:r>
              <a:rPr lang="en-US" dirty="0" smtClean="0"/>
              <a:t>representation</a:t>
            </a:r>
          </a:p>
          <a:p>
            <a:r>
              <a:rPr lang="en-US" dirty="0"/>
              <a:t>R</a:t>
            </a:r>
            <a:r>
              <a:rPr lang="en-US" dirty="0" smtClean="0"/>
              <a:t>esponse </a:t>
            </a:r>
            <a:r>
              <a:rPr lang="en-US" dirty="0"/>
              <a:t>parameters: control data, optional resource metadata</a:t>
            </a:r>
            <a:r>
              <a:rPr lang="en-US" dirty="0" smtClean="0"/>
              <a:t>, optional </a:t>
            </a:r>
            <a:r>
              <a:rPr lang="en-US" dirty="0"/>
              <a:t>representation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96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9144000" cy="40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URI</a:t>
            </a:r>
          </a:p>
          <a:p>
            <a:r>
              <a:rPr lang="en-US" dirty="0"/>
              <a:t>GET reports/open-bugs HTTP/</a:t>
            </a:r>
            <a:r>
              <a:rPr lang="en-US" dirty="0" smtClean="0"/>
              <a:t>1.1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 to RPC-style interaction</a:t>
            </a:r>
          </a:p>
          <a:p>
            <a:r>
              <a:rPr lang="en-US" dirty="0"/>
              <a:t>POST /</a:t>
            </a:r>
            <a:r>
              <a:rPr lang="en-US" dirty="0" err="1"/>
              <a:t>rpc</a:t>
            </a:r>
            <a:r>
              <a:rPr lang="en-US" dirty="0"/>
              <a:t> HTTP/</a:t>
            </a:r>
            <a:r>
              <a:rPr lang="en-US" dirty="0" smtClean="0"/>
              <a:t>1.1</a:t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 err="1" smtClean="0"/>
              <a:t>www.upcdatabase.com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?xml version="</a:t>
            </a:r>
            <a:r>
              <a:rPr lang="en-US" dirty="0" smtClean="0"/>
              <a:t>1.0”&gt;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methodCall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methodName</a:t>
            </a:r>
            <a:r>
              <a:rPr lang="en-US" dirty="0"/>
              <a:t>&gt;</a:t>
            </a:r>
            <a:r>
              <a:rPr lang="en-US" dirty="0" err="1"/>
              <a:t>lookupUPC</a:t>
            </a:r>
            <a:r>
              <a:rPr lang="en-US" dirty="0"/>
              <a:t>&lt;/</a:t>
            </a:r>
            <a:r>
              <a:rPr lang="en-US" dirty="0" err="1"/>
              <a:t>methodName</a:t>
            </a:r>
            <a:r>
              <a:rPr lang="en-US" dirty="0"/>
              <a:t>&gt; 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methodCall</a:t>
            </a:r>
            <a:r>
              <a:rPr lang="en-US" dirty="0"/>
              <a:t>&gt;</a:t>
            </a:r>
          </a:p>
          <a:p>
            <a:r>
              <a:rPr lang="en-US" dirty="0" smtClean="0"/>
              <a:t>. </a:t>
            </a:r>
            <a:r>
              <a:rPr lang="en-US" dirty="0"/>
              <a:t>. . or hybrid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www.flickr.com</a:t>
            </a:r>
            <a:r>
              <a:rPr lang="en-US" dirty="0"/>
              <a:t>/services/</a:t>
            </a:r>
            <a:r>
              <a:rPr lang="en-US" dirty="0" err="1"/>
              <a:t>rest?method</a:t>
            </a:r>
            <a:r>
              <a:rPr lang="en-US" dirty="0"/>
              <a:t>=</a:t>
            </a:r>
            <a:r>
              <a:rPr lang="en-US" dirty="0" err="1"/>
              <a:t>search&amp;tags</a:t>
            </a:r>
            <a:r>
              <a:rPr lang="en-US" dirty="0"/>
              <a:t>=cat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6680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is synchronous: request–</a:t>
            </a:r>
            <a:r>
              <a:rPr lang="en-US" dirty="0" smtClean="0"/>
              <a:t>response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about long-running requests? deferred synchronous interaction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POSTs request (because not idempotent)</a:t>
            </a:r>
          </a:p>
          <a:p>
            <a:r>
              <a:rPr lang="en-US" dirty="0"/>
              <a:t>POST /queue HTTP/1.1</a:t>
            </a:r>
          </a:p>
          <a:p>
            <a:r>
              <a:rPr lang="en-US" dirty="0"/>
              <a:t>Host: </a:t>
            </a:r>
            <a:r>
              <a:rPr lang="en-US" dirty="0" err="1" smtClean="0"/>
              <a:t>jobservice.com</a:t>
            </a:r>
            <a:endParaRPr lang="en-US" dirty="0"/>
          </a:p>
          <a:p>
            <a:pPr lvl="1"/>
            <a:r>
              <a:rPr lang="en-US" dirty="0" smtClean="0"/>
              <a:t>Please </a:t>
            </a:r>
            <a:r>
              <a:rPr lang="en-US" dirty="0"/>
              <a:t>tell me whether 2ˆ43,112,609 - 1 is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queues task, returns code 202 ‘Accepted’ with </a:t>
            </a:r>
            <a:endParaRPr lang="en-US" dirty="0" smtClean="0"/>
          </a:p>
          <a:p>
            <a:pPr lvl="2"/>
            <a:r>
              <a:rPr lang="en-US" dirty="0" smtClean="0"/>
              <a:t>URI </a:t>
            </a:r>
            <a:r>
              <a:rPr lang="en-US" dirty="0"/>
              <a:t>Location: http://</a:t>
            </a:r>
            <a:r>
              <a:rPr lang="en-US" dirty="0" err="1"/>
              <a:t>jobservice.com</a:t>
            </a:r>
            <a:r>
              <a:rPr lang="en-US" dirty="0"/>
              <a:t>/queue/</a:t>
            </a:r>
            <a:r>
              <a:rPr lang="en-US" dirty="0" smtClean="0"/>
              <a:t>job11a4f9</a:t>
            </a:r>
          </a:p>
          <a:p>
            <a:pPr lvl="2"/>
            <a:r>
              <a:rPr lang="en-US" dirty="0" smtClean="0"/>
              <a:t>202 </a:t>
            </a:r>
            <a:r>
              <a:rPr lang="en-US" dirty="0"/>
              <a:t>Accepted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polls resource:</a:t>
            </a:r>
          </a:p>
          <a:p>
            <a:pPr lvl="1"/>
            <a:r>
              <a:rPr lang="en-US" dirty="0"/>
              <a:t>GET /queue/job11a4f9 HTTP/1.1</a:t>
            </a:r>
          </a:p>
          <a:p>
            <a:pPr lvl="1"/>
            <a:r>
              <a:rPr lang="en-US" dirty="0"/>
              <a:t>getting either status report or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Of course </a:t>
            </a:r>
            <a:r>
              <a:rPr lang="en-US" dirty="0" err="1" smtClean="0"/>
              <a:t>WebSockets</a:t>
            </a:r>
            <a:r>
              <a:rPr lang="en-US" dirty="0" smtClean="0"/>
              <a:t> could be used to push the response</a:t>
            </a:r>
          </a:p>
          <a:p>
            <a:pPr lvl="1"/>
            <a:r>
              <a:rPr lang="en-US" dirty="0" smtClean="0"/>
              <a:t>Also see new Push API from W3C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8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URIs </a:t>
            </a:r>
            <a:r>
              <a:rPr lang="en-US" dirty="0"/>
              <a:t>should be meaningful and well-structured</a:t>
            </a:r>
          </a:p>
          <a:p>
            <a:r>
              <a:rPr lang="en-US" dirty="0" smtClean="0"/>
              <a:t>Some believe client </a:t>
            </a:r>
            <a:r>
              <a:rPr lang="en-US" dirty="0"/>
              <a:t>should be able to construct URI to access a resource (</a:t>
            </a:r>
            <a:r>
              <a:rPr lang="en-US" dirty="0" smtClean="0"/>
              <a:t>increases surface </a:t>
            </a:r>
            <a:r>
              <a:rPr lang="en-US" dirty="0"/>
              <a:t>area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Others say URIs should be opaque!</a:t>
            </a:r>
          </a:p>
          <a:p>
            <a:pPr lvl="1"/>
            <a:r>
              <a:rPr lang="en-US" dirty="0" smtClean="0"/>
              <a:t>Discuss?!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paths to separate elements of hierarchy, general to </a:t>
            </a:r>
            <a:r>
              <a:rPr lang="en-US" dirty="0" smtClean="0"/>
              <a:t>specific </a:t>
            </a:r>
          </a:p>
          <a:p>
            <a:r>
              <a:rPr lang="en-US" dirty="0" smtClean="0"/>
              <a:t>use </a:t>
            </a:r>
            <a:r>
              <a:rPr lang="en-US" dirty="0"/>
              <a:t>punctuation to separate items at same hierarchical level</a:t>
            </a:r>
          </a:p>
          <a:p>
            <a:pPr lvl="1"/>
            <a:r>
              <a:rPr lang="en-US" dirty="0" smtClean="0"/>
              <a:t>commas </a:t>
            </a:r>
            <a:r>
              <a:rPr lang="en-US" dirty="0"/>
              <a:t>when order matters (</a:t>
            </a:r>
            <a:r>
              <a:rPr lang="en-US" dirty="0" err="1"/>
              <a:t>eg</a:t>
            </a:r>
            <a:r>
              <a:rPr lang="en-US" dirty="0"/>
              <a:t> coordinates), semicolons </a:t>
            </a:r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query variables only for ‘arguments’</a:t>
            </a:r>
          </a:p>
          <a:p>
            <a:r>
              <a:rPr lang="en-US" dirty="0" smtClean="0"/>
              <a:t>URIs </a:t>
            </a:r>
            <a:r>
              <a:rPr lang="en-US" dirty="0"/>
              <a:t>denote resources, not operations (unless the operation is </a:t>
            </a:r>
            <a:r>
              <a:rPr lang="en-US" dirty="0" smtClean="0"/>
              <a:t>itself something </a:t>
            </a:r>
            <a:r>
              <a:rPr lang="en-US" dirty="0"/>
              <a:t>you might CRUD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6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the Sample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399" y="304800"/>
            <a:ext cx="93160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Architectural Style 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Roy Fielding, a principal author of </a:t>
            </a:r>
            <a:r>
              <a:rPr lang="en-US" dirty="0" smtClean="0"/>
              <a:t>HTTP 1.1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  <a:endParaRPr lang="en-US" dirty="0"/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  <a:endParaRPr lang="en-US" dirty="0"/>
          </a:p>
          <a:p>
            <a:r>
              <a:rPr lang="en-US" i="1" dirty="0"/>
              <a:t>Software Architectures </a:t>
            </a:r>
            <a:r>
              <a:rPr lang="en-US" dirty="0"/>
              <a:t>(2000</a:t>
            </a:r>
            <a:r>
              <a:rPr lang="en-US" dirty="0" smtClean="0"/>
              <a:t>) more </a:t>
            </a:r>
            <a:r>
              <a:rPr lang="en-US" dirty="0"/>
              <a:t>about evaluation than a cookbook 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HTTP seriously as a distributed computing protocol: fixed few verbs, emphasis on the nouns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(CS)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offers services, listens for requests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sends request, waits for response</a:t>
            </a:r>
          </a:p>
          <a:p>
            <a:r>
              <a:rPr lang="en-US" dirty="0"/>
              <a:t>T</a:t>
            </a:r>
            <a:r>
              <a:rPr lang="en-US" dirty="0" smtClean="0"/>
              <a:t>ransient</a:t>
            </a:r>
            <a:r>
              <a:rPr lang="en-US" dirty="0"/>
              <a:t>, triggering client; persistent, reactive server</a:t>
            </a:r>
          </a:p>
          <a:p>
            <a:r>
              <a:rPr lang="en-US" dirty="0"/>
              <a:t>S</a:t>
            </a:r>
            <a:r>
              <a:rPr lang="en-US" dirty="0" smtClean="0"/>
              <a:t>eparation </a:t>
            </a:r>
            <a:r>
              <a:rPr lang="en-US" dirty="0"/>
              <a:t>of concerns: user interface from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portability to a new user interface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simplifying components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allowing independent evolution </a:t>
            </a:r>
            <a:r>
              <a:rPr lang="en-US" dirty="0" smtClean="0"/>
              <a:t>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Replicated Repository (RR) and Caching ($)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eplicated </a:t>
            </a:r>
            <a:r>
              <a:rPr lang="en-US" dirty="0"/>
              <a:t>repository: multiple servers provide same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/>
              <a:t>the illusion of a single, centralized service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performance: latency, redundancy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</a:t>
            </a:r>
            <a:r>
              <a:rPr lang="en-US" dirty="0"/>
              <a:t>consistency the primary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Caching: caching </a:t>
            </a:r>
            <a:r>
              <a:rPr lang="en-US" dirty="0"/>
              <a:t>responses for later reuse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ffectively </a:t>
            </a:r>
            <a:r>
              <a:rPr lang="en-US" dirty="0"/>
              <a:t>a replication of a fragment (typically, potential data set </a:t>
            </a:r>
            <a:r>
              <a:rPr lang="en-US" dirty="0" smtClean="0"/>
              <a:t>is huge </a:t>
            </a:r>
            <a:r>
              <a:rPr lang="en-US" dirty="0"/>
              <a:t>or infinite)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esponses </a:t>
            </a:r>
            <a:r>
              <a:rPr lang="en-US" dirty="0"/>
              <a:t>explicitly or implicitly </a:t>
            </a:r>
            <a:r>
              <a:rPr lang="en-US" dirty="0" err="1"/>
              <a:t>labelled</a:t>
            </a:r>
            <a:r>
              <a:rPr lang="en-US" dirty="0"/>
              <a:t> cacheable or not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azy </a:t>
            </a:r>
            <a:r>
              <a:rPr lang="en-US" dirty="0"/>
              <a:t>or active replication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effective than full replication, but cheaper and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7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request from client must carry all necessary context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session state stored on server — kept entirely on client</a:t>
            </a:r>
          </a:p>
          <a:p>
            <a:pPr lvl="1"/>
            <a:r>
              <a:rPr lang="en-US" b="1" i="1" dirty="0" smtClean="0"/>
              <a:t>Resource </a:t>
            </a:r>
            <a:r>
              <a:rPr lang="en-US" b="1" i="1" dirty="0"/>
              <a:t>state is a different </a:t>
            </a:r>
            <a:r>
              <a:rPr lang="en-US" b="1" i="1" dirty="0" smtClean="0"/>
              <a:t>matter</a:t>
            </a:r>
            <a:endParaRPr lang="en-US" b="1" i="1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visibility for monitoring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reliability by simplifying recovery from partial failure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allowing server to free resources quickly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simplifying server, cache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by increasing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</a:t>
            </a:r>
            <a:r>
              <a:rPr lang="en-US" dirty="0"/>
              <a:t>arrangement</a:t>
            </a:r>
          </a:p>
          <a:p>
            <a:r>
              <a:rPr lang="en-US" dirty="0"/>
              <a:t>L</a:t>
            </a:r>
            <a:r>
              <a:rPr lang="en-US" dirty="0" smtClean="0"/>
              <a:t>ayer </a:t>
            </a:r>
            <a:r>
              <a:rPr lang="en-US" dirty="0"/>
              <a:t>provides services to layer above, uses services from layer below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and reusability through abstraction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through overhead, latency</a:t>
            </a:r>
          </a:p>
          <a:p>
            <a:r>
              <a:rPr lang="en-US" dirty="0"/>
              <a:t>L</a:t>
            </a:r>
            <a:r>
              <a:rPr lang="en-US" dirty="0" smtClean="0"/>
              <a:t>ayered</a:t>
            </a:r>
            <a:r>
              <a:rPr lang="en-US" dirty="0"/>
              <a:t>-client-server (LCS) adds proxy and gateway components to CS</a:t>
            </a:r>
          </a:p>
          <a:p>
            <a:r>
              <a:rPr lang="en-US" dirty="0"/>
              <a:t>P</a:t>
            </a:r>
            <a:r>
              <a:rPr lang="en-US" dirty="0" smtClean="0"/>
              <a:t>roxy </a:t>
            </a:r>
            <a:r>
              <a:rPr lang="en-US" dirty="0"/>
              <a:t>acts as shared server for one or more clients, </a:t>
            </a:r>
            <a:r>
              <a:rPr lang="en-US" dirty="0" smtClean="0"/>
              <a:t>forwarding (</a:t>
            </a:r>
            <a:r>
              <a:rPr lang="en-US" dirty="0"/>
              <a:t>maybe translated) requests</a:t>
            </a:r>
          </a:p>
          <a:p>
            <a:r>
              <a:rPr lang="en-US" dirty="0"/>
              <a:t>G</a:t>
            </a:r>
            <a:r>
              <a:rPr lang="en-US" dirty="0" smtClean="0"/>
              <a:t>ateway </a:t>
            </a:r>
            <a:r>
              <a:rPr lang="en-US" dirty="0"/>
              <a:t>appears as normal server, but forwards (maybe translated)</a:t>
            </a:r>
          </a:p>
          <a:p>
            <a:r>
              <a:rPr lang="en-US" dirty="0"/>
              <a:t>R</a:t>
            </a:r>
            <a:r>
              <a:rPr lang="en-US" dirty="0" smtClean="0"/>
              <a:t>equests </a:t>
            </a:r>
            <a:r>
              <a:rPr lang="en-US" dirty="0"/>
              <a:t>to lower layers: load balancing,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visibility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efficiency through possible data translations</a:t>
            </a:r>
          </a:p>
          <a:p>
            <a:r>
              <a:rPr lang="en-US" dirty="0" smtClean="0"/>
              <a:t>For </a:t>
            </a:r>
            <a:r>
              <a:rPr lang="en-US" dirty="0"/>
              <a:t>REST, optimized for large-grain hypermedia data transfer</a:t>
            </a:r>
          </a:p>
          <a:p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of resources</a:t>
            </a:r>
          </a:p>
          <a:p>
            <a:r>
              <a:rPr lang="en-US" dirty="0"/>
              <a:t>M</a:t>
            </a:r>
            <a:r>
              <a:rPr lang="en-US" dirty="0" smtClean="0"/>
              <a:t>anipulation </a:t>
            </a:r>
            <a:r>
              <a:rPr lang="en-US" dirty="0"/>
              <a:t>of resources through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elf</a:t>
            </a:r>
            <a:r>
              <a:rPr lang="en-US" dirty="0"/>
              <a:t>-descriptive messages</a:t>
            </a:r>
          </a:p>
          <a:p>
            <a:r>
              <a:rPr lang="en-US" dirty="0"/>
              <a:t>H</a:t>
            </a:r>
            <a:r>
              <a:rPr lang="en-US" dirty="0" smtClean="0"/>
              <a:t>ypermedia </a:t>
            </a:r>
            <a:r>
              <a:rPr lang="en-US" dirty="0"/>
              <a:t>as the engine of application </a:t>
            </a:r>
            <a:r>
              <a:rPr lang="en-US" dirty="0" smtClean="0"/>
              <a:t>state 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6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1694</Words>
  <Application>Microsoft Macintosh PowerPoint</Application>
  <PresentationFormat>On-screen Show (4:3)</PresentationFormat>
  <Paragraphs>209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Understanding REST</vt:lpstr>
      <vt:lpstr>Design Patterns</vt:lpstr>
      <vt:lpstr>REST is a design pattern</vt:lpstr>
      <vt:lpstr>REST</vt:lpstr>
      <vt:lpstr>Client Server (CS)</vt:lpstr>
      <vt:lpstr>Replicated Repository (RR) and Caching ($)</vt:lpstr>
      <vt:lpstr>Stateless (S)</vt:lpstr>
      <vt:lpstr>Layered Systems</vt:lpstr>
      <vt:lpstr>Uniform Interface</vt:lpstr>
      <vt:lpstr>Virtual Machine (VM) and Code-on-Demand (COD)</vt:lpstr>
      <vt:lpstr>REST Derivation from Style Constraint</vt:lpstr>
      <vt:lpstr>Principles of REST Architecture</vt:lpstr>
      <vt:lpstr>Resources and Uniform Interface</vt:lpstr>
      <vt:lpstr>Representation</vt:lpstr>
      <vt:lpstr>Stateless Interaction</vt:lpstr>
      <vt:lpstr>Uniform Interface</vt:lpstr>
      <vt:lpstr>REST Architecture</vt:lpstr>
      <vt:lpstr>Resource Oriented Architecture</vt:lpstr>
      <vt:lpstr>PUT vs POST</vt:lpstr>
      <vt:lpstr>Resource Representations and States</vt:lpstr>
      <vt:lpstr>Hypertext as the Engine of Application State</vt:lpstr>
      <vt:lpstr>Async</vt:lpstr>
      <vt:lpstr>URI Design</vt:lpstr>
      <vt:lpstr>Quick look at the Sample Service</vt:lpstr>
      <vt:lpstr>JSON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213</cp:revision>
  <dcterms:created xsi:type="dcterms:W3CDTF">2012-03-07T10:41:54Z</dcterms:created>
  <dcterms:modified xsi:type="dcterms:W3CDTF">2012-10-31T17:27:15Z</dcterms:modified>
</cp:coreProperties>
</file>