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08/09/15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zfreo/ox-soa/issues/new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Service </a:t>
            </a:r>
            <a:r>
              <a:rPr lang="en-US" dirty="0">
                <a:ea typeface="ヒラギノ角ゴ ProN W3" charset="0"/>
                <a:cs typeface="ヒラギノ角ゴ ProN W3" charset="0"/>
              </a:rPr>
              <a:t>Oriented Architecture</a:t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Sep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Ask questions as we go along</a:t>
            </a:r>
          </a:p>
          <a:p>
            <a:pPr lvl="1"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We will “park” any that are better answered later</a:t>
            </a:r>
          </a:p>
          <a:p>
            <a:pPr lvl="1"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Don’t wait till the end to ask or raise concerns</a:t>
            </a: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Timings are flexible</a:t>
            </a: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Please keep mobile phones silent or better still turned 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off</a:t>
            </a:r>
          </a:p>
          <a:p>
            <a:pPr eaLnBrk="1" hangingPunct="1"/>
            <a:r>
              <a:rPr lang="en-US" sz="2800" dirty="0" smtClean="0">
                <a:ea typeface="ヒラギノ角ゴ ProN W3" charset="0"/>
                <a:cs typeface="ヒラギノ角ゴ ProN W3" charset="0"/>
              </a:rPr>
              <a:t>If you have improvements, please submit issues or pull requests:</a:t>
            </a: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  <a:hlinkClick r:id="rId2"/>
              </a:rPr>
              <a:t>https://github.com/pzfreo/ox-soa/issues/</a:t>
            </a:r>
            <a:r>
              <a:rPr lang="en-US" dirty="0" smtClean="0">
                <a:ea typeface="ヒラギノ角ゴ ProN W3" charset="0"/>
                <a:cs typeface="ヒラギノ角ゴ ProN W3" charset="0"/>
                <a:hlinkClick r:id="rId2"/>
              </a:rPr>
              <a:t>new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Paul Fremantle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647" y="1600647"/>
            <a:ext cx="4114354" cy="45251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CTO and Co-Founder of WSO2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Previously Senior Technical Staff Member, IBM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WebSphere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architecture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Co-Chair Web Services Reliable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eXchange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at OASIS (WSRM)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VP, Apache Synapse and Member of ASF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MA in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Maths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and Philosophy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MSc in Computation (1995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Part time PhD student</a:t>
            </a:r>
            <a:endParaRPr lang="en-US" sz="20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Plays the tin whistle</a:t>
            </a: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4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Approximate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326771"/>
              </p:ext>
            </p:extLst>
          </p:nvPr>
        </p:nvGraphicFramePr>
        <p:xfrm>
          <a:off x="457646" y="1172857"/>
          <a:ext cx="8063510" cy="4735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702"/>
                <a:gridCol w="1612702"/>
                <a:gridCol w="1612702"/>
                <a:gridCol w="1612702"/>
                <a:gridCol w="1612702"/>
              </a:tblGrid>
              <a:tr h="33327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Monday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Tuesday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Wednesday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Thursday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Friday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36545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Introduction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SOAP and</a:t>
                      </a:r>
                      <a:r>
                        <a:rPr lang="en-US" sz="1700" baseline="0" dirty="0" smtClean="0"/>
                        <a:t> WS-*</a:t>
                      </a:r>
                    </a:p>
                    <a:p>
                      <a:r>
                        <a:rPr lang="en-US" sz="1700" baseline="0" dirty="0" smtClean="0"/>
                        <a:t>SOA in Action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ESB, Intermediation</a:t>
                      </a:r>
                    </a:p>
                    <a:p>
                      <a:r>
                        <a:rPr lang="en-US" sz="1700" dirty="0" smtClean="0"/>
                        <a:t>Architecture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Orchestration,</a:t>
                      </a:r>
                      <a:r>
                        <a:rPr lang="en-US" sz="1700" baseline="0" dirty="0" smtClean="0"/>
                        <a:t> Choreography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Other Models: Thrift,</a:t>
                      </a:r>
                      <a:r>
                        <a:rPr lang="en-US" sz="1700" baseline="0" dirty="0" smtClean="0"/>
                        <a:t> </a:t>
                      </a:r>
                      <a:r>
                        <a:rPr lang="en-US" sz="1700" baseline="0" dirty="0" err="1" smtClean="0"/>
                        <a:t>ProtoBuf</a:t>
                      </a:r>
                      <a:r>
                        <a:rPr lang="en-US" sz="1700" baseline="0" dirty="0" smtClean="0"/>
                        <a:t>, Avro</a:t>
                      </a:r>
                    </a:p>
                    <a:p>
                      <a:r>
                        <a:rPr lang="en-US" sz="1700" baseline="0" dirty="0" smtClean="0"/>
                        <a:t>Event Driven Architecture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83582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Evolution of Distributed</a:t>
                      </a:r>
                      <a:r>
                        <a:rPr lang="en-US" sz="1700" baseline="0" dirty="0" smtClean="0"/>
                        <a:t> Computing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JAX-WS</a:t>
                      </a:r>
                      <a:r>
                        <a:rPr lang="en-US" sz="1700" baseline="0" dirty="0" smtClean="0"/>
                        <a:t>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ESB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Process Management </a:t>
                      </a:r>
                      <a:r>
                        <a:rPr lang="en-US" sz="1700" dirty="0" smtClean="0"/>
                        <a:t>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Engineering</a:t>
                      </a:r>
                    </a:p>
                    <a:p>
                      <a:endParaRPr lang="en-US" sz="1700" dirty="0" smtClean="0"/>
                    </a:p>
                    <a:p>
                      <a:r>
                        <a:rPr lang="en-US" sz="1700" dirty="0" smtClean="0"/>
                        <a:t>Conclusion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135017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REST/JAX-RS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QoS</a:t>
                      </a:r>
                      <a:r>
                        <a:rPr lang="en-US" sz="1700" baseline="0" dirty="0" smtClean="0"/>
                        <a:t> and WS-Security</a:t>
                      </a:r>
                    </a:p>
                    <a:p>
                      <a:r>
                        <a:rPr lang="en-US" sz="1700" baseline="0" dirty="0" smtClean="0"/>
                        <a:t>Other Security: SAML2, XACML, OAuth2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Governance,</a:t>
                      </a:r>
                    </a:p>
                    <a:p>
                      <a:r>
                        <a:rPr lang="en-US" sz="1700" dirty="0" smtClean="0"/>
                        <a:t>Dependency</a:t>
                      </a:r>
                      <a:r>
                        <a:rPr lang="en-US" sz="1700" baseline="0" dirty="0" smtClean="0"/>
                        <a:t> Management</a:t>
                      </a:r>
                      <a:r>
                        <a:rPr lang="en-US" sz="1700" dirty="0" smtClean="0"/>
                        <a:t> 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API Management</a:t>
                      </a:r>
                    </a:p>
                    <a:p>
                      <a:r>
                        <a:rPr lang="en-US" sz="1700" dirty="0" smtClean="0"/>
                        <a:t>APIs </a:t>
                      </a:r>
                      <a:r>
                        <a:rPr lang="en-US" sz="1700" dirty="0" err="1" smtClean="0"/>
                        <a:t>vs</a:t>
                      </a:r>
                      <a:r>
                        <a:rPr lang="en-US" sz="1700" dirty="0" smtClean="0"/>
                        <a:t> Services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64294" marR="64294" marT="32147" marB="32147"/>
                </a:tc>
              </a:tr>
              <a:tr h="83581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JAXRS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WS-Security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Registry</a:t>
                      </a:r>
                      <a:r>
                        <a:rPr lang="en-US" sz="1700" baseline="0" dirty="0" smtClean="0"/>
                        <a:t>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API Management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7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Let’s get started</a:t>
            </a:r>
          </a:p>
        </p:txBody>
      </p:sp>
      <p:pic>
        <p:nvPicPr>
          <p:cNvPr id="14338" name="Picture 6" descr="MPj028948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Connections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Understanding of Principles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Exploration of de facto and de jure standards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Practical experience of different technologies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Architecture and Design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Wider context</a:t>
            </a:r>
          </a:p>
        </p:txBody>
      </p:sp>
    </p:spTree>
    <p:extLst>
      <p:ext uri="{BB962C8B-B14F-4D97-AF65-F5344CB8AC3E}">
        <p14:creationId xmlns:p14="http://schemas.microsoft.com/office/powerpoint/2010/main" val="42257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400" b="1" dirty="0" smtClean="0"/>
              <a:t>Covered by the Pre-Study Guide!</a:t>
            </a:r>
          </a:p>
          <a:p>
            <a:pPr eaLnBrk="1" hangingPunct="1">
              <a:defRPr/>
            </a:pPr>
            <a:endParaRPr lang="en-US" sz="2400" b="1" dirty="0"/>
          </a:p>
          <a:p>
            <a:pPr eaLnBrk="1" hangingPunct="1">
              <a:defRPr/>
            </a:pPr>
            <a:r>
              <a:rPr lang="en-US" sz="2400" b="1" dirty="0" smtClean="0"/>
              <a:t>XML</a:t>
            </a:r>
            <a:r>
              <a:rPr lang="en-US" sz="2400" dirty="0" smtClean="0"/>
              <a:t> </a:t>
            </a:r>
            <a:r>
              <a:rPr lang="en-US" sz="2400" dirty="0"/>
              <a:t>including XML namespaces and XML schema</a:t>
            </a:r>
          </a:p>
          <a:p>
            <a:pPr eaLnBrk="1" hangingPunct="1">
              <a:defRPr/>
            </a:pPr>
            <a:r>
              <a:rPr lang="en-US" sz="2400" b="1" dirty="0"/>
              <a:t>JSON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JSON is dead simple but it would help if you have looked at it before</a:t>
            </a:r>
            <a:endParaRPr lang="en-US" sz="2400" b="1" dirty="0"/>
          </a:p>
          <a:p>
            <a:pPr eaLnBrk="1" hangingPunct="1">
              <a:defRPr/>
            </a:pPr>
            <a:r>
              <a:rPr lang="en-US" sz="2400" b="1" dirty="0" smtClean="0"/>
              <a:t>Java</a:t>
            </a:r>
          </a:p>
          <a:p>
            <a:pPr lvl="1">
              <a:defRPr/>
            </a:pPr>
            <a:r>
              <a:rPr lang="en-US" sz="2000" dirty="0"/>
              <a:t>	Basic Java language </a:t>
            </a:r>
            <a:r>
              <a:rPr lang="en-US" sz="2000" dirty="0" smtClean="0"/>
              <a:t>skills</a:t>
            </a:r>
            <a:endParaRPr lang="en-US" sz="2000" b="1" dirty="0" smtClean="0"/>
          </a:p>
          <a:p>
            <a:pPr>
              <a:defRPr/>
            </a:pPr>
            <a:r>
              <a:rPr lang="en-US" sz="2400" dirty="0"/>
              <a:t>Unix Command </a:t>
            </a:r>
            <a:r>
              <a:rPr lang="en-US" sz="2400" dirty="0" smtClean="0"/>
              <a:t>Line / </a:t>
            </a:r>
            <a:r>
              <a:rPr lang="en-US" sz="2400" dirty="0" err="1" smtClean="0"/>
              <a:t>sh</a:t>
            </a:r>
            <a:endParaRPr lang="en-US" sz="2400" dirty="0"/>
          </a:p>
          <a:p>
            <a:pPr marL="178587" indent="0">
              <a:buNone/>
              <a:defRPr/>
            </a:pPr>
            <a:endParaRPr lang="en-US" sz="2400" dirty="0"/>
          </a:p>
          <a:p>
            <a:pPr marL="178587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65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Evolution of distributed computing</a:t>
            </a: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REST Architecture: 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HTTP, Resources</a:t>
            </a:r>
            <a:r>
              <a:rPr lang="en-US" sz="2800" dirty="0">
                <a:ea typeface="ヒラギノ角ゴ ProN W3" charset="0"/>
                <a:cs typeface="ヒラギノ角ゴ ProN W3" charset="0"/>
              </a:rPr>
              <a:t>, URIs, 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HATEOAS</a:t>
            </a:r>
            <a:endParaRPr lang="en-US" sz="28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JAX-RS</a:t>
            </a: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Web Services: 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WS</a:t>
            </a:r>
            <a:r>
              <a:rPr lang="en-US" sz="2800" dirty="0">
                <a:ea typeface="ヒラギノ角ゴ ProN W3" charset="0"/>
                <a:cs typeface="ヒラギノ角ゴ ProN W3" charset="0"/>
              </a:rPr>
              <a:t>-*, </a:t>
            </a:r>
            <a:r>
              <a:rPr lang="en-US" sz="2800" dirty="0" err="1" smtClean="0">
                <a:ea typeface="ヒラギノ角ゴ ProN W3" charset="0"/>
                <a:cs typeface="ヒラギノ角ゴ ProN W3" charset="0"/>
              </a:rPr>
              <a:t>etc</a:t>
            </a:r>
            <a:endParaRPr lang="en-US" sz="2800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800" dirty="0" err="1" smtClean="0">
                <a:ea typeface="ヒラギノ角ゴ ProN W3" charset="0"/>
                <a:cs typeface="ヒラギノ角ゴ ProN W3" charset="0"/>
              </a:rPr>
              <a:t>Microservices</a:t>
            </a:r>
            <a:endParaRPr lang="en-US" sz="28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JAX-WS</a:t>
            </a: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REST and SOAP compared</a:t>
            </a: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SOA in Action – Amazon and Amazon EC2, Netflix, 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PEPPOL</a:t>
            </a:r>
            <a:endParaRPr lang="en-US" sz="28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Intermediation: ESBs and Enterprise Integration Patterns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Quality of Service: WS-Security, SAML2, XACML, OAuth,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etc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Governance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API Management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Composition and Orchestration: BPEL and BPMN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Other Patterns: Thrift, Protocol Buffers, EDA, MQTT, AMQP,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etc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37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Practicals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Creating a REST Service using JAX-RS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Creating a SOAP Service using JAX-WS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Security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Governance and Registry lookup at runtime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ESB intermediation and transformation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API Management and OAuth2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BPMN </a:t>
            </a:r>
            <a:r>
              <a:rPr lang="en-US" dirty="0">
                <a:ea typeface="ヒラギノ角ゴ ProN W3" charset="0"/>
                <a:cs typeface="ヒラギノ角ゴ ProN W3" charset="0"/>
              </a:rPr>
              <a:t>and process orchestration</a:t>
            </a:r>
          </a:p>
          <a:p>
            <a:pPr eaLnBrk="1" hangingPunct="1"/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Connections</a:t>
            </a: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Objects (OOR, OOD, OOP, DPA, SPL)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Formal techniques (SEM, SDE)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Concurrency (CDS, ACT, MOB)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Security (SPR, SRO, DES, NES)</a:t>
            </a:r>
          </a:p>
        </p:txBody>
      </p:sp>
    </p:spTree>
    <p:extLst>
      <p:ext uri="{BB962C8B-B14F-4D97-AF65-F5344CB8AC3E}">
        <p14:creationId xmlns:p14="http://schemas.microsoft.com/office/powerpoint/2010/main" val="123943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	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5227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Singh and </a:t>
            </a:r>
            <a:r>
              <a:rPr lang="en-US" sz="2400" dirty="0" err="1">
                <a:ea typeface="ヒラギノ角ゴ ProN W3" charset="0"/>
                <a:cs typeface="ヒラギノ角ゴ ProN W3" charset="0"/>
              </a:rPr>
              <a:t>Huhns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Service Oriented Computing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(Wiley, 2005)</a:t>
            </a:r>
          </a:p>
          <a:p>
            <a:pPr eaLnBrk="1" hangingPunct="1"/>
            <a:r>
              <a:rPr lang="en-US" sz="2400" dirty="0" err="1">
                <a:ea typeface="ヒラギノ角ゴ ProN W3" charset="0"/>
                <a:cs typeface="ヒラギノ角ゴ ProN W3" charset="0"/>
              </a:rPr>
              <a:t>Josuttis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SOA in Practice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(O’Reilly, 2007)</a:t>
            </a:r>
          </a:p>
          <a:p>
            <a:pPr eaLnBrk="1" hangingPunct="1"/>
            <a:r>
              <a:rPr lang="en-US" sz="2400" dirty="0" err="1">
                <a:ea typeface="ヒラギノ角ゴ ProN W3" charset="0"/>
                <a:cs typeface="ヒラギノ角ゴ ProN W3" charset="0"/>
              </a:rPr>
              <a:t>Erl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SOA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(Prentice-Hall, 2005)</a:t>
            </a:r>
          </a:p>
          <a:p>
            <a:pPr eaLnBrk="1" hangingPunct="1"/>
            <a:r>
              <a:rPr lang="en-US" sz="2400" dirty="0" err="1">
                <a:ea typeface="ヒラギノ角ゴ ProN W3" charset="0"/>
                <a:cs typeface="ヒラギノ角ゴ ProN W3" charset="0"/>
              </a:rPr>
              <a:t>Szyperski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Component Software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(Addison-Wesley, 2</a:t>
            </a:r>
            <a:r>
              <a:rPr lang="en-US" sz="2400" baseline="30000" dirty="0">
                <a:ea typeface="ヒラギノ角ゴ ProN W3" charset="0"/>
                <a:cs typeface="ヒラギノ角ゴ ProN W3" charset="0"/>
              </a:rPr>
              <a:t>nd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Ed, 2002)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Richardson and Ruby, </a:t>
            </a:r>
            <a:r>
              <a:rPr lang="en-US" sz="2400" i="1" dirty="0" err="1">
                <a:ea typeface="ヒラギノ角ゴ ProN W3" charset="0"/>
                <a:cs typeface="ヒラギノ角ゴ ProN W3" charset="0"/>
              </a:rPr>
              <a:t>RESTful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 Web Services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(O’Reilly, 2007)</a:t>
            </a:r>
          </a:p>
          <a:p>
            <a:pPr eaLnBrk="1" hangingPunct="1"/>
            <a:r>
              <a:rPr lang="en-US" sz="2400" dirty="0" err="1">
                <a:ea typeface="ヒラギノ角ゴ ProN W3" charset="0"/>
                <a:cs typeface="ヒラギノ角ゴ ProN W3" charset="0"/>
              </a:rPr>
              <a:t>Weerawarana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et al,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Web Services Platform Architecture,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(Pearson, 2005)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Fielding,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Architectural Styles </a:t>
            </a:r>
            <a:r>
              <a:rPr lang="en-US" sz="2400" i="1" dirty="0" smtClean="0">
                <a:ea typeface="ヒラギノ角ゴ ProN W3" charset="0"/>
                <a:cs typeface="ヒラギノ角ゴ ProN W3" charset="0"/>
              </a:rPr>
              <a:t>and the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Design of Network-based Software Architectures,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(University of California, 2000)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Various W3C, OASIS, IETF, OMG standards</a:t>
            </a:r>
          </a:p>
        </p:txBody>
      </p:sp>
    </p:spTree>
    <p:extLst>
      <p:ext uri="{BB962C8B-B14F-4D97-AF65-F5344CB8AC3E}">
        <p14:creationId xmlns:p14="http://schemas.microsoft.com/office/powerpoint/2010/main" val="321364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552</Words>
  <Application>Microsoft Macintosh PowerPoint</Application>
  <PresentationFormat>On-screen Show (4:3)</PresentationFormat>
  <Paragraphs>116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Introduction Service Oriented Architecture </vt:lpstr>
      <vt:lpstr>Introduction</vt:lpstr>
      <vt:lpstr>Aims</vt:lpstr>
      <vt:lpstr>Pre-requisites</vt:lpstr>
      <vt:lpstr>Contents</vt:lpstr>
      <vt:lpstr>Contents continued</vt:lpstr>
      <vt:lpstr>Practicals</vt:lpstr>
      <vt:lpstr>Connections</vt:lpstr>
      <vt:lpstr>Resources </vt:lpstr>
      <vt:lpstr>Rules of Engagement</vt:lpstr>
      <vt:lpstr>Paul Fremantle</vt:lpstr>
      <vt:lpstr>You?</vt:lpstr>
      <vt:lpstr>Approximate Schedule</vt:lpstr>
      <vt:lpstr>Let’s get started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238</cp:revision>
  <dcterms:created xsi:type="dcterms:W3CDTF">2012-03-07T10:41:54Z</dcterms:created>
  <dcterms:modified xsi:type="dcterms:W3CDTF">2015-09-08T08:37:53Z</dcterms:modified>
</cp:coreProperties>
</file>