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GET a cup of coffee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Jim Webber’s Article:</a:t>
            </a:r>
          </a:p>
          <a:p>
            <a:r>
              <a:rPr lang="en-US" dirty="0">
                <a:hlinkClick r:id="rId2"/>
              </a:rPr>
              <a:t>http://www.infoq.com/articles/webber-rest-workflow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417638"/>
            <a:ext cx="5134723" cy="1550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167711"/>
            <a:ext cx="6350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7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OPTIONS</a:t>
            </a:r>
            <a:r>
              <a:rPr lang="en-US" dirty="0"/>
              <a:t>/payment/order/1234 HTTP 1.1 Host: </a:t>
            </a:r>
            <a:r>
              <a:rPr lang="en-US" dirty="0" err="1" smtClean="0"/>
              <a:t>starbucks.example.com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Allow: GET, 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350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1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PUT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PUT /payment/order/1234 HTTP 1.1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Host: </a:t>
            </a:r>
            <a:r>
              <a:rPr lang="en-US" sz="1800" dirty="0" err="1">
                <a:latin typeface="Courier"/>
                <a:cs typeface="Courier"/>
              </a:rPr>
              <a:t>starbucks.example.com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Content-Type: application/xml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Content-Length: ...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Authorization: Digest username="Jane Doe"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realm="</a:t>
            </a:r>
            <a:r>
              <a:rPr lang="en-US" sz="1800" dirty="0" err="1">
                <a:latin typeface="Courier"/>
                <a:cs typeface="Courier"/>
              </a:rPr>
              <a:t>starbucks.example.org</a:t>
            </a:r>
            <a:r>
              <a:rPr lang="en-US" sz="1800" dirty="0">
                <a:latin typeface="Courier"/>
                <a:cs typeface="Courier"/>
              </a:rPr>
              <a:t>“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nonce="..."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uri</a:t>
            </a:r>
            <a:r>
              <a:rPr lang="en-US" sz="1800" dirty="0">
                <a:latin typeface="Courier"/>
                <a:cs typeface="Courier"/>
              </a:rPr>
              <a:t>="payment/order/1234"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qop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auth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nc</a:t>
            </a:r>
            <a:r>
              <a:rPr lang="en-US" sz="1800" dirty="0">
                <a:latin typeface="Courier"/>
                <a:cs typeface="Courier"/>
              </a:rPr>
              <a:t>=00000001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cnonce</a:t>
            </a:r>
            <a:r>
              <a:rPr lang="en-US" sz="1800" dirty="0">
                <a:latin typeface="Courier"/>
                <a:cs typeface="Courier"/>
              </a:rPr>
              <a:t>="..."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reponse</a:t>
            </a:r>
            <a:r>
              <a:rPr lang="en-US" sz="1800" dirty="0">
                <a:latin typeface="Courier"/>
                <a:cs typeface="Courier"/>
              </a:rPr>
              <a:t>="..."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opaque="..."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8659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&lt;payment </a:t>
            </a:r>
            <a:r>
              <a:rPr lang="en-US" sz="2400" dirty="0" err="1">
                <a:latin typeface="Courier"/>
                <a:cs typeface="Courier"/>
              </a:rPr>
              <a:t>xmlns</a:t>
            </a:r>
            <a:r>
              <a:rPr lang="en-US" sz="2400" dirty="0">
                <a:latin typeface="Courier"/>
                <a:cs typeface="Courier"/>
              </a:rPr>
              <a:t>="http://</a:t>
            </a:r>
            <a:r>
              <a:rPr lang="en-US" sz="2400" dirty="0" err="1">
                <a:latin typeface="Courier"/>
                <a:cs typeface="Courier"/>
              </a:rPr>
              <a:t>starbucks.example.org</a:t>
            </a:r>
            <a:r>
              <a:rPr lang="en-US" sz="2400" dirty="0">
                <a:latin typeface="Courier"/>
                <a:cs typeface="Courier"/>
              </a:rPr>
              <a:t>/"&gt;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</a:t>
            </a:r>
            <a:r>
              <a:rPr lang="en-US" sz="2400" dirty="0" err="1">
                <a:latin typeface="Courier"/>
                <a:cs typeface="Courier"/>
              </a:rPr>
              <a:t>cardNo</a:t>
            </a:r>
            <a:r>
              <a:rPr lang="en-US" sz="2400" dirty="0">
                <a:latin typeface="Courier"/>
                <a:cs typeface="Courier"/>
              </a:rPr>
              <a:t>&gt;123456789&lt;/</a:t>
            </a:r>
            <a:r>
              <a:rPr lang="en-US" sz="2400" dirty="0" err="1">
                <a:latin typeface="Courier"/>
                <a:cs typeface="Courier"/>
              </a:rPr>
              <a:t>cardNo</a:t>
            </a:r>
            <a:r>
              <a:rPr lang="en-US" sz="2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&lt;expires&gt;07/07&lt;/expires&gt;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&lt;name&gt;John Citizen&lt;/name&gt;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&lt;amount&gt;4.00&lt;/amount&gt;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&lt;/payment&gt;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79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201 Created</a:t>
            </a:r>
          </a:p>
          <a:p>
            <a:pPr marL="0" indent="0">
              <a:buNone/>
            </a:pPr>
            <a:r>
              <a:rPr lang="en-US" dirty="0"/>
              <a:t>Location: https://</a:t>
            </a:r>
            <a:r>
              <a:rPr lang="en-US" dirty="0" err="1"/>
              <a:t>starbucks.example.com</a:t>
            </a:r>
            <a:r>
              <a:rPr lang="en-US" dirty="0"/>
              <a:t>/payment/order/1234</a:t>
            </a:r>
          </a:p>
          <a:p>
            <a:pPr marL="0" indent="0">
              <a:buNone/>
            </a:pPr>
            <a:r>
              <a:rPr lang="en-US" dirty="0"/>
              <a:t>Content-Type: application/xml</a:t>
            </a:r>
          </a:p>
          <a:p>
            <a:pPr marL="0" indent="0">
              <a:buNone/>
            </a:pPr>
            <a:r>
              <a:rPr lang="en-US" dirty="0"/>
              <a:t>Content-Length: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&lt;payment </a:t>
            </a:r>
            <a:r>
              <a:rPr lang="en-US" dirty="0" err="1"/>
              <a:t>xmlns</a:t>
            </a:r>
            <a:r>
              <a:rPr lang="en-US" dirty="0"/>
              <a:t>="http://</a:t>
            </a:r>
            <a:r>
              <a:rPr lang="en-US" dirty="0" err="1"/>
              <a:t>starbucks.example.org</a:t>
            </a:r>
            <a:r>
              <a:rPr lang="en-US" dirty="0"/>
              <a:t>/"&gt;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cardNo</a:t>
            </a:r>
            <a:r>
              <a:rPr lang="en-US" dirty="0"/>
              <a:t>&gt;123456789&lt;/</a:t>
            </a:r>
            <a:r>
              <a:rPr lang="en-US" dirty="0" err="1"/>
              <a:t>cardNo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&lt;expires&gt;07/07&lt;/expires&gt;</a:t>
            </a:r>
          </a:p>
          <a:p>
            <a:pPr marL="0" indent="0">
              <a:buNone/>
            </a:pPr>
            <a:r>
              <a:rPr lang="en-US" dirty="0"/>
              <a:t>   &lt;name&gt;John Citizen&lt;/name&gt;</a:t>
            </a:r>
          </a:p>
          <a:p>
            <a:pPr marL="0" indent="0">
              <a:buNone/>
            </a:pPr>
            <a:r>
              <a:rPr lang="en-US" dirty="0"/>
              <a:t>   &lt;amount&gt;4.00&lt;/amount&gt;</a:t>
            </a:r>
          </a:p>
          <a:p>
            <a:pPr marL="0" indent="0">
              <a:buNone/>
            </a:pPr>
            <a:r>
              <a:rPr lang="en-US" dirty="0"/>
              <a:t>&lt;/payment&gt;</a:t>
            </a:r>
          </a:p>
        </p:txBody>
      </p:sp>
    </p:spTree>
    <p:extLst>
      <p:ext uri="{BB962C8B-B14F-4D97-AF65-F5344CB8AC3E}">
        <p14:creationId xmlns:p14="http://schemas.microsoft.com/office/powerpoint/2010/main" val="100797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5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Drinks to be made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320800"/>
            <a:ext cx="6350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1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Cacheing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2400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AtomPub</a:t>
            </a:r>
            <a:r>
              <a:rPr lang="en-US" dirty="0" smtClean="0"/>
              <a:t> lets us update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63700"/>
            <a:ext cx="6350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5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customer state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7200"/>
            <a:ext cx="8327306" cy="2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6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36700"/>
            <a:ext cx="6350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9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7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GET /payment/order/1234 HTTP 1.1 Host: </a:t>
            </a:r>
            <a:r>
              <a:rPr lang="en-US" sz="3200" dirty="0" err="1" smtClean="0"/>
              <a:t>starbucks.example.org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401 Unauthorized WWW-Authenticate: Digest realm="</a:t>
            </a:r>
            <a:r>
              <a:rPr lang="en-US" sz="3200" dirty="0" err="1"/>
              <a:t>starbucks.example.org</a:t>
            </a:r>
            <a:r>
              <a:rPr lang="en-US" sz="3200" dirty="0"/>
              <a:t>", </a:t>
            </a:r>
            <a:r>
              <a:rPr lang="en-US" sz="3200" dirty="0" err="1"/>
              <a:t>qop</a:t>
            </a:r>
            <a:r>
              <a:rPr lang="en-US" sz="3200" dirty="0"/>
              <a:t>="</a:t>
            </a:r>
            <a:r>
              <a:rPr lang="en-US" sz="3200" dirty="0" err="1"/>
              <a:t>auth</a:t>
            </a:r>
            <a:r>
              <a:rPr lang="en-US" sz="3200" dirty="0"/>
              <a:t>", nonce="ab656...", opaque="b6a9..."</a:t>
            </a:r>
          </a:p>
          <a:p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6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with credentials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GET /payment/order/1234 HTTP 1.1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Host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starbucks.example.org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Authorization</a:t>
            </a:r>
            <a:r>
              <a:rPr lang="en-US" dirty="0">
                <a:latin typeface="Courier"/>
                <a:cs typeface="Courier"/>
              </a:rPr>
              <a:t>: Digest username="barista </a:t>
            </a:r>
            <a:r>
              <a:rPr lang="en-US" dirty="0" err="1">
                <a:latin typeface="Courier"/>
                <a:cs typeface="Courier"/>
              </a:rPr>
              <a:t>joe</a:t>
            </a:r>
            <a:r>
              <a:rPr lang="en-US" dirty="0">
                <a:latin typeface="Courier"/>
                <a:cs typeface="Courier"/>
              </a:rPr>
              <a:t>" realm="</a:t>
            </a:r>
            <a:r>
              <a:rPr lang="en-US" dirty="0" err="1">
                <a:latin typeface="Courier"/>
                <a:cs typeface="Courier"/>
              </a:rPr>
              <a:t>starbucks.example.org</a:t>
            </a:r>
            <a:r>
              <a:rPr lang="en-US" dirty="0">
                <a:latin typeface="Courier"/>
                <a:cs typeface="Courier"/>
              </a:rPr>
              <a:t>“ nonce="..." </a:t>
            </a:r>
            <a:r>
              <a:rPr lang="en-US" dirty="0" err="1">
                <a:latin typeface="Courier"/>
                <a:cs typeface="Courier"/>
              </a:rPr>
              <a:t>uri</a:t>
            </a:r>
            <a:r>
              <a:rPr lang="en-US" dirty="0">
                <a:latin typeface="Courier"/>
                <a:cs typeface="Courier"/>
              </a:rPr>
              <a:t>="payment/order/1234" </a:t>
            </a:r>
            <a:r>
              <a:rPr lang="en-US" dirty="0" err="1">
                <a:latin typeface="Courier"/>
                <a:cs typeface="Courier"/>
              </a:rPr>
              <a:t>qop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err="1">
                <a:latin typeface="Courier"/>
                <a:cs typeface="Courier"/>
              </a:rPr>
              <a:t>auth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nc</a:t>
            </a:r>
            <a:r>
              <a:rPr lang="en-US" dirty="0">
                <a:latin typeface="Courier"/>
                <a:cs typeface="Courier"/>
              </a:rPr>
              <a:t>=00000001 </a:t>
            </a:r>
            <a:r>
              <a:rPr lang="en-US" dirty="0" err="1">
                <a:latin typeface="Courier"/>
                <a:cs typeface="Courier"/>
              </a:rPr>
              <a:t>cnonce</a:t>
            </a:r>
            <a:r>
              <a:rPr lang="en-US" dirty="0">
                <a:latin typeface="Courier"/>
                <a:cs typeface="Courier"/>
              </a:rPr>
              <a:t>="..." </a:t>
            </a:r>
            <a:r>
              <a:rPr lang="en-US" dirty="0" err="1">
                <a:latin typeface="Courier"/>
                <a:cs typeface="Courier"/>
              </a:rPr>
              <a:t>reponse</a:t>
            </a:r>
            <a:r>
              <a:rPr lang="en-US" dirty="0">
                <a:latin typeface="Courier"/>
                <a:cs typeface="Courier"/>
              </a:rPr>
              <a:t>="..." opaque="..</a:t>
            </a:r>
            <a:r>
              <a:rPr lang="en-US" dirty="0" smtClean="0">
                <a:latin typeface="Courier"/>
                <a:cs typeface="Courier"/>
              </a:rPr>
              <a:t>.”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200 OK</a:t>
            </a:r>
          </a:p>
          <a:p>
            <a:r>
              <a:rPr lang="en-US" dirty="0">
                <a:latin typeface="Courier"/>
                <a:cs typeface="Courier"/>
              </a:rPr>
              <a:t>Content-Type: application/xml</a:t>
            </a:r>
          </a:p>
          <a:p>
            <a:r>
              <a:rPr lang="en-US" dirty="0">
                <a:latin typeface="Courier"/>
                <a:cs typeface="Courier"/>
              </a:rPr>
              <a:t>Content-Length: ...</a:t>
            </a:r>
          </a:p>
          <a:p>
            <a:r>
              <a:rPr lang="en-US" dirty="0">
                <a:latin typeface="Courier"/>
                <a:cs typeface="Courier"/>
              </a:rPr>
              <a:t>&lt;payment </a:t>
            </a:r>
            <a:r>
              <a:rPr lang="en-US" dirty="0" err="1">
                <a:latin typeface="Courier"/>
                <a:cs typeface="Courier"/>
              </a:rPr>
              <a:t>xmlns</a:t>
            </a:r>
            <a:r>
              <a:rPr lang="en-US" dirty="0">
                <a:latin typeface="Courier"/>
                <a:cs typeface="Courier"/>
              </a:rPr>
              <a:t>="http://</a:t>
            </a:r>
            <a:r>
              <a:rPr lang="en-US" dirty="0" err="1">
                <a:latin typeface="Courier"/>
                <a:cs typeface="Courier"/>
              </a:rPr>
              <a:t>starbucks.example.org</a:t>
            </a:r>
            <a:r>
              <a:rPr lang="en-US" dirty="0">
                <a:latin typeface="Courier"/>
                <a:cs typeface="Courier"/>
              </a:rPr>
              <a:t>/"&gt;</a:t>
            </a:r>
          </a:p>
          <a:p>
            <a:r>
              <a:rPr lang="en-US" dirty="0">
                <a:latin typeface="Courier"/>
                <a:cs typeface="Courier"/>
              </a:rPr>
              <a:t>   &lt;</a:t>
            </a:r>
            <a:r>
              <a:rPr lang="en-US" dirty="0" err="1">
                <a:latin typeface="Courier"/>
                <a:cs typeface="Courier"/>
              </a:rPr>
              <a:t>cardNo</a:t>
            </a:r>
            <a:r>
              <a:rPr lang="en-US" dirty="0">
                <a:latin typeface="Courier"/>
                <a:cs typeface="Courier"/>
              </a:rPr>
              <a:t>&gt;123456789&lt;/</a:t>
            </a:r>
            <a:r>
              <a:rPr lang="en-US" dirty="0" err="1">
                <a:latin typeface="Courier"/>
                <a:cs typeface="Courier"/>
              </a:rPr>
              <a:t>cardNo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   &lt;expires&gt;07/07&lt;/expires&gt;</a:t>
            </a:r>
          </a:p>
          <a:p>
            <a:r>
              <a:rPr lang="en-US" dirty="0">
                <a:latin typeface="Courier"/>
                <a:cs typeface="Courier"/>
              </a:rPr>
              <a:t>   &lt;name&gt;John Citizen&lt;/name&gt;</a:t>
            </a:r>
          </a:p>
          <a:p>
            <a:r>
              <a:rPr lang="en-US" dirty="0">
                <a:latin typeface="Courier"/>
                <a:cs typeface="Courier"/>
              </a:rPr>
              <a:t>   &lt;amount&gt;4.00&lt;/amount&gt;</a:t>
            </a:r>
          </a:p>
          <a:p>
            <a:r>
              <a:rPr lang="en-US" dirty="0">
                <a:latin typeface="Courier"/>
                <a:cs typeface="Courier"/>
              </a:rPr>
              <a:t>&lt;/payment&gt;</a:t>
            </a:r>
          </a:p>
        </p:txBody>
      </p:sp>
    </p:spTree>
    <p:extLst>
      <p:ext uri="{BB962C8B-B14F-4D97-AF65-F5344CB8AC3E}">
        <p14:creationId xmlns:p14="http://schemas.microsoft.com/office/powerpoint/2010/main" val="22097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DELETE /order/1234 HTTP </a:t>
            </a:r>
            <a:r>
              <a:rPr lang="en-US" sz="2800" dirty="0" smtClean="0">
                <a:latin typeface="Courier"/>
                <a:cs typeface="Courier"/>
              </a:rPr>
              <a:t>1.1</a:t>
            </a:r>
          </a:p>
          <a:p>
            <a:r>
              <a:rPr lang="en-US" sz="2800" dirty="0" smtClean="0">
                <a:latin typeface="Courier"/>
                <a:cs typeface="Courier"/>
              </a:rPr>
              <a:t>Host</a:t>
            </a:r>
            <a:r>
              <a:rPr lang="en-US" sz="2800" dirty="0">
                <a:latin typeface="Courier"/>
                <a:cs typeface="Courier"/>
              </a:rPr>
              <a:t>: </a:t>
            </a:r>
            <a:r>
              <a:rPr lang="en-US" sz="2800" dirty="0" err="1">
                <a:latin typeface="Courier"/>
                <a:cs typeface="Courier"/>
              </a:rPr>
              <a:t>starbucks.example.org</a:t>
            </a:r>
            <a:r>
              <a:rPr lang="en-US" sz="2800" dirty="0">
                <a:latin typeface="Courier"/>
                <a:cs typeface="Courier"/>
              </a:rPr>
              <a:t>	</a:t>
            </a:r>
            <a:endParaRPr lang="en-US" sz="2800" dirty="0" smtClean="0">
              <a:latin typeface="Courier"/>
              <a:cs typeface="Courier"/>
            </a:endParaRP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200 </a:t>
            </a:r>
            <a:r>
              <a:rPr lang="en-US" sz="2800" dirty="0">
                <a:latin typeface="Courier"/>
                <a:cs typeface="Courier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296083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282700"/>
            <a:ext cx="3530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7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barista’s state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" y="1943100"/>
            <a:ext cx="8798038" cy="13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9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5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1. 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16100"/>
            <a:ext cx="6350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2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207963"/>
            <a:ext cx="5530585" cy="1847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328863"/>
            <a:ext cx="635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7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5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OPTIONS /order/1234 </a:t>
            </a:r>
            <a:r>
              <a:rPr lang="en-US" sz="3600" dirty="0" smtClean="0"/>
              <a:t>HTTP </a:t>
            </a:r>
            <a:r>
              <a:rPr lang="en-US" sz="3600" dirty="0"/>
              <a:t>1.1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Host</a:t>
            </a:r>
            <a:r>
              <a:rPr lang="en-US" sz="3600" dirty="0"/>
              <a:t>: </a:t>
            </a:r>
            <a:r>
              <a:rPr lang="en-US" sz="3600" dirty="0" err="1" smtClean="0"/>
              <a:t>starbucks.example.org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>200 OK Allow: GET, PUT</a:t>
            </a:r>
          </a:p>
        </p:txBody>
      </p:sp>
    </p:spTree>
    <p:extLst>
      <p:ext uri="{BB962C8B-B14F-4D97-AF65-F5344CB8AC3E}">
        <p14:creationId xmlns:p14="http://schemas.microsoft.com/office/powerpoint/2010/main" val="116552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before you leap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/order/1234 HTTP 1.1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</a:t>
            </a:r>
            <a:r>
              <a:rPr lang="en-US" dirty="0"/>
              <a:t>: </a:t>
            </a:r>
            <a:r>
              <a:rPr lang="en-US" dirty="0" err="1"/>
              <a:t>starbucks.example.com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Expect</a:t>
            </a:r>
            <a:r>
              <a:rPr lang="en-US" dirty="0"/>
              <a:t>: 100-</a:t>
            </a:r>
            <a:r>
              <a:rPr lang="en-US" dirty="0" smtClean="0"/>
              <a:t>Continue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100 </a:t>
            </a:r>
            <a:r>
              <a:rPr lang="en-US" dirty="0" smtClean="0"/>
              <a:t>Continue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or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417 Expectation Failed</a:t>
            </a:r>
          </a:p>
        </p:txBody>
      </p:sp>
    </p:spTree>
    <p:extLst>
      <p:ext uri="{BB962C8B-B14F-4D97-AF65-F5344CB8AC3E}">
        <p14:creationId xmlns:p14="http://schemas.microsoft.com/office/powerpoint/2010/main" val="426607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530</Words>
  <Application>Microsoft Macintosh PowerPoint</Application>
  <PresentationFormat>On-screen Show (4:3)</PresentationFormat>
  <Paragraphs>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How to GET a cup of coffee</vt:lpstr>
      <vt:lpstr>The customer state machine</vt:lpstr>
      <vt:lpstr>The barista’s state machine</vt:lpstr>
      <vt:lpstr>PowerPoint Presentation</vt:lpstr>
      <vt:lpstr>Story 1. POST</vt:lpstr>
      <vt:lpstr>POST</vt:lpstr>
      <vt:lpstr>PowerPoint Presentation</vt:lpstr>
      <vt:lpstr>OPTIONS</vt:lpstr>
      <vt:lpstr>Look before you leap</vt:lpstr>
      <vt:lpstr>PUT</vt:lpstr>
      <vt:lpstr>PowerPoint Presentation</vt:lpstr>
      <vt:lpstr>How to pay?</vt:lpstr>
      <vt:lpstr>Payment PUT Headers</vt:lpstr>
      <vt:lpstr>PUT Entity</vt:lpstr>
      <vt:lpstr>PUT Response</vt:lpstr>
      <vt:lpstr>PowerPoint Presentation</vt:lpstr>
      <vt:lpstr>GET Drinks to be made</vt:lpstr>
      <vt:lpstr>Cacheing</vt:lpstr>
      <vt:lpstr>AtomPub lets us update state</vt:lpstr>
      <vt:lpstr>Update state</vt:lpstr>
      <vt:lpstr>PowerPoint Presentation</vt:lpstr>
      <vt:lpstr>GET</vt:lpstr>
      <vt:lpstr>Retry with credentials</vt:lpstr>
      <vt:lpstr>PowerPoint Presentation</vt:lpstr>
      <vt:lpstr>DELETE</vt:lpstr>
      <vt:lpstr>Enjoy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202</cp:revision>
  <dcterms:created xsi:type="dcterms:W3CDTF">2012-03-07T10:41:54Z</dcterms:created>
  <dcterms:modified xsi:type="dcterms:W3CDTF">2012-12-10T20:39:48Z</dcterms:modified>
</cp:coreProperties>
</file>