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66" r:id="rId3"/>
    <p:sldId id="257" r:id="rId4"/>
    <p:sldId id="261" r:id="rId5"/>
    <p:sldId id="262" r:id="rId6"/>
    <p:sldId id="263" r:id="rId7"/>
    <p:sldId id="264" r:id="rId8"/>
    <p:sldId id="265" r:id="rId9"/>
    <p:sldId id="267" r:id="rId10"/>
    <p:sldId id="258" r:id="rId11"/>
    <p:sldId id="259" r:id="rId12"/>
    <p:sldId id="260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-198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sto M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sto MT"/>
              </a:defRPr>
            </a:lvl1pPr>
          </a:lstStyle>
          <a:p>
            <a:fld id="{7307762F-A706-E543-A832-3C298AA3103F}" type="datetimeFigureOut">
              <a:rPr lang="en-US" smtClean="0"/>
              <a:pPr/>
              <a:t>11/27/13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sto M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sto M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ogrammableweb.com/apitag/social/1?sort=date" TargetMode="External"/><Relationship Id="rId4" Type="http://schemas.openxmlformats.org/officeDocument/2006/relationships/hyperlink" Target="http://www.programmableweb.com/apitag/internet/1?sort=date" TargetMode="External"/><Relationship Id="rId5" Type="http://schemas.openxmlformats.org/officeDocument/2006/relationships/hyperlink" Target="http://www.programmableweb.com/apitag/mapping/1?sort=date" TargetMode="External"/><Relationship Id="rId6" Type="http://schemas.openxmlformats.org/officeDocument/2006/relationships/hyperlink" Target="http://www.programmableweb.com/apitag/search/1?sort=date" TargetMode="External"/><Relationship Id="rId7" Type="http://schemas.openxmlformats.org/officeDocument/2006/relationships/hyperlink" Target="http://www.programmableweb.com/apitag/mobile/1?sort=date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>
                <a:latin typeface="Calibri" charset="0"/>
              </a:rPr>
              <a:t>Source: http://blog.programmableweb.com/2011/10/03/4000-web-apis-whats-hot-and-whats-next/   downloaded on 18, October 2011</a:t>
            </a:r>
          </a:p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>
                <a:latin typeface="Calibri" charset="0"/>
              </a:rPr>
              <a:t>Significant proliferation of published APIs</a:t>
            </a:r>
          </a:p>
          <a:p>
            <a:pPr lvl="1" eaLnBrk="1" hangingPunct="1">
              <a:spcBef>
                <a:spcPct val="0"/>
              </a:spcBef>
            </a:pPr>
            <a:r>
              <a:rPr lang="en-US">
                <a:latin typeface="Calibri" charset="0"/>
              </a:rPr>
              <a:t>4105 APIs and 6215 mashups on programmable web alone (as of 18 October 2011)</a:t>
            </a:r>
          </a:p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b="1">
                <a:latin typeface="Calibri" charset="0"/>
              </a:rPr>
              <a:t>Top 5 Types of APIs in 2010</a:t>
            </a:r>
            <a:endParaRPr lang="en-US">
              <a:latin typeface="Calibri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>
                <a:latin typeface="Calibri" charset="0"/>
                <a:hlinkClick r:id="rId3"/>
              </a:rPr>
              <a:t>Social (149)</a:t>
            </a:r>
          </a:p>
          <a:p>
            <a:pPr eaLnBrk="1" hangingPunct="1">
              <a:spcBef>
                <a:spcPct val="0"/>
              </a:spcBef>
            </a:pPr>
            <a:r>
              <a:rPr lang="en-US">
                <a:latin typeface="Calibri" charset="0"/>
                <a:hlinkClick r:id="rId4"/>
              </a:rPr>
              <a:t>Internet (112)</a:t>
            </a:r>
          </a:p>
          <a:p>
            <a:pPr eaLnBrk="1" hangingPunct="1">
              <a:spcBef>
                <a:spcPct val="0"/>
              </a:spcBef>
            </a:pPr>
            <a:r>
              <a:rPr lang="en-US">
                <a:latin typeface="Calibri" charset="0"/>
                <a:hlinkClick r:id="rId5"/>
              </a:rPr>
              <a:t>Mapping (103)</a:t>
            </a:r>
          </a:p>
          <a:p>
            <a:pPr eaLnBrk="1" hangingPunct="1">
              <a:spcBef>
                <a:spcPct val="0"/>
              </a:spcBef>
            </a:pPr>
            <a:r>
              <a:rPr lang="en-US">
                <a:latin typeface="Calibri" charset="0"/>
                <a:hlinkClick r:id="rId6"/>
              </a:rPr>
              <a:t>Search (83)</a:t>
            </a:r>
          </a:p>
          <a:p>
            <a:pPr eaLnBrk="1" hangingPunct="1">
              <a:spcBef>
                <a:spcPct val="0"/>
              </a:spcBef>
            </a:pPr>
            <a:r>
              <a:rPr lang="de-DE">
                <a:latin typeface="Calibri" charset="0"/>
                <a:hlinkClick r:id="rId7"/>
              </a:rPr>
              <a:t>Mobile (74)</a:t>
            </a:r>
            <a:endParaRPr lang="de-DE">
              <a:latin typeface="Calibri" charset="0"/>
            </a:endParaRPr>
          </a:p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883" indent="-285724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2898" indent="-22858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057" indent="-22858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217" indent="-22858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376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535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8695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5854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EC73CE64-AA50-F145-A1B6-405D27E15A72}" type="slidenum">
              <a:rPr lang="en-US" sz="1200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253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>
                <a:latin typeface="Calibri" charset="0"/>
              </a:rPr>
              <a:t>Source:  http://blog.programmableweb.com/2011/01/03/api-growth-doubles-in-2010-social-and-mobile-are-trends/      downloaded on 18, October 2011</a:t>
            </a:r>
          </a:p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  <a:p>
            <a:pPr lvl="1"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>
                <a:latin typeface="Calibri" charset="0"/>
              </a:rPr>
              <a:t>The New Web (Web 2.0+) relies on creating an ‘architecture of participation’ across multiple web properties</a:t>
            </a:r>
          </a:p>
          <a:p>
            <a:pPr lvl="1" eaLnBrk="1" hangingPunct="1">
              <a:spcBef>
                <a:spcPct val="0"/>
              </a:spcBef>
            </a:pPr>
            <a:r>
              <a:rPr lang="en-US">
                <a:latin typeface="Calibri" charset="0"/>
              </a:rPr>
              <a:t>LinkedIn, Twitter, eBay</a:t>
            </a:r>
          </a:p>
          <a:p>
            <a:pPr lvl="1" eaLnBrk="1" hangingPunct="1">
              <a:spcBef>
                <a:spcPct val="0"/>
              </a:spcBef>
            </a:pPr>
            <a:r>
              <a:rPr lang="en-US">
                <a:latin typeface="Calibri" charset="0"/>
              </a:rPr>
              <a:t>Facebook, Twitter, </a:t>
            </a:r>
          </a:p>
          <a:p>
            <a:pPr lvl="1"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>
                <a:latin typeface="Calibri" charset="0"/>
              </a:rPr>
              <a:t> APIs are used to interconnect the site experiences and share information</a:t>
            </a:r>
          </a:p>
          <a:p>
            <a:pPr lvl="1" eaLnBrk="1" hangingPunct="1">
              <a:spcBef>
                <a:spcPct val="0"/>
              </a:spcBef>
            </a:pPr>
            <a:r>
              <a:rPr lang="en-US">
                <a:latin typeface="Calibri" charset="0"/>
              </a:rPr>
              <a:t>RSS Feeds, service calls, </a:t>
            </a:r>
          </a:p>
          <a:p>
            <a:pPr lvl="1" eaLnBrk="1" hangingPunct="1">
              <a:spcBef>
                <a:spcPct val="0"/>
              </a:spcBef>
            </a:pPr>
            <a:r>
              <a:rPr lang="en-US">
                <a:latin typeface="Calibri" charset="0"/>
              </a:rPr>
              <a:t>Oauth, SAML</a:t>
            </a:r>
          </a:p>
          <a:p>
            <a:pPr lvl="1" eaLnBrk="1" hangingPunct="1">
              <a:spcBef>
                <a:spcPct val="0"/>
              </a:spcBef>
            </a:pPr>
            <a:r>
              <a:rPr lang="en-US">
                <a:latin typeface="Calibri" charset="0"/>
              </a:rPr>
              <a:t>Mashups</a:t>
            </a:r>
          </a:p>
          <a:p>
            <a:pPr lvl="1"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883" indent="-285724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2898" indent="-22858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057" indent="-22858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217" indent="-22858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376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535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8695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5854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544C02D8-656F-D44E-9103-4DA1D6307212}" type="slidenum">
              <a:rPr lang="en-US" sz="1200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sa/3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TextBox 20"/>
          <p:cNvSpPr txBox="1">
            <a:spLocks noChangeArrowheads="1"/>
          </p:cNvSpPr>
          <p:nvPr userDrawn="1"/>
        </p:nvSpPr>
        <p:spPr bwMode="auto">
          <a:xfrm>
            <a:off x="1046163" y="6092834"/>
            <a:ext cx="659555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000" dirty="0" smtClean="0">
                <a:latin typeface="Calisto MT"/>
              </a:rPr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000" dirty="0" smtClean="0">
                <a:latin typeface="Calisto MT"/>
              </a:rPr>
              <a:t>Licensed under the Creative Commons 3.0 BY-SA (Attribution-</a:t>
            </a:r>
            <a:r>
              <a:rPr lang="en-US" sz="1000" dirty="0" err="1" smtClean="0">
                <a:latin typeface="Calisto MT"/>
              </a:rPr>
              <a:t>Sharealike</a:t>
            </a:r>
            <a:r>
              <a:rPr lang="en-US" sz="1000" dirty="0" smtClean="0">
                <a:latin typeface="Calisto MT"/>
              </a:rPr>
              <a:t>) license.</a:t>
            </a:r>
          </a:p>
          <a:p>
            <a:pPr algn="l" eaLnBrk="1" hangingPunct="1">
              <a:defRPr/>
            </a:pPr>
            <a:r>
              <a:rPr lang="en-US" sz="1000" dirty="0" smtClean="0">
                <a:latin typeface="Calisto MT"/>
              </a:rPr>
              <a:t>See </a:t>
            </a:r>
            <a:r>
              <a:rPr lang="en-US" sz="1000" dirty="0" smtClean="0">
                <a:latin typeface="Calisto MT"/>
                <a:hlinkClick r:id="rId13"/>
              </a:rPr>
              <a:t>http://creativecommons.org/licenses/by-sa/3.0/</a:t>
            </a:r>
            <a:r>
              <a:rPr lang="en-US" sz="1000" dirty="0" smtClean="0">
                <a:latin typeface="Calisto MT"/>
              </a:rPr>
              <a:t> </a:t>
            </a:r>
          </a:p>
          <a:p>
            <a:pPr algn="l" eaLnBrk="1" hangingPunct="1">
              <a:defRPr/>
            </a:pPr>
            <a:endParaRPr lang="en-US" sz="1000" dirty="0" smtClean="0">
              <a:latin typeface="Calisto MT"/>
            </a:endParaRPr>
          </a:p>
        </p:txBody>
      </p:sp>
      <p:pic>
        <p:nvPicPr>
          <p:cNvPr id="24" name="Picture 23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64" y="6254746"/>
            <a:ext cx="725399" cy="258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listo M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alisto M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alisto M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alisto M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alisto M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alisto M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hyperlink" Target="http://www.zdnet.com/blog/hinchcliffe/running-your-soa-like-a-web-startup/525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APIs and API Management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ea typeface="ヒラギノ角ゴ ProN W3" charset="0"/>
                <a:cs typeface="ヒラギノ角ゴ ProN W3" charset="0"/>
              </a:rPr>
              <a:t>Oxford University </a:t>
            </a:r>
          </a:p>
          <a:p>
            <a:r>
              <a:rPr lang="en-US" dirty="0">
                <a:ea typeface="ヒラギノ角ゴ ProN W3" charset="0"/>
                <a:cs typeface="ヒラギノ角ゴ ProN W3" charset="0"/>
              </a:rPr>
              <a:t>Software Engineering Programme</a:t>
            </a:r>
          </a:p>
          <a:p>
            <a:r>
              <a:rPr lang="en-US">
                <a:ea typeface="ヒラギノ角ゴ ProN W3" charset="0"/>
                <a:cs typeface="ヒラギノ角ゴ ProN W3" charset="0"/>
              </a:rPr>
              <a:t>Dec </a:t>
            </a:r>
            <a:r>
              <a:rPr lang="en-US" smtClean="0">
                <a:ea typeface="ヒラギノ角ゴ ProN W3" charset="0"/>
                <a:cs typeface="ヒラギノ角ゴ ProN W3" charset="0"/>
              </a:rPr>
              <a:t>2013</a:t>
            </a:r>
            <a:endParaRPr lang="en-US">
              <a:ea typeface="ヒラギノ角ゴ ProN W3" charset="0"/>
              <a:cs typeface="ヒラギノ角ゴ ProN W3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735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321469" y="-71437"/>
            <a:ext cx="5786438" cy="895201"/>
          </a:xfrm>
          <a:ln/>
        </p:spPr>
        <p:txBody>
          <a:bodyPr/>
          <a:lstStyle/>
          <a:p>
            <a:r>
              <a:rPr lang="en-US"/>
              <a:t>API Ecosystem Model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1469" y="1007939"/>
            <a:ext cx="7625953" cy="5223867"/>
          </a:xfrm>
          <a:ln/>
        </p:spPr>
        <p:txBody>
          <a:bodyPr/>
          <a:lstStyle/>
          <a:p>
            <a:pPr marL="0" indent="0">
              <a:spcBef>
                <a:spcPct val="0"/>
              </a:spcBef>
            </a:pPr>
            <a:r>
              <a:rPr lang="en-US" sz="2000" b="1"/>
              <a:t>From SOA lessons learned, best practices roles</a:t>
            </a:r>
            <a:r>
              <a:rPr lang="en-US" sz="2000" b="1">
                <a:ea typeface="ヒラギノ角ゴ ProN W6" charset="0"/>
                <a:cs typeface="ヒラギノ角ゴ ProN W6" charset="0"/>
              </a:rPr>
              <a:t/>
            </a:r>
            <a:br>
              <a:rPr lang="en-US" sz="2000" b="1">
                <a:ea typeface="ヒラギノ角ゴ ProN W6" charset="0"/>
                <a:cs typeface="ヒラギノ角ゴ ProN W6" charset="0"/>
              </a:rPr>
            </a:br>
            <a:endParaRPr lang="en-US" sz="2000" b="1">
              <a:ea typeface="ヒラギノ角ゴ ProN W6" charset="0"/>
              <a:cs typeface="ヒラギノ角ゴ ProN W6" charset="0"/>
            </a:endParaRPr>
          </a:p>
          <a:p>
            <a:pPr marL="0" indent="0">
              <a:buClr>
                <a:srgbClr val="000000"/>
              </a:buClr>
              <a:buFont typeface="Arial" charset="0"/>
              <a:buChar char="•"/>
            </a:pPr>
            <a:r>
              <a:rPr lang="en-US" sz="1800" b="1"/>
              <a:t>API Creator</a:t>
            </a:r>
            <a:endParaRPr lang="en-US" sz="1800" b="1">
              <a:ea typeface="ヒラギノ角ゴ ProN W6" charset="0"/>
              <a:cs typeface="ヒラギノ角ゴ ProN W6" charset="0"/>
            </a:endParaRPr>
          </a:p>
          <a:p>
            <a:pPr marL="459863" lvl="1" indent="-125011">
              <a:spcBef>
                <a:spcPts val="352"/>
              </a:spcBef>
              <a:buClr>
                <a:srgbClr val="000000"/>
              </a:buClr>
              <a:buFont typeface="Arial" charset="0"/>
              <a:buChar char="•"/>
            </a:pPr>
            <a:r>
              <a:rPr lang="en-US" sz="1700"/>
              <a:t>Builds, manages, and versions API</a:t>
            </a:r>
          </a:p>
          <a:p>
            <a:pPr marL="459863" lvl="1" indent="-125011">
              <a:spcBef>
                <a:spcPts val="352"/>
              </a:spcBef>
              <a:buClr>
                <a:srgbClr val="000000"/>
              </a:buClr>
              <a:buFont typeface="Arial" charset="0"/>
              <a:buChar char="•"/>
            </a:pPr>
            <a:r>
              <a:rPr lang="en-US" sz="1700"/>
              <a:t>Understand business and technical requirements</a:t>
            </a:r>
          </a:p>
          <a:p>
            <a:pPr marL="459863" lvl="1" indent="-125011">
              <a:spcBef>
                <a:spcPts val="352"/>
              </a:spcBef>
              <a:buClr>
                <a:srgbClr val="000000"/>
              </a:buClr>
              <a:buFont typeface="Arial" charset="0"/>
              <a:buChar char="•"/>
            </a:pPr>
            <a:r>
              <a:rPr lang="en-US" sz="1700"/>
              <a:t>Cares about usage and scaling</a:t>
            </a:r>
          </a:p>
          <a:p>
            <a:pPr marL="459863" lvl="1" indent="-125011">
              <a:spcBef>
                <a:spcPts val="352"/>
              </a:spcBef>
              <a:buClr>
                <a:srgbClr val="000000"/>
              </a:buClr>
              <a:buFont typeface="Arial" charset="0"/>
              <a:buChar char="•"/>
            </a:pPr>
            <a:r>
              <a:rPr lang="en-US" sz="1700"/>
              <a:t>Seeks feedback, ratings, usage</a:t>
            </a:r>
          </a:p>
          <a:p>
            <a:pPr marL="0" indent="0">
              <a:buClr>
                <a:srgbClr val="000000"/>
              </a:buClr>
              <a:buFont typeface="Arial" charset="0"/>
              <a:buChar char="•"/>
            </a:pPr>
            <a:r>
              <a:rPr lang="en-US" sz="1800" b="1"/>
              <a:t>API Publisher</a:t>
            </a:r>
            <a:endParaRPr lang="en-US" sz="1800" b="1">
              <a:ea typeface="ヒラギノ角ゴ ProN W6" charset="0"/>
              <a:cs typeface="ヒラギノ角ゴ ProN W6" charset="0"/>
            </a:endParaRPr>
          </a:p>
          <a:p>
            <a:pPr marL="459863" lvl="1" indent="-125011">
              <a:buClr>
                <a:srgbClr val="000000"/>
              </a:buClr>
              <a:buFont typeface="Arial" charset="0"/>
              <a:buChar char="•"/>
            </a:pPr>
            <a:r>
              <a:rPr lang="en-US" sz="1700"/>
              <a:t>Publishes, Promotes and encourages consumers to adopt APIs</a:t>
            </a:r>
          </a:p>
          <a:p>
            <a:pPr marL="459863" lvl="1" indent="-125011">
              <a:buClr>
                <a:srgbClr val="000000"/>
              </a:buClr>
              <a:buFont typeface="Arial" charset="0"/>
              <a:buChar char="•"/>
            </a:pPr>
            <a:r>
              <a:rPr lang="en-US" sz="1700"/>
              <a:t>Determines usage patterns and how to best monetize asset</a:t>
            </a:r>
          </a:p>
          <a:p>
            <a:pPr marL="459863" lvl="1" indent="-125011">
              <a:buClr>
                <a:srgbClr val="000000"/>
              </a:buClr>
              <a:buFont typeface="Arial" charset="0"/>
              <a:buChar char="•"/>
            </a:pPr>
            <a:r>
              <a:rPr lang="en-US" sz="1700"/>
              <a:t>Monitors and secures</a:t>
            </a:r>
          </a:p>
          <a:p>
            <a:pPr marL="0" indent="0">
              <a:buClr>
                <a:srgbClr val="000000"/>
              </a:buClr>
              <a:buFont typeface="Arial" charset="0"/>
              <a:buChar char="•"/>
            </a:pPr>
            <a:r>
              <a:rPr lang="en-US" sz="1800" b="1"/>
              <a:t>API Consumer</a:t>
            </a:r>
            <a:endParaRPr lang="en-US" sz="1800" b="1">
              <a:ea typeface="ヒラギノ角ゴ ProN W6" charset="0"/>
              <a:cs typeface="ヒラギノ角ゴ ProN W6" charset="0"/>
            </a:endParaRPr>
          </a:p>
          <a:p>
            <a:pPr marL="459863" lvl="1" indent="-125011">
              <a:buClr>
                <a:srgbClr val="000000"/>
              </a:buClr>
              <a:buFont typeface="Arial" charset="0"/>
              <a:buChar char="•"/>
            </a:pPr>
            <a:r>
              <a:rPr lang="en-US" sz="1700"/>
              <a:t>Understands the interface definition </a:t>
            </a:r>
          </a:p>
          <a:p>
            <a:pPr marL="459863" lvl="1" indent="-125011">
              <a:buClr>
                <a:srgbClr val="000000"/>
              </a:buClr>
              <a:buFont typeface="Arial" charset="0"/>
              <a:buChar char="•"/>
            </a:pPr>
            <a:r>
              <a:rPr lang="en-US" sz="1700"/>
              <a:t>Subscribes and connects application to API</a:t>
            </a:r>
          </a:p>
          <a:p>
            <a:pPr marL="459863" lvl="1" indent="-125011">
              <a:buClr>
                <a:srgbClr val="000000"/>
              </a:buClr>
              <a:buFont typeface="Arial" charset="0"/>
              <a:buChar char="•"/>
            </a:pPr>
            <a:r>
              <a:rPr lang="en-US" sz="1700"/>
              <a:t>Monitors own usage and cost basis</a:t>
            </a:r>
          </a:p>
          <a:p>
            <a:pPr marL="459863" lvl="1" indent="-125011">
              <a:buClr>
                <a:srgbClr val="000000"/>
              </a:buClr>
              <a:buFont typeface="Arial" charset="0"/>
              <a:buChar char="•"/>
            </a:pPr>
            <a:r>
              <a:rPr lang="en-US" sz="1700"/>
              <a:t>Provides feedback and ratings</a:t>
            </a:r>
          </a:p>
        </p:txBody>
      </p:sp>
    </p:spTree>
    <p:extLst>
      <p:ext uri="{BB962C8B-B14F-4D97-AF65-F5344CB8AC3E}">
        <p14:creationId xmlns:p14="http://schemas.microsoft.com/office/powerpoint/2010/main" val="2195036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API Manager Components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92" y="1330523"/>
            <a:ext cx="7768828" cy="4889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8328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Understanding the Flow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>
            <a:normAutofit fontScale="92500" lnSpcReduction="10000"/>
          </a:bodyPr>
          <a:lstStyle/>
          <a:p>
            <a:pPr>
              <a:spcBef>
                <a:spcPct val="0"/>
              </a:spcBef>
            </a:pPr>
            <a:r>
              <a:rPr lang="en-US" sz="2100"/>
              <a:t>API Creator adds API into API Manager</a:t>
            </a:r>
          </a:p>
          <a:p>
            <a:pPr marL="558086" lvl="1">
              <a:spcBef>
                <a:spcPts val="343"/>
              </a:spcBef>
            </a:pPr>
            <a:r>
              <a:rPr lang="en-US" sz="1800"/>
              <a:t>[Optionally provides Sandbox endpoint]</a:t>
            </a:r>
          </a:p>
          <a:p>
            <a:pPr>
              <a:spcBef>
                <a:spcPts val="439"/>
              </a:spcBef>
            </a:pPr>
            <a:r>
              <a:rPr lang="en-US" sz="2100"/>
              <a:t>API Publisher approves publish</a:t>
            </a:r>
          </a:p>
          <a:p>
            <a:pPr>
              <a:spcBef>
                <a:spcPts val="439"/>
              </a:spcBef>
            </a:pPr>
            <a:r>
              <a:rPr lang="en-US" sz="2100"/>
              <a:t>API Consumer finds API</a:t>
            </a:r>
          </a:p>
          <a:p>
            <a:pPr>
              <a:spcBef>
                <a:spcPts val="439"/>
              </a:spcBef>
            </a:pPr>
            <a:r>
              <a:rPr lang="en-US" sz="2100"/>
              <a:t>API Consumer subscribes to API and obtains a key</a:t>
            </a:r>
          </a:p>
          <a:p>
            <a:pPr marL="558086" lvl="1">
              <a:spcBef>
                <a:spcPts val="343"/>
              </a:spcBef>
            </a:pPr>
            <a:r>
              <a:rPr lang="en-US" sz="1800"/>
              <a:t>[Optional an approval process is started]</a:t>
            </a:r>
          </a:p>
          <a:p>
            <a:pPr>
              <a:spcBef>
                <a:spcPts val="439"/>
              </a:spcBef>
            </a:pPr>
            <a:r>
              <a:rPr lang="en-US" sz="2100"/>
              <a:t>OAuth2-based Key issued</a:t>
            </a:r>
          </a:p>
          <a:p>
            <a:pPr marL="558086" lvl="1">
              <a:spcBef>
                <a:spcPts val="343"/>
              </a:spcBef>
            </a:pPr>
            <a:r>
              <a:rPr lang="en-US" sz="1800"/>
              <a:t>[Optionally issue both production and sandbox keys]</a:t>
            </a:r>
          </a:p>
          <a:p>
            <a:pPr>
              <a:spcBef>
                <a:spcPts val="439"/>
              </a:spcBef>
            </a:pPr>
            <a:r>
              <a:rPr lang="en-US" sz="2100"/>
              <a:t>API Consumer application makes a call</a:t>
            </a:r>
          </a:p>
          <a:p>
            <a:pPr>
              <a:spcBef>
                <a:spcPts val="439"/>
              </a:spcBef>
            </a:pPr>
            <a:r>
              <a:rPr lang="en-US" sz="2100"/>
              <a:t>API Key is validated</a:t>
            </a:r>
          </a:p>
          <a:p>
            <a:pPr>
              <a:spcBef>
                <a:spcPts val="439"/>
              </a:spcBef>
            </a:pPr>
            <a:r>
              <a:rPr lang="en-US" sz="2100"/>
              <a:t>API Key metadata is used to identify:</a:t>
            </a:r>
          </a:p>
          <a:p>
            <a:pPr marL="558086" lvl="1">
              <a:spcBef>
                <a:spcPts val="343"/>
              </a:spcBef>
            </a:pPr>
            <a:r>
              <a:rPr lang="en-US" sz="1800"/>
              <a:t>Throttling / Rate limiting policy</a:t>
            </a:r>
          </a:p>
          <a:p>
            <a:pPr marL="558086" lvl="1">
              <a:spcBef>
                <a:spcPts val="343"/>
              </a:spcBef>
            </a:pPr>
            <a:r>
              <a:rPr lang="en-US" sz="1800"/>
              <a:t>Sandbox / Production endpoint</a:t>
            </a:r>
          </a:p>
          <a:p>
            <a:pPr marL="558086" lvl="1">
              <a:spcBef>
                <a:spcPts val="343"/>
              </a:spcBef>
            </a:pPr>
            <a:r>
              <a:rPr lang="en-US" sz="1800"/>
              <a:t>Event is metered/monitored against the API, Key, IP address, etc</a:t>
            </a:r>
          </a:p>
        </p:txBody>
      </p:sp>
    </p:spTree>
    <p:extLst>
      <p:ext uri="{BB962C8B-B14F-4D97-AF65-F5344CB8AC3E}">
        <p14:creationId xmlns:p14="http://schemas.microsoft.com/office/powerpoint/2010/main" val="1538908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Using the API key to enable context</a:t>
            </a: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56" y="2268141"/>
            <a:ext cx="8680772" cy="2778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9088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Management market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Apigee</a:t>
            </a:r>
            <a:endParaRPr lang="en-US" dirty="0" smtClean="0"/>
          </a:p>
          <a:p>
            <a:r>
              <a:rPr lang="en-US" dirty="0" smtClean="0"/>
              <a:t>Layer7 / </a:t>
            </a:r>
            <a:r>
              <a:rPr lang="en-US" dirty="0" err="1" smtClean="0"/>
              <a:t>Apify</a:t>
            </a:r>
            <a:endParaRPr lang="en-US" dirty="0" smtClean="0"/>
          </a:p>
          <a:p>
            <a:r>
              <a:rPr lang="en-US" dirty="0" smtClean="0"/>
              <a:t>3Scale</a:t>
            </a:r>
          </a:p>
          <a:p>
            <a:r>
              <a:rPr lang="en-US" dirty="0" err="1" smtClean="0"/>
              <a:t>Mashery</a:t>
            </a:r>
            <a:endParaRPr lang="en-US" dirty="0" smtClean="0"/>
          </a:p>
          <a:p>
            <a:r>
              <a:rPr lang="en-US" dirty="0" smtClean="0"/>
              <a:t>IBM </a:t>
            </a:r>
            <a:r>
              <a:rPr lang="en-US" dirty="0" err="1" smtClean="0"/>
              <a:t>Castiron</a:t>
            </a:r>
            <a:endParaRPr lang="en-US" dirty="0" smtClean="0"/>
          </a:p>
          <a:p>
            <a:r>
              <a:rPr lang="en-US" dirty="0" smtClean="0"/>
              <a:t>WSO2 API Manager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7471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936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Breakup of the Corporation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09700"/>
            <a:ext cx="8229600" cy="518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89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APIs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>
            <a:normAutofit fontScale="92500" lnSpcReduction="10000"/>
          </a:bodyPr>
          <a:lstStyle/>
          <a:p>
            <a:r>
              <a:rPr lang="en-US" sz="2700" b="1"/>
              <a:t>An API</a:t>
            </a:r>
            <a:r>
              <a:rPr lang="en-US" sz="2700"/>
              <a:t> is a business capability delivered over the Internet to internal or external consumers</a:t>
            </a:r>
          </a:p>
          <a:p>
            <a:pPr marL="558086" lvl="1"/>
            <a:r>
              <a:rPr lang="en-US" sz="2200"/>
              <a:t>Network accessible function </a:t>
            </a:r>
          </a:p>
          <a:p>
            <a:pPr marL="558086" lvl="1"/>
            <a:r>
              <a:rPr lang="en-US" sz="2200"/>
              <a:t>Available using standard web protocols</a:t>
            </a:r>
          </a:p>
          <a:p>
            <a:pPr marL="558086" lvl="1"/>
            <a:r>
              <a:rPr lang="en-US" sz="2200"/>
              <a:t>With well-defined interfaces</a:t>
            </a:r>
          </a:p>
          <a:p>
            <a:pPr marL="558086" lvl="1"/>
            <a:r>
              <a:rPr lang="en-US" sz="2200"/>
              <a:t>Designed for access by third-parties</a:t>
            </a:r>
            <a:br>
              <a:rPr lang="en-US" sz="2200"/>
            </a:br>
            <a:endParaRPr lang="en-US" sz="2200"/>
          </a:p>
          <a:p>
            <a:r>
              <a:rPr lang="en-US" sz="2700" b="1"/>
              <a:t>A Managed API</a:t>
            </a:r>
            <a:r>
              <a:rPr lang="en-US" sz="2700"/>
              <a:t> is:</a:t>
            </a:r>
          </a:p>
          <a:p>
            <a:pPr marL="558086" lvl="1"/>
            <a:r>
              <a:rPr lang="en-US" sz="2200"/>
              <a:t>Actively advertised and subscribe-able</a:t>
            </a:r>
          </a:p>
          <a:p>
            <a:pPr marL="558086" lvl="1"/>
            <a:r>
              <a:rPr lang="en-US" sz="2200"/>
              <a:t>Available with SLAs</a:t>
            </a:r>
          </a:p>
          <a:p>
            <a:pPr marL="558086" lvl="1"/>
            <a:r>
              <a:rPr lang="en-US" sz="2200"/>
              <a:t>Secured, authenticated, authorized and protected</a:t>
            </a:r>
          </a:p>
          <a:p>
            <a:pPr marL="558086" lvl="1"/>
            <a:r>
              <a:rPr lang="en-US" sz="2200"/>
              <a:t>Monitored and monetized with analytics</a:t>
            </a:r>
          </a:p>
        </p:txBody>
      </p:sp>
    </p:spTree>
    <p:extLst>
      <p:ext uri="{BB962C8B-B14F-4D97-AF65-F5344CB8AC3E}">
        <p14:creationId xmlns:p14="http://schemas.microsoft.com/office/powerpoint/2010/main" val="4004756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APIs All the Way…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00784" y="1550378"/>
            <a:ext cx="6943599" cy="393861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80598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522786" y="0"/>
            <a:ext cx="8819644" cy="88242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Don’t ignore API Proliferation</a:t>
            </a:r>
            <a:r>
              <a:rPr lang="en-US" sz="4000" dirty="0"/>
              <a:t> </a:t>
            </a:r>
          </a:p>
        </p:txBody>
      </p:sp>
      <p:pic>
        <p:nvPicPr>
          <p:cNvPr id="19458" name="Content Placeholder 4" descr="programmableweb-4000-apis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73" b="4973"/>
          <a:stretch>
            <a:fillRect/>
          </a:stretch>
        </p:blipFill>
        <p:spPr>
          <a:xfrm>
            <a:off x="522786" y="882420"/>
            <a:ext cx="8229600" cy="5043543"/>
          </a:xfrm>
        </p:spPr>
      </p:pic>
      <p:sp>
        <p:nvSpPr>
          <p:cNvPr id="19459" name="TextBox 3"/>
          <p:cNvSpPr txBox="1">
            <a:spLocks noChangeArrowheads="1"/>
          </p:cNvSpPr>
          <p:nvPr/>
        </p:nvSpPr>
        <p:spPr bwMode="auto">
          <a:xfrm>
            <a:off x="457200" y="6289675"/>
            <a:ext cx="8229600" cy="584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7" rIns="91432" bIns="4571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Source: http://blog.programmableweb.com/2011/10/03/4000-web-apis-whats-hot-and-whats-next/</a:t>
            </a:r>
          </a:p>
          <a:p>
            <a:pPr eaLnBrk="1" hangingPunct="1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732714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95864" indent="-195864" algn="ctr">
              <a:lnSpc>
                <a:spcPct val="140000"/>
              </a:lnSpc>
              <a:buFont typeface="Arial" pitchFamily="34" charset="0"/>
              <a:buChar char="•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sz="1800" dirty="0" smtClean="0">
                <a:cs typeface="ＭＳ Ｐゴシック" charset="0"/>
              </a:rPr>
              <a:t>Twitter : More than 15 billion calls per day 75% through APIs</a:t>
            </a:r>
          </a:p>
          <a:p>
            <a:pPr marL="195864" indent="-195864" algn="ctr">
              <a:lnSpc>
                <a:spcPct val="140000"/>
              </a:lnSpc>
              <a:buFont typeface="Arial" pitchFamily="34" charset="0"/>
              <a:buChar char="•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sz="1800" dirty="0" smtClean="0">
                <a:cs typeface="ＭＳ Ｐゴシック" charset="0"/>
              </a:rPr>
              <a:t>Netflix : More than 1 </a:t>
            </a:r>
            <a:r>
              <a:rPr lang="en-US" sz="1600" dirty="0" smtClean="0">
                <a:cs typeface="ＭＳ Ｐゴシック" charset="0"/>
              </a:rPr>
              <a:t>billion</a:t>
            </a:r>
            <a:r>
              <a:rPr lang="en-US" sz="1800" dirty="0" smtClean="0">
                <a:cs typeface="ＭＳ Ｐゴシック" charset="0"/>
              </a:rPr>
              <a:t> calls per day </a:t>
            </a:r>
          </a:p>
          <a:p>
            <a:pPr marL="195864" indent="-195864" algn="ctr">
              <a:lnSpc>
                <a:spcPct val="140000"/>
              </a:lnSpc>
              <a:buFont typeface="Arial" pitchFamily="34" charset="0"/>
              <a:buChar char="•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sz="1800" dirty="0" err="1" smtClean="0">
                <a:cs typeface="ＭＳ Ｐゴシック" charset="0"/>
              </a:rPr>
              <a:t>Facebook</a:t>
            </a:r>
            <a:r>
              <a:rPr lang="en-US" sz="1800" dirty="0" smtClean="0">
                <a:cs typeface="ＭＳ Ｐゴシック" charset="0"/>
              </a:rPr>
              <a:t> : More than 5 billion calls per day </a:t>
            </a:r>
          </a:p>
          <a:p>
            <a:pPr marL="195864" indent="-195864" algn="ctr">
              <a:lnSpc>
                <a:spcPct val="140000"/>
              </a:lnSpc>
              <a:buFont typeface="Arial" pitchFamily="34" charset="0"/>
              <a:buChar char="•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sz="1800" dirty="0" smtClean="0">
                <a:cs typeface="ＭＳ Ｐゴシック" charset="0"/>
              </a:rPr>
              <a:t>Amazon : More than 260 billion objects store in S3</a:t>
            </a:r>
          </a:p>
          <a:p>
            <a:pPr marL="195864" indent="-195864" algn="ctr">
              <a:lnSpc>
                <a:spcPct val="140000"/>
              </a:lnSpc>
              <a:buFont typeface="Arial" pitchFamily="34" charset="0"/>
              <a:buChar char="•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sz="1800" dirty="0" smtClean="0">
                <a:cs typeface="ＭＳ Ｐゴシック" charset="0"/>
              </a:rPr>
              <a:t>eBay : More than 2 billion transactions </a:t>
            </a:r>
            <a:r>
              <a:rPr lang="en-US" sz="1800" smtClean="0">
                <a:cs typeface="ＭＳ Ｐゴシック" charset="0"/>
              </a:rPr>
              <a:t>per day</a:t>
            </a:r>
            <a:endParaRPr lang="en-US" sz="1800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97779" y="3832084"/>
            <a:ext cx="2227292" cy="102207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5484" y="4027861"/>
            <a:ext cx="2845344" cy="55134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03284" y="4698692"/>
            <a:ext cx="2031360" cy="941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901766" y="3832083"/>
            <a:ext cx="2635004" cy="92418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035581" y="4918941"/>
            <a:ext cx="1367206" cy="10191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0812431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392089" y="130594"/>
            <a:ext cx="8819644" cy="751826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The New Web </a:t>
            </a:r>
          </a:p>
        </p:txBody>
      </p:sp>
      <p:pic>
        <p:nvPicPr>
          <p:cNvPr id="21506" name="Content Placeholder 3" descr="api-timeline-2010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16" b="10716"/>
          <a:stretch>
            <a:fillRect/>
          </a:stretch>
        </p:blipFill>
        <p:spPr>
          <a:xfrm>
            <a:off x="0" y="1482725"/>
            <a:ext cx="9169400" cy="5335588"/>
          </a:xfrm>
        </p:spPr>
      </p:pic>
      <p:sp>
        <p:nvSpPr>
          <p:cNvPr id="21507" name="TextBox 4"/>
          <p:cNvSpPr txBox="1">
            <a:spLocks noChangeArrowheads="1"/>
          </p:cNvSpPr>
          <p:nvPr/>
        </p:nvSpPr>
        <p:spPr bwMode="auto">
          <a:xfrm>
            <a:off x="63500" y="6516688"/>
            <a:ext cx="7468695" cy="276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2" tIns="45717" rIns="91432" bIns="4571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Source:  http://blog.programmableweb.com/2011/01/03/api-growth-doubles-in-2010-social-and-mobile-are-trends/ </a:t>
            </a:r>
          </a:p>
        </p:txBody>
      </p:sp>
      <p:sp>
        <p:nvSpPr>
          <p:cNvPr id="21508" name="Content Placeholder 2"/>
          <p:cNvSpPr txBox="1">
            <a:spLocks/>
          </p:cNvSpPr>
          <p:nvPr/>
        </p:nvSpPr>
        <p:spPr bwMode="auto">
          <a:xfrm>
            <a:off x="109539" y="1600200"/>
            <a:ext cx="8916987" cy="4926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7" rIns="91432" bIns="45717"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Arial" charset="0"/>
              <a:buNone/>
            </a:pPr>
            <a:r>
              <a:rPr lang="en-US" sz="3200"/>
              <a:t>Create an Architecture of Participation across multiple brand name properties</a:t>
            </a:r>
          </a:p>
        </p:txBody>
      </p:sp>
    </p:spTree>
    <p:extLst>
      <p:ext uri="{BB962C8B-B14F-4D97-AF65-F5344CB8AC3E}">
        <p14:creationId xmlns:p14="http://schemas.microsoft.com/office/powerpoint/2010/main" val="1220372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Opportunities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369526" y="1417638"/>
            <a:ext cx="4813140" cy="323751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93660" y="4996126"/>
            <a:ext cx="8508743" cy="111004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19269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 smtClean="0">
                <a:latin typeface="+mj-lt"/>
                <a:cs typeface="ＭＳ Ｐゴシック" charset="0"/>
              </a:rPr>
              <a:t>“</a:t>
            </a:r>
            <a:r>
              <a:rPr lang="en-US" sz="2000" dirty="0" smtClean="0">
                <a:cs typeface="ＭＳ Ｐゴシック" charset="0"/>
              </a:rPr>
              <a:t>APIs create a new relationship opportunity –</a:t>
            </a:r>
          </a:p>
          <a:p>
            <a:pPr algn="ctr"/>
            <a:r>
              <a:rPr lang="en-US" sz="2000" dirty="0" smtClean="0">
                <a:cs typeface="ＭＳ Ｐゴシック" charset="0"/>
              </a:rPr>
              <a:t>B2D; Business to Developer, that creates</a:t>
            </a:r>
          </a:p>
          <a:p>
            <a:pPr algn="ctr"/>
            <a:r>
              <a:rPr lang="en-US" sz="2000" dirty="0" smtClean="0">
                <a:cs typeface="ＭＳ Ｐゴシック" charset="0"/>
              </a:rPr>
              <a:t>direct B2C, B2B and indirect B2C relations</a:t>
            </a:r>
            <a:r>
              <a:rPr lang="en-US" sz="2000" dirty="0" smtClean="0">
                <a:latin typeface="+mj-lt"/>
                <a:cs typeface="ＭＳ Ｐゴシック" charset="0"/>
              </a:rPr>
              <a:t>”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461932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Running your SOA like a Web startup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8008"/>
          <a:stretch/>
        </p:blipFill>
        <p:spPr>
          <a:xfrm>
            <a:off x="1780829" y="1239939"/>
            <a:ext cx="4474719" cy="427368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03695" y="5443971"/>
            <a:ext cx="8483105" cy="369326"/>
          </a:xfrm>
          <a:prstGeom prst="rect">
            <a:avLst/>
          </a:prstGeom>
        </p:spPr>
        <p:txBody>
          <a:bodyPr wrap="square" lIns="91432" tIns="45717" rIns="91432" bIns="45717">
            <a:spAutoFit/>
          </a:bodyPr>
          <a:lstStyle/>
          <a:p>
            <a:r>
              <a:rPr lang="en-US" dirty="0">
                <a:latin typeface="Calisto MT"/>
                <a:cs typeface="Calisto MT"/>
                <a:hlinkClick r:id="rId3"/>
              </a:rPr>
              <a:t>http://www.zdnet.com/blog/hinchcliffe/running-your-soa-like-a-web-startup/</a:t>
            </a:r>
            <a:r>
              <a:rPr lang="en-US" dirty="0" smtClean="0">
                <a:latin typeface="Calisto MT"/>
                <a:cs typeface="Calisto MT"/>
                <a:hlinkClick r:id="rId3"/>
              </a:rPr>
              <a:t>525</a:t>
            </a:r>
            <a:r>
              <a:rPr lang="en-US" dirty="0" smtClean="0">
                <a:latin typeface="Calisto MT"/>
                <a:cs typeface="Calisto MT"/>
              </a:rPr>
              <a:t> </a:t>
            </a:r>
            <a:endParaRPr lang="en-US" dirty="0">
              <a:latin typeface="Calisto MT"/>
              <a:cs typeface="Calisto MT"/>
            </a:endParaRPr>
          </a:p>
        </p:txBody>
      </p:sp>
    </p:spTree>
    <p:extLst>
      <p:ext uri="{BB962C8B-B14F-4D97-AF65-F5344CB8AC3E}">
        <p14:creationId xmlns:p14="http://schemas.microsoft.com/office/powerpoint/2010/main" val="2921513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1531</TotalTime>
  <Words>561</Words>
  <Application>Microsoft Macintosh PowerPoint</Application>
  <PresentationFormat>On-screen Show (4:3)</PresentationFormat>
  <Paragraphs>99</Paragraphs>
  <Slides>15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APIs and API Management</vt:lpstr>
      <vt:lpstr>The Breakup of the Corporation</vt:lpstr>
      <vt:lpstr>APIs</vt:lpstr>
      <vt:lpstr>APIs All the Way…</vt:lpstr>
      <vt:lpstr>Don’t ignore API Proliferation </vt:lpstr>
      <vt:lpstr>Some Statistics</vt:lpstr>
      <vt:lpstr>The New Web </vt:lpstr>
      <vt:lpstr>API Opportunities</vt:lpstr>
      <vt:lpstr>Running your SOA like a Web startup</vt:lpstr>
      <vt:lpstr>API Ecosystem Model</vt:lpstr>
      <vt:lpstr>API Manager Components</vt:lpstr>
      <vt:lpstr>Understanding the Flow</vt:lpstr>
      <vt:lpstr>Using the API key to enable context</vt:lpstr>
      <vt:lpstr>API Management market</vt:lpstr>
      <vt:lpstr>Questions?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257</cp:revision>
  <cp:lastPrinted>2012-12-18T09:27:46Z</cp:lastPrinted>
  <dcterms:created xsi:type="dcterms:W3CDTF">2012-03-07T10:41:54Z</dcterms:created>
  <dcterms:modified xsi:type="dcterms:W3CDTF">2013-11-27T14:27:34Z</dcterms:modified>
</cp:coreProperties>
</file>