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82" r:id="rId14"/>
    <p:sldId id="283" r:id="rId15"/>
    <p:sldId id="284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7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09/12/2012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5843E11C-6978-E74C-848E-A8AD9A7D1198}" type="slidenum">
              <a:rPr lang="en-GB"/>
              <a:pPr/>
              <a:t>3</a:t>
            </a:fld>
            <a:endParaRPr lang="en-GB"/>
          </a:p>
        </p:txBody>
      </p:sp>
      <p:sp>
        <p:nvSpPr>
          <p:cNvPr id="32769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40B83959-D9D5-9F48-AA5C-204D392CB1E8}" type="slidenum">
              <a:rPr lang="en-GB"/>
              <a:pPr/>
              <a:t>12</a:t>
            </a:fld>
            <a:endParaRPr lang="en-GB"/>
          </a:p>
        </p:txBody>
      </p:sp>
      <p:sp>
        <p:nvSpPr>
          <p:cNvPr id="44033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D8B094A2-8B20-6248-8F2E-F2AB61003C28}" type="slidenum">
              <a:rPr lang="en-US" sz="1000" b="0">
                <a:solidFill>
                  <a:srgbClr val="7089F4"/>
                </a:solidFill>
              </a:rPr>
              <a:pPr/>
              <a:t>13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7348A0A4-AD5D-0748-B78D-DF32AA06F883}" type="slidenum">
              <a:rPr lang="en-US" sz="1000" b="0">
                <a:solidFill>
                  <a:srgbClr val="7089F4"/>
                </a:solidFill>
              </a:rPr>
              <a:pPr/>
              <a:t>14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7D08D6EB-8F29-5D4F-A2A5-80BB9EBE5525}" type="slidenum">
              <a:rPr lang="en-US" sz="1000" b="0">
                <a:solidFill>
                  <a:srgbClr val="7089F4"/>
                </a:solidFill>
              </a:rPr>
              <a:pPr/>
              <a:t>15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400"/>
            <a:ext cx="5485778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899404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5FB63F3F-F4A0-1042-AE92-10004019C0F1}" type="slidenum">
              <a:rPr lang="en-US" sz="1000" b="0">
                <a:solidFill>
                  <a:srgbClr val="7089F4"/>
                </a:solidFill>
              </a:rPr>
              <a:pPr/>
              <a:t>16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66545234-1932-F34B-886E-E31E19E15D00}" type="slidenum">
              <a:rPr lang="en-US" sz="1000" b="0">
                <a:solidFill>
                  <a:srgbClr val="7089F4"/>
                </a:solidFill>
              </a:rPr>
              <a:pPr/>
              <a:t>17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8A5BFF42-DC54-184A-A601-7C9C410992C0}" type="slidenum">
              <a:rPr lang="en-US" sz="1000" b="0">
                <a:solidFill>
                  <a:srgbClr val="7089F4"/>
                </a:solidFill>
              </a:rPr>
              <a:pPr/>
              <a:t>18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8239F2B1-AB00-F048-BE82-97E3A36D86D5}" type="slidenum">
              <a:rPr lang="en-US" sz="1000" b="0">
                <a:solidFill>
                  <a:srgbClr val="7089F4"/>
                </a:solidFill>
              </a:rPr>
              <a:pPr/>
              <a:t>19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4A2376E9-CE1A-9747-93B7-FDABD9D40B7A}" type="slidenum">
              <a:rPr lang="en-US" sz="1000" b="0">
                <a:solidFill>
                  <a:srgbClr val="7089F4"/>
                </a:solidFill>
              </a:rPr>
              <a:pPr/>
              <a:t>20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A1F29031-0808-4B48-AAF2-1C4752412A74}" type="slidenum">
              <a:rPr lang="en-US" sz="1000" b="0">
                <a:solidFill>
                  <a:srgbClr val="7089F4"/>
                </a:solidFill>
              </a:rPr>
              <a:pPr/>
              <a:t>21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4A730D6A-8608-C240-95C1-E5C40DFC6971}" type="slidenum">
              <a:rPr lang="en-GB"/>
              <a:pPr/>
              <a:t>4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AC36C066-D526-6A4C-B789-DF4219411481}" type="slidenum">
              <a:rPr lang="en-US" sz="1000" b="0">
                <a:solidFill>
                  <a:srgbClr val="7089F4"/>
                </a:solidFill>
              </a:rPr>
              <a:pPr/>
              <a:t>22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E689BB2A-C371-4549-8622-29E9DB5FC0A6}" type="slidenum">
              <a:rPr lang="en-US" sz="1000" b="0">
                <a:solidFill>
                  <a:srgbClr val="7089F4"/>
                </a:solidFill>
              </a:rPr>
              <a:pPr/>
              <a:t>23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7C19240C-4128-1949-B51C-C4508287B46B}" type="slidenum">
              <a:rPr lang="en-US" sz="1000" b="0">
                <a:solidFill>
                  <a:srgbClr val="7089F4"/>
                </a:solidFill>
              </a:rPr>
              <a:pPr/>
              <a:t>24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CD878909-F392-3548-BAD1-4987DC627312}" type="slidenum">
              <a:rPr lang="en-US" sz="1000" b="0">
                <a:solidFill>
                  <a:srgbClr val="7089F4"/>
                </a:solidFill>
              </a:rPr>
              <a:pPr/>
              <a:t>25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67C4840E-60F1-264F-9749-9325E284C04B}" type="slidenum">
              <a:rPr lang="en-GB"/>
              <a:pPr/>
              <a:t>5</a:t>
            </a:fld>
            <a:endParaRPr lang="en-GB"/>
          </a:p>
        </p:txBody>
      </p:sp>
      <p:sp>
        <p:nvSpPr>
          <p:cNvPr id="34817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507BB136-4ECA-C049-B133-CDB07694DE25}" type="slidenum">
              <a:rPr lang="en-GB"/>
              <a:pPr/>
              <a:t>6</a:t>
            </a:fld>
            <a:endParaRPr lang="en-GB"/>
          </a:p>
        </p:txBody>
      </p:sp>
      <p:sp>
        <p:nvSpPr>
          <p:cNvPr id="35841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F52C2311-6152-DD4C-804A-70E12BB5AF21}" type="slidenum">
              <a:rPr lang="en-GB"/>
              <a:pPr/>
              <a:t>7</a:t>
            </a:fld>
            <a:endParaRPr lang="en-GB"/>
          </a:p>
        </p:txBody>
      </p:sp>
      <p:sp>
        <p:nvSpPr>
          <p:cNvPr id="36865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1678D90A-5EF8-B74C-83FD-56626640363E}" type="slidenum">
              <a:rPr lang="en-GB"/>
              <a:pPr/>
              <a:t>8</a:t>
            </a:fld>
            <a:endParaRPr lang="en-GB"/>
          </a:p>
        </p:txBody>
      </p:sp>
      <p:sp>
        <p:nvSpPr>
          <p:cNvPr id="37889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9942F559-2B1E-D642-9F6A-7B5D03AB4D65}" type="slidenum">
              <a:rPr lang="en-GB"/>
              <a:pPr/>
              <a:t>9</a:t>
            </a:fld>
            <a:endParaRPr lang="en-GB"/>
          </a:p>
        </p:txBody>
      </p:sp>
      <p:sp>
        <p:nvSpPr>
          <p:cNvPr id="38913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7F478D06-990E-5F42-8EDC-F3432D97D328}" type="slidenum">
              <a:rPr lang="en-GB"/>
              <a:pPr/>
              <a:t>10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E824D433-A155-AA40-91E4-13844C5D13C9}" type="slidenum">
              <a:rPr lang="en-GB"/>
              <a:pPr/>
              <a:t>11</a:t>
            </a:fld>
            <a:endParaRPr lang="en-GB"/>
          </a:p>
        </p:txBody>
      </p:sp>
      <p:sp>
        <p:nvSpPr>
          <p:cNvPr id="40961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2/ws/addr/" TargetMode="External"/><Relationship Id="rId4" Type="http://schemas.openxmlformats.org/officeDocument/2006/relationships/hyperlink" Target="http://cxf.apache.org/docs/ws-address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soap12-mt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Web Services/SOAP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WS-Addressing</a:t>
            </a:r>
            <a:r>
              <a:rPr lang="en-US" dirty="0"/>
              <a:t> </a:t>
            </a:r>
            <a:r>
              <a:rPr lang="en-US" dirty="0" smtClean="0"/>
              <a:t>and MTOM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2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282575"/>
            <a:ext cx="8353425" cy="1038225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/>
            </a:r>
            <a:br>
              <a:rPr lang="en-GB" sz="3100"/>
            </a:br>
            <a:r>
              <a:rPr lang="en-GB" sz="3100"/>
              <a:t> MTOM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675687" cy="4610100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SOAP </a:t>
            </a:r>
            <a:r>
              <a:rPr lang="en-GB" b="1"/>
              <a:t>M</a:t>
            </a:r>
            <a:r>
              <a:rPr lang="en-GB"/>
              <a:t>essage </a:t>
            </a:r>
            <a:r>
              <a:rPr lang="en-GB" b="1"/>
              <a:t>T</a:t>
            </a:r>
            <a:r>
              <a:rPr lang="en-GB"/>
              <a:t>ransmission </a:t>
            </a:r>
            <a:r>
              <a:rPr lang="en-GB" b="1"/>
              <a:t>O</a:t>
            </a:r>
            <a:r>
              <a:rPr lang="en-GB"/>
              <a:t>ptimization </a:t>
            </a:r>
            <a:r>
              <a:rPr lang="en-GB" b="1"/>
              <a:t>M</a:t>
            </a:r>
            <a:r>
              <a:rPr lang="en-GB"/>
              <a:t>echanism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Describes how XOP is layered in to SOAP/HTTP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Presents an XML Infoset to the SOAP application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Selectively encodes portions of the message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SOAP Intermediaries have the freedom to decide which parts to optimize or not.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MIME multipart/related package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Backward Compatible with SwA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Same wire format</a:t>
            </a:r>
          </a:p>
        </p:txBody>
      </p:sp>
    </p:spTree>
    <p:extLst>
      <p:ext uri="{BB962C8B-B14F-4D97-AF65-F5344CB8AC3E}">
        <p14:creationId xmlns:p14="http://schemas.microsoft.com/office/powerpoint/2010/main" val="3677965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23850" y="1052513"/>
            <a:ext cx="8640763" cy="5329237"/>
          </a:xfrm>
          <a:prstGeom prst="rect">
            <a:avLst/>
          </a:prstGeom>
          <a:solidFill>
            <a:srgbClr val="DDDDDD">
              <a:alpha val="50000"/>
            </a:srgbClr>
          </a:solidFill>
          <a:ln w="126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65125"/>
            <a:ext cx="8353425" cy="56673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MTOM Optimized SOAP Message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95288" y="4581525"/>
            <a:ext cx="8497887" cy="1117600"/>
          </a:xfrm>
          <a:prstGeom prst="rect">
            <a:avLst/>
          </a:prstGeom>
          <a:solidFill>
            <a:srgbClr val="C0C0C0">
              <a:alpha val="29999"/>
            </a:srgbClr>
          </a:solidFill>
          <a:ln w="12600">
            <a:solidFill>
              <a:srgbClr val="808080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95288" y="1916113"/>
            <a:ext cx="8497887" cy="2376487"/>
          </a:xfrm>
          <a:prstGeom prst="rect">
            <a:avLst/>
          </a:prstGeom>
          <a:solidFill>
            <a:srgbClr val="C0C0C0">
              <a:alpha val="29999"/>
            </a:srgbClr>
          </a:solidFill>
          <a:ln w="12600">
            <a:solidFill>
              <a:srgbClr val="808080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9361488" cy="5538787"/>
          </a:xfrm>
          <a:ln/>
        </p:spPr>
        <p:txBody>
          <a:bodyPr lIns="90000" tIns="46800" rIns="90000" bIns="46800"/>
          <a:lstStyle/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Content-Type: multipart/related; boundary=</a:t>
            </a:r>
            <a:r>
              <a:rPr lang="en-GB" sz="1500" b="1" dirty="0" err="1">
                <a:latin typeface="Courier New" charset="0"/>
              </a:rPr>
              <a:t>MIME_Boundary</a:t>
            </a:r>
            <a:r>
              <a:rPr lang="en-GB" sz="1500" b="1" dirty="0">
                <a:latin typeface="Courier New" charset="0"/>
              </a:rPr>
              <a:t>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     type="application/</a:t>
            </a:r>
            <a:r>
              <a:rPr lang="en-GB" sz="1500" b="1" dirty="0" err="1">
                <a:latin typeface="Courier New" charset="0"/>
              </a:rPr>
              <a:t>xop+xml</a:t>
            </a:r>
            <a:r>
              <a:rPr lang="en-GB" sz="1500" b="1" dirty="0">
                <a:latin typeface="Courier New" charset="0"/>
              </a:rPr>
              <a:t>"; start="&lt;0.1B@apache.org&gt;";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     start-info="text/xml; charset=utf-8"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--</a:t>
            </a:r>
            <a:r>
              <a:rPr lang="en-GB" sz="1500" b="1" dirty="0" err="1">
                <a:latin typeface="Courier New" charset="0"/>
              </a:rPr>
              <a:t>MIME_Boundary</a:t>
            </a: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content-type: application/</a:t>
            </a:r>
            <a:r>
              <a:rPr lang="en-GB" sz="1500" b="1" dirty="0" err="1">
                <a:latin typeface="Courier New" charset="0"/>
              </a:rPr>
              <a:t>xop+xml;charset</a:t>
            </a:r>
            <a:r>
              <a:rPr lang="en-GB" sz="1500" b="1" dirty="0">
                <a:latin typeface="Courier New" charset="0"/>
              </a:rPr>
              <a:t>=utf-8;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										type="application/</a:t>
            </a:r>
            <a:r>
              <a:rPr lang="en-GB" sz="1500" b="1" dirty="0" err="1">
                <a:latin typeface="Courier New" charset="0"/>
              </a:rPr>
              <a:t>soap+xml</a:t>
            </a:r>
            <a:r>
              <a:rPr lang="en-GB" sz="1500" b="1" dirty="0">
                <a:latin typeface="Courier New" charset="0"/>
              </a:rPr>
              <a:t>;"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content-transfer-encoding: binary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content-id: &lt;0.1B@apache.org&gt;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&lt;?xml version='1.0</a:t>
            </a:r>
            <a:r>
              <a:rPr lang="en-GB" altLang="en-GB" sz="1500" b="1" dirty="0">
                <a:latin typeface="Courier New" charset="0"/>
              </a:rPr>
              <a:t>’</a:t>
            </a:r>
            <a:r>
              <a:rPr lang="en-GB" sz="1500" b="1" dirty="0">
                <a:latin typeface="Courier New" charset="0"/>
              </a:rPr>
              <a:t>?&gt;&lt;</a:t>
            </a:r>
            <a:r>
              <a:rPr lang="en-GB" sz="1500" b="1" dirty="0" err="1">
                <a:latin typeface="Courier New" charset="0"/>
              </a:rPr>
              <a:t>soapenv:Envelope</a:t>
            </a:r>
            <a:r>
              <a:rPr lang="en-GB" sz="1500" b="1" dirty="0">
                <a:latin typeface="Courier New" charset="0"/>
              </a:rPr>
              <a:t> ....&gt;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  ........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    </a:t>
            </a:r>
            <a:r>
              <a:rPr lang="en-GB" sz="1700" b="1" dirty="0">
                <a:latin typeface="Courier New" charset="0"/>
              </a:rPr>
              <a:t>&lt;</a:t>
            </a:r>
            <a:r>
              <a:rPr lang="en-GB" sz="1700" b="1" dirty="0" err="1">
                <a:latin typeface="Courier New" charset="0"/>
              </a:rPr>
              <a:t>xop:Include</a:t>
            </a:r>
            <a:r>
              <a:rPr lang="en-GB" sz="1700" b="1" dirty="0">
                <a:latin typeface="Courier New" charset="0"/>
              </a:rPr>
              <a:t> </a:t>
            </a:r>
            <a:r>
              <a:rPr lang="en-GB" sz="1700" b="1" dirty="0" err="1">
                <a:latin typeface="Courier New" charset="0"/>
              </a:rPr>
              <a:t>href</a:t>
            </a:r>
            <a:r>
              <a:rPr lang="en-GB" sz="1700" b="1" dirty="0">
                <a:latin typeface="Courier New" charset="0"/>
              </a:rPr>
              <a:t>="</a:t>
            </a:r>
            <a:r>
              <a:rPr lang="en-GB" sz="1700" b="1" dirty="0">
                <a:solidFill>
                  <a:srgbClr val="CC0000"/>
                </a:solidFill>
                <a:latin typeface="Courier New" charset="0"/>
              </a:rPr>
              <a:t>cid:1.80@apache.org</a:t>
            </a:r>
            <a:r>
              <a:rPr lang="en-GB" sz="1700" b="1" dirty="0">
                <a:latin typeface="Courier New" charset="0"/>
              </a:rPr>
              <a:t>"                         				</a:t>
            </a:r>
            <a:r>
              <a:rPr lang="en-GB" sz="1700" b="1" dirty="0" err="1">
                <a:latin typeface="Courier New" charset="0"/>
              </a:rPr>
              <a:t>xmlns:xop</a:t>
            </a:r>
            <a:r>
              <a:rPr lang="en-GB" sz="1700" b="1" dirty="0">
                <a:latin typeface="Courier New" charset="0"/>
              </a:rPr>
              <a:t>=http://www.w3.org/2004/08/</a:t>
            </a:r>
            <a:r>
              <a:rPr lang="en-GB" sz="1700" b="1" dirty="0" err="1">
                <a:latin typeface="Courier New" charset="0"/>
              </a:rPr>
              <a:t>xop</a:t>
            </a:r>
            <a:r>
              <a:rPr lang="en-GB" sz="1700" b="1" dirty="0">
                <a:latin typeface="Courier New" charset="0"/>
              </a:rPr>
              <a:t>/include/&gt;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  ........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&lt;/</a:t>
            </a:r>
            <a:r>
              <a:rPr lang="en-GB" sz="1500" b="1" dirty="0" err="1">
                <a:latin typeface="Courier New" charset="0"/>
              </a:rPr>
              <a:t>soapenv:Envelope</a:t>
            </a:r>
            <a:r>
              <a:rPr lang="en-GB" sz="1500" b="1" dirty="0">
                <a:latin typeface="Courier New" charset="0"/>
              </a:rPr>
              <a:t>&gt;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--</a:t>
            </a:r>
            <a:r>
              <a:rPr lang="en-GB" sz="1500" b="1" dirty="0" err="1">
                <a:latin typeface="Courier New" charset="0"/>
              </a:rPr>
              <a:t>MIME_Boundary</a:t>
            </a: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content-type: application/octet-stream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content-transfer-encoding: binary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content-id: &lt;</a:t>
            </a:r>
            <a:r>
              <a:rPr lang="en-GB" sz="1500" b="1" dirty="0">
                <a:solidFill>
                  <a:srgbClr val="CC0000"/>
                </a:solidFill>
                <a:latin typeface="Courier New" charset="0"/>
              </a:rPr>
              <a:t>1.80@apache.org</a:t>
            </a:r>
            <a:r>
              <a:rPr lang="en-GB" sz="1500" b="1" dirty="0">
                <a:latin typeface="Courier New" charset="0"/>
              </a:rPr>
              <a:t>&gt;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Trebuchet MS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i="1" dirty="0">
                <a:latin typeface="Trebuchet MS" charset="0"/>
              </a:rPr>
              <a:t>………………Binary Data.....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--</a:t>
            </a:r>
            <a:r>
              <a:rPr lang="en-GB" sz="1500" b="1" dirty="0" err="1">
                <a:latin typeface="Courier New" charset="0"/>
              </a:rPr>
              <a:t>MIME_Boundary</a:t>
            </a:r>
            <a:r>
              <a:rPr lang="en-GB" sz="1500" b="1" dirty="0">
                <a:latin typeface="Courier New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40102116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19113"/>
            <a:ext cx="8353425" cy="5667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Infoset preservation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7375" cy="478313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This is a complex concept, but very important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The infoset (logical model) is that the binary data is </a:t>
            </a:r>
            <a:r>
              <a:rPr lang="en-GB" altLang="en-GB"/>
              <a:t>“</a:t>
            </a:r>
            <a:r>
              <a:rPr lang="en-GB"/>
              <a:t>by value</a:t>
            </a:r>
            <a:r>
              <a:rPr lang="en-GB" altLang="en-GB"/>
              <a:t>”</a:t>
            </a:r>
            <a:endParaRPr lang="en-GB"/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EVEN IF its actually </a:t>
            </a:r>
            <a:r>
              <a:rPr lang="en-GB" altLang="en-GB"/>
              <a:t>“</a:t>
            </a:r>
            <a:r>
              <a:rPr lang="en-GB"/>
              <a:t>by reference</a:t>
            </a:r>
            <a:r>
              <a:rPr lang="en-GB" altLang="en-GB"/>
              <a:t>”</a:t>
            </a:r>
            <a:endParaRPr lang="en-GB"/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Important because, for example, a digital signature must take account of the inlined data as well as the </a:t>
            </a:r>
            <a:r>
              <a:rPr lang="en-GB" altLang="en-GB"/>
              <a:t>“</a:t>
            </a:r>
            <a:r>
              <a:rPr lang="en-GB"/>
              <a:t>real XML</a:t>
            </a:r>
            <a:r>
              <a:rPr lang="en-GB" altLang="en-GB"/>
              <a:t>”</a:t>
            </a:r>
            <a:endParaRPr lang="en-GB"/>
          </a:p>
          <a:p>
            <a:pPr>
              <a:lnSpc>
                <a:spcPct val="100000"/>
              </a:lnSpc>
              <a:buFont typeface="Verdana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15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WS-Addressing</a:t>
            </a:r>
            <a:endParaRPr lang="en-US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WS-Addressing in a model for saying where messages should go to:</a:t>
            </a:r>
          </a:p>
          <a:p>
            <a:pPr lvl="1"/>
            <a:r>
              <a:rPr lang="en-US" smtClean="0"/>
              <a:t>To, From, Reply-To, etc</a:t>
            </a:r>
          </a:p>
          <a:p>
            <a:r>
              <a:rPr lang="en-US" smtClean="0"/>
              <a:t>A standard way of talking about referencing an endpoint</a:t>
            </a:r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mtClean="0"/>
              <a:t>Course Introduction</a:t>
            </a:r>
            <a:endParaRPr 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mtClean="0"/>
              <a:t>Core Axis</a:t>
            </a:r>
          </a:p>
          <a:p>
            <a:r>
              <a:rPr lang="en-US" smtClean="0"/>
              <a:t>© WSO2 Inc. 2006</a:t>
            </a:r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A1985D-CF21-FA41-B74F-E2F60835A6C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WS-Addressing</a:t>
            </a:r>
            <a:endParaRPr lang="en-US"/>
          </a:p>
        </p:txBody>
      </p:sp>
      <p:pic>
        <p:nvPicPr>
          <p:cNvPr id="18437" name="Picture 6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5338" y="1792288"/>
            <a:ext cx="5808662" cy="4356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SOAP is a message and envelope model</a:t>
            </a:r>
          </a:p>
          <a:p>
            <a:pPr lvl="1"/>
            <a:r>
              <a:rPr lang="en-US" smtClean="0"/>
              <a:t>But without any addresses</a:t>
            </a:r>
          </a:p>
          <a:p>
            <a:r>
              <a:rPr lang="en-US" smtClean="0"/>
              <a:t>Every other messaging model has addresses:</a:t>
            </a:r>
          </a:p>
          <a:p>
            <a:pPr lvl="1"/>
            <a:r>
              <a:rPr lang="en-US" smtClean="0"/>
              <a:t>MQ – queue’s and managers</a:t>
            </a:r>
          </a:p>
          <a:p>
            <a:pPr lvl="1"/>
            <a:r>
              <a:rPr lang="en-US" smtClean="0"/>
              <a:t>Web – URLs</a:t>
            </a:r>
          </a:p>
          <a:p>
            <a:pPr lvl="1"/>
            <a:r>
              <a:rPr lang="en-US" smtClean="0"/>
              <a:t>Ordinary Post</a:t>
            </a:r>
          </a:p>
          <a:p>
            <a:pPr lvl="2"/>
            <a:r>
              <a:rPr lang="en-US" smtClean="0"/>
              <a:t>Standard approach to addresses</a:t>
            </a:r>
          </a:p>
          <a:p>
            <a:pPr lvl="2"/>
            <a:r>
              <a:rPr lang="en-US" smtClean="0"/>
              <a:t>Standard places on letters to put “to” and “replyto”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9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WS-Addressing example</a:t>
            </a:r>
            <a:endParaRPr lang="en-US"/>
          </a:p>
        </p:txBody>
      </p:sp>
      <p:sp>
        <p:nvSpPr>
          <p:cNvPr id="869379" name="Rectangle 3"/>
          <p:cNvSpPr>
            <a:spLocks noChangeArrowheads="1"/>
          </p:cNvSpPr>
          <p:nvPr/>
        </p:nvSpPr>
        <p:spPr bwMode="auto">
          <a:xfrm>
            <a:off x="611188" y="2060575"/>
            <a:ext cx="82819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S:Header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wsa:MessageID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&gt;http://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example.com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/6B29FC40-CA47-1067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wsa:MessageID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wsa:ReplyTo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  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wsa:Address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&gt;http://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example.com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/business/client1&lt;/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wsa:Address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wsa:ReplyTo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wsa:To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&gt;http://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example.com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fabrikam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/Purchasing&lt;/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wsa:To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wsa:Action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&gt;http://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example.com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fabrikam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SubmitPO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wsa:Action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S:Header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38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</a:t>
            </a:r>
            <a:endParaRPr lang="en-US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WS-Addressing implies an asynchronous model</a:t>
            </a:r>
          </a:p>
          <a:p>
            <a:pPr lvl="1"/>
            <a:r>
              <a:rPr lang="en-US" smtClean="0"/>
              <a:t>Even over a “synchronous” transport like HTTP</a:t>
            </a:r>
          </a:p>
          <a:p>
            <a:pPr lvl="1"/>
            <a:endParaRPr lang="en-US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620838" y="3141663"/>
            <a:ext cx="647700" cy="280828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2052638" y="3573463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2052638" y="5373688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7308850" y="3141663"/>
            <a:ext cx="647700" cy="280828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7308850" y="3573463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0" name="Rectangle 10"/>
          <p:cNvSpPr>
            <a:spLocks noChangeArrowheads="1"/>
          </p:cNvSpPr>
          <p:nvPr/>
        </p:nvSpPr>
        <p:spPr bwMode="auto">
          <a:xfrm>
            <a:off x="7308850" y="5373688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22541" name="AutoShape 11"/>
          <p:cNvCxnSpPr>
            <a:cxnSpLocks noChangeShapeType="1"/>
            <a:stCxn id="22536" idx="3"/>
            <a:endCxn id="22539" idx="1"/>
          </p:cNvCxnSpPr>
          <p:nvPr/>
        </p:nvCxnSpPr>
        <p:spPr bwMode="auto">
          <a:xfrm>
            <a:off x="2268538" y="3681413"/>
            <a:ext cx="50403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2"/>
          <p:cNvCxnSpPr>
            <a:cxnSpLocks noChangeShapeType="1"/>
            <a:stCxn id="22537" idx="3"/>
            <a:endCxn id="22540" idx="1"/>
          </p:cNvCxnSpPr>
          <p:nvPr/>
        </p:nvCxnSpPr>
        <p:spPr bwMode="auto">
          <a:xfrm>
            <a:off x="2268538" y="5481638"/>
            <a:ext cx="50403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Rectangle 13"/>
          <p:cNvSpPr>
            <a:spLocks noChangeArrowheads="1"/>
          </p:cNvSpPr>
          <p:nvPr/>
        </p:nvSpPr>
        <p:spPr bwMode="auto">
          <a:xfrm>
            <a:off x="2052638" y="3933825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4" name="Rectangle 14"/>
          <p:cNvSpPr>
            <a:spLocks noChangeArrowheads="1"/>
          </p:cNvSpPr>
          <p:nvPr/>
        </p:nvSpPr>
        <p:spPr bwMode="auto">
          <a:xfrm>
            <a:off x="7308850" y="3933825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22545" name="AutoShape 15"/>
          <p:cNvCxnSpPr>
            <a:cxnSpLocks noChangeShapeType="1"/>
            <a:stCxn id="22543" idx="3"/>
            <a:endCxn id="22544" idx="1"/>
          </p:cNvCxnSpPr>
          <p:nvPr/>
        </p:nvCxnSpPr>
        <p:spPr bwMode="auto">
          <a:xfrm>
            <a:off x="2268538" y="4041775"/>
            <a:ext cx="50403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Rectangle 16"/>
          <p:cNvSpPr>
            <a:spLocks noChangeArrowheads="1"/>
          </p:cNvSpPr>
          <p:nvPr/>
        </p:nvSpPr>
        <p:spPr bwMode="auto">
          <a:xfrm>
            <a:off x="2052638" y="5013325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7" name="Rectangle 17"/>
          <p:cNvSpPr>
            <a:spLocks noChangeArrowheads="1"/>
          </p:cNvSpPr>
          <p:nvPr/>
        </p:nvSpPr>
        <p:spPr bwMode="auto">
          <a:xfrm>
            <a:off x="7308850" y="5013325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22548" name="AutoShape 18"/>
          <p:cNvCxnSpPr>
            <a:cxnSpLocks noChangeShapeType="1"/>
            <a:stCxn id="22546" idx="3"/>
            <a:endCxn id="22547" idx="1"/>
          </p:cNvCxnSpPr>
          <p:nvPr/>
        </p:nvCxnSpPr>
        <p:spPr bwMode="auto">
          <a:xfrm>
            <a:off x="2268538" y="5121275"/>
            <a:ext cx="50403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Text Box 19"/>
          <p:cNvSpPr txBox="1">
            <a:spLocks noChangeArrowheads="1"/>
          </p:cNvSpPr>
          <p:nvPr/>
        </p:nvSpPr>
        <p:spPr bwMode="auto">
          <a:xfrm>
            <a:off x="3184525" y="3355975"/>
            <a:ext cx="882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Request</a:t>
            </a:r>
          </a:p>
        </p:txBody>
      </p:sp>
      <p:sp>
        <p:nvSpPr>
          <p:cNvPr id="22550" name="Text Box 20"/>
          <p:cNvSpPr txBox="1">
            <a:spLocks noChangeArrowheads="1"/>
          </p:cNvSpPr>
          <p:nvPr/>
        </p:nvSpPr>
        <p:spPr bwMode="auto">
          <a:xfrm>
            <a:off x="3186113" y="3773488"/>
            <a:ext cx="130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HTTP 202 OK</a:t>
            </a:r>
          </a:p>
        </p:txBody>
      </p:sp>
      <p:sp>
        <p:nvSpPr>
          <p:cNvPr id="22551" name="Text Box 21"/>
          <p:cNvSpPr txBox="1">
            <a:spLocks noChangeArrowheads="1"/>
          </p:cNvSpPr>
          <p:nvPr/>
        </p:nvSpPr>
        <p:spPr bwMode="auto">
          <a:xfrm>
            <a:off x="5351463" y="4797425"/>
            <a:ext cx="1030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Response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5353050" y="5214938"/>
            <a:ext cx="130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HTTP 202 OK</a:t>
            </a:r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7381875" y="3629025"/>
            <a:ext cx="1254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To: endpoint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468313" y="5157788"/>
            <a:ext cx="1736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ReplyTo: endpoint</a:t>
            </a:r>
          </a:p>
        </p:txBody>
      </p:sp>
    </p:spTree>
    <p:extLst>
      <p:ext uri="{BB962C8B-B14F-4D97-AF65-F5344CB8AC3E}">
        <p14:creationId xmlns:p14="http://schemas.microsoft.com/office/powerpoint/2010/main" val="70982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Doing Synchronous with WSA</a:t>
            </a:r>
            <a:endParaRPr lang="en-US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If there is no “Reply-To” there is an implicit value of “anonymous”:</a:t>
            </a:r>
          </a:p>
          <a:p>
            <a:pPr lvl="1"/>
            <a:r>
              <a:rPr lang="en-US" smtClean="0"/>
              <a:t>http://www.w3.org/2005/08/addressing/anonymous </a:t>
            </a:r>
          </a:p>
          <a:p>
            <a:pPr lvl="1"/>
            <a:r>
              <a:rPr lang="en-US" smtClean="0"/>
              <a:t>You can explicitly use this URI as well</a:t>
            </a:r>
          </a:p>
          <a:p>
            <a:r>
              <a:rPr lang="en-US" smtClean="0"/>
              <a:t>This implies the response will flow back on the transport-defined backchannel</a:t>
            </a:r>
          </a:p>
          <a:p>
            <a:pPr lvl="1"/>
            <a:r>
              <a:rPr lang="en-US" smtClean="0"/>
              <a:t>HTTP or TCP response</a:t>
            </a:r>
          </a:p>
          <a:p>
            <a:pPr lvl="1"/>
            <a:r>
              <a:rPr lang="en-US" smtClean="0"/>
              <a:t>Email: reply-to header</a:t>
            </a:r>
          </a:p>
          <a:p>
            <a:pPr lvl="1"/>
            <a:r>
              <a:rPr lang="en-US" smtClean="0"/>
              <a:t>JMS: replyTo destination</a:t>
            </a:r>
          </a:p>
          <a:p>
            <a:pPr lvl="1"/>
            <a:r>
              <a:rPr lang="en-US" smtClean="0"/>
              <a:t>Etc</a:t>
            </a:r>
          </a:p>
          <a:p>
            <a:pPr lvl="1"/>
            <a:endParaRPr lang="en-US" smtClean="0"/>
          </a:p>
          <a:p>
            <a:r>
              <a:rPr lang="en-US" smtClean="0"/>
              <a:t>What do you think this means?</a:t>
            </a:r>
          </a:p>
          <a:p>
            <a:pPr lvl="1"/>
            <a:r>
              <a:rPr lang="en-US" smtClean="0"/>
              <a:t>http://www.w3.org/2005/08/addressing/none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85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MessageIDs</a:t>
            </a:r>
            <a:endParaRPr lang="en-US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Can be used to correlate responses in an asynchronous model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Endpoint References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 EPR is a “package” containing the address information for an endpoint</a:t>
            </a:r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63600" y="3887788"/>
            <a:ext cx="896461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a-DK" sz="2400"/>
              <a:t>&lt;wsa:EndpointReference xmlns:wsa="...."&gt;</a:t>
            </a:r>
          </a:p>
          <a:p>
            <a:r>
              <a:rPr lang="da-DK" sz="2400"/>
              <a:t>   &lt;wsa:Address&gt;</a:t>
            </a:r>
          </a:p>
          <a:p>
            <a:r>
              <a:rPr lang="da-DK" sz="2400"/>
              <a:t>	http://example.com/fabrikam/acct</a:t>
            </a:r>
          </a:p>
          <a:p>
            <a:r>
              <a:rPr lang="da-DK" sz="2400"/>
              <a:t>   &lt;/wsa:Address&gt;</a:t>
            </a:r>
          </a:p>
          <a:p>
            <a:r>
              <a:rPr lang="da-DK" sz="2400"/>
              <a:t>&lt;/wsa:EndpointReference&gt;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9461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MTOM</a:t>
            </a:r>
          </a:p>
          <a:p>
            <a:r>
              <a:rPr lang="en-US" dirty="0" smtClean="0"/>
              <a:t>WS-Addressing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5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Addresses</a:t>
            </a:r>
            <a:endParaRPr lang="en-US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Is a URL/URI enough?</a:t>
            </a:r>
            <a:endParaRPr lang="en-US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900113" y="2420938"/>
            <a:ext cx="2376487" cy="33845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Business Process </a:t>
            </a:r>
          </a:p>
          <a:p>
            <a:pPr algn="ctr"/>
            <a:r>
              <a:rPr lang="en-US"/>
              <a:t>Manager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Process 1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26632" name="AutoShape 5"/>
          <p:cNvCxnSpPr>
            <a:cxnSpLocks noChangeShapeType="1"/>
          </p:cNvCxnSpPr>
          <p:nvPr/>
        </p:nvCxnSpPr>
        <p:spPr bwMode="auto">
          <a:xfrm>
            <a:off x="3271838" y="27051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Text Box 6"/>
          <p:cNvSpPr txBox="1">
            <a:spLocks noChangeArrowheads="1"/>
          </p:cNvSpPr>
          <p:nvPr/>
        </p:nvSpPr>
        <p:spPr bwMode="auto">
          <a:xfrm>
            <a:off x="3471863" y="240347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cxnSp>
        <p:nvCxnSpPr>
          <p:cNvPr id="26634" name="AutoShape 7"/>
          <p:cNvCxnSpPr>
            <a:cxnSpLocks noChangeShapeType="1"/>
          </p:cNvCxnSpPr>
          <p:nvPr/>
        </p:nvCxnSpPr>
        <p:spPr bwMode="auto">
          <a:xfrm>
            <a:off x="3276600" y="44338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Text Box 8"/>
          <p:cNvSpPr txBox="1">
            <a:spLocks noChangeArrowheads="1"/>
          </p:cNvSpPr>
          <p:nvPr/>
        </p:nvSpPr>
        <p:spPr bwMode="auto">
          <a:xfrm>
            <a:off x="3476625" y="4132263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150695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Addresses</a:t>
            </a:r>
            <a:endParaRPr lang="en-US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635" y="148113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do you qualify which responses belong to which “process instance”?</a:t>
            </a:r>
            <a:endParaRPr lang="en-US" sz="2000" dirty="0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900113" y="2420938"/>
            <a:ext cx="2376487" cy="33845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Business Process </a:t>
            </a:r>
          </a:p>
          <a:p>
            <a:pPr algn="ctr"/>
            <a:r>
              <a:rPr lang="en-US"/>
              <a:t>Manager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Process 1</a:t>
            </a:r>
          </a:p>
          <a:p>
            <a:pPr algn="ctr"/>
            <a:r>
              <a:rPr lang="en-US"/>
              <a:t>Process 2</a:t>
            </a:r>
          </a:p>
          <a:p>
            <a:pPr algn="ctr"/>
            <a:r>
              <a:rPr lang="en-US"/>
              <a:t>…</a:t>
            </a:r>
          </a:p>
          <a:p>
            <a:pPr algn="ctr"/>
            <a:r>
              <a:rPr lang="en-US"/>
              <a:t>Process n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27656" name="AutoShape 5"/>
          <p:cNvCxnSpPr>
            <a:cxnSpLocks noChangeShapeType="1"/>
          </p:cNvCxnSpPr>
          <p:nvPr/>
        </p:nvCxnSpPr>
        <p:spPr bwMode="auto">
          <a:xfrm>
            <a:off x="3271838" y="27051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Text Box 6"/>
          <p:cNvSpPr txBox="1">
            <a:spLocks noChangeArrowheads="1"/>
          </p:cNvSpPr>
          <p:nvPr/>
        </p:nvSpPr>
        <p:spPr bwMode="auto">
          <a:xfrm>
            <a:off x="3471863" y="240347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cxnSp>
        <p:nvCxnSpPr>
          <p:cNvPr id="27658" name="AutoShape 7"/>
          <p:cNvCxnSpPr>
            <a:cxnSpLocks noChangeShapeType="1"/>
          </p:cNvCxnSpPr>
          <p:nvPr/>
        </p:nvCxnSpPr>
        <p:spPr bwMode="auto">
          <a:xfrm>
            <a:off x="3276600" y="44338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9"/>
          <p:cNvCxnSpPr>
            <a:cxnSpLocks noChangeShapeType="1"/>
          </p:cNvCxnSpPr>
          <p:nvPr/>
        </p:nvCxnSpPr>
        <p:spPr bwMode="auto">
          <a:xfrm>
            <a:off x="3276600" y="29210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AutoShape 11"/>
          <p:cNvCxnSpPr>
            <a:cxnSpLocks noChangeShapeType="1"/>
          </p:cNvCxnSpPr>
          <p:nvPr/>
        </p:nvCxnSpPr>
        <p:spPr bwMode="auto">
          <a:xfrm>
            <a:off x="3281363" y="46497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3"/>
          <p:cNvCxnSpPr>
            <a:cxnSpLocks noChangeShapeType="1"/>
          </p:cNvCxnSpPr>
          <p:nvPr/>
        </p:nvCxnSpPr>
        <p:spPr bwMode="auto">
          <a:xfrm>
            <a:off x="3281363" y="31369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5"/>
          <p:cNvCxnSpPr>
            <a:cxnSpLocks noChangeShapeType="1"/>
          </p:cNvCxnSpPr>
          <p:nvPr/>
        </p:nvCxnSpPr>
        <p:spPr bwMode="auto">
          <a:xfrm>
            <a:off x="3286125" y="48656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7"/>
          <p:cNvCxnSpPr>
            <a:cxnSpLocks noChangeShapeType="1"/>
          </p:cNvCxnSpPr>
          <p:nvPr/>
        </p:nvCxnSpPr>
        <p:spPr bwMode="auto">
          <a:xfrm>
            <a:off x="3286125" y="33528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19"/>
          <p:cNvCxnSpPr>
            <a:cxnSpLocks noChangeShapeType="1"/>
          </p:cNvCxnSpPr>
          <p:nvPr/>
        </p:nvCxnSpPr>
        <p:spPr bwMode="auto">
          <a:xfrm>
            <a:off x="3290888" y="50815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21"/>
          <p:cNvCxnSpPr>
            <a:cxnSpLocks noChangeShapeType="1"/>
          </p:cNvCxnSpPr>
          <p:nvPr/>
        </p:nvCxnSpPr>
        <p:spPr bwMode="auto">
          <a:xfrm>
            <a:off x="3290888" y="35687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23"/>
          <p:cNvCxnSpPr>
            <a:cxnSpLocks noChangeShapeType="1"/>
          </p:cNvCxnSpPr>
          <p:nvPr/>
        </p:nvCxnSpPr>
        <p:spPr bwMode="auto">
          <a:xfrm>
            <a:off x="3295650" y="52974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25"/>
          <p:cNvCxnSpPr>
            <a:cxnSpLocks noChangeShapeType="1"/>
          </p:cNvCxnSpPr>
          <p:nvPr/>
        </p:nvCxnSpPr>
        <p:spPr bwMode="auto">
          <a:xfrm>
            <a:off x="3295650" y="37846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27"/>
          <p:cNvCxnSpPr>
            <a:cxnSpLocks noChangeShapeType="1"/>
          </p:cNvCxnSpPr>
          <p:nvPr/>
        </p:nvCxnSpPr>
        <p:spPr bwMode="auto">
          <a:xfrm>
            <a:off x="3300413" y="55133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9" name="Text Box 34"/>
          <p:cNvSpPr txBox="1">
            <a:spLocks noChangeArrowheads="1"/>
          </p:cNvSpPr>
          <p:nvPr/>
        </p:nvSpPr>
        <p:spPr bwMode="auto">
          <a:xfrm>
            <a:off x="3492500" y="26924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sp>
        <p:nvSpPr>
          <p:cNvPr id="27670" name="Text Box 35"/>
          <p:cNvSpPr txBox="1">
            <a:spLocks noChangeArrowheads="1"/>
          </p:cNvSpPr>
          <p:nvPr/>
        </p:nvSpPr>
        <p:spPr bwMode="auto">
          <a:xfrm>
            <a:off x="3492500" y="29083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sp>
        <p:nvSpPr>
          <p:cNvPr id="27671" name="Text Box 36"/>
          <p:cNvSpPr txBox="1">
            <a:spLocks noChangeArrowheads="1"/>
          </p:cNvSpPr>
          <p:nvPr/>
        </p:nvSpPr>
        <p:spPr bwMode="auto">
          <a:xfrm>
            <a:off x="3492500" y="31242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sp>
        <p:nvSpPr>
          <p:cNvPr id="27672" name="Text Box 37"/>
          <p:cNvSpPr txBox="1">
            <a:spLocks noChangeArrowheads="1"/>
          </p:cNvSpPr>
          <p:nvPr/>
        </p:nvSpPr>
        <p:spPr bwMode="auto">
          <a:xfrm>
            <a:off x="3492500" y="33401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sp>
        <p:nvSpPr>
          <p:cNvPr id="27673" name="Text Box 38"/>
          <p:cNvSpPr txBox="1">
            <a:spLocks noChangeArrowheads="1"/>
          </p:cNvSpPr>
          <p:nvPr/>
        </p:nvSpPr>
        <p:spPr bwMode="auto">
          <a:xfrm>
            <a:off x="3492500" y="35560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sp>
        <p:nvSpPr>
          <p:cNvPr id="27674" name="Text Box 39"/>
          <p:cNvSpPr txBox="1">
            <a:spLocks noChangeArrowheads="1"/>
          </p:cNvSpPr>
          <p:nvPr/>
        </p:nvSpPr>
        <p:spPr bwMode="auto">
          <a:xfrm>
            <a:off x="3527425" y="42037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  <p:sp>
        <p:nvSpPr>
          <p:cNvPr id="27675" name="Text Box 40"/>
          <p:cNvSpPr txBox="1">
            <a:spLocks noChangeArrowheads="1"/>
          </p:cNvSpPr>
          <p:nvPr/>
        </p:nvSpPr>
        <p:spPr bwMode="auto">
          <a:xfrm>
            <a:off x="3557588" y="44196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  <p:sp>
        <p:nvSpPr>
          <p:cNvPr id="27676" name="Text Box 41"/>
          <p:cNvSpPr txBox="1">
            <a:spLocks noChangeArrowheads="1"/>
          </p:cNvSpPr>
          <p:nvPr/>
        </p:nvSpPr>
        <p:spPr bwMode="auto">
          <a:xfrm>
            <a:off x="3563938" y="46355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  <p:sp>
        <p:nvSpPr>
          <p:cNvPr id="27677" name="Text Box 42"/>
          <p:cNvSpPr txBox="1">
            <a:spLocks noChangeArrowheads="1"/>
          </p:cNvSpPr>
          <p:nvPr/>
        </p:nvSpPr>
        <p:spPr bwMode="auto">
          <a:xfrm>
            <a:off x="3570288" y="48514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  <p:sp>
        <p:nvSpPr>
          <p:cNvPr id="27678" name="Text Box 43"/>
          <p:cNvSpPr txBox="1">
            <a:spLocks noChangeArrowheads="1"/>
          </p:cNvSpPr>
          <p:nvPr/>
        </p:nvSpPr>
        <p:spPr bwMode="auto">
          <a:xfrm>
            <a:off x="3576638" y="50673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  <p:sp>
        <p:nvSpPr>
          <p:cNvPr id="27679" name="Text Box 44"/>
          <p:cNvSpPr txBox="1">
            <a:spLocks noChangeArrowheads="1"/>
          </p:cNvSpPr>
          <p:nvPr/>
        </p:nvSpPr>
        <p:spPr bwMode="auto">
          <a:xfrm>
            <a:off x="3582988" y="52832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47583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“full” EPR</a:t>
            </a:r>
            <a:endParaRPr lang="en-US"/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179388" y="1854200"/>
            <a:ext cx="8964612" cy="4054475"/>
            <a:chOff x="113" y="1168"/>
            <a:chExt cx="5647" cy="2554"/>
          </a:xfrm>
        </p:grpSpPr>
        <p:sp>
          <p:nvSpPr>
            <p:cNvPr id="28679" name="Rectangle 4"/>
            <p:cNvSpPr>
              <a:spLocks noChangeArrowheads="1"/>
            </p:cNvSpPr>
            <p:nvPr/>
          </p:nvSpPr>
          <p:spPr bwMode="auto">
            <a:xfrm>
              <a:off x="113" y="1168"/>
              <a:ext cx="5647" cy="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/>
                <a:t>&lt;wsa:EndpointReference</a:t>
              </a:r>
            </a:p>
            <a:p>
              <a:r>
                <a:rPr lang="en-US" sz="2000"/>
                <a:t>     xmlns:wsa="http://www.w3.org/2005/08/addressing"</a:t>
              </a:r>
            </a:p>
            <a:p>
              <a:r>
                <a:rPr lang="en-US" sz="2000"/>
                <a:t>     xmlns:wsaw="http://www.w3.org/2006/02/addressing/wsdl"</a:t>
              </a:r>
            </a:p>
            <a:p>
              <a:r>
                <a:rPr lang="en-US" sz="2000"/>
                <a:t>     xmlns:fabrikam="http://example.com/fabrikam"&gt;</a:t>
              </a:r>
            </a:p>
            <a:p>
              <a:r>
                <a:rPr lang="en-US" sz="2000"/>
                <a:t>   &lt;wsa:Address&gt;http://example.com/fabrikam/acct&lt;/wsa:Address&gt;</a:t>
              </a:r>
            </a:p>
            <a:p>
              <a:r>
                <a:rPr lang="en-US" sz="2000"/>
                <a:t>   &lt;wsa:Metadata&gt;</a:t>
              </a:r>
            </a:p>
            <a:p>
              <a:r>
                <a:rPr lang="en-US" sz="2000"/>
                <a:t>       &lt;wsaw:InterfaceName&gt;fabrikam:Inventory&lt;/wsaw:InterfaceName&gt;</a:t>
              </a:r>
            </a:p>
            <a:p>
              <a:r>
                <a:rPr lang="en-US" sz="2000"/>
                <a:t>   &lt;/wsa:Metadata&gt;</a:t>
              </a:r>
            </a:p>
            <a:p>
              <a:r>
                <a:rPr lang="en-US" sz="2000"/>
                <a:t>   &lt;wsa:ReferenceParameters&gt;</a:t>
              </a:r>
            </a:p>
            <a:p>
              <a:r>
                <a:rPr lang="en-US" sz="2000"/>
                <a:t>       &lt;fabrikam:CustomerKey&gt;123456789&lt;/fabrikam:CustomerKey&gt;</a:t>
              </a:r>
            </a:p>
            <a:p>
              <a:r>
                <a:rPr lang="en-US" sz="2000"/>
                <a:t>       &lt;fabrikam:ShoppingCart&gt;ABCDEFG&lt;/fabrikam:ShoppingCart&gt;</a:t>
              </a:r>
            </a:p>
            <a:p>
              <a:r>
                <a:rPr lang="en-US" sz="2000"/>
                <a:t>   &lt;/wsa:ReferenceParameters&gt;</a:t>
              </a:r>
            </a:p>
            <a:p>
              <a:r>
                <a:rPr lang="en-US" sz="2000"/>
                <a:t>&lt;/wsa:EndpointReference&gt;</a:t>
              </a:r>
            </a:p>
          </p:txBody>
        </p:sp>
        <p:sp>
          <p:nvSpPr>
            <p:cNvPr id="28680" name="Rectangle 5"/>
            <p:cNvSpPr>
              <a:spLocks noChangeArrowheads="1"/>
            </p:cNvSpPr>
            <p:nvPr/>
          </p:nvSpPr>
          <p:spPr bwMode="auto">
            <a:xfrm>
              <a:off x="204" y="2750"/>
              <a:ext cx="5125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41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Parameters</a:t>
            </a:r>
            <a:endParaRPr lang="en-US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using a given reference</a:t>
            </a:r>
          </a:p>
          <a:p>
            <a:pPr lvl="1"/>
            <a:r>
              <a:rPr lang="en-US" sz="2000" dirty="0" smtClean="0"/>
              <a:t>Copy the Reference Parameters into the SOAP header</a:t>
            </a:r>
          </a:p>
          <a:p>
            <a:pPr lvl="1"/>
            <a:r>
              <a:rPr lang="en-US" sz="2000" dirty="0" smtClean="0"/>
              <a:t>And tag them</a:t>
            </a:r>
            <a:endParaRPr lang="en-US" sz="2000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395288" y="2931573"/>
            <a:ext cx="9001125" cy="3140075"/>
            <a:chOff x="249" y="1955"/>
            <a:chExt cx="5670" cy="1978"/>
          </a:xfrm>
        </p:grpSpPr>
        <p:sp>
          <p:nvSpPr>
            <p:cNvPr id="29704" name="Rectangle 5"/>
            <p:cNvSpPr>
              <a:spLocks noChangeArrowheads="1"/>
            </p:cNvSpPr>
            <p:nvPr/>
          </p:nvSpPr>
          <p:spPr bwMode="auto">
            <a:xfrm>
              <a:off x="249" y="1955"/>
              <a:ext cx="5670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/>
                <a:t>&lt;</a:t>
              </a:r>
              <a:r>
                <a:rPr lang="en-US" sz="2000" dirty="0" err="1"/>
                <a:t>S:Header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    &lt;</a:t>
              </a:r>
              <a:r>
                <a:rPr lang="en-US" sz="2000" dirty="0" err="1"/>
                <a:t>wsa:To</a:t>
              </a:r>
              <a:r>
                <a:rPr lang="en-US" sz="2000" dirty="0"/>
                <a:t>&gt;http://</a:t>
              </a:r>
              <a:r>
                <a:rPr lang="en-US" sz="2000" dirty="0" err="1"/>
                <a:t>example.com</a:t>
              </a:r>
              <a:r>
                <a:rPr lang="en-US" sz="2000" dirty="0"/>
                <a:t>/</a:t>
              </a:r>
              <a:r>
                <a:rPr lang="en-US" sz="2000" dirty="0" err="1"/>
                <a:t>fabrikam</a:t>
              </a:r>
              <a:r>
                <a:rPr lang="en-US" sz="2000" dirty="0"/>
                <a:t>/acct&lt;/</a:t>
              </a:r>
              <a:r>
                <a:rPr lang="en-US" sz="2000" dirty="0" err="1"/>
                <a:t>wsa:To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    &lt;</a:t>
              </a:r>
              <a:r>
                <a:rPr lang="en-US" sz="2000" dirty="0" err="1"/>
                <a:t>wsa:Action</a:t>
              </a:r>
              <a:r>
                <a:rPr lang="en-US" sz="2000" dirty="0"/>
                <a:t>&gt;...&lt;/</a:t>
              </a:r>
              <a:r>
                <a:rPr lang="en-US" sz="2000" dirty="0" err="1"/>
                <a:t>wsa:Action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    &lt;</a:t>
              </a:r>
              <a:r>
                <a:rPr lang="en-US" sz="2000" dirty="0" err="1"/>
                <a:t>fabrikam:CustomerKey</a:t>
              </a:r>
              <a:r>
                <a:rPr lang="en-US" sz="2000" dirty="0"/>
                <a:t> </a:t>
              </a:r>
              <a:r>
                <a:rPr lang="en-US" sz="2000" dirty="0" err="1"/>
                <a:t>wsa:IsReferenceParameter</a:t>
              </a:r>
              <a:r>
                <a:rPr lang="en-US" sz="2000" dirty="0"/>
                <a:t>='true'&gt;</a:t>
              </a:r>
            </a:p>
            <a:p>
              <a:r>
                <a:rPr lang="en-US" sz="2000" dirty="0"/>
                <a:t>	123456789</a:t>
              </a:r>
            </a:p>
            <a:p>
              <a:r>
                <a:rPr lang="en-US" sz="2000" dirty="0"/>
                <a:t>    &lt;/</a:t>
              </a:r>
              <a:r>
                <a:rPr lang="en-US" sz="2000" dirty="0" err="1"/>
                <a:t>fabrikam:CustomerKey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    &lt;</a:t>
              </a:r>
              <a:r>
                <a:rPr lang="en-US" sz="2000" dirty="0" err="1"/>
                <a:t>fabrikam:ShoppingCart</a:t>
              </a:r>
              <a:r>
                <a:rPr lang="en-US" sz="2000" dirty="0"/>
                <a:t> </a:t>
              </a:r>
              <a:r>
                <a:rPr lang="en-US" sz="2000" dirty="0" err="1"/>
                <a:t>wsa:IsReferenceParameter</a:t>
              </a:r>
              <a:r>
                <a:rPr lang="en-US" sz="2000" dirty="0"/>
                <a:t>='true'&gt;</a:t>
              </a:r>
            </a:p>
            <a:p>
              <a:r>
                <a:rPr lang="en-US" sz="2000" dirty="0"/>
                <a:t>	ABCDEFG</a:t>
              </a:r>
            </a:p>
            <a:p>
              <a:r>
                <a:rPr lang="en-US" sz="2000" dirty="0"/>
                <a:t>    &lt;/</a:t>
              </a:r>
              <a:r>
                <a:rPr lang="en-US" sz="2000" dirty="0" err="1"/>
                <a:t>fabrikam:ShoppingCart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&lt;/</a:t>
              </a:r>
              <a:r>
                <a:rPr lang="en-US" sz="2000" dirty="0" err="1"/>
                <a:t>S:Header</a:t>
              </a:r>
              <a:r>
                <a:rPr lang="en-US" sz="2000" dirty="0"/>
                <a:t>&gt;</a:t>
              </a:r>
            </a:p>
          </p:txBody>
        </p:sp>
        <p:sp>
          <p:nvSpPr>
            <p:cNvPr id="29705" name="Rectangle 6"/>
            <p:cNvSpPr>
              <a:spLocks noChangeArrowheads="1"/>
            </p:cNvSpPr>
            <p:nvPr/>
          </p:nvSpPr>
          <p:spPr bwMode="auto">
            <a:xfrm>
              <a:off x="340" y="2568"/>
              <a:ext cx="4808" cy="11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37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Metadata “Bag”</a:t>
            </a:r>
            <a:endParaRPr lang="en-US"/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179388" y="1854200"/>
            <a:ext cx="8964612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&lt;wsa:EndpointReference</a:t>
            </a:r>
          </a:p>
          <a:p>
            <a:r>
              <a:rPr lang="en-US" sz="2000"/>
              <a:t>     xmlns:wsa="http://www.w3.org/2005/08/addressing"</a:t>
            </a:r>
          </a:p>
          <a:p>
            <a:r>
              <a:rPr lang="en-US" sz="2000"/>
              <a:t>     xmlns:wsaw="http://www.w3.org/2006/02/addressing/wsdl"</a:t>
            </a:r>
          </a:p>
          <a:p>
            <a:r>
              <a:rPr lang="en-US" sz="2000"/>
              <a:t>     xmlns:fabrikam="http://example.com/fabrikam"&gt;</a:t>
            </a:r>
          </a:p>
          <a:p>
            <a:r>
              <a:rPr lang="en-US" sz="2000"/>
              <a:t>   &lt;wsa:Address&gt;http://example.com/fabrikam/acct&lt;/wsa:Address&gt;</a:t>
            </a:r>
          </a:p>
          <a:p>
            <a:r>
              <a:rPr lang="en-US" sz="2000"/>
              <a:t>   &lt;wsa:Metadata&gt;</a:t>
            </a:r>
          </a:p>
          <a:p>
            <a:r>
              <a:rPr lang="en-US" sz="2000"/>
              <a:t>       &lt;wsaw:InterfaceName&gt;fabrikam:Inventory&lt;/wsaw:InterfaceName&gt;</a:t>
            </a:r>
          </a:p>
          <a:p>
            <a:r>
              <a:rPr lang="en-US" sz="2000"/>
              <a:t>   &lt;/wsa:Metadata&gt;</a:t>
            </a:r>
          </a:p>
          <a:p>
            <a:r>
              <a:rPr lang="en-US" sz="2000"/>
              <a:t>   &lt;wsa:ReferenceParameters&gt;</a:t>
            </a:r>
          </a:p>
          <a:p>
            <a:r>
              <a:rPr lang="en-US" sz="2000"/>
              <a:t>       &lt;fabrikam:CustomerKey&gt;123456789&lt;/fabrikam:CustomerKey&gt;</a:t>
            </a:r>
          </a:p>
          <a:p>
            <a:r>
              <a:rPr lang="en-US" sz="2000"/>
              <a:t>       &lt;fabrikam:ShoppingCart&gt;ABCDEFG&lt;/fabrikam:ShoppingCart&gt;</a:t>
            </a:r>
          </a:p>
          <a:p>
            <a:r>
              <a:rPr lang="en-US" sz="2000"/>
              <a:t>   &lt;/wsa:ReferenceParameters&gt;</a:t>
            </a:r>
          </a:p>
          <a:p>
            <a:r>
              <a:rPr lang="en-US" sz="2000"/>
              <a:t>&lt;/wsa:EndpointReference&gt;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 flipV="1">
            <a:off x="323850" y="3429000"/>
            <a:ext cx="8496300" cy="9366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3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EPRs in the “body”</a:t>
            </a:r>
            <a:endParaRPr lang="en-US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scenarios where you might need to send an EPR to someone:</a:t>
            </a:r>
          </a:p>
          <a:p>
            <a:pPr lvl="1"/>
            <a:r>
              <a:rPr lang="en-US" smtClean="0"/>
              <a:t>I book a trip with a travel agent</a:t>
            </a:r>
          </a:p>
          <a:p>
            <a:pPr lvl="1"/>
            <a:r>
              <a:rPr lang="en-US" smtClean="0"/>
              <a:t>They need to pass my contact details (endpoint) to the airline</a:t>
            </a:r>
          </a:p>
          <a:p>
            <a:pPr lvl="1"/>
            <a:r>
              <a:rPr lang="en-US" smtClean="0"/>
              <a:t>The airline calls my service directly</a:t>
            </a:r>
          </a:p>
          <a:p>
            <a:r>
              <a:rPr lang="en-US" smtClean="0"/>
              <a:t>Similar scenarios exist in middleware – for example transaction co-ordination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2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</a:p>
          <a:p>
            <a:pPr lvl="1"/>
            <a:r>
              <a:rPr lang="en-US" dirty="0">
                <a:hlinkClick r:id="rId2"/>
              </a:rPr>
              <a:t>http://www.w3.org/TR/soap12-mtom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cxf.apache.org</a:t>
            </a:r>
            <a:r>
              <a:rPr lang="en-US" dirty="0"/>
              <a:t>/docs/</a:t>
            </a:r>
            <a:r>
              <a:rPr lang="en-US" dirty="0" err="1" smtClean="0"/>
              <a:t>mtom.html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http://www.w3.org/2002/ws/addr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http://cxf.apache.org/docs/ws-</a:t>
            </a:r>
            <a:r>
              <a:rPr lang="en-US" dirty="0" smtClean="0">
                <a:hlinkClick r:id="rId4"/>
              </a:rPr>
              <a:t>addressing.html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488950"/>
            <a:ext cx="8353425" cy="627063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Overview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3700" y="1211263"/>
            <a:ext cx="8407400" cy="4449762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Opaque Non-XML data problem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MTOM/XOP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MTOM in Axis2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Axis2 MTOM Features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File Caching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Attachment Streaming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MTOM data binding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Secure MTOM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Soap With Attachment (</a:t>
            </a:r>
            <a:r>
              <a:rPr lang="en-GB" dirty="0" err="1"/>
              <a:t>SwA</a:t>
            </a:r>
            <a:r>
              <a:rPr lang="en-GB" dirty="0"/>
              <a:t>)‏</a:t>
            </a:r>
          </a:p>
        </p:txBody>
      </p:sp>
    </p:spTree>
    <p:extLst>
      <p:ext uri="{BB962C8B-B14F-4D97-AF65-F5344CB8AC3E}">
        <p14:creationId xmlns:p14="http://schemas.microsoft.com/office/powerpoint/2010/main" val="26990194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19113"/>
            <a:ext cx="8353425" cy="5667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Binary examples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7375" cy="478313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GB"/>
              <a:t>“</a:t>
            </a:r>
            <a:r>
              <a:rPr lang="en-GB"/>
              <a:t>Attachments</a:t>
            </a:r>
            <a:r>
              <a:rPr lang="en-GB" altLang="en-GB"/>
              <a:t>”</a:t>
            </a:r>
            <a:endParaRPr lang="en-GB"/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Images, Sounds, Video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Existing data formats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In some cases not worth transforming to XMl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Also some people want to use the QoS capabilities of WS-* with existing files or datasets: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E.g. Secure RM connection</a:t>
            </a:r>
          </a:p>
        </p:txBody>
      </p:sp>
    </p:spTree>
    <p:extLst>
      <p:ext uri="{BB962C8B-B14F-4D97-AF65-F5344CB8AC3E}">
        <p14:creationId xmlns:p14="http://schemas.microsoft.com/office/powerpoint/2010/main" val="4110730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19113"/>
            <a:ext cx="8353425" cy="5667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Opaque Non-XML Data Problem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363663"/>
            <a:ext cx="8407400" cy="4794250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/>
              <a:t>Users want to leverage the structured, extensible markup conventions of XML </a:t>
            </a:r>
          </a:p>
          <a:p>
            <a:pPr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/>
              <a:t>Don</a:t>
            </a:r>
            <a:r>
              <a:rPr lang="en-GB" altLang="en-GB" sz="2300"/>
              <a:t>’</a:t>
            </a:r>
            <a:r>
              <a:rPr lang="en-GB" sz="2300"/>
              <a:t>t want to abandon existing data formats. 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Needs existing formats to coexist with XML &amp; to be treated as opaque sequences of octets by XML tools and infrastructure. </a:t>
            </a:r>
          </a:p>
          <a:p>
            <a:pPr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/>
              <a:t>Two traditional approaches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By value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By Reference</a:t>
            </a:r>
          </a:p>
          <a:p>
            <a:pPr lvl="1">
              <a:lnSpc>
                <a:spcPct val="100000"/>
              </a:lnSpc>
              <a:buFont typeface="Wingdings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/>
          </a:p>
          <a:p>
            <a:pPr>
              <a:lnSpc>
                <a:spcPct val="100000"/>
              </a:lnSpc>
              <a:buFont typeface="Verdana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19113"/>
            <a:ext cx="8353425" cy="5667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 By Value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407400" cy="4975225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Embedding </a:t>
            </a:r>
            <a:r>
              <a:rPr lang="en-GB" b="1"/>
              <a:t>encoded</a:t>
            </a:r>
            <a:r>
              <a:rPr lang="en-GB"/>
              <a:t> texts of opaque data in the XML component of data. 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Base64 encoding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HexBinary encoding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Advantages 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Ability to process and describe data based on XML component of the data 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Disadvantages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Bloating of the size</a:t>
            </a:r>
          </a:p>
          <a:p>
            <a:pPr lvl="2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1.33x with Base64, 2x with HexBinary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Processing overhead</a:t>
            </a:r>
          </a:p>
          <a:p>
            <a:pPr lvl="1">
              <a:lnSpc>
                <a:spcPct val="100000"/>
              </a:lnSpc>
              <a:buFont typeface="Wingdings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60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19113"/>
            <a:ext cx="8353425" cy="5667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Example of </a:t>
            </a:r>
            <a:r>
              <a:rPr lang="en-GB" altLang="en-GB" sz="3100"/>
              <a:t>“</a:t>
            </a:r>
            <a:r>
              <a:rPr lang="en-GB" sz="3100"/>
              <a:t>By Value</a:t>
            </a:r>
            <a:r>
              <a:rPr lang="en-GB" altLang="en-GB" sz="3100"/>
              <a:t>”</a:t>
            </a:r>
            <a:endParaRPr lang="en-GB" sz="310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4213" y="1787525"/>
            <a:ext cx="7775575" cy="261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&lt;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soap:Body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   &lt;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m:data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xmlns:m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='http://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example.org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/stuff'&gt;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     &lt;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m:photo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xmlmime:contentType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='image/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png</a:t>
            </a:r>
            <a:r>
              <a:rPr lang="en-GB" altLang="en-GB" sz="1600" b="1" dirty="0">
                <a:solidFill>
                  <a:srgbClr val="000000"/>
                </a:solidFill>
                <a:latin typeface="Courier"/>
                <a:cs typeface="Courier"/>
              </a:rPr>
              <a:t>‘</a:t>
            </a:r>
            <a:endParaRPr lang="en-GB" sz="1600" b="1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	&gt;/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aWKKapGGyQ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=&lt;/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m:photo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     &lt;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m:sig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xmlmime:contentType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='application/pkcs7-signature	&gt;Faa7vROi2VQ=&lt;/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m:sig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   &lt;/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m:data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 &lt;/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soap:Body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&lt;/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soap:Envelope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9450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96875"/>
            <a:ext cx="9324975" cy="5207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/>
              <a:t>SwA–By Reference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50825" y="1144030"/>
            <a:ext cx="8713788" cy="4859338"/>
          </a:xfrm>
          <a:prstGeom prst="rect">
            <a:avLst/>
          </a:prstGeom>
          <a:solidFill>
            <a:srgbClr val="DDDDDD">
              <a:alpha val="50000"/>
            </a:srgbClr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5pPr>
            <a:lvl6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6pPr>
            <a:lvl7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7pPr>
            <a:lvl8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8pPr>
            <a:lvl9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MIME-Version: 1.0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Content-Type: Multipart/Related; boundary=MIME_boundary;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                      type=text/xml;start="&lt;claim061400a.xml@claiming-it.com&gt;"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endParaRPr lang="en-GB" sz="1400" b="1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--MIME_boundary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Content-Type: text/xml; charset=UTF-8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Content-Transfer-Encoding: 8bit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Content-ID: &lt;claim061400a.xml@claiming-it.com&gt;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endParaRPr lang="en-GB" sz="1400" b="1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&lt;?xml version='1.0' ?&gt;&lt;SOAP-ENV:Envelope&gt;&lt;SOAP-ENV:Body&gt;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    ……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800" b="1">
                <a:latin typeface="Courier New" charset="0"/>
              </a:rPr>
              <a:t>    </a:t>
            </a:r>
            <a:r>
              <a:rPr lang="en-GB" sz="1700" b="1">
                <a:solidFill>
                  <a:srgbClr val="333399"/>
                </a:solidFill>
                <a:latin typeface="Courier New" charset="0"/>
              </a:rPr>
              <a:t>&lt;theSignedForm href="</a:t>
            </a:r>
            <a:r>
              <a:rPr lang="en-GB" sz="1700" b="1" i="1">
                <a:solidFill>
                  <a:srgbClr val="333399"/>
                </a:solidFill>
                <a:latin typeface="Courier New" charset="0"/>
              </a:rPr>
              <a:t>cid:claim061400a.tiff@claiming-it.com</a:t>
            </a:r>
            <a:r>
              <a:rPr lang="en-GB" sz="1700" b="1">
                <a:solidFill>
                  <a:srgbClr val="333399"/>
                </a:solidFill>
                <a:latin typeface="Courier New" charset="0"/>
              </a:rPr>
              <a:t>"/&gt;</a:t>
            </a:r>
            <a:r>
              <a:rPr lang="en-GB" sz="1800" b="1">
                <a:solidFill>
                  <a:srgbClr val="333399"/>
                </a:solidFill>
                <a:latin typeface="Courier New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500">
                <a:latin typeface="Courier New" charset="0"/>
              </a:rPr>
              <a:t>    </a:t>
            </a:r>
            <a:r>
              <a:rPr lang="en-GB" sz="1400" b="1">
                <a:latin typeface="Courier New" charset="0"/>
              </a:rPr>
              <a:t>…...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&lt;/SOAP-ENV:Body&gt;&lt;/SOAP-ENV:Envelope&gt;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endParaRPr lang="en-GB" sz="1400" b="1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 --MIME_boundary 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charset="0"/>
              <a:buNone/>
            </a:pP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Content-Type: image/tiff 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charset="0"/>
              <a:buNone/>
            </a:pP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Content-Transfer-Encoding: binary 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charset="0"/>
              <a:buNone/>
            </a:pP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Content-ID: &lt;</a:t>
            </a:r>
            <a:r>
              <a:rPr lang="en-GB" sz="1400" b="1" i="1">
                <a:solidFill>
                  <a:srgbClr val="333399"/>
                </a:solidFill>
                <a:latin typeface="Courier New" charset="0"/>
              </a:rPr>
              <a:t>claim061400a.tiff@claiming-it.com</a:t>
            </a: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&gt;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charset="0"/>
              <a:buNone/>
            </a:pPr>
            <a:endParaRPr lang="en-GB" sz="1400" b="1">
              <a:solidFill>
                <a:srgbClr val="333399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charset="0"/>
              <a:buNone/>
            </a:pP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 ...binary TIFF image...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 --MIME_boundary-- 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95288" y="1196975"/>
            <a:ext cx="9144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50825" y="1899680"/>
            <a:ext cx="8569325" cy="2087563"/>
          </a:xfrm>
          <a:prstGeom prst="rect">
            <a:avLst/>
          </a:prstGeom>
          <a:solidFill>
            <a:srgbClr val="C0C0C0">
              <a:alpha val="29999"/>
            </a:srgbClr>
          </a:solidFill>
          <a:ln w="3240">
            <a:solidFill>
              <a:srgbClr val="808080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50825" y="4320618"/>
            <a:ext cx="8569325" cy="1035050"/>
          </a:xfrm>
          <a:prstGeom prst="rect">
            <a:avLst/>
          </a:prstGeom>
          <a:solidFill>
            <a:srgbClr val="C0C0C0">
              <a:alpha val="29999"/>
            </a:srgbClr>
          </a:solidFill>
          <a:ln w="3240">
            <a:solidFill>
              <a:srgbClr val="808080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42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82613"/>
            <a:ext cx="8353425" cy="581025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/>
              <a:t>XOP- Merging of Two Realms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363663"/>
            <a:ext cx="8407400" cy="5440362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1" dirty="0"/>
              <a:t>X</a:t>
            </a:r>
            <a:r>
              <a:rPr lang="en-GB" sz="2800" dirty="0"/>
              <a:t>ML </a:t>
            </a:r>
            <a:r>
              <a:rPr lang="en-GB" sz="2800" b="1" dirty="0"/>
              <a:t>O</a:t>
            </a:r>
            <a:r>
              <a:rPr lang="en-GB" sz="2800" dirty="0"/>
              <a:t>ptimized </a:t>
            </a:r>
            <a:r>
              <a:rPr lang="en-GB" sz="2800" b="1" dirty="0"/>
              <a:t>P</a:t>
            </a:r>
            <a:r>
              <a:rPr lang="en-GB" sz="2800" dirty="0"/>
              <a:t>ackaging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XOP package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A serialization of the XML </a:t>
            </a:r>
            <a:r>
              <a:rPr lang="en-GB" sz="2400" dirty="0" err="1"/>
              <a:t>Infoset</a:t>
            </a:r>
            <a:r>
              <a:rPr lang="en-GB" sz="2400" dirty="0"/>
              <a:t> inside an extensible packaging format 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Best of both Worlds.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Actually a "by reference" method (Wire format)‏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i="1" dirty="0"/>
              <a:t>But</a:t>
            </a:r>
            <a:r>
              <a:rPr lang="en-GB" sz="2400" dirty="0"/>
              <a:t> Attached binary content appears as if it is inline (by value) </a:t>
            </a:r>
          </a:p>
          <a:p>
            <a:pPr lvl="2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Can be thought of as being base64-encoded in the XML Document 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Results in </a:t>
            </a:r>
            <a:r>
              <a:rPr lang="en-GB" sz="2800" i="1" dirty="0"/>
              <a:t>one</a:t>
            </a:r>
            <a:r>
              <a:rPr lang="en-GB" sz="2800" dirty="0"/>
              <a:t> programming model</a:t>
            </a:r>
          </a:p>
          <a:p>
            <a:pPr>
              <a:lnSpc>
                <a:spcPct val="100000"/>
              </a:lnSpc>
              <a:buFont typeface="Verdana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>
              <a:lnSpc>
                <a:spcPct val="100000"/>
              </a:lnSpc>
              <a:buFont typeface="Verdana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95569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1536</Words>
  <Application>Microsoft Macintosh PowerPoint</Application>
  <PresentationFormat>On-screen Show (4:3)</PresentationFormat>
  <Paragraphs>293</Paragraphs>
  <Slides>26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More Web Services/SOAP </vt:lpstr>
      <vt:lpstr>Contents</vt:lpstr>
      <vt:lpstr>Overview</vt:lpstr>
      <vt:lpstr>Binary examples</vt:lpstr>
      <vt:lpstr>Opaque Non-XML Data Problem</vt:lpstr>
      <vt:lpstr> By Value</vt:lpstr>
      <vt:lpstr>Example of “By Value”</vt:lpstr>
      <vt:lpstr>SwA–By Reference</vt:lpstr>
      <vt:lpstr>XOP- Merging of Two Realms</vt:lpstr>
      <vt:lpstr>  MTOM</vt:lpstr>
      <vt:lpstr>MTOM Optimized SOAP Message</vt:lpstr>
      <vt:lpstr>Infoset preservation</vt:lpstr>
      <vt:lpstr>What is WS-Addressing</vt:lpstr>
      <vt:lpstr>Why WS-Addressing</vt:lpstr>
      <vt:lpstr>WS-Addressing example</vt:lpstr>
      <vt:lpstr>Asynchronous</vt:lpstr>
      <vt:lpstr>Doing Synchronous with WSA</vt:lpstr>
      <vt:lpstr>MessageIDs</vt:lpstr>
      <vt:lpstr>Endpoint References</vt:lpstr>
      <vt:lpstr>Addresses</vt:lpstr>
      <vt:lpstr>Addresses</vt:lpstr>
      <vt:lpstr>A “full” EPR</vt:lpstr>
      <vt:lpstr>Reference Parameters</vt:lpstr>
      <vt:lpstr>Metadata “Bag”</vt:lpstr>
      <vt:lpstr>Using EPRs in the “body”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254</cp:revision>
  <dcterms:created xsi:type="dcterms:W3CDTF">2012-03-07T10:41:54Z</dcterms:created>
  <dcterms:modified xsi:type="dcterms:W3CDTF">2012-12-09T16:40:02Z</dcterms:modified>
</cp:coreProperties>
</file>