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85" r:id="rId3"/>
    <p:sldId id="286" r:id="rId4"/>
    <p:sldId id="287" r:id="rId5"/>
    <p:sldId id="289" r:id="rId6"/>
    <p:sldId id="290" r:id="rId7"/>
    <p:sldId id="257" r:id="rId8"/>
    <p:sldId id="258" r:id="rId9"/>
    <p:sldId id="268" r:id="rId10"/>
    <p:sldId id="270" r:id="rId11"/>
    <p:sldId id="271" r:id="rId12"/>
    <p:sldId id="272" r:id="rId13"/>
    <p:sldId id="273" r:id="rId14"/>
    <p:sldId id="274" r:id="rId15"/>
    <p:sldId id="275" r:id="rId16"/>
    <p:sldId id="269" r:id="rId17"/>
    <p:sldId id="259" r:id="rId18"/>
    <p:sldId id="261" r:id="rId19"/>
    <p:sldId id="278" r:id="rId20"/>
    <p:sldId id="279" r:id="rId21"/>
    <p:sldId id="277" r:id="rId22"/>
    <p:sldId id="280" r:id="rId23"/>
    <p:sldId id="281" r:id="rId24"/>
    <p:sldId id="282" r:id="rId25"/>
    <p:sldId id="262" r:id="rId26"/>
    <p:sldId id="263" r:id="rId27"/>
    <p:sldId id="292" r:id="rId28"/>
    <p:sldId id="283" r:id="rId29"/>
    <p:sldId id="284" r:id="rId30"/>
    <p:sldId id="288" r:id="rId31"/>
    <p:sldId id="264" r:id="rId32"/>
    <p:sldId id="260" r:id="rId33"/>
    <p:sldId id="265" r:id="rId34"/>
    <p:sldId id="266" r:id="rId35"/>
    <p:sldId id="291" r:id="rId36"/>
    <p:sldId id="267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9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11/21/14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title Order API - Create an Order</a:t>
            </a:r>
          </a:p>
          <a:p>
            <a:endParaRPr lang="en-US" dirty="0" smtClean="0"/>
          </a:p>
          <a:p>
            <a:r>
              <a:rPr lang="en-US" dirty="0" smtClean="0"/>
              <a:t>Client -&gt; Order: POST http://</a:t>
            </a:r>
            <a:r>
              <a:rPr lang="en-US" dirty="0" err="1" smtClean="0"/>
              <a:t>s:p</a:t>
            </a:r>
            <a:r>
              <a:rPr lang="en-US" dirty="0" smtClean="0"/>
              <a:t>/app/order</a:t>
            </a:r>
          </a:p>
          <a:p>
            <a:r>
              <a:rPr lang="en-US" dirty="0" smtClean="0"/>
              <a:t>note right of Order: Service creates unique </a:t>
            </a:r>
            <a:r>
              <a:rPr lang="en-US" dirty="0" err="1" smtClean="0"/>
              <a:t>uuid</a:t>
            </a:r>
            <a:endParaRPr lang="en-US" dirty="0" smtClean="0"/>
          </a:p>
          <a:p>
            <a:r>
              <a:rPr lang="en-US" dirty="0" smtClean="0"/>
              <a:t>Order -&gt; Client: 201 Created + Location: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</a:t>
            </a:r>
          </a:p>
          <a:p>
            <a:r>
              <a:rPr lang="en-US" dirty="0" smtClean="0"/>
              <a:t>note right of Order: "garbage collect" orders not completed</a:t>
            </a:r>
          </a:p>
          <a:p>
            <a:r>
              <a:rPr lang="en-US" dirty="0" smtClean="0"/>
              <a:t>Client -&gt; Order: PUT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 with actual JSON</a:t>
            </a:r>
          </a:p>
          <a:p>
            <a:r>
              <a:rPr lang="en-US" dirty="0" smtClean="0"/>
              <a:t>Order -&gt; Client: 200 OK + re-serialization of JSON (for validation purposes)</a:t>
            </a:r>
          </a:p>
          <a:p>
            <a:r>
              <a:rPr lang="en-US" dirty="0" smtClean="0"/>
              <a:t>Client -&gt; Order: PUT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 with actual JSON</a:t>
            </a:r>
          </a:p>
          <a:p>
            <a:r>
              <a:rPr lang="en-US" dirty="0" smtClean="0"/>
              <a:t>Order -&gt; Client: 304 Not Modified</a:t>
            </a:r>
          </a:p>
          <a:p>
            <a:endParaRPr lang="en-US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664AA-B0B2-4135-A54D-0C5FA1ABBA1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18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 Order API - Deal with an Order</a:t>
            </a:r>
          </a:p>
          <a:p>
            <a:endParaRPr lang="en-US" dirty="0" smtClean="0"/>
          </a:p>
          <a:p>
            <a:r>
              <a:rPr lang="en-US" dirty="0" smtClean="0"/>
              <a:t>Client -&gt; Order: GET http://</a:t>
            </a:r>
            <a:r>
              <a:rPr lang="en-US" dirty="0" err="1" smtClean="0"/>
              <a:t>s:p</a:t>
            </a:r>
            <a:r>
              <a:rPr lang="en-US" dirty="0" smtClean="0"/>
              <a:t>/app/order</a:t>
            </a:r>
          </a:p>
          <a:p>
            <a:r>
              <a:rPr lang="en-US" dirty="0" smtClean="0"/>
              <a:t>note right of Order: Properly should implement size of return list and pagination</a:t>
            </a:r>
          </a:p>
          <a:p>
            <a:r>
              <a:rPr lang="en-US" dirty="0" smtClean="0"/>
              <a:t>Order -&gt; Client: 200 OK + JSON Array of URIs</a:t>
            </a:r>
          </a:p>
          <a:p>
            <a:r>
              <a:rPr lang="en-US" dirty="0" smtClean="0"/>
              <a:t>Client -&gt; Order: GET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 </a:t>
            </a:r>
          </a:p>
          <a:p>
            <a:r>
              <a:rPr lang="en-US" dirty="0" smtClean="0"/>
              <a:t>Order -&gt; Client: 200 OK + serialization of JSON </a:t>
            </a:r>
          </a:p>
          <a:p>
            <a:r>
              <a:rPr lang="en-US" dirty="0" smtClean="0"/>
              <a:t>Client -&gt; Order: DELETE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 </a:t>
            </a:r>
          </a:p>
          <a:p>
            <a:r>
              <a:rPr lang="en-US" dirty="0" smtClean="0"/>
              <a:t>note right of Order: Don't actually delete, just mark deleted</a:t>
            </a:r>
          </a:p>
          <a:p>
            <a:r>
              <a:rPr lang="en-US" dirty="0" smtClean="0"/>
              <a:t>Order -&gt; Client: 200 OK</a:t>
            </a:r>
          </a:p>
          <a:p>
            <a:r>
              <a:rPr lang="en-US" dirty="0" smtClean="0"/>
              <a:t>Client -&gt; Order: DELETE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 </a:t>
            </a:r>
          </a:p>
          <a:p>
            <a:r>
              <a:rPr lang="en-US" dirty="0" smtClean="0"/>
              <a:t>Order -&gt; Client: 304 Not Modified</a:t>
            </a:r>
          </a:p>
          <a:p>
            <a:r>
              <a:rPr lang="en-US" dirty="0" smtClean="0"/>
              <a:t>Client -&gt; Order: GET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 </a:t>
            </a:r>
          </a:p>
          <a:p>
            <a:r>
              <a:rPr lang="en-US" dirty="0" smtClean="0"/>
              <a:t>Order -&gt; Client: 410 Gone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664AA-B0B2-4135-A54D-0C5FA1ABBA1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84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1817688" y="88376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89090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1970088" y="89900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3" y="90614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2122488" y="91424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63" y="92138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>
            <a:spLocks noChangeArrowheads="1"/>
          </p:cNvSpPr>
          <p:nvPr userDrawn="1"/>
        </p:nvSpPr>
        <p:spPr bwMode="auto">
          <a:xfrm>
            <a:off x="2274888" y="92948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63" y="93662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>
            <a:spLocks noChangeArrowheads="1"/>
          </p:cNvSpPr>
          <p:nvPr userDrawn="1"/>
        </p:nvSpPr>
        <p:spPr bwMode="auto">
          <a:xfrm>
            <a:off x="2427288" y="94472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19" name="TextBox 18"/>
          <p:cNvSpPr txBox="1">
            <a:spLocks noChangeArrowheads="1"/>
          </p:cNvSpPr>
          <p:nvPr userDrawn="1"/>
        </p:nvSpPr>
        <p:spPr bwMode="auto">
          <a:xfrm>
            <a:off x="2579688" y="95996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20" name="TextBox 19"/>
          <p:cNvSpPr txBox="1">
            <a:spLocks noChangeArrowheads="1"/>
          </p:cNvSpPr>
          <p:nvPr userDrawn="1"/>
        </p:nvSpPr>
        <p:spPr bwMode="auto">
          <a:xfrm>
            <a:off x="2732088" y="97520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32737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/>
              <a:t>Licensed under the Creative Commons 3.0 BY-SA (Attribution-</a:t>
            </a:r>
            <a:r>
              <a:rPr lang="en-US" sz="1000" dirty="0" err="1" smtClean="0"/>
              <a:t>Sharealike</a:t>
            </a:r>
            <a:r>
              <a:rPr lang="en-US" sz="1000" dirty="0" smtClean="0"/>
              <a:t>) license.</a:t>
            </a:r>
          </a:p>
          <a:p>
            <a:pPr algn="l" eaLnBrk="1" hangingPunct="1">
              <a:defRPr/>
            </a:pPr>
            <a:r>
              <a:rPr lang="en-US" sz="1000" dirty="0" smtClean="0"/>
              <a:t>See </a:t>
            </a:r>
            <a:r>
              <a:rPr lang="en-US" sz="1000" dirty="0" smtClean="0">
                <a:hlinkClick r:id="rId13"/>
              </a:rPr>
              <a:t>http://creativecommons.org/licenses/by-sa/3.0/</a:t>
            </a:r>
            <a:r>
              <a:rPr lang="en-US" sz="1000" dirty="0" smtClean="0"/>
              <a:t> </a:t>
            </a:r>
          </a:p>
          <a:p>
            <a:pPr algn="l" eaLnBrk="1" hangingPunct="1">
              <a:defRPr/>
            </a:pPr>
            <a:endParaRPr lang="en-US" sz="1000" dirty="0" smtClean="0"/>
          </a:p>
        </p:txBody>
      </p:sp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63" y="95186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363" y="96710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Understanding HTTP </a:t>
            </a:r>
            <a:br>
              <a:rPr lang="en-US" smtClean="0"/>
            </a:br>
            <a:r>
              <a:rPr lang="en-US" smtClean="0"/>
              <a:t>and REST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>
                <a:ea typeface="ヒラギノ角ゴ ProN W3" charset="0"/>
                <a:cs typeface="ヒラギノ角ゴ ProN W3" charset="0"/>
              </a:rPr>
              <a:t>Dec </a:t>
            </a:r>
            <a:r>
              <a:rPr lang="en-US" smtClean="0">
                <a:ea typeface="ヒラギノ角ゴ ProN W3" charset="0"/>
                <a:cs typeface="ヒラギノ角ゴ ProN W3" charset="0"/>
              </a:rPr>
              <a:t>2014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36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Server (CS)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</a:t>
            </a:r>
            <a:r>
              <a:rPr lang="en-US" dirty="0" smtClean="0"/>
              <a:t>erver </a:t>
            </a:r>
            <a:r>
              <a:rPr lang="en-US" dirty="0"/>
              <a:t>offers services, listens for requests</a:t>
            </a:r>
          </a:p>
          <a:p>
            <a:r>
              <a:rPr lang="en-US" dirty="0"/>
              <a:t>C</a:t>
            </a:r>
            <a:r>
              <a:rPr lang="en-US" dirty="0" smtClean="0"/>
              <a:t>lient </a:t>
            </a:r>
            <a:r>
              <a:rPr lang="en-US" dirty="0"/>
              <a:t>sends request, waits for response</a:t>
            </a:r>
          </a:p>
          <a:p>
            <a:r>
              <a:rPr lang="en-US" dirty="0"/>
              <a:t>T</a:t>
            </a:r>
            <a:r>
              <a:rPr lang="en-US" dirty="0" smtClean="0"/>
              <a:t>ransient</a:t>
            </a:r>
            <a:r>
              <a:rPr lang="en-US" dirty="0"/>
              <a:t>, triggering client; persistent, reactive server</a:t>
            </a:r>
          </a:p>
          <a:p>
            <a:r>
              <a:rPr lang="en-US" dirty="0"/>
              <a:t>S</a:t>
            </a:r>
            <a:r>
              <a:rPr lang="en-US" dirty="0" smtClean="0"/>
              <a:t>eparation </a:t>
            </a:r>
            <a:r>
              <a:rPr lang="en-US" dirty="0"/>
              <a:t>of concerns: user interface from </a:t>
            </a:r>
            <a:r>
              <a:rPr lang="en-US" dirty="0" err="1"/>
              <a:t>behaviour</a:t>
            </a:r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mproves </a:t>
            </a:r>
            <a:r>
              <a:rPr lang="en-US" dirty="0"/>
              <a:t>portability to a new user interface</a:t>
            </a:r>
          </a:p>
          <a:p>
            <a:r>
              <a:rPr lang="en-US" dirty="0"/>
              <a:t>I</a:t>
            </a:r>
            <a:r>
              <a:rPr lang="en-US" dirty="0" smtClean="0"/>
              <a:t>mproves </a:t>
            </a:r>
            <a:r>
              <a:rPr lang="en-US" dirty="0"/>
              <a:t>scalability by simplifying components</a:t>
            </a:r>
          </a:p>
          <a:p>
            <a:r>
              <a:rPr lang="en-US" dirty="0"/>
              <a:t>I</a:t>
            </a:r>
            <a:r>
              <a:rPr lang="en-US" dirty="0" smtClean="0"/>
              <a:t>mproves </a:t>
            </a:r>
            <a:r>
              <a:rPr lang="en-US" dirty="0" err="1"/>
              <a:t>evolvability</a:t>
            </a:r>
            <a:r>
              <a:rPr lang="en-US" dirty="0"/>
              <a:t> by allowing independent evolution </a:t>
            </a:r>
            <a:r>
              <a:rPr lang="en-US" dirty="0" smtClean="0"/>
              <a:t>of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67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Replicated Repository (RR) and Caching ($)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</a:t>
            </a:r>
            <a:r>
              <a:rPr lang="en-US" dirty="0" smtClean="0"/>
              <a:t>eplicated </a:t>
            </a:r>
            <a:r>
              <a:rPr lang="en-US" dirty="0"/>
              <a:t>repository: multiple servers provide same </a:t>
            </a:r>
            <a:r>
              <a:rPr lang="en-US" dirty="0" smtClean="0"/>
              <a:t>service</a:t>
            </a:r>
            <a:endParaRPr lang="en-US" dirty="0"/>
          </a:p>
          <a:p>
            <a:pPr lvl="1"/>
            <a:r>
              <a:rPr lang="en-US" dirty="0"/>
              <a:t>P</a:t>
            </a:r>
            <a:r>
              <a:rPr lang="en-US" dirty="0" smtClean="0"/>
              <a:t>resent </a:t>
            </a:r>
            <a:r>
              <a:rPr lang="en-US" dirty="0"/>
              <a:t>the illusion of a single, centralized service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mproves </a:t>
            </a:r>
            <a:r>
              <a:rPr lang="en-US" dirty="0"/>
              <a:t>performance: latency, redundancy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aintaining </a:t>
            </a:r>
            <a:r>
              <a:rPr lang="en-US" dirty="0"/>
              <a:t>consistency the primary </a:t>
            </a:r>
            <a:r>
              <a:rPr lang="en-US" dirty="0" smtClean="0"/>
              <a:t>challenge</a:t>
            </a:r>
          </a:p>
          <a:p>
            <a:r>
              <a:rPr lang="en-US" dirty="0" smtClean="0"/>
              <a:t>Caching: caching </a:t>
            </a:r>
            <a:r>
              <a:rPr lang="en-US" dirty="0"/>
              <a:t>responses for later reuse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ffectively </a:t>
            </a:r>
            <a:r>
              <a:rPr lang="en-US" dirty="0"/>
              <a:t>a replication of a fragment (typically, potential data set </a:t>
            </a:r>
            <a:r>
              <a:rPr lang="en-US" dirty="0" smtClean="0"/>
              <a:t>is huge </a:t>
            </a:r>
            <a:r>
              <a:rPr lang="en-US" dirty="0"/>
              <a:t>or infinite)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esponses </a:t>
            </a:r>
            <a:r>
              <a:rPr lang="en-US" dirty="0"/>
              <a:t>explicitly or implicitly </a:t>
            </a:r>
            <a:r>
              <a:rPr lang="en-US" dirty="0" err="1"/>
              <a:t>labelled</a:t>
            </a:r>
            <a:r>
              <a:rPr lang="en-US" dirty="0"/>
              <a:t> cacheable or not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azy </a:t>
            </a:r>
            <a:r>
              <a:rPr lang="en-US" dirty="0"/>
              <a:t>or active replication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ess </a:t>
            </a:r>
            <a:r>
              <a:rPr lang="en-US" dirty="0"/>
              <a:t>effective than full replication, but cheaper and simpler</a:t>
            </a:r>
          </a:p>
        </p:txBody>
      </p:sp>
    </p:spTree>
    <p:extLst>
      <p:ext uri="{BB962C8B-B14F-4D97-AF65-F5344CB8AC3E}">
        <p14:creationId xmlns:p14="http://schemas.microsoft.com/office/powerpoint/2010/main" val="1334476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Stateless (S)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/>
              <a:t>request from client must carry all necessary context</a:t>
            </a:r>
          </a:p>
          <a:p>
            <a:r>
              <a:rPr lang="en-US" dirty="0"/>
              <a:t>N</a:t>
            </a:r>
            <a:r>
              <a:rPr lang="en-US" dirty="0" smtClean="0"/>
              <a:t>o </a:t>
            </a:r>
            <a:r>
              <a:rPr lang="en-US" dirty="0"/>
              <a:t>session state stored on server — kept entirely on client</a:t>
            </a:r>
          </a:p>
          <a:p>
            <a:pPr lvl="1"/>
            <a:r>
              <a:rPr lang="en-US" b="1" i="1" dirty="0" smtClean="0"/>
              <a:t>Resource </a:t>
            </a:r>
            <a:r>
              <a:rPr lang="en-US" b="1" i="1" dirty="0"/>
              <a:t>state is a different </a:t>
            </a:r>
            <a:r>
              <a:rPr lang="en-US" b="1" i="1" dirty="0" smtClean="0"/>
              <a:t>matter</a:t>
            </a:r>
            <a:endParaRPr lang="en-US" b="1" i="1" dirty="0"/>
          </a:p>
          <a:p>
            <a:r>
              <a:rPr lang="en-US" dirty="0"/>
              <a:t>I</a:t>
            </a:r>
            <a:r>
              <a:rPr lang="en-US" dirty="0" smtClean="0"/>
              <a:t>mproves </a:t>
            </a:r>
            <a:r>
              <a:rPr lang="en-US" dirty="0"/>
              <a:t>visibility for monitoring</a:t>
            </a:r>
          </a:p>
          <a:p>
            <a:r>
              <a:rPr lang="en-US" dirty="0"/>
              <a:t>I</a:t>
            </a:r>
            <a:r>
              <a:rPr lang="en-US" dirty="0" smtClean="0"/>
              <a:t>mproves </a:t>
            </a:r>
            <a:r>
              <a:rPr lang="en-US" dirty="0"/>
              <a:t>reliability by simplifying recovery from partial failure</a:t>
            </a:r>
          </a:p>
          <a:p>
            <a:r>
              <a:rPr lang="en-US" dirty="0"/>
              <a:t>I</a:t>
            </a:r>
            <a:r>
              <a:rPr lang="en-US" dirty="0" smtClean="0"/>
              <a:t>mproves </a:t>
            </a:r>
            <a:r>
              <a:rPr lang="en-US" dirty="0"/>
              <a:t>scalability by allowing server to free resources quickly</a:t>
            </a:r>
          </a:p>
          <a:p>
            <a:r>
              <a:rPr lang="en-US" dirty="0"/>
              <a:t>I</a:t>
            </a:r>
            <a:r>
              <a:rPr lang="en-US" dirty="0" smtClean="0"/>
              <a:t>mproves </a:t>
            </a:r>
            <a:r>
              <a:rPr lang="en-US" dirty="0" err="1"/>
              <a:t>evolvability</a:t>
            </a:r>
            <a:r>
              <a:rPr lang="en-US" dirty="0"/>
              <a:t> by simplifying server, cache</a:t>
            </a:r>
          </a:p>
          <a:p>
            <a:r>
              <a:rPr lang="en-US" dirty="0"/>
              <a:t>D</a:t>
            </a:r>
            <a:r>
              <a:rPr lang="en-US" dirty="0" smtClean="0"/>
              <a:t>ecreases </a:t>
            </a:r>
            <a:r>
              <a:rPr lang="en-US" dirty="0"/>
              <a:t>performance by increasing overhead</a:t>
            </a:r>
          </a:p>
        </p:txBody>
      </p:sp>
    </p:spTree>
    <p:extLst>
      <p:ext uri="{BB962C8B-B14F-4D97-AF65-F5344CB8AC3E}">
        <p14:creationId xmlns:p14="http://schemas.microsoft.com/office/powerpoint/2010/main" val="382615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</a:t>
            </a:r>
            <a:r>
              <a:rPr lang="en-US" dirty="0" smtClean="0"/>
              <a:t>ierarchical </a:t>
            </a:r>
            <a:r>
              <a:rPr lang="en-US" dirty="0"/>
              <a:t>arrangement</a:t>
            </a:r>
          </a:p>
          <a:p>
            <a:r>
              <a:rPr lang="en-US" dirty="0"/>
              <a:t>L</a:t>
            </a:r>
            <a:r>
              <a:rPr lang="en-US" dirty="0" smtClean="0"/>
              <a:t>ayer </a:t>
            </a:r>
            <a:r>
              <a:rPr lang="en-US" dirty="0"/>
              <a:t>provides services to layer above, uses services from layer below</a:t>
            </a:r>
          </a:p>
          <a:p>
            <a:r>
              <a:rPr lang="en-US" dirty="0"/>
              <a:t>I</a:t>
            </a:r>
            <a:r>
              <a:rPr lang="en-US" dirty="0" smtClean="0"/>
              <a:t>mproves </a:t>
            </a:r>
            <a:r>
              <a:rPr lang="en-US" dirty="0" err="1"/>
              <a:t>evolvability</a:t>
            </a:r>
            <a:r>
              <a:rPr lang="en-US" dirty="0"/>
              <a:t> and reusability through abstraction</a:t>
            </a:r>
          </a:p>
          <a:p>
            <a:r>
              <a:rPr lang="en-US" dirty="0"/>
              <a:t>D</a:t>
            </a:r>
            <a:r>
              <a:rPr lang="en-US" dirty="0" smtClean="0"/>
              <a:t>ecreases </a:t>
            </a:r>
            <a:r>
              <a:rPr lang="en-US" dirty="0"/>
              <a:t>performance through overhead, latency</a:t>
            </a:r>
          </a:p>
          <a:p>
            <a:r>
              <a:rPr lang="en-US" dirty="0"/>
              <a:t>L</a:t>
            </a:r>
            <a:r>
              <a:rPr lang="en-US" dirty="0" smtClean="0"/>
              <a:t>ayered</a:t>
            </a:r>
            <a:r>
              <a:rPr lang="en-US" dirty="0"/>
              <a:t>-client-server (LCS) adds proxy and gateway components to CS</a:t>
            </a:r>
          </a:p>
          <a:p>
            <a:r>
              <a:rPr lang="en-US" dirty="0"/>
              <a:t>P</a:t>
            </a:r>
            <a:r>
              <a:rPr lang="en-US" dirty="0" smtClean="0"/>
              <a:t>roxy </a:t>
            </a:r>
            <a:r>
              <a:rPr lang="en-US" dirty="0"/>
              <a:t>acts as shared server for one or more clients, </a:t>
            </a:r>
            <a:r>
              <a:rPr lang="en-US" dirty="0" smtClean="0"/>
              <a:t>forwarding (</a:t>
            </a:r>
            <a:r>
              <a:rPr lang="en-US" dirty="0"/>
              <a:t>maybe translated) requests</a:t>
            </a:r>
          </a:p>
          <a:p>
            <a:r>
              <a:rPr lang="en-US" dirty="0"/>
              <a:t>G</a:t>
            </a:r>
            <a:r>
              <a:rPr lang="en-US" dirty="0" smtClean="0"/>
              <a:t>ateway </a:t>
            </a:r>
            <a:r>
              <a:rPr lang="en-US" dirty="0"/>
              <a:t>appears as normal server, but forwards (maybe translated)</a:t>
            </a:r>
          </a:p>
          <a:p>
            <a:r>
              <a:rPr lang="en-US" dirty="0"/>
              <a:t>R</a:t>
            </a:r>
            <a:r>
              <a:rPr lang="en-US" dirty="0" smtClean="0"/>
              <a:t>equests </a:t>
            </a:r>
            <a:r>
              <a:rPr lang="en-US" dirty="0"/>
              <a:t>to lower layers: load balancing, security</a:t>
            </a:r>
          </a:p>
        </p:txBody>
      </p:sp>
    </p:spTree>
    <p:extLst>
      <p:ext uri="{BB962C8B-B14F-4D97-AF65-F5344CB8AC3E}">
        <p14:creationId xmlns:p14="http://schemas.microsoft.com/office/powerpoint/2010/main" val="367220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</a:t>
            </a:r>
            <a:r>
              <a:rPr lang="en-US" dirty="0" smtClean="0"/>
              <a:t>mproves </a:t>
            </a:r>
            <a:r>
              <a:rPr lang="en-US" dirty="0"/>
              <a:t>simplicity and visibility</a:t>
            </a:r>
          </a:p>
          <a:p>
            <a:r>
              <a:rPr lang="en-US" dirty="0"/>
              <a:t>D</a:t>
            </a:r>
            <a:r>
              <a:rPr lang="en-US" dirty="0" smtClean="0"/>
              <a:t>ecreases </a:t>
            </a:r>
            <a:r>
              <a:rPr lang="en-US" dirty="0"/>
              <a:t>efficiency through possible data translations</a:t>
            </a:r>
          </a:p>
          <a:p>
            <a:r>
              <a:rPr lang="en-US" dirty="0" smtClean="0"/>
              <a:t>For </a:t>
            </a:r>
            <a:r>
              <a:rPr lang="en-US" dirty="0"/>
              <a:t>REST, optimized for large-grain hypermedia data transfer</a:t>
            </a:r>
          </a:p>
          <a:p>
            <a:r>
              <a:rPr lang="en-US" dirty="0"/>
              <a:t>I</a:t>
            </a:r>
            <a:r>
              <a:rPr lang="en-US" dirty="0" smtClean="0"/>
              <a:t>dentification </a:t>
            </a:r>
            <a:r>
              <a:rPr lang="en-US" dirty="0"/>
              <a:t>of resources</a:t>
            </a:r>
          </a:p>
          <a:p>
            <a:r>
              <a:rPr lang="en-US" dirty="0"/>
              <a:t>M</a:t>
            </a:r>
            <a:r>
              <a:rPr lang="en-US" dirty="0" smtClean="0"/>
              <a:t>anipulation </a:t>
            </a:r>
            <a:r>
              <a:rPr lang="en-US" dirty="0"/>
              <a:t>of resources through representations</a:t>
            </a:r>
          </a:p>
          <a:p>
            <a:r>
              <a:rPr lang="en-US" dirty="0"/>
              <a:t>S</a:t>
            </a:r>
            <a:r>
              <a:rPr lang="en-US" dirty="0" smtClean="0"/>
              <a:t>elf</a:t>
            </a:r>
            <a:r>
              <a:rPr lang="en-US" dirty="0"/>
              <a:t>-descriptive messages</a:t>
            </a:r>
          </a:p>
          <a:p>
            <a:r>
              <a:rPr lang="en-US" dirty="0"/>
              <a:t>H</a:t>
            </a:r>
            <a:r>
              <a:rPr lang="en-US" dirty="0" smtClean="0"/>
              <a:t>ypermedia </a:t>
            </a:r>
            <a:r>
              <a:rPr lang="en-US" dirty="0"/>
              <a:t>as the engine of application </a:t>
            </a:r>
            <a:r>
              <a:rPr lang="en-US" dirty="0" smtClean="0"/>
              <a:t>state (more later)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861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Virtual Machine (VM) and Code-on-Demand (COD)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</a:t>
            </a:r>
            <a:r>
              <a:rPr lang="en-US" dirty="0" smtClean="0"/>
              <a:t>obile </a:t>
            </a:r>
            <a:r>
              <a:rPr lang="en-US" dirty="0"/>
              <a:t>code</a:t>
            </a:r>
          </a:p>
          <a:p>
            <a:r>
              <a:rPr lang="en-US" dirty="0"/>
              <a:t>D</a:t>
            </a:r>
            <a:r>
              <a:rPr lang="en-US" dirty="0" smtClean="0"/>
              <a:t>ynamically </a:t>
            </a:r>
            <a:r>
              <a:rPr lang="en-US" dirty="0"/>
              <a:t>relocate processing between data source and destination</a:t>
            </a:r>
          </a:p>
          <a:p>
            <a:r>
              <a:rPr lang="en-US" dirty="0"/>
              <a:t>I</a:t>
            </a:r>
            <a:r>
              <a:rPr lang="en-US" dirty="0" smtClean="0"/>
              <a:t>mproves </a:t>
            </a:r>
            <a:r>
              <a:rPr lang="en-US" dirty="0"/>
              <a:t>performance by relocating code near data</a:t>
            </a:r>
          </a:p>
          <a:p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element must be transformed into component</a:t>
            </a:r>
          </a:p>
          <a:p>
            <a:r>
              <a:rPr lang="en-US" dirty="0"/>
              <a:t>E</a:t>
            </a:r>
            <a:r>
              <a:rPr lang="en-US" dirty="0" smtClean="0"/>
              <a:t>xtend </a:t>
            </a:r>
            <a:r>
              <a:rPr lang="en-US" dirty="0"/>
              <a:t>client functionality by downloading applets/scripts</a:t>
            </a:r>
          </a:p>
          <a:p>
            <a:r>
              <a:rPr lang="en-US" dirty="0"/>
              <a:t>V</a:t>
            </a:r>
            <a:r>
              <a:rPr lang="en-US" dirty="0" smtClean="0"/>
              <a:t>irtual </a:t>
            </a:r>
            <a:r>
              <a:rPr lang="en-US" dirty="0"/>
              <a:t>machine to provide controlled environment</a:t>
            </a:r>
          </a:p>
          <a:p>
            <a:r>
              <a:rPr lang="en-US" dirty="0"/>
              <a:t>I</a:t>
            </a:r>
            <a:r>
              <a:rPr lang="en-US" dirty="0" smtClean="0"/>
              <a:t>mproves </a:t>
            </a:r>
            <a:r>
              <a:rPr lang="en-US" dirty="0"/>
              <a:t>simplicity and extensibility of client</a:t>
            </a:r>
          </a:p>
          <a:p>
            <a:r>
              <a:rPr lang="en-US" dirty="0"/>
              <a:t>R</a:t>
            </a:r>
            <a:r>
              <a:rPr lang="en-US" dirty="0" smtClean="0"/>
              <a:t>educes </a:t>
            </a:r>
            <a:r>
              <a:rPr lang="en-US" dirty="0"/>
              <a:t>visibility</a:t>
            </a:r>
          </a:p>
          <a:p>
            <a:r>
              <a:rPr lang="en-US" dirty="0"/>
              <a:t>N</a:t>
            </a:r>
            <a:r>
              <a:rPr lang="en-US" dirty="0" smtClean="0"/>
              <a:t>ot </a:t>
            </a:r>
            <a:r>
              <a:rPr lang="en-US" dirty="0"/>
              <a:t>a big part of REST-based SOA (yet: </a:t>
            </a:r>
            <a:r>
              <a:rPr lang="en-US" dirty="0" err="1"/>
              <a:t>cf</a:t>
            </a:r>
            <a:r>
              <a:rPr lang="en-US" dirty="0"/>
              <a:t> AJAX)</a:t>
            </a:r>
          </a:p>
        </p:txBody>
      </p:sp>
    </p:spTree>
    <p:extLst>
      <p:ext uri="{BB962C8B-B14F-4D97-AF65-F5344CB8AC3E}">
        <p14:creationId xmlns:p14="http://schemas.microsoft.com/office/powerpoint/2010/main" val="217473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REST Derivation from Style Constraint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6694"/>
            <a:ext cx="9144000" cy="454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70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of REST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95864" indent="-195864" algn="just">
              <a:lnSpc>
                <a:spcPct val="120000"/>
              </a:lnSpc>
              <a:buSzPct val="45000"/>
              <a:buFont typeface="Arial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REST isn't protocol specific, but in practice means the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RESTful</a:t>
            </a:r>
            <a:r>
              <a:rPr lang="en-US" dirty="0" smtClean="0">
                <a:ea typeface="Droid Sans Fallback" charset="0"/>
                <a:cs typeface="Droid Sans Fallback" charset="0"/>
              </a:rPr>
              <a:t> usage of HTTP</a:t>
            </a:r>
          </a:p>
          <a:p>
            <a:pPr marL="195864" indent="-195864" algn="just">
              <a:lnSpc>
                <a:spcPct val="120000"/>
              </a:lnSpc>
              <a:buSzPct val="45000"/>
              <a:buFont typeface="Arial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HTTP is actually a very rich application protocol which gives us features like content negotiation and distributed caching. </a:t>
            </a:r>
          </a:p>
          <a:p>
            <a:pPr marL="195864" indent="-195864" algn="just">
              <a:lnSpc>
                <a:spcPct val="120000"/>
              </a:lnSpc>
              <a:buSzPct val="45000"/>
              <a:buFont typeface="Arial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HTTP verbs nicely map to CRUD operations of data</a:t>
            </a:r>
          </a:p>
          <a:p>
            <a:pPr marL="195864" indent="-195864" algn="just">
              <a:lnSpc>
                <a:spcPct val="120000"/>
              </a:lnSpc>
              <a:buSzPct val="45000"/>
              <a:buFont typeface="Arial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err="1" smtClean="0">
                <a:ea typeface="Droid Sans Fallback" charset="0"/>
                <a:cs typeface="Droid Sans Fallback" charset="0"/>
              </a:rPr>
              <a:t>RESTful</a:t>
            </a:r>
            <a:r>
              <a:rPr lang="en-US" dirty="0" smtClean="0">
                <a:ea typeface="Droid Sans Fallback" charset="0"/>
                <a:cs typeface="Droid Sans Fallback" charset="0"/>
              </a:rPr>
              <a:t> web services try to leverage HTTP in its entirety using specific architectural principles.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888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and Uniform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Addressable Resources. Every “object” on your network should have a unique ID. </a:t>
            </a:r>
          </a:p>
          <a:p>
            <a:r>
              <a:rPr lang="en-US" dirty="0" smtClean="0"/>
              <a:t>An important aspect is that each “object” or resource has its own specific URI where it can be addressed</a:t>
            </a:r>
          </a:p>
          <a:p>
            <a:r>
              <a:rPr lang="en-US" dirty="0" smtClean="0"/>
              <a:t>Anything you wish to act upon, reference, annotate,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The URI should have a lifetime equivalent to the resource it represents (e.g. I’ve had the same bank account for 20+ years)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177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State </a:t>
            </a:r>
            <a:r>
              <a:rPr lang="en-US" dirty="0"/>
              <a:t>of resource captured and transferred between components</a:t>
            </a:r>
          </a:p>
          <a:p>
            <a:r>
              <a:rPr lang="en-US" dirty="0"/>
              <a:t>M</a:t>
            </a:r>
            <a:r>
              <a:rPr lang="en-US" dirty="0" smtClean="0"/>
              <a:t>ight </a:t>
            </a:r>
            <a:r>
              <a:rPr lang="en-US" dirty="0"/>
              <a:t>be current or desired future state</a:t>
            </a:r>
          </a:p>
          <a:p>
            <a:r>
              <a:rPr lang="en-US" dirty="0"/>
              <a:t>R</a:t>
            </a:r>
            <a:r>
              <a:rPr lang="en-US" dirty="0" smtClean="0"/>
              <a:t>epresented </a:t>
            </a:r>
            <a:r>
              <a:rPr lang="en-US" dirty="0"/>
              <a:t>as data plus metadata (name–value pairs)</a:t>
            </a:r>
          </a:p>
          <a:p>
            <a:r>
              <a:rPr lang="en-US" dirty="0" smtClean="0"/>
              <a:t>Metadata </a:t>
            </a:r>
            <a:r>
              <a:rPr lang="en-US" dirty="0"/>
              <a:t>includes control data, media </a:t>
            </a:r>
            <a:r>
              <a:rPr lang="en-US" dirty="0" smtClean="0"/>
              <a:t>type</a:t>
            </a:r>
          </a:p>
          <a:p>
            <a:r>
              <a:rPr lang="en-US" dirty="0"/>
              <a:t>The </a:t>
            </a:r>
            <a:r>
              <a:rPr lang="en-US" b="1" dirty="0"/>
              <a:t>Content-Type</a:t>
            </a:r>
            <a:r>
              <a:rPr lang="en-US" dirty="0"/>
              <a:t> of the resource should be useful and meaningful (self-description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O</a:t>
            </a:r>
            <a:r>
              <a:rPr lang="en-US" dirty="0" smtClean="0"/>
              <a:t>ne </a:t>
            </a:r>
            <a:r>
              <a:rPr lang="en-US" dirty="0"/>
              <a:t>resource might have several representations</a:t>
            </a:r>
          </a:p>
          <a:p>
            <a:r>
              <a:rPr lang="en-US" dirty="0"/>
              <a:t>S</a:t>
            </a:r>
            <a:r>
              <a:rPr lang="en-US" dirty="0" smtClean="0"/>
              <a:t>elected </a:t>
            </a:r>
            <a:r>
              <a:rPr lang="en-US" dirty="0"/>
              <a:t>via separate URIs, or via content </a:t>
            </a:r>
            <a:r>
              <a:rPr lang="en-US" dirty="0" smtClean="0"/>
              <a:t>negotiation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605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Wide Web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navigating document collections</a:t>
            </a:r>
          </a:p>
          <a:p>
            <a:r>
              <a:rPr lang="en-US" dirty="0" smtClean="0"/>
              <a:t>multimedia </a:t>
            </a:r>
            <a:r>
              <a:rPr lang="en-US" dirty="0"/>
              <a:t>documents</a:t>
            </a:r>
          </a:p>
          <a:p>
            <a:r>
              <a:rPr lang="en-US" dirty="0" smtClean="0"/>
              <a:t>hypertext </a:t>
            </a:r>
            <a:r>
              <a:rPr lang="en-US" dirty="0"/>
              <a:t>cross-references</a:t>
            </a:r>
          </a:p>
          <a:p>
            <a:r>
              <a:rPr lang="en-US" dirty="0" smtClean="0"/>
              <a:t>hypertext </a:t>
            </a:r>
            <a:r>
              <a:rPr lang="en-US" dirty="0"/>
              <a:t>markup language</a:t>
            </a:r>
          </a:p>
          <a:p>
            <a:r>
              <a:rPr lang="en-US" dirty="0"/>
              <a:t>(HTML)</a:t>
            </a:r>
          </a:p>
          <a:p>
            <a:r>
              <a:rPr lang="en-US" dirty="0" smtClean="0"/>
              <a:t>hypertext </a:t>
            </a:r>
            <a:r>
              <a:rPr lang="en-US" dirty="0"/>
              <a:t>transfer protocol</a:t>
            </a:r>
          </a:p>
          <a:p>
            <a:r>
              <a:rPr lang="en-US" dirty="0"/>
              <a:t>(HTTP)</a:t>
            </a:r>
          </a:p>
          <a:p>
            <a:r>
              <a:rPr lang="en-US" dirty="0" smtClean="0"/>
              <a:t>Tim </a:t>
            </a:r>
            <a:r>
              <a:rPr lang="en-US" dirty="0"/>
              <a:t>Berners-Lee at CERN</a:t>
            </a:r>
            <a:r>
              <a:rPr lang="en-US" dirty="0" smtClean="0"/>
              <a:t>, 1989</a:t>
            </a:r>
            <a:r>
              <a:rPr lang="en-US" dirty="0"/>
              <a:t>–1992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6877" b="68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52797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Stateless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</a:t>
            </a:r>
            <a:r>
              <a:rPr lang="en-US" dirty="0" smtClean="0"/>
              <a:t>bstract </a:t>
            </a:r>
            <a:r>
              <a:rPr lang="en-US" dirty="0"/>
              <a:t>interface for component communication</a:t>
            </a:r>
          </a:p>
          <a:p>
            <a:r>
              <a:rPr lang="en-US" dirty="0" smtClean="0"/>
              <a:t>Stateless </a:t>
            </a:r>
            <a:r>
              <a:rPr lang="en-US" dirty="0"/>
              <a:t>interactions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connectors need not retain application state between </a:t>
            </a:r>
            <a:r>
              <a:rPr lang="en-US" dirty="0" smtClean="0"/>
              <a:t>requests</a:t>
            </a:r>
          </a:p>
          <a:p>
            <a:pPr lvl="1"/>
            <a:r>
              <a:rPr lang="en-US" dirty="0" smtClean="0"/>
              <a:t>interactions </a:t>
            </a:r>
            <a:r>
              <a:rPr lang="en-US" dirty="0"/>
              <a:t>can be processed in parallel, </a:t>
            </a:r>
            <a:r>
              <a:rPr lang="en-US" dirty="0" smtClean="0"/>
              <a:t>naively</a:t>
            </a:r>
          </a:p>
          <a:p>
            <a:pPr lvl="1"/>
            <a:r>
              <a:rPr lang="en-US" dirty="0" smtClean="0"/>
              <a:t>intermediary </a:t>
            </a:r>
            <a:r>
              <a:rPr lang="en-US" dirty="0"/>
              <a:t>may view and understand request in </a:t>
            </a:r>
            <a:r>
              <a:rPr lang="en-US" dirty="0" smtClean="0"/>
              <a:t>isolation</a:t>
            </a:r>
          </a:p>
          <a:p>
            <a:pPr lvl="1"/>
            <a:r>
              <a:rPr lang="en-US" dirty="0" smtClean="0"/>
              <a:t>reusability </a:t>
            </a:r>
            <a:r>
              <a:rPr lang="en-US" dirty="0"/>
              <a:t>of cached response can be determined from </a:t>
            </a:r>
            <a:r>
              <a:rPr lang="en-US" dirty="0" smtClean="0"/>
              <a:t>response itself</a:t>
            </a:r>
            <a:endParaRPr lang="en-US" dirty="0"/>
          </a:p>
          <a:p>
            <a:r>
              <a:rPr lang="en-US" dirty="0"/>
              <a:t>R</a:t>
            </a:r>
            <a:r>
              <a:rPr lang="en-US" dirty="0" smtClean="0"/>
              <a:t>equest </a:t>
            </a:r>
            <a:r>
              <a:rPr lang="en-US" dirty="0"/>
              <a:t>parameters: control data, target URI, optional </a:t>
            </a:r>
            <a:r>
              <a:rPr lang="en-US" dirty="0" smtClean="0"/>
              <a:t>representation</a:t>
            </a:r>
          </a:p>
          <a:p>
            <a:r>
              <a:rPr lang="en-US" dirty="0"/>
              <a:t>R</a:t>
            </a:r>
            <a:r>
              <a:rPr lang="en-US" dirty="0" smtClean="0"/>
              <a:t>esponse </a:t>
            </a:r>
            <a:r>
              <a:rPr lang="en-US" dirty="0"/>
              <a:t>parameters: control data, optional resource metadata</a:t>
            </a:r>
            <a:r>
              <a:rPr lang="en-US" dirty="0" smtClean="0"/>
              <a:t>, optional </a:t>
            </a:r>
            <a:r>
              <a:rPr lang="en-US" dirty="0"/>
              <a:t>representation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6964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Uniform, Constrained Interface. When applying REST over HTTP, stick to the methods provided by the protocol</a:t>
            </a:r>
          </a:p>
          <a:p>
            <a:pPr lvl="1"/>
            <a:r>
              <a:rPr lang="en-US" dirty="0"/>
              <a:t>GET, POST, PUT, and DELETE.</a:t>
            </a:r>
          </a:p>
          <a:p>
            <a:r>
              <a:rPr lang="en-US" dirty="0"/>
              <a:t>These should be used properly</a:t>
            </a:r>
          </a:p>
          <a:p>
            <a:pPr lvl="1"/>
            <a:r>
              <a:rPr lang="en-US" dirty="0"/>
              <a:t>GET should have no side effects or change on state</a:t>
            </a:r>
          </a:p>
          <a:p>
            <a:pPr lvl="1"/>
            <a:r>
              <a:rPr lang="en-US" dirty="0"/>
              <a:t>PUT should update the resource “in-place”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108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2400"/>
            <a:ext cx="9144000" cy="400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278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Oriented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Resource-oriented </a:t>
            </a:r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after </a:t>
            </a:r>
            <a:r>
              <a:rPr lang="en-US" dirty="0"/>
              <a:t>Richardson &amp; Ruby, </a:t>
            </a:r>
            <a:r>
              <a:rPr lang="en-US" dirty="0" err="1"/>
              <a:t>RESTful</a:t>
            </a:r>
            <a:r>
              <a:rPr lang="en-US" dirty="0"/>
              <a:t> </a:t>
            </a:r>
            <a:r>
              <a:rPr lang="en-US" dirty="0" smtClean="0"/>
              <a:t>WS</a:t>
            </a:r>
          </a:p>
          <a:p>
            <a:pPr lvl="1"/>
            <a:r>
              <a:rPr lang="en-US" dirty="0" smtClean="0"/>
              <a:t>action </a:t>
            </a:r>
            <a:r>
              <a:rPr lang="en-US" dirty="0"/>
              <a:t>identified in HTTP method, not in </a:t>
            </a:r>
            <a:r>
              <a:rPr lang="en-US" dirty="0" smtClean="0"/>
              <a:t>payload</a:t>
            </a:r>
          </a:p>
          <a:p>
            <a:pPr lvl="1"/>
            <a:r>
              <a:rPr lang="en-US" dirty="0" smtClean="0"/>
              <a:t>scoping </a:t>
            </a:r>
            <a:r>
              <a:rPr lang="en-US" dirty="0"/>
              <a:t>information in URI</a:t>
            </a:r>
          </a:p>
          <a:p>
            <a:r>
              <a:rPr lang="en-US" dirty="0"/>
              <a:t>GET reports/open-bugs HTTP/</a:t>
            </a:r>
            <a:r>
              <a:rPr lang="en-US" dirty="0" smtClean="0"/>
              <a:t>1.1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contrast to RPC-style interaction</a:t>
            </a:r>
          </a:p>
          <a:p>
            <a:r>
              <a:rPr lang="en-US" dirty="0"/>
              <a:t>POST /</a:t>
            </a:r>
            <a:r>
              <a:rPr lang="en-US" dirty="0" err="1"/>
              <a:t>rpc</a:t>
            </a:r>
            <a:r>
              <a:rPr lang="en-US" dirty="0"/>
              <a:t> HTTP/</a:t>
            </a:r>
            <a:r>
              <a:rPr lang="en-US" dirty="0" smtClean="0"/>
              <a:t>1.1</a:t>
            </a:r>
            <a:br>
              <a:rPr lang="en-US" dirty="0" smtClean="0"/>
            </a:br>
            <a:r>
              <a:rPr lang="en-US" dirty="0" smtClean="0"/>
              <a:t>Host</a:t>
            </a:r>
            <a:r>
              <a:rPr lang="en-US" dirty="0"/>
              <a:t>: </a:t>
            </a:r>
            <a:r>
              <a:rPr lang="en-US" dirty="0" err="1" smtClean="0"/>
              <a:t>www.upcdatabase.com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&lt;</a:t>
            </a:r>
            <a:r>
              <a:rPr lang="en-US" dirty="0"/>
              <a:t>?xml version="</a:t>
            </a:r>
            <a:r>
              <a:rPr lang="en-US" dirty="0" smtClean="0"/>
              <a:t>1.0”&gt;</a:t>
            </a:r>
            <a:br>
              <a:rPr lang="en-US" dirty="0" smtClean="0"/>
            </a:br>
            <a:r>
              <a:rPr lang="en-US" dirty="0" smtClean="0"/>
              <a:t>	&lt;</a:t>
            </a:r>
            <a:r>
              <a:rPr lang="en-US" dirty="0" err="1"/>
              <a:t>methodCall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	&lt;</a:t>
            </a:r>
            <a:r>
              <a:rPr lang="en-US" dirty="0" err="1"/>
              <a:t>methodName</a:t>
            </a:r>
            <a:r>
              <a:rPr lang="en-US" dirty="0"/>
              <a:t>&gt;</a:t>
            </a:r>
            <a:r>
              <a:rPr lang="en-US" dirty="0" err="1"/>
              <a:t>lookupUPC</a:t>
            </a:r>
            <a:r>
              <a:rPr lang="en-US" dirty="0"/>
              <a:t>&lt;/</a:t>
            </a:r>
            <a:r>
              <a:rPr lang="en-US" dirty="0" err="1"/>
              <a:t>methodName</a:t>
            </a:r>
            <a:r>
              <a:rPr lang="en-US" dirty="0"/>
              <a:t>&gt; </a:t>
            </a:r>
            <a:r>
              <a:rPr lang="en-US" dirty="0" smtClean="0"/>
              <a:t>…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/>
              <a:t>/</a:t>
            </a:r>
            <a:r>
              <a:rPr lang="en-US" dirty="0" err="1"/>
              <a:t>methodCall</a:t>
            </a:r>
            <a:r>
              <a:rPr lang="en-US" dirty="0"/>
              <a:t>&gt;</a:t>
            </a:r>
          </a:p>
          <a:p>
            <a:r>
              <a:rPr lang="en-US" dirty="0" smtClean="0"/>
              <a:t>. </a:t>
            </a:r>
            <a:r>
              <a:rPr lang="en-US" dirty="0"/>
              <a:t>. . or hybrid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www.flickr.com</a:t>
            </a:r>
            <a:r>
              <a:rPr lang="en-US" dirty="0"/>
              <a:t>/services/</a:t>
            </a:r>
            <a:r>
              <a:rPr lang="en-US" dirty="0" err="1"/>
              <a:t>rest?method</a:t>
            </a:r>
            <a:r>
              <a:rPr lang="en-US" dirty="0"/>
              <a:t>=</a:t>
            </a:r>
            <a:r>
              <a:rPr lang="en-US" dirty="0" err="1"/>
              <a:t>search&amp;tags</a:t>
            </a:r>
            <a:r>
              <a:rPr lang="en-US" dirty="0"/>
              <a:t>=cat</a:t>
            </a:r>
          </a:p>
        </p:txBody>
      </p:sp>
    </p:spTree>
    <p:extLst>
      <p:ext uri="{BB962C8B-B14F-4D97-AF65-F5344CB8AC3E}">
        <p14:creationId xmlns:p14="http://schemas.microsoft.com/office/powerpoint/2010/main" val="1097117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</a:t>
            </a:r>
            <a:r>
              <a:rPr lang="en-US" dirty="0" err="1" smtClean="0"/>
              <a:t>vs</a:t>
            </a:r>
            <a:r>
              <a:rPr lang="en-US" dirty="0" smtClean="0"/>
              <a:t> 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PUT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smtClean="0"/>
              <a:t>POST</a:t>
            </a:r>
          </a:p>
          <a:p>
            <a:pPr lvl="1"/>
            <a:r>
              <a:rPr lang="en-US" dirty="0" smtClean="0"/>
              <a:t>creation </a:t>
            </a:r>
            <a:r>
              <a:rPr lang="en-US" dirty="0"/>
              <a:t>by either PUT to new URI or POST to existing </a:t>
            </a:r>
            <a:r>
              <a:rPr lang="en-US" dirty="0" smtClean="0"/>
              <a:t>URI</a:t>
            </a:r>
          </a:p>
          <a:p>
            <a:pPr lvl="1"/>
            <a:r>
              <a:rPr lang="en-US" dirty="0" smtClean="0"/>
              <a:t>typically</a:t>
            </a:r>
            <a:r>
              <a:rPr lang="en-US" dirty="0"/>
              <a:t>, create a subordinate resource with a POST to its parent</a:t>
            </a:r>
          </a:p>
          <a:p>
            <a:r>
              <a:rPr lang="en-US" dirty="0" smtClean="0"/>
              <a:t>use </a:t>
            </a:r>
            <a:r>
              <a:rPr lang="en-US" dirty="0"/>
              <a:t>PUT when client chooses URI; use POST when server chooses</a:t>
            </a:r>
          </a:p>
          <a:p>
            <a:r>
              <a:rPr lang="en-US" dirty="0" smtClean="0"/>
              <a:t>successful </a:t>
            </a:r>
            <a:r>
              <a:rPr lang="en-US" dirty="0"/>
              <a:t>POST returns code 201 ‘Created’ with Location header</a:t>
            </a:r>
          </a:p>
          <a:p>
            <a:r>
              <a:rPr lang="en-US" dirty="0" smtClean="0"/>
              <a:t>(</a:t>
            </a:r>
            <a:r>
              <a:rPr lang="en-US" dirty="0"/>
              <a:t>POST also sometimes used for form submission, but this can </a:t>
            </a:r>
            <a:r>
              <a:rPr lang="en-US" dirty="0" smtClean="0"/>
              <a:t>be non</a:t>
            </a:r>
            <a:r>
              <a:rPr lang="en-US" dirty="0"/>
              <a:t>-uniform)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179225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Resource Representations and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Interact with services using representations of resources.</a:t>
            </a:r>
          </a:p>
          <a:p>
            <a:pPr lvl="1"/>
            <a:r>
              <a:rPr lang="en-US" dirty="0" smtClean="0"/>
              <a:t>An XML representation</a:t>
            </a:r>
          </a:p>
          <a:p>
            <a:pPr lvl="1"/>
            <a:r>
              <a:rPr lang="en-US" dirty="0" smtClean="0"/>
              <a:t>A JSON representation </a:t>
            </a:r>
          </a:p>
          <a:p>
            <a:r>
              <a:rPr lang="en-US" dirty="0" smtClean="0"/>
              <a:t>An object referenced by one URI can have different formats available. Different platforms need different formats. </a:t>
            </a:r>
          </a:p>
          <a:p>
            <a:pPr lvl="1"/>
            <a:r>
              <a:rPr lang="en-US" dirty="0" smtClean="0"/>
              <a:t>A mobile application may need JSON</a:t>
            </a:r>
          </a:p>
          <a:p>
            <a:pPr lvl="1"/>
            <a:r>
              <a:rPr lang="en-US" dirty="0" smtClean="0"/>
              <a:t>A Java application may need XML.</a:t>
            </a:r>
          </a:p>
          <a:p>
            <a:r>
              <a:rPr lang="en-US" dirty="0" smtClean="0"/>
              <a:t>Utilize the Content-Type header</a:t>
            </a:r>
          </a:p>
          <a:p>
            <a:pPr lvl="1"/>
            <a:r>
              <a:rPr lang="en-US" dirty="0" smtClean="0"/>
              <a:t>And the Accept: header</a:t>
            </a:r>
          </a:p>
          <a:p>
            <a:r>
              <a:rPr lang="en-US" dirty="0" smtClean="0"/>
              <a:t>Communicate in a stateless manner</a:t>
            </a:r>
          </a:p>
          <a:p>
            <a:pPr lvl="1"/>
            <a:r>
              <a:rPr lang="en-US" dirty="0" smtClean="0"/>
              <a:t>Stateless applications are far more </a:t>
            </a:r>
            <a:r>
              <a:rPr lang="en-US" dirty="0" err="1" smtClean="0"/>
              <a:t>scaleable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386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Hypertext as the Engine of Application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dirty="0" smtClean="0">
              <a:ea typeface="Droid Sans Fallback" charset="0"/>
              <a:cs typeface="Droid Sans Fallback" charset="0"/>
            </a:endParaRP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Resources are identified by URIs</a:t>
            </a:r>
          </a:p>
          <a:p>
            <a:pPr marL="0" indent="0" algn="ctr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↓</a:t>
            </a: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Clients communicate with resources via requests using a</a:t>
            </a: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standard set of methods</a:t>
            </a:r>
          </a:p>
          <a:p>
            <a:pPr marL="0" indent="0" algn="ctr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↓</a:t>
            </a: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Requests and responses contain resource representations</a:t>
            </a: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in formats identified by media types</a:t>
            </a:r>
          </a:p>
          <a:p>
            <a:pPr marL="0" indent="0" algn="ctr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↓</a:t>
            </a: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Responses contain URIs that link to further resources</a:t>
            </a:r>
          </a:p>
          <a:p>
            <a:pPr marL="0" indent="0" algn="ctr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ea typeface="Droid Sans Fallback" charset="0"/>
                <a:cs typeface="Droid Sans Fallback" charset="0"/>
              </a:rPr>
              <a:t>↓</a:t>
            </a:r>
          </a:p>
          <a:p>
            <a:pPr marL="0" indent="0" algn="ctr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/>
              <a:t>Beginning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99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description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301" y="1277938"/>
            <a:ext cx="6639764" cy="529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224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HTTP is synchronous: request–</a:t>
            </a:r>
            <a:r>
              <a:rPr lang="en-US" dirty="0" smtClean="0"/>
              <a:t>response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about long-running requests? deferred synchronous interaction</a:t>
            </a:r>
          </a:p>
          <a:p>
            <a:r>
              <a:rPr lang="en-US" dirty="0"/>
              <a:t>C</a:t>
            </a:r>
            <a:r>
              <a:rPr lang="en-US" dirty="0" smtClean="0"/>
              <a:t>lient </a:t>
            </a:r>
            <a:r>
              <a:rPr lang="en-US" dirty="0"/>
              <a:t>POSTs request (because not idempotent)</a:t>
            </a:r>
          </a:p>
          <a:p>
            <a:r>
              <a:rPr lang="en-US" dirty="0"/>
              <a:t>POST /queue HTTP/1.1</a:t>
            </a:r>
          </a:p>
          <a:p>
            <a:r>
              <a:rPr lang="en-US" dirty="0"/>
              <a:t>Host: </a:t>
            </a:r>
            <a:r>
              <a:rPr lang="en-US" dirty="0" err="1" smtClean="0"/>
              <a:t>jobservice.com</a:t>
            </a:r>
            <a:endParaRPr lang="en-US" dirty="0"/>
          </a:p>
          <a:p>
            <a:pPr lvl="1"/>
            <a:r>
              <a:rPr lang="en-US" dirty="0" smtClean="0"/>
              <a:t>Please </a:t>
            </a:r>
            <a:r>
              <a:rPr lang="en-US" dirty="0"/>
              <a:t>tell me whether 2ˆ43,112,609 - 1 is </a:t>
            </a:r>
            <a:r>
              <a:rPr lang="en-US" dirty="0" smtClean="0"/>
              <a:t>prime</a:t>
            </a:r>
          </a:p>
          <a:p>
            <a:pPr lvl="1"/>
            <a:r>
              <a:rPr lang="en-US" dirty="0" smtClean="0"/>
              <a:t>server </a:t>
            </a:r>
            <a:r>
              <a:rPr lang="en-US" dirty="0"/>
              <a:t>queues task, returns code 202 ‘Accepted’ with </a:t>
            </a:r>
            <a:endParaRPr lang="en-US" dirty="0" smtClean="0"/>
          </a:p>
          <a:p>
            <a:pPr lvl="2"/>
            <a:r>
              <a:rPr lang="en-US" dirty="0" smtClean="0"/>
              <a:t>URI </a:t>
            </a:r>
            <a:r>
              <a:rPr lang="en-US" dirty="0"/>
              <a:t>Location: http://</a:t>
            </a:r>
            <a:r>
              <a:rPr lang="en-US" dirty="0" err="1"/>
              <a:t>jobservice.com</a:t>
            </a:r>
            <a:r>
              <a:rPr lang="en-US" dirty="0"/>
              <a:t>/queue/</a:t>
            </a:r>
            <a:r>
              <a:rPr lang="en-US" dirty="0" smtClean="0"/>
              <a:t>job11a4f9</a:t>
            </a:r>
          </a:p>
          <a:p>
            <a:pPr lvl="2"/>
            <a:r>
              <a:rPr lang="en-US" dirty="0" smtClean="0"/>
              <a:t>202 </a:t>
            </a:r>
            <a:r>
              <a:rPr lang="en-US" dirty="0"/>
              <a:t>Accepted</a:t>
            </a:r>
          </a:p>
          <a:p>
            <a:r>
              <a:rPr lang="en-US" dirty="0"/>
              <a:t>C</a:t>
            </a:r>
            <a:r>
              <a:rPr lang="en-US" dirty="0" smtClean="0"/>
              <a:t>lient </a:t>
            </a:r>
            <a:r>
              <a:rPr lang="en-US" dirty="0"/>
              <a:t>polls resource:</a:t>
            </a:r>
          </a:p>
          <a:p>
            <a:pPr lvl="1"/>
            <a:r>
              <a:rPr lang="en-US" dirty="0"/>
              <a:t>GET /queue/job11a4f9 HTTP/1.1</a:t>
            </a:r>
          </a:p>
          <a:p>
            <a:pPr lvl="1"/>
            <a:r>
              <a:rPr lang="en-US" dirty="0"/>
              <a:t>getting either status report or </a:t>
            </a:r>
            <a:r>
              <a:rPr lang="en-US" dirty="0" smtClean="0"/>
              <a:t>result</a:t>
            </a:r>
          </a:p>
          <a:p>
            <a:r>
              <a:rPr lang="en-US" dirty="0" smtClean="0"/>
              <a:t>Of course </a:t>
            </a:r>
            <a:r>
              <a:rPr lang="en-US" dirty="0" err="1" smtClean="0"/>
              <a:t>WebSockets</a:t>
            </a:r>
            <a:r>
              <a:rPr lang="en-US" dirty="0" smtClean="0"/>
              <a:t> could be used to push the response</a:t>
            </a:r>
          </a:p>
          <a:p>
            <a:pPr lvl="1"/>
            <a:r>
              <a:rPr lang="en-US" dirty="0" smtClean="0"/>
              <a:t>Also see new Push API from W3C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3807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URI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URIs </a:t>
            </a:r>
            <a:r>
              <a:rPr lang="en-US" dirty="0"/>
              <a:t>should be meaningful and well-structured</a:t>
            </a:r>
          </a:p>
          <a:p>
            <a:r>
              <a:rPr lang="en-US" dirty="0" smtClean="0"/>
              <a:t>Some believe client </a:t>
            </a:r>
            <a:r>
              <a:rPr lang="en-US" dirty="0"/>
              <a:t>should be able to construct URI to access a resource (</a:t>
            </a:r>
            <a:r>
              <a:rPr lang="en-US" dirty="0" smtClean="0"/>
              <a:t>increases surface </a:t>
            </a:r>
            <a:r>
              <a:rPr lang="en-US" dirty="0"/>
              <a:t>area</a:t>
            </a:r>
            <a:r>
              <a:rPr lang="en-US" dirty="0" smtClean="0"/>
              <a:t>)</a:t>
            </a:r>
          </a:p>
          <a:p>
            <a:r>
              <a:rPr lang="en-US" dirty="0" smtClean="0"/>
              <a:t>Others say URIs should be opaque!</a:t>
            </a:r>
          </a:p>
          <a:p>
            <a:pPr lvl="1"/>
            <a:r>
              <a:rPr lang="en-US" dirty="0" smtClean="0"/>
              <a:t>Discuss?!</a:t>
            </a:r>
            <a:endParaRPr lang="en-US" dirty="0"/>
          </a:p>
          <a:p>
            <a:r>
              <a:rPr lang="en-US" dirty="0" smtClean="0"/>
              <a:t>Use </a:t>
            </a:r>
            <a:r>
              <a:rPr lang="en-US" dirty="0"/>
              <a:t>paths to separate elements of hierarchy, general to </a:t>
            </a:r>
            <a:r>
              <a:rPr lang="en-US" dirty="0" smtClean="0"/>
              <a:t>specific </a:t>
            </a:r>
          </a:p>
          <a:p>
            <a:r>
              <a:rPr lang="en-US" dirty="0" smtClean="0"/>
              <a:t>use </a:t>
            </a:r>
            <a:r>
              <a:rPr lang="en-US" dirty="0"/>
              <a:t>punctuation to separate items at same hierarchical level</a:t>
            </a:r>
          </a:p>
          <a:p>
            <a:pPr lvl="1"/>
            <a:r>
              <a:rPr lang="en-US" dirty="0" smtClean="0"/>
              <a:t>commas </a:t>
            </a:r>
            <a:r>
              <a:rPr lang="en-US" dirty="0"/>
              <a:t>when order matters (</a:t>
            </a:r>
            <a:r>
              <a:rPr lang="en-US" dirty="0" err="1"/>
              <a:t>eg</a:t>
            </a:r>
            <a:r>
              <a:rPr lang="en-US" dirty="0"/>
              <a:t> coordinates), semicolons </a:t>
            </a:r>
            <a:r>
              <a:rPr lang="en-US" dirty="0" smtClean="0"/>
              <a:t>otherwise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query variables only for ‘arguments’</a:t>
            </a:r>
          </a:p>
          <a:p>
            <a:r>
              <a:rPr lang="en-US" dirty="0" smtClean="0"/>
              <a:t>URIs </a:t>
            </a:r>
            <a:r>
              <a:rPr lang="en-US" dirty="0"/>
              <a:t>denote resources, not operations (unless the operation is </a:t>
            </a:r>
            <a:r>
              <a:rPr lang="en-US" dirty="0" smtClean="0"/>
              <a:t>itself something </a:t>
            </a:r>
            <a:r>
              <a:rPr lang="en-US" dirty="0"/>
              <a:t>you might CRUD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667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Evolving Web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1500"/>
            <a:ext cx="9144000" cy="316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5229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HTTP 1.1</a:t>
            </a:r>
          </a:p>
          <a:p>
            <a:r>
              <a:rPr lang="en-US" dirty="0" smtClean="0"/>
              <a:t>URI</a:t>
            </a:r>
          </a:p>
          <a:p>
            <a:r>
              <a:rPr lang="en-US" dirty="0" smtClean="0"/>
              <a:t>URI Template</a:t>
            </a:r>
          </a:p>
          <a:p>
            <a:r>
              <a:rPr lang="en-US" b="1" dirty="0" err="1" smtClean="0"/>
              <a:t>WebSockets</a:t>
            </a:r>
            <a:endParaRPr lang="en-US" b="1" dirty="0" smtClean="0"/>
          </a:p>
          <a:p>
            <a:r>
              <a:rPr lang="en-US" b="1" dirty="0" smtClean="0"/>
              <a:t>XML, JSON, </a:t>
            </a:r>
            <a:r>
              <a:rPr lang="en-US" b="1" dirty="0" err="1" smtClean="0"/>
              <a:t>etc</a:t>
            </a:r>
            <a:endParaRPr lang="en-US" b="1" dirty="0" smtClean="0"/>
          </a:p>
          <a:p>
            <a:r>
              <a:rPr lang="en-US" dirty="0" smtClean="0"/>
              <a:t>Atom/</a:t>
            </a:r>
            <a:r>
              <a:rPr lang="en-US" dirty="0" err="1" smtClean="0"/>
              <a:t>AtomPub</a:t>
            </a:r>
            <a:endParaRPr lang="en-US" dirty="0" smtClean="0"/>
          </a:p>
          <a:p>
            <a:r>
              <a:rPr lang="en-US" dirty="0" err="1" smtClean="0"/>
              <a:t>OData</a:t>
            </a:r>
            <a:endParaRPr lang="en-US" dirty="0" smtClean="0"/>
          </a:p>
          <a:p>
            <a:r>
              <a:rPr lang="en-US" dirty="0" err="1" smtClean="0"/>
              <a:t>OpenId</a:t>
            </a:r>
            <a:endParaRPr lang="en-US" dirty="0" smtClean="0"/>
          </a:p>
          <a:p>
            <a:r>
              <a:rPr lang="en-US" b="1" dirty="0" smtClean="0"/>
              <a:t>OAuth 1 / 2</a:t>
            </a:r>
          </a:p>
          <a:p>
            <a:r>
              <a:rPr lang="en-US" b="1" dirty="0" smtClean="0"/>
              <a:t>SAML/SAML2</a:t>
            </a:r>
          </a:p>
          <a:p>
            <a:r>
              <a:rPr lang="en-US" dirty="0" smtClean="0"/>
              <a:t>JSON Web Tokens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WADL</a:t>
            </a:r>
          </a:p>
          <a:p>
            <a:r>
              <a:rPr lang="en-US" dirty="0" smtClean="0"/>
              <a:t>Swagger</a:t>
            </a:r>
          </a:p>
          <a:p>
            <a:r>
              <a:rPr lang="en-US" dirty="0" err="1" smtClean="0"/>
              <a:t>Json</a:t>
            </a:r>
            <a:r>
              <a:rPr lang="en-US" dirty="0" smtClean="0"/>
              <a:t> Home</a:t>
            </a:r>
          </a:p>
          <a:p>
            <a:r>
              <a:rPr lang="en-US" dirty="0" err="1" smtClean="0"/>
              <a:t>Json</a:t>
            </a:r>
            <a:r>
              <a:rPr lang="en-US" dirty="0" smtClean="0"/>
              <a:t> Web Encryption</a:t>
            </a:r>
          </a:p>
          <a:p>
            <a:r>
              <a:rPr lang="en-US" dirty="0" err="1" smtClean="0"/>
              <a:t>Json</a:t>
            </a:r>
            <a:r>
              <a:rPr lang="en-US" dirty="0" smtClean="0"/>
              <a:t> Web Signature</a:t>
            </a:r>
          </a:p>
          <a:p>
            <a:r>
              <a:rPr lang="en-US" dirty="0" err="1" smtClean="0"/>
              <a:t>Json</a:t>
            </a:r>
            <a:r>
              <a:rPr lang="en-US" dirty="0" smtClean="0"/>
              <a:t> Patch</a:t>
            </a:r>
          </a:p>
          <a:p>
            <a:r>
              <a:rPr lang="en-US" dirty="0" smtClean="0"/>
              <a:t>SPDY</a:t>
            </a:r>
          </a:p>
          <a:p>
            <a:r>
              <a:rPr lang="en-US" dirty="0" err="1" smtClean="0"/>
              <a:t>HTTPbis</a:t>
            </a:r>
            <a:endParaRPr lang="en-US" dirty="0" smtClean="0"/>
          </a:p>
          <a:p>
            <a:r>
              <a:rPr lang="en-US" dirty="0" smtClean="0"/>
              <a:t>HTTP Link Header</a:t>
            </a:r>
          </a:p>
          <a:p>
            <a:r>
              <a:rPr lang="en-US" dirty="0" err="1" smtClean="0"/>
              <a:t>Microformats</a:t>
            </a:r>
            <a:endParaRPr lang="en-US" dirty="0" smtClean="0"/>
          </a:p>
          <a:p>
            <a:r>
              <a:rPr lang="en-US" dirty="0" smtClean="0"/>
              <a:t>RDDL</a:t>
            </a:r>
          </a:p>
          <a:p>
            <a:r>
              <a:rPr lang="en-US" dirty="0" smtClean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5398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look at the Sample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162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simple notation that originated in JavaScript</a:t>
            </a:r>
          </a:p>
          <a:p>
            <a:pPr marL="0" indent="0">
              <a:buNone/>
            </a:pPr>
            <a:r>
              <a:rPr lang="en-US" sz="2400" dirty="0" err="1" smtClean="0">
                <a:latin typeface="Lucida Console"/>
                <a:cs typeface="Lucida Console"/>
              </a:rPr>
              <a:t>var</a:t>
            </a:r>
            <a:r>
              <a:rPr lang="en-US" sz="2400" dirty="0" smtClean="0">
                <a:latin typeface="Lucida Console"/>
                <a:cs typeface="Lucida Console"/>
              </a:rPr>
              <a:t> x = {a:1, b:2, c:3}</a:t>
            </a:r>
          </a:p>
          <a:p>
            <a:r>
              <a:rPr lang="en-US" sz="2400" dirty="0" smtClean="0"/>
              <a:t>equivalent to:</a:t>
            </a:r>
          </a:p>
          <a:p>
            <a:pPr marL="0" indent="0">
              <a:buNone/>
            </a:pPr>
            <a:r>
              <a:rPr lang="en-US" sz="2400" dirty="0" err="1" smtClean="0">
                <a:latin typeface="Lucida Console"/>
                <a:cs typeface="Lucida Console"/>
              </a:rPr>
              <a:t>x.a</a:t>
            </a:r>
            <a:r>
              <a:rPr lang="en-US" sz="2400" dirty="0" smtClean="0">
                <a:latin typeface="Lucida Console"/>
                <a:cs typeface="Lucida Console"/>
              </a:rPr>
              <a:t> = 1; </a:t>
            </a:r>
            <a:r>
              <a:rPr lang="en-US" sz="2400" dirty="0" err="1" smtClean="0">
                <a:latin typeface="Lucida Console"/>
                <a:cs typeface="Lucida Console"/>
              </a:rPr>
              <a:t>x.b</a:t>
            </a:r>
            <a:r>
              <a:rPr lang="en-US" sz="2400" dirty="0" smtClean="0">
                <a:latin typeface="Lucida Console"/>
                <a:cs typeface="Lucida Console"/>
              </a:rPr>
              <a:t> = 2; </a:t>
            </a:r>
            <a:r>
              <a:rPr lang="en-US" sz="2400" dirty="0" err="1" smtClean="0">
                <a:latin typeface="Lucida Console"/>
                <a:cs typeface="Lucida Console"/>
              </a:rPr>
              <a:t>x.c</a:t>
            </a:r>
            <a:r>
              <a:rPr lang="en-US" sz="2400" dirty="0" smtClean="0">
                <a:latin typeface="Lucida Console"/>
                <a:cs typeface="Lucida Console"/>
              </a:rPr>
              <a:t> = 3</a:t>
            </a:r>
          </a:p>
          <a:p>
            <a:r>
              <a:rPr lang="en-US" sz="2400" dirty="0" smtClean="0"/>
              <a:t>Can be done “dynamically”</a:t>
            </a:r>
          </a:p>
          <a:p>
            <a:pPr marL="0" indent="0">
              <a:buNone/>
            </a:pPr>
            <a:r>
              <a:rPr lang="en-US" sz="2400" dirty="0" err="1" smtClean="0">
                <a:latin typeface="Lucida Console"/>
                <a:cs typeface="Lucida Console"/>
              </a:rPr>
              <a:t>var</a:t>
            </a:r>
            <a:r>
              <a:rPr lang="en-US" sz="2400" dirty="0" smtClean="0">
                <a:latin typeface="Lucida Console"/>
                <a:cs typeface="Lucida Console"/>
              </a:rPr>
              <a:t> x = “{a:1, b:2, c:3}” 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/>
                <a:cs typeface="Lucida Console"/>
              </a:rPr>
              <a:t>// imagine this actually 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/>
                <a:cs typeface="Lucida Console"/>
              </a:rPr>
              <a:t>// comes from a webserver</a:t>
            </a:r>
          </a:p>
          <a:p>
            <a:pPr marL="0" indent="0">
              <a:buNone/>
            </a:pPr>
            <a:r>
              <a:rPr lang="en-US" sz="2400" dirty="0" err="1" smtClean="0">
                <a:latin typeface="Lucida Console"/>
                <a:cs typeface="Lucida Console"/>
              </a:rPr>
              <a:t>var</a:t>
            </a:r>
            <a:r>
              <a:rPr lang="en-US" sz="2400" dirty="0" smtClean="0">
                <a:latin typeface="Lucida Console"/>
                <a:cs typeface="Lucida Console"/>
              </a:rPr>
              <a:t> z = </a:t>
            </a:r>
            <a:r>
              <a:rPr lang="en-US" sz="2400" dirty="0" err="1" smtClean="0">
                <a:latin typeface="Lucida Console"/>
                <a:cs typeface="Lucida Console"/>
              </a:rPr>
              <a:t>eval</a:t>
            </a:r>
            <a:r>
              <a:rPr lang="en-US" sz="2400" dirty="0" smtClean="0">
                <a:latin typeface="Lucida Console"/>
                <a:cs typeface="Lucida Console"/>
              </a:rPr>
              <a:t>(‘(‘+x+’)’)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/>
                <a:cs typeface="Lucida Console"/>
              </a:rPr>
              <a:t>assert(</a:t>
            </a:r>
            <a:r>
              <a:rPr lang="en-US" sz="2400" dirty="0" err="1" smtClean="0">
                <a:latin typeface="Lucida Console"/>
                <a:cs typeface="Lucida Console"/>
              </a:rPr>
              <a:t>z.a</a:t>
            </a:r>
            <a:r>
              <a:rPr lang="en-US" sz="2400" dirty="0" smtClean="0">
                <a:latin typeface="Lucida Console"/>
                <a:cs typeface="Lucida Console"/>
              </a:rPr>
              <a:t> == 1)</a:t>
            </a:r>
          </a:p>
        </p:txBody>
      </p:sp>
    </p:spTree>
    <p:extLst>
      <p:ext uri="{BB962C8B-B14F-4D97-AF65-F5344CB8AC3E}">
        <p14:creationId xmlns:p14="http://schemas.microsoft.com/office/powerpoint/2010/main" val="11891325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 Order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399" y="304800"/>
            <a:ext cx="9316016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385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77800"/>
            <a:ext cx="84455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889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681" b="15413"/>
          <a:stretch/>
        </p:blipFill>
        <p:spPr>
          <a:xfrm>
            <a:off x="2146300" y="389617"/>
            <a:ext cx="4845502" cy="541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9321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796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two-way transmission of requests and responses</a:t>
            </a:r>
          </a:p>
          <a:p>
            <a:r>
              <a:rPr lang="en-US" dirty="0" smtClean="0"/>
              <a:t>layered </a:t>
            </a:r>
            <a:r>
              <a:rPr lang="en-US" dirty="0"/>
              <a:t>over TCP</a:t>
            </a:r>
          </a:p>
          <a:p>
            <a:r>
              <a:rPr lang="en-US" dirty="0" smtClean="0"/>
              <a:t>essentially </a:t>
            </a:r>
            <a:r>
              <a:rPr lang="en-US" dirty="0"/>
              <a:t>stateless (but. . . )</a:t>
            </a:r>
          </a:p>
          <a:p>
            <a:r>
              <a:rPr lang="en-US" dirty="0" smtClean="0"/>
              <a:t>standard </a:t>
            </a:r>
            <a:r>
              <a:rPr lang="en-US" dirty="0"/>
              <a:t>extensions for security</a:t>
            </a:r>
          </a:p>
        </p:txBody>
      </p:sp>
    </p:spTree>
    <p:extLst>
      <p:ext uri="{BB962C8B-B14F-4D97-AF65-F5344CB8AC3E}">
        <p14:creationId xmlns:p14="http://schemas.microsoft.com/office/powerpoint/2010/main" val="2209934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“Verbs”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GET </a:t>
            </a:r>
            <a:r>
              <a:rPr lang="en-US" dirty="0" err="1"/>
              <a:t>uri</a:t>
            </a:r>
            <a:endParaRPr lang="en-US" dirty="0"/>
          </a:p>
          <a:p>
            <a:pPr lvl="1"/>
            <a:r>
              <a:rPr lang="en-US" dirty="0"/>
              <a:t>read a document; should be “safe”</a:t>
            </a:r>
          </a:p>
          <a:p>
            <a:r>
              <a:rPr lang="en-US" dirty="0" smtClean="0"/>
              <a:t>PUT </a:t>
            </a:r>
            <a:r>
              <a:rPr lang="en-US" dirty="0" err="1"/>
              <a:t>uri</a:t>
            </a:r>
            <a:r>
              <a:rPr lang="en-US" dirty="0"/>
              <a:t>, data</a:t>
            </a:r>
          </a:p>
          <a:p>
            <a:pPr lvl="1"/>
            <a:r>
              <a:rPr lang="en-US" dirty="0"/>
              <a:t>create or modify a resource; should be idempotent</a:t>
            </a:r>
          </a:p>
          <a:p>
            <a:r>
              <a:rPr lang="en-US" dirty="0" smtClean="0"/>
              <a:t>POST </a:t>
            </a:r>
            <a:r>
              <a:rPr lang="en-US" dirty="0" err="1"/>
              <a:t>uri</a:t>
            </a:r>
            <a:r>
              <a:rPr lang="en-US" dirty="0"/>
              <a:t>, data</a:t>
            </a:r>
          </a:p>
          <a:p>
            <a:pPr lvl="1"/>
            <a:r>
              <a:rPr lang="en-US" dirty="0"/>
              <a:t>create a subordinate resource</a:t>
            </a:r>
          </a:p>
          <a:p>
            <a:r>
              <a:rPr lang="en-US" dirty="0" smtClean="0"/>
              <a:t>DELETE </a:t>
            </a:r>
            <a:r>
              <a:rPr lang="en-US" dirty="0" err="1"/>
              <a:t>uri</a:t>
            </a:r>
            <a:endParaRPr lang="en-US" dirty="0"/>
          </a:p>
          <a:p>
            <a:pPr lvl="1"/>
            <a:r>
              <a:rPr lang="en-US" dirty="0"/>
              <a:t>delete a resource; should be idempotent</a:t>
            </a:r>
          </a:p>
          <a:p>
            <a:r>
              <a:rPr lang="en-US" dirty="0"/>
              <a:t>(also HEAD, TRACE, OPTIONS, </a:t>
            </a:r>
            <a:r>
              <a:rPr lang="en-US" dirty="0" smtClean="0"/>
              <a:t>CONNECT and now PATCH)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020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uniform resource identifier (URI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uniform </a:t>
            </a:r>
            <a:r>
              <a:rPr lang="en-US" dirty="0"/>
              <a:t>resource locator (URL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uniform </a:t>
            </a:r>
            <a:r>
              <a:rPr lang="en-US" dirty="0"/>
              <a:t>resource name (URN)</a:t>
            </a:r>
          </a:p>
          <a:p>
            <a:r>
              <a:rPr lang="en-US" dirty="0"/>
              <a:t>For a large class of schemes, the syntax is</a:t>
            </a:r>
          </a:p>
          <a:p>
            <a:pPr lvl="1"/>
            <a:r>
              <a:rPr lang="en-US" dirty="0"/>
              <a:t>&lt;</a:t>
            </a:r>
            <a:r>
              <a:rPr lang="en-US" dirty="0" smtClean="0"/>
              <a:t>scheme&gt;:</a:t>
            </a:r>
            <a:r>
              <a:rPr lang="en-US" dirty="0"/>
              <a:t>/</a:t>
            </a:r>
            <a:r>
              <a:rPr lang="en-US" dirty="0" smtClean="0"/>
              <a:t>/</a:t>
            </a:r>
            <a:r>
              <a:rPr lang="en-US" dirty="0"/>
              <a:t>&lt;</a:t>
            </a:r>
            <a:r>
              <a:rPr lang="en-US" dirty="0" smtClean="0"/>
              <a:t>authority&gt;&lt;path&gt;?</a:t>
            </a:r>
            <a:r>
              <a:rPr lang="en-US" dirty="0"/>
              <a:t>&lt;</a:t>
            </a:r>
            <a:r>
              <a:rPr lang="en-US" dirty="0" smtClean="0"/>
              <a:t>query&gt;</a:t>
            </a:r>
            <a:endParaRPr lang="en-US" dirty="0"/>
          </a:p>
          <a:p>
            <a:r>
              <a:rPr lang="en-US" dirty="0"/>
              <a:t>The classical view is that URIs are partitioned into URLs (which describe </a:t>
            </a:r>
            <a:r>
              <a:rPr lang="en-US" dirty="0" smtClean="0"/>
              <a:t>a primary </a:t>
            </a:r>
            <a:r>
              <a:rPr lang="en-US" dirty="0"/>
              <a:t>access mechanism, </a:t>
            </a:r>
            <a:r>
              <a:rPr lang="en-US" dirty="0" err="1"/>
              <a:t>eg</a:t>
            </a:r>
            <a:r>
              <a:rPr lang="en-US" dirty="0"/>
              <a:t> http</a:t>
            </a:r>
            <a:r>
              <a:rPr lang="en-US" dirty="0" smtClean="0"/>
              <a:t>:// </a:t>
            </a:r>
            <a:r>
              <a:rPr lang="en-US" dirty="0"/>
              <a:t>and URNs (which do not, 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dirty="0" err="1" smtClean="0"/>
              <a:t>isbn</a:t>
            </a:r>
            <a:r>
              <a:rPr lang="en-US" dirty="0" smtClean="0"/>
              <a:t>:)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need a separate resolver).</a:t>
            </a:r>
          </a:p>
          <a:p>
            <a:r>
              <a:rPr lang="en-US" dirty="0"/>
              <a:t>The contemporary view is that URIs may define subspaces; http: is </a:t>
            </a:r>
            <a:r>
              <a:rPr lang="en-US"/>
              <a:t>a </a:t>
            </a:r>
            <a:r>
              <a:rPr lang="en-US" smtClean="0"/>
              <a:t>URI scheme</a:t>
            </a:r>
            <a:r>
              <a:rPr lang="en-US" dirty="0"/>
              <a:t>, and </a:t>
            </a:r>
            <a:r>
              <a:rPr lang="en-US" dirty="0" err="1"/>
              <a:t>urn:isbn</a:t>
            </a:r>
            <a:r>
              <a:rPr lang="en-US" dirty="0"/>
              <a:t>: is a URN namespace. ‘URL’ is </a:t>
            </a:r>
            <a:r>
              <a:rPr lang="en-US" dirty="0" smtClean="0"/>
              <a:t>somewhat deprecated.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161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71600"/>
            <a:ext cx="5080000" cy="4025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066800"/>
            <a:ext cx="36068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61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is a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Also characterized as an Architectural Style (aka an architecture design pattern)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54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Roy Fielding, a principal author of </a:t>
            </a:r>
            <a:r>
              <a:rPr lang="en-US" dirty="0" smtClean="0"/>
              <a:t>HTTP 1.1</a:t>
            </a:r>
          </a:p>
          <a:p>
            <a:r>
              <a:rPr lang="en-US" dirty="0" smtClean="0"/>
              <a:t>PhD </a:t>
            </a:r>
            <a:r>
              <a:rPr lang="en-US" dirty="0"/>
              <a:t>thesis </a:t>
            </a:r>
            <a:r>
              <a:rPr lang="en-US" i="1" dirty="0"/>
              <a:t>Architectural Styles and the Design of Network-based </a:t>
            </a:r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ubsequent </a:t>
            </a:r>
            <a:r>
              <a:rPr lang="en-US" dirty="0"/>
              <a:t>article </a:t>
            </a:r>
            <a:r>
              <a:rPr lang="en-US" i="1" dirty="0"/>
              <a:t>Principled Design of the Modern Web Architecture </a:t>
            </a:r>
            <a:r>
              <a:rPr lang="en-US" dirty="0"/>
              <a:t>(ACM TOIT 2:2, 2002) </a:t>
            </a:r>
          </a:p>
          <a:p>
            <a:r>
              <a:rPr lang="en-US" dirty="0" smtClean="0"/>
              <a:t>Richardson </a:t>
            </a:r>
            <a:r>
              <a:rPr lang="en-US" dirty="0"/>
              <a:t>&amp; Ruby, </a:t>
            </a:r>
            <a:r>
              <a:rPr lang="en-US" i="1" dirty="0" err="1"/>
              <a:t>RESTful</a:t>
            </a:r>
            <a:r>
              <a:rPr lang="en-US" i="1" dirty="0"/>
              <a:t> Web </a:t>
            </a:r>
            <a:r>
              <a:rPr lang="en-US" i="1" dirty="0" smtClean="0"/>
              <a:t>Services </a:t>
            </a:r>
            <a:r>
              <a:rPr lang="en-US" dirty="0" smtClean="0"/>
              <a:t>architectural </a:t>
            </a:r>
            <a:r>
              <a:rPr lang="en-US" dirty="0"/>
              <a:t>patterns of the web </a:t>
            </a:r>
          </a:p>
          <a:p>
            <a:r>
              <a:rPr lang="en-US" i="1" dirty="0"/>
              <a:t>Software Architectures </a:t>
            </a:r>
            <a:r>
              <a:rPr lang="en-US" dirty="0"/>
              <a:t>(2000</a:t>
            </a:r>
            <a:r>
              <a:rPr lang="en-US" dirty="0" smtClean="0"/>
              <a:t>) more </a:t>
            </a:r>
            <a:r>
              <a:rPr lang="en-US" dirty="0"/>
              <a:t>about evaluation than a cookbook </a:t>
            </a:r>
          </a:p>
          <a:p>
            <a:r>
              <a:rPr lang="en-US" dirty="0"/>
              <a:t>T</a:t>
            </a:r>
            <a:r>
              <a:rPr lang="en-US" dirty="0" smtClean="0"/>
              <a:t>aking </a:t>
            </a:r>
            <a:r>
              <a:rPr lang="en-US" dirty="0"/>
              <a:t>HTTP seriously as a distributed computing protocol: fixed few verbs, emphasis on the nouns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789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1988</Words>
  <Application>Microsoft Macintosh PowerPoint</Application>
  <PresentationFormat>On-screen Show (4:3)</PresentationFormat>
  <Paragraphs>270</Paragraphs>
  <Slides>36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Understanding HTTP  and REST</vt:lpstr>
      <vt:lpstr>World Wide Web</vt:lpstr>
      <vt:lpstr>Evolving Web</vt:lpstr>
      <vt:lpstr>HTTP</vt:lpstr>
      <vt:lpstr>HTTP “Verbs”</vt:lpstr>
      <vt:lpstr>UR*</vt:lpstr>
      <vt:lpstr>Design Patterns</vt:lpstr>
      <vt:lpstr>REST is a design pattern</vt:lpstr>
      <vt:lpstr>REST</vt:lpstr>
      <vt:lpstr>Client Server (CS)</vt:lpstr>
      <vt:lpstr>Replicated Repository (RR) and Caching ($)</vt:lpstr>
      <vt:lpstr>Stateless (S)</vt:lpstr>
      <vt:lpstr>Layered Systems</vt:lpstr>
      <vt:lpstr>Uniform Interface</vt:lpstr>
      <vt:lpstr>Virtual Machine (VM) and Code-on-Demand (COD)</vt:lpstr>
      <vt:lpstr>REST Derivation from Style Constraint</vt:lpstr>
      <vt:lpstr>Principles of REST Architecture</vt:lpstr>
      <vt:lpstr>Resources and Uniform Interface</vt:lpstr>
      <vt:lpstr>Representation</vt:lpstr>
      <vt:lpstr>Stateless Interaction</vt:lpstr>
      <vt:lpstr>Uniform Interface</vt:lpstr>
      <vt:lpstr>REST Architecture</vt:lpstr>
      <vt:lpstr>Resource Oriented Architecture</vt:lpstr>
      <vt:lpstr>PUT vs POST</vt:lpstr>
      <vt:lpstr>Resource Representations and States</vt:lpstr>
      <vt:lpstr>Hypertext as the Engine of Application State</vt:lpstr>
      <vt:lpstr>REST description</vt:lpstr>
      <vt:lpstr>Async</vt:lpstr>
      <vt:lpstr>URI Design</vt:lpstr>
      <vt:lpstr>REST Standards</vt:lpstr>
      <vt:lpstr>Quick look at the Sample Service</vt:lpstr>
      <vt:lpstr>JSON</vt:lpstr>
      <vt:lpstr>Create an Order</vt:lpstr>
      <vt:lpstr>PowerPoint Presentation</vt:lpstr>
      <vt:lpstr>PowerPoint Presentation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227</cp:revision>
  <cp:lastPrinted>2012-12-18T09:23:16Z</cp:lastPrinted>
  <dcterms:created xsi:type="dcterms:W3CDTF">2012-03-07T10:41:54Z</dcterms:created>
  <dcterms:modified xsi:type="dcterms:W3CDTF">2014-11-21T09:01:21Z</dcterms:modified>
</cp:coreProperties>
</file>