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85" r:id="rId3"/>
    <p:sldId id="284" r:id="rId4"/>
    <p:sldId id="286" r:id="rId5"/>
    <p:sldId id="287" r:id="rId6"/>
    <p:sldId id="288" r:id="rId7"/>
    <p:sldId id="289" r:id="rId8"/>
    <p:sldId id="290" r:id="rId9"/>
    <p:sldId id="293" r:id="rId10"/>
    <p:sldId id="294" r:id="rId11"/>
    <p:sldId id="295" r:id="rId12"/>
    <p:sldId id="291" r:id="rId13"/>
    <p:sldId id="296" r:id="rId14"/>
    <p:sldId id="297" r:id="rId15"/>
    <p:sldId id="298" r:id="rId16"/>
    <p:sldId id="302" r:id="rId17"/>
    <p:sldId id="303" r:id="rId18"/>
    <p:sldId id="304" r:id="rId19"/>
    <p:sldId id="299" r:id="rId20"/>
    <p:sldId id="300" r:id="rId21"/>
    <p:sldId id="305" r:id="rId22"/>
    <p:sldId id="259" r:id="rId23"/>
    <p:sldId id="260" r:id="rId24"/>
    <p:sldId id="261" r:id="rId25"/>
    <p:sldId id="262" r:id="rId26"/>
    <p:sldId id="263" r:id="rId27"/>
    <p:sldId id="264" r:id="rId28"/>
    <p:sldId id="276" r:id="rId29"/>
    <p:sldId id="277" r:id="rId30"/>
    <p:sldId id="278" r:id="rId31"/>
    <p:sldId id="279" r:id="rId32"/>
    <p:sldId id="280" r:id="rId33"/>
    <p:sldId id="282" r:id="rId34"/>
    <p:sldId id="306" r:id="rId35"/>
    <p:sldId id="307" r:id="rId36"/>
    <p:sldId id="28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19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sto M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sto MT"/>
              </a:defRPr>
            </a:lvl1pPr>
          </a:lstStyle>
          <a:p>
            <a:fld id="{7307762F-A706-E543-A832-3C298AA3103F}" type="datetimeFigureOut">
              <a:rPr lang="en-US" smtClean="0"/>
              <a:pPr/>
              <a:t>11/21/14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sto M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sto MT"/>
              </a:defRPr>
            </a:lvl1pPr>
          </a:lstStyle>
          <a:p>
            <a:fld id="{BC39F3E1-B436-EB4D-8332-DAA0486A7B2B}" type="slidenum">
              <a:rPr lang="en-US" smtClean="0"/>
              <a:pPr/>
              <a:t>‹#›</a:t>
            </a:fld>
            <a:endParaRPr lang="en-US" dirty="0"/>
          </a:p>
        </p:txBody>
      </p:sp>
    </p:spTree>
    <p:extLst>
      <p:ext uri="{BB962C8B-B14F-4D97-AF65-F5344CB8AC3E}">
        <p14:creationId xmlns:p14="http://schemas.microsoft.com/office/powerpoint/2010/main" val="33340965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alisto MT"/>
        <a:ea typeface="+mn-ea"/>
        <a:cs typeface="+mn-cs"/>
      </a:defRPr>
    </a:lvl1pPr>
    <a:lvl2pPr marL="457200" algn="l" defTabSz="457200" rtl="0" eaLnBrk="1" latinLnBrk="0" hangingPunct="1">
      <a:defRPr sz="1200" kern="1200">
        <a:solidFill>
          <a:schemeClr val="tx1"/>
        </a:solidFill>
        <a:latin typeface="Calisto MT"/>
        <a:ea typeface="+mn-ea"/>
        <a:cs typeface="+mn-cs"/>
      </a:defRPr>
    </a:lvl2pPr>
    <a:lvl3pPr marL="914400" algn="l" defTabSz="457200" rtl="0" eaLnBrk="1" latinLnBrk="0" hangingPunct="1">
      <a:defRPr sz="1200" kern="1200">
        <a:solidFill>
          <a:schemeClr val="tx1"/>
        </a:solidFill>
        <a:latin typeface="Calisto MT"/>
        <a:ea typeface="+mn-ea"/>
        <a:cs typeface="+mn-cs"/>
      </a:defRPr>
    </a:lvl3pPr>
    <a:lvl4pPr marL="1371600" algn="l" defTabSz="457200" rtl="0" eaLnBrk="1" latinLnBrk="0" hangingPunct="1">
      <a:defRPr sz="1200" kern="1200">
        <a:solidFill>
          <a:schemeClr val="tx1"/>
        </a:solidFill>
        <a:latin typeface="Calisto MT"/>
        <a:ea typeface="+mn-ea"/>
        <a:cs typeface="+mn-cs"/>
      </a:defRPr>
    </a:lvl4pPr>
    <a:lvl5pPr marL="1828800" algn="l" defTabSz="457200" rtl="0" eaLnBrk="1" latinLnBrk="0" hangingPunct="1">
      <a:defRPr sz="1200" kern="1200">
        <a:solidFill>
          <a:schemeClr val="tx1"/>
        </a:solidFill>
        <a:latin typeface="Calisto M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F9A4FF3E-1275-6442-AA23-CA74D7026458}" type="slidenum">
              <a:rPr lang="en-US" sz="1000" b="0">
                <a:solidFill>
                  <a:srgbClr val="7089F4"/>
                </a:solidFill>
              </a:rPr>
              <a:pPr/>
              <a:t>9</a:t>
            </a:fld>
            <a:endParaRPr lang="en-GB" sz="1000" b="0">
              <a:solidFill>
                <a:srgbClr val="7089F4"/>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91D3D41-5661-A04C-B8EC-9E88F0113432}" type="slidenum">
              <a:rPr lang="en-US" sz="1000" b="0">
                <a:solidFill>
                  <a:srgbClr val="7089F4"/>
                </a:solidFill>
              </a:rPr>
              <a:pPr/>
              <a:t>25</a:t>
            </a:fld>
            <a:endParaRPr lang="en-GB" sz="1000" b="0">
              <a:solidFill>
                <a:srgbClr val="7089F4"/>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61EF1E-6FA0-2E4D-BB6B-F352310D379B}" type="slidenum">
              <a:rPr lang="en-US" sz="1000" b="0">
                <a:solidFill>
                  <a:srgbClr val="7089F4"/>
                </a:solidFill>
              </a:rPr>
              <a:pPr/>
              <a:t>26</a:t>
            </a:fld>
            <a:endParaRPr lang="en-GB" sz="1000" b="0">
              <a:solidFill>
                <a:srgbClr val="7089F4"/>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1382864-C9B0-6747-BBA2-52CC4C461BEE}" type="slidenum">
              <a:rPr lang="en-US" sz="1000" b="0">
                <a:solidFill>
                  <a:srgbClr val="7089F4"/>
                </a:solidFill>
              </a:rPr>
              <a:pPr/>
              <a:t>27</a:t>
            </a:fld>
            <a:endParaRPr lang="en-GB" sz="1000" b="0">
              <a:solidFill>
                <a:srgbClr val="7089F4"/>
              </a:solidFill>
            </a:endParaRPr>
          </a:p>
        </p:txBody>
      </p:sp>
      <p:sp>
        <p:nvSpPr>
          <p:cNvPr id="56323" name="Rectangle 2"/>
          <p:cNvSpPr>
            <a:spLocks noGrp="1" noRot="1" noChangeAspect="1" noChangeArrowheads="1" noTextEdit="1"/>
          </p:cNvSpPr>
          <p:nvPr>
            <p:ph type="sldImg"/>
          </p:nvPr>
        </p:nvSpPr>
        <p:spPr>
          <a:xfrm>
            <a:off x="1144588" y="695325"/>
            <a:ext cx="4567237" cy="3427413"/>
          </a:xfrm>
          <a:ln/>
        </p:spPr>
      </p:sp>
      <p:sp>
        <p:nvSpPr>
          <p:cNvPr id="56324" name="Rectangle 3"/>
          <p:cNvSpPr>
            <a:spLocks noGrp="1" noChangeArrowheads="1"/>
          </p:cNvSpPr>
          <p:nvPr>
            <p:ph type="body" idx="1"/>
          </p:nvPr>
        </p:nvSpPr>
        <p:spPr>
          <a:xfrm>
            <a:off x="686112" y="4343400"/>
            <a:ext cx="548422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defTabSz="449702"/>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2413580A-9E2C-C944-AB8C-2710AEEF6C1C}" type="slidenum">
              <a:rPr lang="en-US" sz="1000" b="0">
                <a:solidFill>
                  <a:srgbClr val="7089F4"/>
                </a:solidFill>
              </a:rPr>
              <a:pPr/>
              <a:t>28</a:t>
            </a:fld>
            <a:endParaRPr lang="en-GB" sz="1000" b="0">
              <a:solidFill>
                <a:srgbClr val="7089F4"/>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2CD1247-3C66-F94B-909C-69A73ACB5870}" type="slidenum">
              <a:rPr lang="en-US" sz="1000" b="0">
                <a:solidFill>
                  <a:srgbClr val="7089F4"/>
                </a:solidFill>
              </a:rPr>
              <a:pPr/>
              <a:t>29</a:t>
            </a:fld>
            <a:endParaRPr lang="en-GB" sz="1000" b="0">
              <a:solidFill>
                <a:srgbClr val="7089F4"/>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380BE4F-87E0-BA4C-9BE4-B0FAEBDC9034}" type="slidenum">
              <a:rPr lang="en-US" sz="1000" b="0">
                <a:solidFill>
                  <a:srgbClr val="7089F4"/>
                </a:solidFill>
              </a:rPr>
              <a:pPr/>
              <a:t>30</a:t>
            </a:fld>
            <a:endParaRPr lang="en-GB" sz="1000" b="0">
              <a:solidFill>
                <a:srgbClr val="7089F4"/>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C19AF4-C020-0B48-93ED-B2F646A909A6}" type="slidenum">
              <a:rPr lang="en-US" sz="1000" b="0">
                <a:solidFill>
                  <a:srgbClr val="7089F4"/>
                </a:solidFill>
              </a:rPr>
              <a:pPr/>
              <a:t>31</a:t>
            </a:fld>
            <a:endParaRPr lang="en-GB" sz="1000" b="0">
              <a:solidFill>
                <a:srgbClr val="7089F4"/>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AED7D667-8ADE-DF4A-91B6-57DAF15024C1}" type="slidenum">
              <a:rPr lang="en-US" sz="1000" b="0">
                <a:solidFill>
                  <a:srgbClr val="7089F4"/>
                </a:solidFill>
              </a:rPr>
              <a:pPr/>
              <a:t>32</a:t>
            </a:fld>
            <a:endParaRPr lang="en-GB" sz="1000" b="0">
              <a:solidFill>
                <a:srgbClr val="7089F4"/>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67DB198-E012-6843-9F9C-E7A84C009A1E}" type="slidenum">
              <a:rPr lang="en-US" sz="1000" b="0">
                <a:solidFill>
                  <a:srgbClr val="7089F4"/>
                </a:solidFill>
              </a:rPr>
              <a:pPr/>
              <a:t>10</a:t>
            </a:fld>
            <a:endParaRPr lang="en-GB" sz="1000" b="0">
              <a:solidFill>
                <a:srgbClr val="7089F4"/>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C7A9B831-BD62-D544-8417-87F4D6C20942}" type="slidenum">
              <a:rPr lang="en-US" sz="1000" b="0">
                <a:solidFill>
                  <a:srgbClr val="7089F4"/>
                </a:solidFill>
              </a:rPr>
              <a:pPr/>
              <a:t>13</a:t>
            </a:fld>
            <a:endParaRPr lang="en-GB" sz="1000" b="0">
              <a:solidFill>
                <a:srgbClr val="7089F4"/>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1E1D9958-F4A0-AF49-B1C0-26B2867E3F8A}" type="slidenum">
              <a:rPr lang="en-US" sz="1000" b="0">
                <a:solidFill>
                  <a:srgbClr val="7089F4"/>
                </a:solidFill>
              </a:rPr>
              <a:pPr/>
              <a:t>14</a:t>
            </a:fld>
            <a:endParaRPr lang="en-GB" sz="1000" b="0">
              <a:solidFill>
                <a:srgbClr val="7089F4"/>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C942CC-F825-4F24-8987-2AF431D89ED6}" type="datetime1">
              <a:rPr lang="en-US" smtClean="0"/>
              <a:t>11/21/14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716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F1C20A4-6A26-4F49-AE25-0E288718C5F1}" type="slidenum">
              <a:rPr lang="en-US" sz="1000" b="0">
                <a:solidFill>
                  <a:srgbClr val="7089F4"/>
                </a:solidFill>
              </a:rPr>
              <a:pPr/>
              <a:t>19</a:t>
            </a:fld>
            <a:endParaRPr lang="en-GB" sz="1000" b="0">
              <a:solidFill>
                <a:srgbClr val="7089F4"/>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4B67697-E56D-FC4E-843D-B766D6EA64B4}" type="slidenum">
              <a:rPr lang="en-US" sz="1000" b="0">
                <a:solidFill>
                  <a:srgbClr val="7089F4"/>
                </a:solidFill>
              </a:rPr>
              <a:pPr/>
              <a:t>22</a:t>
            </a:fld>
            <a:endParaRPr lang="en-GB" sz="1000" b="0">
              <a:solidFill>
                <a:srgbClr val="7089F4"/>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872B1FDF-5705-7A43-8BC5-FF6CB366BB13}" type="slidenum">
              <a:rPr lang="en-US" sz="1000" b="0">
                <a:solidFill>
                  <a:srgbClr val="7089F4"/>
                </a:solidFill>
              </a:rPr>
              <a:pPr/>
              <a:t>23</a:t>
            </a:fld>
            <a:endParaRPr lang="en-GB" sz="1000" b="0">
              <a:solidFill>
                <a:srgbClr val="7089F4"/>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0B5E6C2B-1AA2-4043-AD60-898AF098BDE5}" type="slidenum">
              <a:rPr lang="en-US" sz="1000" b="0">
                <a:solidFill>
                  <a:srgbClr val="7089F4"/>
                </a:solidFill>
              </a:rPr>
              <a:pPr/>
              <a:t>24</a:t>
            </a:fld>
            <a:endParaRPr lang="en-GB" sz="1000" b="0">
              <a:solidFill>
                <a:srgbClr val="7089F4"/>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964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9414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620185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264765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91204" y="2084172"/>
            <a:ext cx="6050868" cy="4482760"/>
          </a:xfrm>
        </p:spPr>
        <p:txBody>
          <a:bodyPr lIns="150602" tIns="120481" rIns="150602" bIns="120481">
            <a:noAutofit/>
          </a:bodyPr>
          <a:lstStyle>
            <a:lvl1pPr>
              <a:defRPr sz="3000"/>
            </a:lvl1pPr>
            <a:lvl2pPr>
              <a:defRPr sz="2300"/>
            </a:lvl2pPr>
            <a:lvl3pPr>
              <a:defRPr sz="2000"/>
            </a:lvl3pPr>
            <a:lvl4pPr>
              <a:defRPr sz="16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01929" y="2084172"/>
            <a:ext cx="2016956" cy="4482760"/>
          </a:xfrm>
        </p:spPr>
        <p:txBody>
          <a:bodyPr lIns="150602" tIns="120481" rIns="150602" bIns="120481">
            <a:noAutofit/>
          </a:bodyPr>
          <a:lstStyle>
            <a:lvl1pPr algn="l" defTabSz="752816" rtl="0" eaLnBrk="1" latinLnBrk="0" hangingPunct="1">
              <a:spcBef>
                <a:spcPct val="0"/>
              </a:spcBef>
              <a:buNone/>
              <a:defRPr lang="en-US" sz="2000" kern="1200" dirty="0" smtClean="0">
                <a:gradFill>
                  <a:gsLst>
                    <a:gs pos="0">
                      <a:srgbClr val="505050"/>
                    </a:gs>
                    <a:gs pos="100000">
                      <a:srgbClr val="505050"/>
                    </a:gs>
                  </a:gsLst>
                  <a:lin ang="5400000" scaled="0"/>
                </a:gradFill>
                <a:latin typeface="+mn-lt"/>
                <a:ea typeface="+mj-ea"/>
                <a:cs typeface="+mj-cs"/>
              </a:defRPr>
            </a:lvl1pPr>
            <a:lvl2pPr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204"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407"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9049" indent="0" algn="l" defTabSz="75281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018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25469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55990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40477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1502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9481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1467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60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380105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hyperlink" Target="http://creativecommons.org/licenses/by-sa/3.0/" TargetMode="Externa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75635"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a:spLocks noChangeArrowheads="1"/>
          </p:cNvSpPr>
          <p:nvPr userDrawn="1"/>
        </p:nvSpPr>
        <p:spPr bwMode="auto">
          <a:xfrm>
            <a:off x="1046163" y="6092834"/>
            <a:ext cx="65955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9pPr>
          </a:lstStyle>
          <a:p>
            <a:pPr algn="l" eaLnBrk="1" hangingPunct="1">
              <a:defRPr/>
            </a:pPr>
            <a:r>
              <a:rPr lang="en-US" sz="1000" dirty="0" smtClean="0">
                <a:latin typeface="Calisto MT"/>
              </a:rPr>
              <a:t>© Paul Fremantle 2012.  Portions © Jeremy Gibbons 2010, © WSO2 2005-2012 used with permission of the author(s).</a:t>
            </a:r>
          </a:p>
          <a:p>
            <a:pPr algn="l" eaLnBrk="1" hangingPunct="1">
              <a:defRPr/>
            </a:pPr>
            <a:r>
              <a:rPr lang="en-US" sz="1000" dirty="0" smtClean="0">
                <a:latin typeface="Calisto MT"/>
              </a:rPr>
              <a:t>Licensed under the Creative Commons 3.0 BY-SA (Attribution-</a:t>
            </a:r>
            <a:r>
              <a:rPr lang="en-US" sz="1000" dirty="0" err="1" smtClean="0">
                <a:latin typeface="Calisto MT"/>
              </a:rPr>
              <a:t>Sharealike</a:t>
            </a:r>
            <a:r>
              <a:rPr lang="en-US" sz="1000" dirty="0" smtClean="0">
                <a:latin typeface="Calisto MT"/>
              </a:rPr>
              <a:t>) license.</a:t>
            </a:r>
          </a:p>
          <a:p>
            <a:pPr algn="l" eaLnBrk="1" hangingPunct="1">
              <a:defRPr/>
            </a:pPr>
            <a:r>
              <a:rPr lang="en-US" sz="1000" dirty="0" smtClean="0">
                <a:latin typeface="Calisto MT"/>
              </a:rPr>
              <a:t>See </a:t>
            </a:r>
            <a:r>
              <a:rPr lang="en-US" sz="1000" dirty="0" smtClean="0">
                <a:latin typeface="Calisto MT"/>
                <a:hlinkClick r:id="rId15"/>
              </a:rPr>
              <a:t>http://creativecommons.org/licenses/by-sa/3.0/</a:t>
            </a:r>
            <a:r>
              <a:rPr lang="en-US" sz="1000" dirty="0" smtClean="0">
                <a:latin typeface="Calisto MT"/>
              </a:rPr>
              <a:t> </a:t>
            </a:r>
          </a:p>
          <a:p>
            <a:pPr algn="l" eaLnBrk="1" hangingPunct="1">
              <a:defRPr/>
            </a:pPr>
            <a:endParaRPr lang="en-US" sz="1000" dirty="0" smtClean="0">
              <a:latin typeface="Calisto MT"/>
            </a:endParaRPr>
          </a:p>
        </p:txBody>
      </p:sp>
      <p:pic>
        <p:nvPicPr>
          <p:cNvPr id="24" name="Picture 2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20764" y="6254746"/>
            <a:ext cx="725399" cy="2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43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Calisto M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sto M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sto M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sto M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cap-twelve-years-later-how-the-rules-have-chang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reo.me/TLnyW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no-reliable-messag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Server-sent_events/EventSour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Qualities of Service</a:t>
            </a:r>
            <a:endParaRPr lang="en-US" dirty="0"/>
          </a:p>
        </p:txBody>
      </p:sp>
      <p:sp>
        <p:nvSpPr>
          <p:cNvPr id="5" name="Subtitle 4"/>
          <p:cNvSpPr>
            <a:spLocks noGrp="1"/>
          </p:cNvSpPr>
          <p:nvPr>
            <p:ph type="subTitle" idx="1"/>
          </p:nvPr>
        </p:nvSpPr>
        <p:spPr/>
        <p:txBody>
          <a:bodyPr/>
          <a:lstStyle/>
          <a:p>
            <a:r>
              <a:rPr lang="en-US" dirty="0">
                <a:ea typeface="ヒラギノ角ゴ ProN W3" charset="0"/>
                <a:cs typeface="ヒラギノ角ゴ ProN W3" charset="0"/>
              </a:rPr>
              <a:t>Oxford University </a:t>
            </a:r>
          </a:p>
          <a:p>
            <a:r>
              <a:rPr lang="en-US" dirty="0">
                <a:ea typeface="ヒラギノ角ゴ ProN W3" charset="0"/>
                <a:cs typeface="ヒラギノ角ゴ ProN W3" charset="0"/>
              </a:rPr>
              <a:t>Software Engineering Programme</a:t>
            </a:r>
          </a:p>
          <a:p>
            <a:r>
              <a:rPr lang="en-US">
                <a:ea typeface="ヒラギノ角ゴ ProN W3" charset="0"/>
                <a:cs typeface="ヒラギノ角ゴ ProN W3" charset="0"/>
              </a:rPr>
              <a:t>Dec </a:t>
            </a:r>
            <a:r>
              <a:rPr lang="en-US" smtClean="0">
                <a:ea typeface="ヒラギノ角ゴ ProN W3" charset="0"/>
                <a:cs typeface="ヒラギノ角ゴ ProN W3" charset="0"/>
              </a:rPr>
              <a:t>2014</a:t>
            </a:r>
            <a:endParaRPr lang="en-US">
              <a:ea typeface="ヒラギノ角ゴ ProN W3" charset="0"/>
              <a:cs typeface="ヒラギノ角ゴ ProN W3" charset="0"/>
            </a:endParaRPr>
          </a:p>
          <a:p>
            <a:endParaRPr lang="en-US" dirty="0"/>
          </a:p>
        </p:txBody>
      </p:sp>
    </p:spTree>
    <p:extLst>
      <p:ext uri="{BB962C8B-B14F-4D97-AF65-F5344CB8AC3E}">
        <p14:creationId xmlns:p14="http://schemas.microsoft.com/office/powerpoint/2010/main" val="77518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r>
              <a:rPr lang="en-US" smtClean="0"/>
              <a:t>WS-AT</a:t>
            </a:r>
            <a:endParaRPr lang="en-US"/>
          </a:p>
        </p:txBody>
      </p:sp>
      <p:sp>
        <p:nvSpPr>
          <p:cNvPr id="30726" name="Rectangle 3"/>
          <p:cNvSpPr>
            <a:spLocks noGrp="1" noChangeArrowheads="1"/>
          </p:cNvSpPr>
          <p:nvPr>
            <p:ph type="body" idx="1"/>
          </p:nvPr>
        </p:nvSpPr>
        <p:spPr/>
        <p:txBody>
          <a:bodyPr>
            <a:normAutofit lnSpcReduction="10000"/>
          </a:bodyPr>
          <a:lstStyle/>
          <a:p>
            <a:r>
              <a:rPr lang="en-US" dirty="0" smtClean="0"/>
              <a:t>Relies on WS-Addressing and WS-Coordination</a:t>
            </a:r>
          </a:p>
          <a:p>
            <a:pPr lvl="1"/>
            <a:r>
              <a:rPr lang="en-US" dirty="0" smtClean="0"/>
              <a:t>WS-Coordination is a generalized coordination protocol for multiple parties</a:t>
            </a:r>
          </a:p>
          <a:p>
            <a:pPr lvl="1"/>
            <a:r>
              <a:rPr lang="en-US" dirty="0" smtClean="0"/>
              <a:t>Also used by WS-</a:t>
            </a:r>
            <a:r>
              <a:rPr lang="en-US" dirty="0" err="1" smtClean="0"/>
              <a:t>BusinessActivity</a:t>
            </a:r>
            <a:endParaRPr lang="en-US" dirty="0" smtClean="0"/>
          </a:p>
          <a:p>
            <a:r>
              <a:rPr lang="en-US" dirty="0" smtClean="0"/>
              <a:t>How does WS-AT fit with?</a:t>
            </a:r>
          </a:p>
          <a:p>
            <a:pPr lvl="1"/>
            <a:r>
              <a:rPr lang="en-US" dirty="0" smtClean="0"/>
              <a:t>Loose Coupling</a:t>
            </a:r>
          </a:p>
          <a:p>
            <a:pPr lvl="1"/>
            <a:r>
              <a:rPr lang="en-US" dirty="0" smtClean="0"/>
              <a:t>Service Oriented Architecture</a:t>
            </a:r>
          </a:p>
          <a:p>
            <a:pPr lvl="1"/>
            <a:r>
              <a:rPr lang="en-US" dirty="0" smtClean="0"/>
              <a:t>Asynchronous calling</a:t>
            </a:r>
            <a:endParaRPr lang="en-US" dirty="0"/>
          </a:p>
        </p:txBody>
      </p:sp>
    </p:spTree>
    <p:extLst>
      <p:ext uri="{BB962C8B-B14F-4D97-AF65-F5344CB8AC3E}">
        <p14:creationId xmlns:p14="http://schemas.microsoft.com/office/powerpoint/2010/main" val="321921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 </a:t>
            </a:r>
            <a:br>
              <a:rPr lang="en-US" dirty="0" smtClean="0"/>
            </a:br>
            <a:r>
              <a:rPr lang="en-US" dirty="0" smtClean="0"/>
              <a:t>Brewer’s Theorem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Consistency </a:t>
            </a:r>
          </a:p>
          <a:p>
            <a:pPr lvl="1"/>
            <a:r>
              <a:rPr lang="en-US" dirty="0" smtClean="0"/>
              <a:t>ACID</a:t>
            </a:r>
          </a:p>
          <a:p>
            <a:r>
              <a:rPr lang="en-US" dirty="0" smtClean="0"/>
              <a:t>Availability </a:t>
            </a:r>
          </a:p>
          <a:p>
            <a:pPr lvl="1"/>
            <a:r>
              <a:rPr lang="en-US" dirty="0" smtClean="0"/>
              <a:t>High Available</a:t>
            </a:r>
          </a:p>
          <a:p>
            <a:r>
              <a:rPr lang="en-US" dirty="0" smtClean="0"/>
              <a:t>Partition Tolerance </a:t>
            </a:r>
          </a:p>
          <a:p>
            <a:pPr lvl="1"/>
            <a:r>
              <a:rPr lang="en-US" dirty="0" smtClean="0"/>
              <a:t>Can work at Internet scale across Datacenters</a:t>
            </a:r>
          </a:p>
          <a:p>
            <a:pPr marL="0" indent="0">
              <a:buNone/>
            </a:pPr>
            <a:endParaRPr lang="en-US" dirty="0"/>
          </a:p>
          <a:p>
            <a:pPr marL="0" indent="0">
              <a:buNone/>
            </a:pPr>
            <a:r>
              <a:rPr lang="en-US" dirty="0" smtClean="0"/>
              <a:t>You can only guarantee two of these three</a:t>
            </a:r>
          </a:p>
          <a:p>
            <a:pPr marL="0" indent="0">
              <a:buNone/>
            </a:pPr>
            <a:r>
              <a:rPr lang="en-US" dirty="0" smtClean="0"/>
              <a:t>While this is true, its also misleading.</a:t>
            </a:r>
          </a:p>
          <a:p>
            <a:pPr marL="0" indent="0">
              <a:buNone/>
            </a:pPr>
            <a:r>
              <a:rPr lang="en-US" dirty="0" smtClean="0"/>
              <a:t>Recommend you read </a:t>
            </a:r>
          </a:p>
          <a:p>
            <a:pPr marL="0" indent="0">
              <a:buNone/>
            </a:pPr>
            <a:r>
              <a:rPr lang="en-US" dirty="0" smtClean="0">
                <a:hlinkClick r:id="rId2"/>
              </a:rPr>
              <a:t>http</a:t>
            </a:r>
            <a:r>
              <a:rPr lang="en-US" dirty="0">
                <a:hlinkClick r:id="rId2"/>
              </a:rPr>
              <a:t>://www.infoq.com/articles/cap-twelve-years-later-how-the-rules-have-</a:t>
            </a:r>
            <a:r>
              <a:rPr lang="en-US" dirty="0" smtClean="0">
                <a:hlinkClick r:id="rId2"/>
              </a:rPr>
              <a:t>changed</a:t>
            </a:r>
            <a:r>
              <a:rPr lang="en-US" dirty="0" smtClean="0"/>
              <a:t> by Eric Brewer</a:t>
            </a:r>
          </a:p>
          <a:p>
            <a:pPr marL="457200" lvl="1" indent="0">
              <a:buNone/>
            </a:pPr>
            <a:r>
              <a:rPr lang="en-US" dirty="0"/>
              <a:t>	</a:t>
            </a:r>
          </a:p>
        </p:txBody>
      </p:sp>
    </p:spTree>
    <p:extLst>
      <p:ext uri="{BB962C8B-B14F-4D97-AF65-F5344CB8AC3E}">
        <p14:creationId xmlns:p14="http://schemas.microsoft.com/office/powerpoint/2010/main" val="133389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Eventually Consistent</a:t>
            </a:r>
            <a:endParaRPr lang="en-US" dirty="0"/>
          </a:p>
        </p:txBody>
      </p:sp>
      <p:sp>
        <p:nvSpPr>
          <p:cNvPr id="3" name="Content Placeholder 2"/>
          <p:cNvSpPr>
            <a:spLocks noGrp="1"/>
          </p:cNvSpPr>
          <p:nvPr>
            <p:ph idx="1"/>
          </p:nvPr>
        </p:nvSpPr>
        <p:spPr/>
        <p:txBody>
          <a:bodyPr/>
          <a:lstStyle/>
          <a:p>
            <a:r>
              <a:rPr lang="en-US" dirty="0" smtClean="0"/>
              <a:t>Despite the arguments, </a:t>
            </a:r>
            <a:r>
              <a:rPr lang="en-US" dirty="0" err="1" smtClean="0"/>
              <a:t>etc</a:t>
            </a:r>
            <a:r>
              <a:rPr lang="en-US" dirty="0" smtClean="0"/>
              <a:t> about CAP</a:t>
            </a:r>
          </a:p>
          <a:p>
            <a:r>
              <a:rPr lang="en-US" dirty="0" smtClean="0"/>
              <a:t>Eventually Consistent / </a:t>
            </a:r>
            <a:r>
              <a:rPr lang="en-US" dirty="0" err="1" smtClean="0"/>
              <a:t>NoSQL</a:t>
            </a:r>
            <a:r>
              <a:rPr lang="en-US" dirty="0" smtClean="0"/>
              <a:t> databases are gaining huge mindshare (and a lot of </a:t>
            </a:r>
            <a:r>
              <a:rPr lang="en-US" dirty="0" err="1" smtClean="0"/>
              <a:t>marketshare</a:t>
            </a:r>
            <a:r>
              <a:rPr lang="en-US" dirty="0" smtClean="0"/>
              <a:t> of new greenfield apps too)</a:t>
            </a:r>
          </a:p>
          <a:p>
            <a:pPr lvl="1"/>
            <a:r>
              <a:rPr lang="en-US" dirty="0" smtClean="0"/>
              <a:t>e.g. Cassandra </a:t>
            </a:r>
            <a:r>
              <a:rPr lang="en-US" dirty="0" err="1" smtClean="0"/>
              <a:t>vs</a:t>
            </a:r>
            <a:r>
              <a:rPr lang="en-US" dirty="0" smtClean="0"/>
              <a:t> MySQL w/50Gb</a:t>
            </a:r>
          </a:p>
          <a:p>
            <a:pPr lvl="1"/>
            <a:r>
              <a:rPr lang="en-US" dirty="0" smtClean="0"/>
              <a:t>MySQL r/w 300ms/350ms</a:t>
            </a:r>
          </a:p>
          <a:p>
            <a:pPr lvl="1"/>
            <a:r>
              <a:rPr lang="en-US" dirty="0" smtClean="0"/>
              <a:t>Cassandra r/w 15ms/0.15ms</a:t>
            </a:r>
          </a:p>
          <a:p>
            <a:r>
              <a:rPr lang="en-US" dirty="0" smtClean="0"/>
              <a:t>Also scalability, elasticity, no master</a:t>
            </a:r>
            <a:endParaRPr lang="en-US" dirty="0"/>
          </a:p>
        </p:txBody>
      </p:sp>
    </p:spTree>
    <p:extLst>
      <p:ext uri="{BB962C8B-B14F-4D97-AF65-F5344CB8AC3E}">
        <p14:creationId xmlns:p14="http://schemas.microsoft.com/office/powerpoint/2010/main" val="149453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smtClean="0"/>
              <a:t>WS-BusinessActivity</a:t>
            </a:r>
            <a:endParaRPr lang="en-US"/>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37728" y="1233010"/>
            <a:ext cx="7291596" cy="4749572"/>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61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smtClean="0"/>
              <a:t>WS-BusinessActivity</a:t>
            </a:r>
            <a:endParaRPr lang="en-US"/>
          </a:p>
        </p:txBody>
      </p:sp>
      <p:sp>
        <p:nvSpPr>
          <p:cNvPr id="32774" name="Rectangle 3"/>
          <p:cNvSpPr>
            <a:spLocks noGrp="1" noChangeArrowheads="1"/>
          </p:cNvSpPr>
          <p:nvPr>
            <p:ph type="body" idx="1"/>
          </p:nvPr>
        </p:nvSpPr>
        <p:spPr/>
        <p:txBody>
          <a:bodyPr>
            <a:normAutofit fontScale="92500" lnSpcReduction="20000"/>
          </a:bodyPr>
          <a:lstStyle/>
          <a:p>
            <a:r>
              <a:rPr lang="en-US" smtClean="0"/>
              <a:t>Suitable for long running loosely coupled scenarios</a:t>
            </a:r>
          </a:p>
          <a:p>
            <a:r>
              <a:rPr lang="en-US" smtClean="0"/>
              <a:t>Can use WS-AT to handle system exceptions – WS-BA handles business exceptions</a:t>
            </a:r>
          </a:p>
          <a:p>
            <a:r>
              <a:rPr lang="en-US" smtClean="0"/>
              <a:t>Business logic must support the cancel/compensate logic</a:t>
            </a:r>
          </a:p>
          <a:p>
            <a:r>
              <a:rPr lang="en-US" smtClean="0"/>
              <a:t>Not ACID</a:t>
            </a:r>
          </a:p>
          <a:p>
            <a:pPr lvl="1"/>
            <a:r>
              <a:rPr lang="en-US" smtClean="0"/>
              <a:t>For example, no clear isolation as locks are not held</a:t>
            </a:r>
          </a:p>
          <a:p>
            <a:r>
              <a:rPr lang="en-US" smtClean="0"/>
              <a:t>Can take place even if not all participants are always available</a:t>
            </a:r>
            <a:endParaRPr lang="en-US"/>
          </a:p>
        </p:txBody>
      </p:sp>
    </p:spTree>
    <p:extLst>
      <p:ext uri="{BB962C8B-B14F-4D97-AF65-F5344CB8AC3E}">
        <p14:creationId xmlns:p14="http://schemas.microsoft.com/office/powerpoint/2010/main" val="289046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Transactions</a:t>
            </a:r>
            <a:endParaRPr lang="en-US" dirty="0"/>
          </a:p>
        </p:txBody>
      </p:sp>
      <p:sp>
        <p:nvSpPr>
          <p:cNvPr id="3" name="Content Placeholder 2"/>
          <p:cNvSpPr>
            <a:spLocks noGrp="1"/>
          </p:cNvSpPr>
          <p:nvPr>
            <p:ph idx="1"/>
          </p:nvPr>
        </p:nvSpPr>
        <p:spPr/>
        <p:txBody>
          <a:bodyPr/>
          <a:lstStyle/>
          <a:p>
            <a:r>
              <a:rPr lang="en-US" dirty="0"/>
              <a:t>Transactions</a:t>
            </a:r>
          </a:p>
          <a:p>
            <a:pPr lvl="1"/>
            <a:r>
              <a:rPr lang="en-US" dirty="0"/>
              <a:t>Various ideas: RETRO </a:t>
            </a:r>
            <a:endParaRPr lang="en-US" dirty="0" smtClean="0"/>
          </a:p>
          <a:p>
            <a:pPr lvl="2"/>
            <a:r>
              <a:rPr lang="en-US" dirty="0" smtClean="0">
                <a:hlinkClick r:id="rId2"/>
              </a:rPr>
              <a:t>http</a:t>
            </a:r>
            <a:r>
              <a:rPr lang="en-US" dirty="0">
                <a:hlinkClick r:id="rId2"/>
              </a:rPr>
              <a:t>://freo.me/</a:t>
            </a:r>
            <a:r>
              <a:rPr lang="en-US" dirty="0" smtClean="0">
                <a:hlinkClick r:id="rId2"/>
              </a:rPr>
              <a:t>TLnyWp</a:t>
            </a:r>
            <a:endParaRPr lang="en-US" dirty="0"/>
          </a:p>
          <a:p>
            <a:r>
              <a:rPr lang="en-US" dirty="0"/>
              <a:t>Patterns </a:t>
            </a:r>
          </a:p>
          <a:p>
            <a:pPr lvl="1"/>
            <a:r>
              <a:rPr lang="en-US" dirty="0"/>
              <a:t>Towards Distributed Atomic Transactions over RESTful Services, Pardon and </a:t>
            </a:r>
            <a:r>
              <a:rPr lang="en-US" dirty="0" err="1"/>
              <a:t>Pautasso</a:t>
            </a:r>
            <a:r>
              <a:rPr lang="en-US" dirty="0"/>
              <a:t>, REST From Research to Practice, ISBN: 978-1-4419-8302-2 (Print) 978-1-4419-8303-9 (Online</a:t>
            </a:r>
            <a:r>
              <a:rPr lang="en-US" dirty="0" smtClean="0"/>
              <a:t>)</a:t>
            </a:r>
            <a:endParaRPr lang="en-US" dirty="0"/>
          </a:p>
        </p:txBody>
      </p:sp>
    </p:spTree>
    <p:extLst>
      <p:ext uri="{BB962C8B-B14F-4D97-AF65-F5344CB8AC3E}">
        <p14:creationId xmlns:p14="http://schemas.microsoft.com/office/powerpoint/2010/main" val="96983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concepts: queuing</a:t>
            </a:r>
            <a:endParaRPr lang="en-US" dirty="0"/>
          </a:p>
        </p:txBody>
      </p:sp>
      <p:sp>
        <p:nvSpPr>
          <p:cNvPr id="4" name="Rounded Rectangle 3"/>
          <p:cNvSpPr/>
          <p:nvPr/>
        </p:nvSpPr>
        <p:spPr bwMode="auto">
          <a:xfrm>
            <a:off x="3563522" y="2991564"/>
            <a:ext cx="1960929" cy="1195403"/>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50602" tIns="30120" rIns="28241" bIns="28241" rtlCol="0" anchor="ctr"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Queue</a:t>
            </a:r>
            <a:endParaRPr lang="en-US" sz="1600" spc="-84"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p:cNvCxnSpPr/>
          <p:nvPr/>
        </p:nvCxnSpPr>
        <p:spPr>
          <a:xfrm>
            <a:off x="5257679"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902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28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441149" y="3150747"/>
            <a:ext cx="2122373" cy="926123"/>
            <a:chOff x="1960062" y="3213470"/>
            <a:chExt cx="2886575" cy="944560"/>
          </a:xfrm>
        </p:grpSpPr>
        <p:sp>
          <p:nvSpPr>
            <p:cNvPr id="10" name="Oval 9"/>
            <p:cNvSpPr/>
            <p:nvPr/>
          </p:nvSpPr>
          <p:spPr bwMode="auto">
            <a:xfrm>
              <a:off x="1960062" y="321347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a:endCxn id="4" idx="1"/>
            </p:cNvCxnSpPr>
            <p:nvPr/>
          </p:nvCxnSpPr>
          <p:spPr>
            <a:xfrm flipV="1">
              <a:off x="2885733" y="3660718"/>
              <a:ext cx="1960904" cy="25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524452" y="3120783"/>
            <a:ext cx="2135412" cy="926123"/>
            <a:chOff x="7513637" y="3182910"/>
            <a:chExt cx="2904309" cy="944560"/>
          </a:xfrm>
        </p:grpSpPr>
        <p:sp>
          <p:nvSpPr>
            <p:cNvPr id="11" name="Oval 10"/>
            <p:cNvSpPr/>
            <p:nvPr/>
          </p:nvSpPr>
          <p:spPr bwMode="auto">
            <a:xfrm>
              <a:off x="9492275" y="318291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stCxn id="4" idx="3"/>
              <a:endCxn id="11" idx="2"/>
            </p:cNvCxnSpPr>
            <p:nvPr/>
          </p:nvCxnSpPr>
          <p:spPr>
            <a:xfrm flipV="1">
              <a:off x="7513637" y="3655190"/>
              <a:ext cx="1978638" cy="5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434512" y="1945586"/>
            <a:ext cx="2129010" cy="3276517"/>
            <a:chOff x="1951036" y="1984318"/>
            <a:chExt cx="2895601" cy="3341744"/>
          </a:xfrm>
        </p:grpSpPr>
        <p:sp>
          <p:nvSpPr>
            <p:cNvPr id="17" name="Oval 16"/>
            <p:cNvSpPr/>
            <p:nvPr/>
          </p:nvSpPr>
          <p:spPr bwMode="auto">
            <a:xfrm>
              <a:off x="1951036"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a:endCxn id="4" idx="1"/>
            </p:cNvCxnSpPr>
            <p:nvPr/>
          </p:nvCxnSpPr>
          <p:spPr>
            <a:xfrm>
              <a:off x="2876707" y="2456598"/>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a:endCxn id="4" idx="1"/>
            </p:cNvCxnSpPr>
            <p:nvPr/>
          </p:nvCxnSpPr>
          <p:spPr>
            <a:xfrm flipV="1">
              <a:off x="2876707" y="3660718"/>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5524451" y="1945586"/>
            <a:ext cx="2129008" cy="3276517"/>
            <a:chOff x="7513637" y="1984318"/>
            <a:chExt cx="2895599" cy="3341744"/>
          </a:xfrm>
        </p:grpSpPr>
        <p:sp>
          <p:nvSpPr>
            <p:cNvPr id="25" name="Oval 24"/>
            <p:cNvSpPr/>
            <p:nvPr/>
          </p:nvSpPr>
          <p:spPr bwMode="auto">
            <a:xfrm>
              <a:off x="9483564"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stCxn id="4" idx="3"/>
              <a:endCxn id="25" idx="2"/>
            </p:cNvCxnSpPr>
            <p:nvPr/>
          </p:nvCxnSpPr>
          <p:spPr>
            <a:xfrm flipV="1">
              <a:off x="7513637" y="2456598"/>
              <a:ext cx="1969927"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stCxn id="4" idx="3"/>
              <a:endCxn id="26" idx="2"/>
            </p:cNvCxnSpPr>
            <p:nvPr/>
          </p:nvCxnSpPr>
          <p:spPr>
            <a:xfrm>
              <a:off x="7513637" y="3660718"/>
              <a:ext cx="1969928"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038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a:t>
            </a:r>
            <a:r>
              <a:rPr lang="en-US" dirty="0" smtClean="0"/>
              <a:t>concepts: pub/sub</a:t>
            </a:r>
            <a:endParaRPr lang="en-US" dirty="0"/>
          </a:p>
        </p:txBody>
      </p:sp>
      <p:grpSp>
        <p:nvGrpSpPr>
          <p:cNvPr id="56" name="Group 55"/>
          <p:cNvGrpSpPr/>
          <p:nvPr/>
        </p:nvGrpSpPr>
        <p:grpSpPr>
          <a:xfrm>
            <a:off x="1434513" y="3126204"/>
            <a:ext cx="2129009" cy="926123"/>
            <a:chOff x="1951037" y="2567782"/>
            <a:chExt cx="2895600" cy="944560"/>
          </a:xfrm>
        </p:grpSpPr>
        <p:sp>
          <p:nvSpPr>
            <p:cNvPr id="10" name="Oval 9"/>
            <p:cNvSpPr/>
            <p:nvPr/>
          </p:nvSpPr>
          <p:spPr bwMode="auto">
            <a:xfrm>
              <a:off x="1951037"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p:cNvCxnSpPr>
            <p:nvPr/>
          </p:nvCxnSpPr>
          <p:spPr>
            <a:xfrm>
              <a:off x="2876708" y="3040062"/>
              <a:ext cx="19699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1434512" y="1945586"/>
            <a:ext cx="2129010" cy="3276517"/>
            <a:chOff x="1951036" y="1363662"/>
            <a:chExt cx="2895601" cy="3341744"/>
          </a:xfrm>
        </p:grpSpPr>
        <p:sp>
          <p:nvSpPr>
            <p:cNvPr id="17" name="Oval 16"/>
            <p:cNvSpPr/>
            <p:nvPr/>
          </p:nvSpPr>
          <p:spPr bwMode="auto">
            <a:xfrm>
              <a:off x="1951036"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p:cNvCxnSpPr>
            <p:nvPr/>
          </p:nvCxnSpPr>
          <p:spPr>
            <a:xfrm>
              <a:off x="2876707" y="1835942"/>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p:cNvCxnSpPr>
            <p:nvPr/>
          </p:nvCxnSpPr>
          <p:spPr>
            <a:xfrm flipV="1">
              <a:off x="2876707" y="3040062"/>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3563520" y="2558413"/>
            <a:ext cx="1922464" cy="2005244"/>
            <a:chOff x="4846634" y="1988688"/>
            <a:chExt cx="2614685" cy="2045163"/>
          </a:xfrm>
        </p:grpSpPr>
        <p:sp>
          <p:nvSpPr>
            <p:cNvPr id="40" name="Rounded Rectangle 39"/>
            <p:cNvSpPr/>
            <p:nvPr/>
          </p:nvSpPr>
          <p:spPr bwMode="auto">
            <a:xfrm>
              <a:off x="6495277" y="2010709"/>
              <a:ext cx="723900" cy="2023142"/>
            </a:xfrm>
            <a:prstGeom prst="roundRect">
              <a:avLst/>
            </a:prstGeom>
            <a:solidFill>
              <a:srgbClr val="E34A28">
                <a:alpha val="38000"/>
              </a:srgbClr>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endParaRPr lang="en-US" sz="2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4846634" y="2260280"/>
              <a:ext cx="1524000" cy="1524000"/>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Topic</a:t>
              </a:r>
            </a:p>
          </p:txBody>
        </p:sp>
        <p:grpSp>
          <p:nvGrpSpPr>
            <p:cNvPr id="31" name="Group 30"/>
            <p:cNvGrpSpPr/>
            <p:nvPr/>
          </p:nvGrpSpPr>
          <p:grpSpPr>
            <a:xfrm>
              <a:off x="6367244" y="2488880"/>
              <a:ext cx="624560" cy="269154"/>
              <a:chOff x="6675437" y="3438885"/>
              <a:chExt cx="624560" cy="269154"/>
            </a:xfrm>
          </p:grpSpPr>
          <p:cxnSp>
            <p:nvCxnSpPr>
              <p:cNvPr id="45" name="Straight Connector 44"/>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6367244" y="2895646"/>
              <a:ext cx="624560" cy="269154"/>
              <a:chOff x="6675437" y="3438885"/>
              <a:chExt cx="624560" cy="269154"/>
            </a:xfrm>
          </p:grpSpPr>
          <p:cxnSp>
            <p:nvCxnSpPr>
              <p:cNvPr id="43" name="Straight Connector 42"/>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6367244" y="3302412"/>
              <a:ext cx="624560" cy="269154"/>
              <a:chOff x="6675437" y="3438885"/>
              <a:chExt cx="624560" cy="269154"/>
            </a:xfrm>
          </p:grpSpPr>
          <p:cxnSp>
            <p:nvCxnSpPr>
              <p:cNvPr id="41" name="Straight Connector 40"/>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 name="TextBox 38"/>
            <p:cNvSpPr txBox="1"/>
            <p:nvPr/>
          </p:nvSpPr>
          <p:spPr>
            <a:xfrm>
              <a:off x="6253135" y="1988688"/>
              <a:ext cx="1208184" cy="345294"/>
            </a:xfrm>
            <a:prstGeom prst="rect">
              <a:avLst/>
            </a:prstGeom>
            <a:noFill/>
          </p:spPr>
          <p:txBody>
            <a:bodyPr wrap="square" rtlCol="0" anchor="ctr" anchorCtr="1">
              <a:spAutoFit/>
            </a:bodyPr>
            <a:lstStyle/>
            <a:p>
              <a:r>
                <a:rPr lang="en-US" sz="1600" dirty="0"/>
                <a:t>Subs</a:t>
              </a:r>
            </a:p>
          </p:txBody>
        </p:sp>
      </p:grpSp>
      <p:grpSp>
        <p:nvGrpSpPr>
          <p:cNvPr id="58" name="Group 57"/>
          <p:cNvGrpSpPr/>
          <p:nvPr/>
        </p:nvGrpSpPr>
        <p:grpSpPr>
          <a:xfrm>
            <a:off x="5140127" y="1945586"/>
            <a:ext cx="2513332" cy="3276517"/>
            <a:chOff x="6990930" y="1363662"/>
            <a:chExt cx="3418306" cy="3341744"/>
          </a:xfrm>
        </p:grpSpPr>
        <p:sp>
          <p:nvSpPr>
            <p:cNvPr id="25" name="Oval 24"/>
            <p:cNvSpPr/>
            <p:nvPr/>
          </p:nvSpPr>
          <p:spPr bwMode="auto">
            <a:xfrm>
              <a:off x="9483564"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endCxn id="25" idx="2"/>
            </p:cNvCxnSpPr>
            <p:nvPr/>
          </p:nvCxnSpPr>
          <p:spPr>
            <a:xfrm flipV="1">
              <a:off x="6990930" y="1835942"/>
              <a:ext cx="2492634" cy="787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endCxn id="26" idx="2"/>
            </p:cNvCxnSpPr>
            <p:nvPr/>
          </p:nvCxnSpPr>
          <p:spPr>
            <a:xfrm>
              <a:off x="6990930" y="3436989"/>
              <a:ext cx="2492635" cy="7961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5140127" y="3000567"/>
            <a:ext cx="2631339" cy="1261117"/>
            <a:chOff x="6990930" y="2439644"/>
            <a:chExt cx="3578804" cy="1286223"/>
          </a:xfrm>
        </p:grpSpPr>
        <p:sp>
          <p:nvSpPr>
            <p:cNvPr id="48" name="Oval 47"/>
            <p:cNvSpPr/>
            <p:nvPr/>
          </p:nvSpPr>
          <p:spPr bwMode="auto">
            <a:xfrm>
              <a:off x="9302847" y="2439644"/>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47" name="Oval 46"/>
            <p:cNvSpPr/>
            <p:nvPr/>
          </p:nvSpPr>
          <p:spPr bwMode="auto">
            <a:xfrm>
              <a:off x="9644063" y="2781307"/>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49" name="Elbow Connector 12"/>
            <p:cNvCxnSpPr>
              <a:endCxn id="48" idx="2"/>
            </p:cNvCxnSpPr>
            <p:nvPr/>
          </p:nvCxnSpPr>
          <p:spPr>
            <a:xfrm flipV="1">
              <a:off x="7002220" y="2911924"/>
              <a:ext cx="2300627" cy="104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2"/>
            <p:cNvCxnSpPr>
              <a:endCxn id="47" idx="2"/>
            </p:cNvCxnSpPr>
            <p:nvPr/>
          </p:nvCxnSpPr>
          <p:spPr>
            <a:xfrm>
              <a:off x="6990930" y="3016912"/>
              <a:ext cx="2653133" cy="236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140127" y="3126204"/>
            <a:ext cx="2513333" cy="926123"/>
            <a:chOff x="6990930" y="2567782"/>
            <a:chExt cx="3418307" cy="944560"/>
          </a:xfrm>
        </p:grpSpPr>
        <p:sp>
          <p:nvSpPr>
            <p:cNvPr id="11" name="Oval 10"/>
            <p:cNvSpPr/>
            <p:nvPr/>
          </p:nvSpPr>
          <p:spPr bwMode="auto">
            <a:xfrm>
              <a:off x="9483566"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endCxn id="11" idx="2"/>
            </p:cNvCxnSpPr>
            <p:nvPr/>
          </p:nvCxnSpPr>
          <p:spPr>
            <a:xfrm>
              <a:off x="6990930" y="3022280"/>
              <a:ext cx="2492636" cy="177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2755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87628" y="2158884"/>
            <a:ext cx="5162825" cy="4408048"/>
          </a:xfrm>
        </p:spPr>
        <p:txBody>
          <a:bodyPr/>
          <a:lstStyle/>
          <a:p>
            <a:r>
              <a:rPr lang="en-US" dirty="0" smtClean="0"/>
              <a:t>Properties</a:t>
            </a:r>
          </a:p>
          <a:p>
            <a:r>
              <a:rPr lang="en-US" sz="2000" dirty="0">
                <a:latin typeface="+mn-lt"/>
              </a:rPr>
              <a:t>Key/value pairs exposed to the broker</a:t>
            </a:r>
          </a:p>
          <a:p>
            <a:r>
              <a:rPr lang="en-US" sz="2000" dirty="0">
                <a:latin typeface="+mn-lt"/>
              </a:rPr>
              <a:t>Subscription rules can filter based on properties</a:t>
            </a:r>
          </a:p>
          <a:p>
            <a:endParaRPr lang="en-US" sz="2000" dirty="0">
              <a:latin typeface="+mn-lt"/>
            </a:endParaRPr>
          </a:p>
          <a:p>
            <a:r>
              <a:rPr lang="en-US" dirty="0" smtClean="0"/>
              <a:t>Body</a:t>
            </a:r>
            <a:endParaRPr lang="en-US" dirty="0"/>
          </a:p>
          <a:p>
            <a:r>
              <a:rPr lang="en-US" sz="2000" dirty="0">
                <a:latin typeface="+mn-lt"/>
              </a:rPr>
              <a:t>Opaque payload not exposed to the broker</a:t>
            </a:r>
          </a:p>
          <a:p>
            <a:r>
              <a:rPr lang="en-US" sz="2000" dirty="0">
                <a:latin typeface="+mn-lt"/>
              </a:rPr>
              <a:t>Can be used for encrypted data</a:t>
            </a:r>
          </a:p>
          <a:p>
            <a:endParaRPr lang="en-US" dirty="0"/>
          </a:p>
        </p:txBody>
      </p:sp>
      <p:sp>
        <p:nvSpPr>
          <p:cNvPr id="3" name="Title 2"/>
          <p:cNvSpPr>
            <a:spLocks noGrp="1"/>
          </p:cNvSpPr>
          <p:nvPr>
            <p:ph type="title"/>
          </p:nvPr>
        </p:nvSpPr>
        <p:spPr/>
        <p:txBody>
          <a:bodyPr/>
          <a:lstStyle/>
          <a:p>
            <a:r>
              <a:rPr lang="en-US" dirty="0"/>
              <a:t>Messaging concepts</a:t>
            </a:r>
            <a:r>
              <a:rPr lang="en-US" dirty="0" smtClean="0"/>
              <a:t>: message</a:t>
            </a:r>
            <a:endParaRPr lang="en-US" dirty="0"/>
          </a:p>
        </p:txBody>
      </p:sp>
      <p:grpSp>
        <p:nvGrpSpPr>
          <p:cNvPr id="6" name="Group 5"/>
          <p:cNvGrpSpPr/>
          <p:nvPr/>
        </p:nvGrpSpPr>
        <p:grpSpPr>
          <a:xfrm>
            <a:off x="200125" y="1645744"/>
            <a:ext cx="3291373" cy="4921188"/>
            <a:chOff x="6404758" y="1353635"/>
            <a:chExt cx="4476496" cy="5019156"/>
          </a:xfrm>
        </p:grpSpPr>
        <p:sp>
          <p:nvSpPr>
            <p:cNvPr id="7" name="Rectangle 6"/>
            <p:cNvSpPr/>
            <p:nvPr/>
          </p:nvSpPr>
          <p:spPr>
            <a:xfrm>
              <a:off x="6404758" y="1353635"/>
              <a:ext cx="4476496" cy="5019156"/>
            </a:xfrm>
            <a:prstGeom prst="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Message</a:t>
              </a:r>
            </a:p>
          </p:txBody>
        </p:sp>
        <p:sp>
          <p:nvSpPr>
            <p:cNvPr id="8" name="Rectangle 7"/>
            <p:cNvSpPr/>
            <p:nvPr/>
          </p:nvSpPr>
          <p:spPr>
            <a:xfrm>
              <a:off x="6629379" y="4914105"/>
              <a:ext cx="4089505" cy="1291297"/>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Body</a:t>
              </a:r>
            </a:p>
          </p:txBody>
        </p:sp>
        <p:sp>
          <p:nvSpPr>
            <p:cNvPr id="9" name="Rectangle 8"/>
            <p:cNvSpPr/>
            <p:nvPr/>
          </p:nvSpPr>
          <p:spPr>
            <a:xfrm>
              <a:off x="6629379" y="1996732"/>
              <a:ext cx="4089505" cy="2773896"/>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Properties</a:t>
              </a:r>
            </a:p>
          </p:txBody>
        </p:sp>
        <p:sp>
          <p:nvSpPr>
            <p:cNvPr id="10" name="Rectangle 9"/>
            <p:cNvSpPr/>
            <p:nvPr/>
          </p:nvSpPr>
          <p:spPr bwMode="auto">
            <a:xfrm>
              <a:off x="6779402" y="2534771"/>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1" name="Rectangle 10"/>
            <p:cNvSpPr/>
            <p:nvPr/>
          </p:nvSpPr>
          <p:spPr bwMode="auto">
            <a:xfrm>
              <a:off x="7683546" y="2528790"/>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2" name="Rectangle 11"/>
            <p:cNvSpPr/>
            <p:nvPr/>
          </p:nvSpPr>
          <p:spPr bwMode="auto">
            <a:xfrm>
              <a:off x="6779402" y="3024984"/>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3" name="Rectangle 12"/>
            <p:cNvSpPr/>
            <p:nvPr/>
          </p:nvSpPr>
          <p:spPr bwMode="auto">
            <a:xfrm>
              <a:off x="7683546" y="3019004"/>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4" name="Rectangle 13"/>
            <p:cNvSpPr/>
            <p:nvPr/>
          </p:nvSpPr>
          <p:spPr bwMode="auto">
            <a:xfrm>
              <a:off x="6779402" y="3515197"/>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5" name="Rectangle 14"/>
            <p:cNvSpPr/>
            <p:nvPr/>
          </p:nvSpPr>
          <p:spPr bwMode="auto">
            <a:xfrm>
              <a:off x="7683546" y="3509219"/>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6" name="Rectangle 15"/>
            <p:cNvSpPr/>
            <p:nvPr/>
          </p:nvSpPr>
          <p:spPr bwMode="auto">
            <a:xfrm>
              <a:off x="6779402" y="4005410"/>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7" name="Rectangle 16"/>
            <p:cNvSpPr/>
            <p:nvPr/>
          </p:nvSpPr>
          <p:spPr bwMode="auto">
            <a:xfrm>
              <a:off x="7683546" y="3999432"/>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8" name="Rectangle 17"/>
            <p:cNvSpPr/>
            <p:nvPr/>
          </p:nvSpPr>
          <p:spPr bwMode="auto">
            <a:xfrm>
              <a:off x="6779402" y="5362474"/>
              <a:ext cx="3778028" cy="675539"/>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Body</a:t>
              </a:r>
            </a:p>
          </p:txBody>
        </p:sp>
      </p:grpSp>
    </p:spTree>
    <p:extLst>
      <p:ext uri="{BB962C8B-B14F-4D97-AF65-F5344CB8AC3E}">
        <p14:creationId xmlns:p14="http://schemas.microsoft.com/office/powerpoint/2010/main" val="1771631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smtClean="0"/>
              <a:t>WS-ReliableMessaging</a:t>
            </a:r>
            <a:endParaRPr lang="en-US"/>
          </a:p>
        </p:txBody>
      </p:sp>
      <p:sp>
        <p:nvSpPr>
          <p:cNvPr id="23558" name="Rectangle 3"/>
          <p:cNvSpPr>
            <a:spLocks noGrp="1" noChangeArrowheads="1"/>
          </p:cNvSpPr>
          <p:nvPr>
            <p:ph type="body" idx="1"/>
          </p:nvPr>
        </p:nvSpPr>
        <p:spPr>
          <a:xfrm>
            <a:off x="375635" y="1429810"/>
            <a:ext cx="8229600" cy="4525963"/>
          </a:xfrm>
        </p:spPr>
        <p:txBody>
          <a:bodyPr>
            <a:normAutofit/>
          </a:bodyPr>
          <a:lstStyle/>
          <a:p>
            <a:r>
              <a:rPr lang="en-US" sz="2000" dirty="0" smtClean="0"/>
              <a:t>Provides an MQ-like model for Web Services</a:t>
            </a:r>
          </a:p>
          <a:p>
            <a:pPr lvl="1"/>
            <a:r>
              <a:rPr lang="en-US" sz="1800" dirty="0" smtClean="0"/>
              <a:t>Redelivers missing messages</a:t>
            </a:r>
          </a:p>
          <a:p>
            <a:pPr lvl="1"/>
            <a:r>
              <a:rPr lang="en-US" sz="1800" dirty="0" smtClean="0"/>
              <a:t>Numbers messages so they can be delivered </a:t>
            </a:r>
            <a:r>
              <a:rPr lang="en-US" sz="1800" dirty="0" err="1" smtClean="0"/>
              <a:t>InOrder</a:t>
            </a:r>
            <a:r>
              <a:rPr lang="en-US" sz="1800" dirty="0" smtClean="0"/>
              <a:t> and </a:t>
            </a:r>
            <a:r>
              <a:rPr lang="en-US" sz="1800" dirty="0" err="1" smtClean="0"/>
              <a:t>ExactlyOnce</a:t>
            </a:r>
            <a:endParaRPr lang="en-US" sz="1800" dirty="0" smtClean="0"/>
          </a:p>
          <a:p>
            <a:pPr lvl="1"/>
            <a:endParaRPr lang="en-US" sz="1800" dirty="0"/>
          </a:p>
        </p:txBody>
      </p:sp>
      <p:sp>
        <p:nvSpPr>
          <p:cNvPr id="23559" name="Rectangle 5"/>
          <p:cNvSpPr>
            <a:spLocks noChangeArrowheads="1"/>
          </p:cNvSpPr>
          <p:nvPr/>
        </p:nvSpPr>
        <p:spPr bwMode="auto">
          <a:xfrm>
            <a:off x="5270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RM Agent</a:t>
            </a:r>
          </a:p>
        </p:txBody>
      </p:sp>
      <p:sp>
        <p:nvSpPr>
          <p:cNvPr id="23560" name="Rectangle 6"/>
          <p:cNvSpPr>
            <a:spLocks noChangeArrowheads="1"/>
          </p:cNvSpPr>
          <p:nvPr/>
        </p:nvSpPr>
        <p:spPr bwMode="auto">
          <a:xfrm>
            <a:off x="6794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Application</a:t>
            </a:r>
          </a:p>
        </p:txBody>
      </p:sp>
      <p:sp>
        <p:nvSpPr>
          <p:cNvPr id="23561" name="Rectangle 7"/>
          <p:cNvSpPr>
            <a:spLocks noChangeArrowheads="1"/>
          </p:cNvSpPr>
          <p:nvPr/>
        </p:nvSpPr>
        <p:spPr bwMode="auto">
          <a:xfrm>
            <a:off x="4889500" y="2590800"/>
            <a:ext cx="2895600" cy="3124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562" name="Line 8"/>
          <p:cNvSpPr>
            <a:spLocks noChangeShapeType="1"/>
          </p:cNvSpPr>
          <p:nvPr/>
        </p:nvSpPr>
        <p:spPr bwMode="auto">
          <a:xfrm>
            <a:off x="546100" y="3124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3" name="Text Box 9"/>
          <p:cNvSpPr txBox="1">
            <a:spLocks noChangeArrowheads="1"/>
          </p:cNvSpPr>
          <p:nvPr/>
        </p:nvSpPr>
        <p:spPr bwMode="auto">
          <a:xfrm>
            <a:off x="1139825" y="2819400"/>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createSequence</a:t>
            </a:r>
          </a:p>
        </p:txBody>
      </p:sp>
      <p:sp>
        <p:nvSpPr>
          <p:cNvPr id="23564" name="Line 10"/>
          <p:cNvSpPr>
            <a:spLocks noChangeShapeType="1"/>
          </p:cNvSpPr>
          <p:nvPr/>
        </p:nvSpPr>
        <p:spPr bwMode="auto">
          <a:xfrm>
            <a:off x="546100" y="3798888"/>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5" name="Text Box 11"/>
          <p:cNvSpPr txBox="1">
            <a:spLocks noChangeArrowheads="1"/>
          </p:cNvSpPr>
          <p:nvPr/>
        </p:nvSpPr>
        <p:spPr bwMode="auto">
          <a:xfrm>
            <a:off x="1139825" y="3505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2</a:t>
            </a:r>
          </a:p>
        </p:txBody>
      </p:sp>
      <p:sp>
        <p:nvSpPr>
          <p:cNvPr id="23566" name="Line 12"/>
          <p:cNvSpPr>
            <a:spLocks noChangeShapeType="1"/>
          </p:cNvSpPr>
          <p:nvPr/>
        </p:nvSpPr>
        <p:spPr bwMode="auto">
          <a:xfrm flipH="1">
            <a:off x="546100" y="4267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7" name="Text Box 13"/>
          <p:cNvSpPr txBox="1">
            <a:spLocks noChangeArrowheads="1"/>
          </p:cNvSpPr>
          <p:nvPr/>
        </p:nvSpPr>
        <p:spPr bwMode="auto">
          <a:xfrm>
            <a:off x="1155700" y="3962400"/>
            <a:ext cx="156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Nack message 1</a:t>
            </a:r>
          </a:p>
        </p:txBody>
      </p:sp>
      <p:sp>
        <p:nvSpPr>
          <p:cNvPr id="23568" name="Line 14"/>
          <p:cNvSpPr>
            <a:spLocks noChangeShapeType="1"/>
          </p:cNvSpPr>
          <p:nvPr/>
        </p:nvSpPr>
        <p:spPr bwMode="auto">
          <a:xfrm>
            <a:off x="546100" y="4648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69" name="Text Box 15"/>
          <p:cNvSpPr txBox="1">
            <a:spLocks noChangeArrowheads="1"/>
          </p:cNvSpPr>
          <p:nvPr/>
        </p:nvSpPr>
        <p:spPr bwMode="auto">
          <a:xfrm>
            <a:off x="1155700" y="4343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0" name="Line 16"/>
          <p:cNvSpPr>
            <a:spLocks noChangeShapeType="1"/>
          </p:cNvSpPr>
          <p:nvPr/>
        </p:nvSpPr>
        <p:spPr bwMode="auto">
          <a:xfrm>
            <a:off x="5803900" y="48006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1" name="Text Box 17"/>
          <p:cNvSpPr txBox="1">
            <a:spLocks noChangeArrowheads="1"/>
          </p:cNvSpPr>
          <p:nvPr/>
        </p:nvSpPr>
        <p:spPr bwMode="auto">
          <a:xfrm>
            <a:off x="5956300" y="4495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1</a:t>
            </a:r>
          </a:p>
        </p:txBody>
      </p:sp>
      <p:sp>
        <p:nvSpPr>
          <p:cNvPr id="23572" name="Line 18"/>
          <p:cNvSpPr>
            <a:spLocks noChangeShapeType="1"/>
          </p:cNvSpPr>
          <p:nvPr/>
        </p:nvSpPr>
        <p:spPr bwMode="auto">
          <a:xfrm>
            <a:off x="5803900" y="51054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3" name="Text Box 19"/>
          <p:cNvSpPr txBox="1">
            <a:spLocks noChangeArrowheads="1"/>
          </p:cNvSpPr>
          <p:nvPr/>
        </p:nvSpPr>
        <p:spPr bwMode="auto">
          <a:xfrm>
            <a:off x="5956300" y="480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2</a:t>
            </a:r>
          </a:p>
        </p:txBody>
      </p:sp>
      <p:sp>
        <p:nvSpPr>
          <p:cNvPr id="23574" name="Line 20"/>
          <p:cNvSpPr>
            <a:spLocks noChangeShapeType="1"/>
          </p:cNvSpPr>
          <p:nvPr/>
        </p:nvSpPr>
        <p:spPr bwMode="auto">
          <a:xfrm>
            <a:off x="546100" y="53340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5" name="Text Box 21"/>
          <p:cNvSpPr txBox="1">
            <a:spLocks noChangeArrowheads="1"/>
          </p:cNvSpPr>
          <p:nvPr/>
        </p:nvSpPr>
        <p:spPr bwMode="auto">
          <a:xfrm>
            <a:off x="1155700" y="5029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6" name="Line 24"/>
          <p:cNvSpPr>
            <a:spLocks noChangeShapeType="1"/>
          </p:cNvSpPr>
          <p:nvPr/>
        </p:nvSpPr>
        <p:spPr bwMode="auto">
          <a:xfrm>
            <a:off x="546100" y="3505200"/>
            <a:ext cx="3962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7" name="Text Box 25"/>
          <p:cNvSpPr txBox="1">
            <a:spLocks noChangeArrowheads="1"/>
          </p:cNvSpPr>
          <p:nvPr/>
        </p:nvSpPr>
        <p:spPr bwMode="auto">
          <a:xfrm>
            <a:off x="1155700" y="3200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Tree>
    <p:extLst>
      <p:ext uri="{BB962C8B-B14F-4D97-AF65-F5344CB8AC3E}">
        <p14:creationId xmlns:p14="http://schemas.microsoft.com/office/powerpoint/2010/main" val="55985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Service</a:t>
            </a:r>
            <a:endParaRPr lang="en-US" dirty="0"/>
          </a:p>
        </p:txBody>
      </p:sp>
      <p:sp>
        <p:nvSpPr>
          <p:cNvPr id="3" name="Content Placeholder 2"/>
          <p:cNvSpPr>
            <a:spLocks noGrp="1"/>
          </p:cNvSpPr>
          <p:nvPr>
            <p:ph idx="1"/>
          </p:nvPr>
        </p:nvSpPr>
        <p:spPr/>
        <p:txBody>
          <a:bodyPr/>
          <a:lstStyle/>
          <a:p>
            <a:r>
              <a:rPr lang="en-US" dirty="0" smtClean="0"/>
              <a:t>Transactions</a:t>
            </a:r>
          </a:p>
          <a:p>
            <a:r>
              <a:rPr lang="en-US" dirty="0" smtClean="0"/>
              <a:t>Reliable Messaging</a:t>
            </a:r>
          </a:p>
          <a:p>
            <a:r>
              <a:rPr lang="en-US" dirty="0" smtClean="0"/>
              <a:t>Security</a:t>
            </a:r>
          </a:p>
          <a:p>
            <a:pPr marL="0" indent="0">
              <a:buNone/>
            </a:pPr>
            <a:endParaRPr lang="en-US" dirty="0"/>
          </a:p>
        </p:txBody>
      </p:sp>
    </p:spTree>
    <p:extLst>
      <p:ext uri="{BB962C8B-B14F-4D97-AF65-F5344CB8AC3E}">
        <p14:creationId xmlns:p14="http://schemas.microsoft.com/office/powerpoint/2010/main" val="411310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approaches to reliability</a:t>
            </a:r>
            <a:endParaRPr lang="en-US" dirty="0"/>
          </a:p>
        </p:txBody>
      </p:sp>
      <p:sp>
        <p:nvSpPr>
          <p:cNvPr id="3" name="Content Placeholder 2"/>
          <p:cNvSpPr>
            <a:spLocks noGrp="1"/>
          </p:cNvSpPr>
          <p:nvPr>
            <p:ph idx="1"/>
          </p:nvPr>
        </p:nvSpPr>
        <p:spPr/>
        <p:txBody>
          <a:bodyPr/>
          <a:lstStyle/>
          <a:p>
            <a:r>
              <a:rPr lang="en-US" dirty="0" err="1" smtClean="0"/>
              <a:t>ebMS</a:t>
            </a:r>
            <a:r>
              <a:rPr lang="en-US" dirty="0" smtClean="0"/>
              <a:t> Reliable Messaging</a:t>
            </a:r>
          </a:p>
          <a:p>
            <a:r>
              <a:rPr lang="en-US" dirty="0" smtClean="0"/>
              <a:t>AMQP 1.0 </a:t>
            </a:r>
          </a:p>
          <a:p>
            <a:r>
              <a:rPr lang="en-US" dirty="0" smtClean="0"/>
              <a:t>MQTT</a:t>
            </a:r>
          </a:p>
          <a:p>
            <a:r>
              <a:rPr lang="en-US" dirty="0" smtClean="0"/>
              <a:t>STOMP</a:t>
            </a:r>
          </a:p>
          <a:p>
            <a:r>
              <a:rPr lang="en-US" dirty="0" smtClean="0"/>
              <a:t>REST patterns</a:t>
            </a:r>
          </a:p>
          <a:p>
            <a:pPr lvl="1"/>
            <a:r>
              <a:rPr lang="en-US" dirty="0" smtClean="0"/>
              <a:t>Some believe you don’t need RM</a:t>
            </a:r>
          </a:p>
          <a:p>
            <a:pPr lvl="1"/>
            <a:r>
              <a:rPr lang="en-US" dirty="0">
                <a:hlinkClick r:id="rId2"/>
              </a:rPr>
              <a:t>http://www.infoq.com/articles/no-reliable-</a:t>
            </a:r>
            <a:r>
              <a:rPr lang="en-US" dirty="0" smtClean="0">
                <a:hlinkClick r:id="rId2"/>
              </a:rPr>
              <a:t>messaging</a:t>
            </a:r>
            <a:r>
              <a:rPr lang="en-US" dirty="0" smtClean="0"/>
              <a:t> </a:t>
            </a:r>
            <a:endParaRPr lang="en-US" dirty="0"/>
          </a:p>
        </p:txBody>
      </p:sp>
    </p:spTree>
    <p:extLst>
      <p:ext uri="{BB962C8B-B14F-4D97-AF65-F5344CB8AC3E}">
        <p14:creationId xmlns:p14="http://schemas.microsoft.com/office/powerpoint/2010/main" val="111502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Dealt with at length in a separate lecture!</a:t>
            </a:r>
            <a:endParaRPr lang="en-US" dirty="0"/>
          </a:p>
        </p:txBody>
      </p:sp>
    </p:spTree>
    <p:extLst>
      <p:ext uri="{BB962C8B-B14F-4D97-AF65-F5344CB8AC3E}">
        <p14:creationId xmlns:p14="http://schemas.microsoft.com/office/powerpoint/2010/main" val="92940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r>
              <a:rPr lang="en-US" smtClean="0"/>
              <a:t>Composability</a:t>
            </a:r>
            <a:endParaRPr lang="en-US"/>
          </a:p>
        </p:txBody>
      </p:sp>
      <p:pic>
        <p:nvPicPr>
          <p:cNvPr id="1639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3172" b="13172"/>
          <a:stretch>
            <a:fillRect/>
          </a:stretch>
        </p:blipFill>
        <p:spPr/>
      </p:pic>
      <p:sp>
        <p:nvSpPr>
          <p:cNvPr id="1638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AA6EF9CF-74B1-F34A-B55A-FFFFD8A11A48}" type="slidenum">
              <a:rPr lang="en-US" smtClean="0"/>
              <a:pPr/>
              <a:t>22</a:t>
            </a:fld>
            <a:endParaRPr lang="en-US"/>
          </a:p>
        </p:txBody>
      </p:sp>
    </p:spTree>
    <p:extLst>
      <p:ext uri="{BB962C8B-B14F-4D97-AF65-F5344CB8AC3E}">
        <p14:creationId xmlns:p14="http://schemas.microsoft.com/office/powerpoint/2010/main" val="68273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smtClean="0"/>
              <a:t>Composability</a:t>
            </a:r>
            <a:endParaRPr lang="en-US"/>
          </a:p>
        </p:txBody>
      </p:sp>
      <p:sp>
        <p:nvSpPr>
          <p:cNvPr id="17414" name="Rectangle 3"/>
          <p:cNvSpPr>
            <a:spLocks noGrp="1" noChangeArrowheads="1"/>
          </p:cNvSpPr>
          <p:nvPr>
            <p:ph type="body" idx="1"/>
          </p:nvPr>
        </p:nvSpPr>
        <p:spPr/>
        <p:txBody>
          <a:bodyPr/>
          <a:lstStyle/>
          <a:p>
            <a:r>
              <a:rPr lang="en-US" smtClean="0"/>
              <a:t>The whole architecture of WS-* has been designed around this model</a:t>
            </a:r>
          </a:p>
          <a:p>
            <a:pPr lvl="1"/>
            <a:r>
              <a:rPr lang="en-US" smtClean="0"/>
              <a:t>Use what you need</a:t>
            </a:r>
          </a:p>
          <a:p>
            <a:pPr lvl="2"/>
            <a:r>
              <a:rPr lang="en-US" smtClean="0"/>
              <a:t>And no more</a:t>
            </a:r>
          </a:p>
          <a:p>
            <a:pPr lvl="1"/>
            <a:r>
              <a:rPr lang="en-US" smtClean="0"/>
              <a:t>Don’t replicate technology in different standards</a:t>
            </a:r>
          </a:p>
          <a:p>
            <a:pPr lvl="1"/>
            <a:r>
              <a:rPr lang="en-US" smtClean="0"/>
              <a:t>All the standards should work together</a:t>
            </a:r>
            <a:endParaRPr lang="en-US"/>
          </a:p>
        </p:txBody>
      </p:sp>
      <p:sp>
        <p:nvSpPr>
          <p:cNvPr id="17412"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BA8E4A1-810E-7141-B8F5-021793F5C7B6}" type="slidenum">
              <a:rPr lang="en-US" smtClean="0"/>
              <a:pPr/>
              <a:t>23</a:t>
            </a:fld>
            <a:endParaRPr lang="en-US"/>
          </a:p>
        </p:txBody>
      </p:sp>
    </p:spTree>
    <p:extLst>
      <p:ext uri="{BB962C8B-B14F-4D97-AF65-F5344CB8AC3E}">
        <p14:creationId xmlns:p14="http://schemas.microsoft.com/office/powerpoint/2010/main" val="77477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r>
              <a:rPr lang="en-US" smtClean="0"/>
              <a:t>Basic Composability</a:t>
            </a:r>
            <a:endParaRPr lang="en-US"/>
          </a:p>
        </p:txBody>
      </p:sp>
      <p:sp>
        <p:nvSpPr>
          <p:cNvPr id="18436"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1979C5F9-BFEB-9C42-82F0-1347DBD45079}" type="slidenum">
              <a:rPr lang="en-US" smtClean="0"/>
              <a:pPr/>
              <a:t>24</a:t>
            </a:fld>
            <a:endParaRPr lang="en-US"/>
          </a:p>
        </p:txBody>
      </p:sp>
      <p:sp>
        <p:nvSpPr>
          <p:cNvPr id="18438" name="Line 7"/>
          <p:cNvSpPr>
            <a:spLocks noChangeShapeType="1"/>
          </p:cNvSpPr>
          <p:nvPr/>
        </p:nvSpPr>
        <p:spPr bwMode="auto">
          <a:xfrm>
            <a:off x="18446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39" name="Line 8"/>
          <p:cNvSpPr>
            <a:spLocks noChangeShapeType="1"/>
          </p:cNvSpPr>
          <p:nvPr/>
        </p:nvSpPr>
        <p:spPr bwMode="auto">
          <a:xfrm>
            <a:off x="3216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0" name="Line 9"/>
          <p:cNvSpPr>
            <a:spLocks noChangeShapeType="1"/>
          </p:cNvSpPr>
          <p:nvPr/>
        </p:nvSpPr>
        <p:spPr bwMode="auto">
          <a:xfrm>
            <a:off x="46640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1" name="Line 10"/>
          <p:cNvSpPr>
            <a:spLocks noChangeShapeType="1"/>
          </p:cNvSpPr>
          <p:nvPr/>
        </p:nvSpPr>
        <p:spPr bwMode="auto">
          <a:xfrm>
            <a:off x="61118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2" name="Line 11"/>
          <p:cNvSpPr>
            <a:spLocks noChangeShapeType="1"/>
          </p:cNvSpPr>
          <p:nvPr/>
        </p:nvSpPr>
        <p:spPr bwMode="auto">
          <a:xfrm>
            <a:off x="7407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3" name="Rectangle 4"/>
          <p:cNvSpPr>
            <a:spLocks noChangeArrowheads="1"/>
          </p:cNvSpPr>
          <p:nvPr/>
        </p:nvSpPr>
        <p:spPr bwMode="auto">
          <a:xfrm>
            <a:off x="2530475" y="239395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WS-Security</a:t>
            </a:r>
          </a:p>
        </p:txBody>
      </p:sp>
      <p:sp>
        <p:nvSpPr>
          <p:cNvPr id="18444" name="Rectangle 5"/>
          <p:cNvSpPr>
            <a:spLocks noChangeArrowheads="1"/>
          </p:cNvSpPr>
          <p:nvPr/>
        </p:nvSpPr>
        <p:spPr bwMode="auto">
          <a:xfrm>
            <a:off x="3902075" y="28067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WS-ReliableMessaging</a:t>
            </a:r>
          </a:p>
        </p:txBody>
      </p:sp>
      <p:sp>
        <p:nvSpPr>
          <p:cNvPr id="18445" name="Rectangle 6"/>
          <p:cNvSpPr>
            <a:spLocks noChangeArrowheads="1"/>
          </p:cNvSpPr>
          <p:nvPr/>
        </p:nvSpPr>
        <p:spPr bwMode="auto">
          <a:xfrm>
            <a:off x="1539875" y="32639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WS-AtomicTransactions</a:t>
            </a:r>
          </a:p>
        </p:txBody>
      </p:sp>
      <p:sp>
        <p:nvSpPr>
          <p:cNvPr id="18446" name="Text Box 12"/>
          <p:cNvSpPr txBox="1">
            <a:spLocks noChangeArrowheads="1"/>
          </p:cNvSpPr>
          <p:nvPr/>
        </p:nvSpPr>
        <p:spPr bwMode="auto">
          <a:xfrm>
            <a:off x="1143000" y="4735513"/>
            <a:ext cx="1335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Transactional</a:t>
            </a:r>
          </a:p>
        </p:txBody>
      </p:sp>
      <p:sp>
        <p:nvSpPr>
          <p:cNvPr id="18447" name="Text Box 13"/>
          <p:cNvSpPr txBox="1">
            <a:spLocks noChangeArrowheads="1"/>
          </p:cNvSpPr>
          <p:nvPr/>
        </p:nvSpPr>
        <p:spPr bwMode="auto">
          <a:xfrm>
            <a:off x="2566988" y="4724400"/>
            <a:ext cx="13350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Transactional</a:t>
            </a:r>
          </a:p>
        </p:txBody>
      </p:sp>
      <p:sp>
        <p:nvSpPr>
          <p:cNvPr id="18448" name="Text Box 14"/>
          <p:cNvSpPr txBox="1">
            <a:spLocks noChangeArrowheads="1"/>
          </p:cNvSpPr>
          <p:nvPr/>
        </p:nvSpPr>
        <p:spPr bwMode="auto">
          <a:xfrm>
            <a:off x="4014788" y="4724400"/>
            <a:ext cx="1335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a:p>
            <a:pPr algn="ctr"/>
            <a:r>
              <a:rPr lang="en-US"/>
              <a:t>Transactional</a:t>
            </a:r>
          </a:p>
        </p:txBody>
      </p:sp>
      <p:sp>
        <p:nvSpPr>
          <p:cNvPr id="18449" name="Text Box 15"/>
          <p:cNvSpPr txBox="1">
            <a:spLocks noChangeArrowheads="1"/>
          </p:cNvSpPr>
          <p:nvPr/>
        </p:nvSpPr>
        <p:spPr bwMode="auto">
          <a:xfrm>
            <a:off x="5697538" y="4724400"/>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p:txBody>
      </p:sp>
      <p:sp>
        <p:nvSpPr>
          <p:cNvPr id="18450" name="Text Box 16"/>
          <p:cNvSpPr txBox="1">
            <a:spLocks noChangeArrowheads="1"/>
          </p:cNvSpPr>
          <p:nvPr/>
        </p:nvSpPr>
        <p:spPr bwMode="auto">
          <a:xfrm>
            <a:off x="7000875" y="4724400"/>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Reliable</a:t>
            </a:r>
          </a:p>
        </p:txBody>
      </p:sp>
    </p:spTree>
    <p:extLst>
      <p:ext uri="{BB962C8B-B14F-4D97-AF65-F5344CB8AC3E}">
        <p14:creationId xmlns:p14="http://schemas.microsoft.com/office/powerpoint/2010/main" val="173719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en-US" smtClean="0"/>
              <a:t>Composability</a:t>
            </a:r>
            <a:endParaRPr lang="en-US"/>
          </a:p>
        </p:txBody>
      </p:sp>
      <p:sp>
        <p:nvSpPr>
          <p:cNvPr id="19462" name="Rectangle 3"/>
          <p:cNvSpPr>
            <a:spLocks noGrp="1" noChangeArrowheads="1"/>
          </p:cNvSpPr>
          <p:nvPr>
            <p:ph type="body" idx="1"/>
          </p:nvPr>
        </p:nvSpPr>
        <p:spPr/>
        <p:txBody>
          <a:bodyPr>
            <a:normAutofit lnSpcReduction="10000"/>
          </a:bodyPr>
          <a:lstStyle/>
          <a:p>
            <a:r>
              <a:rPr lang="en-US" smtClean="0"/>
              <a:t>SOAP Headers that work together</a:t>
            </a:r>
          </a:p>
          <a:p>
            <a:r>
              <a:rPr lang="en-US" smtClean="0"/>
              <a:t>Common usage of base components</a:t>
            </a:r>
          </a:p>
          <a:p>
            <a:pPr lvl="1"/>
            <a:r>
              <a:rPr lang="en-US" smtClean="0"/>
              <a:t>SOAP</a:t>
            </a:r>
          </a:p>
          <a:p>
            <a:pPr lvl="1"/>
            <a:r>
              <a:rPr lang="en-US" smtClean="0"/>
              <a:t>WS-Addressing</a:t>
            </a:r>
          </a:p>
          <a:p>
            <a:r>
              <a:rPr lang="en-US" smtClean="0"/>
              <a:t>The right building blocks, e.g.</a:t>
            </a:r>
          </a:p>
          <a:p>
            <a:pPr lvl="1"/>
            <a:r>
              <a:rPr lang="en-US" smtClean="0"/>
              <a:t>Reliable pub/sub </a:t>
            </a:r>
          </a:p>
          <a:p>
            <a:pPr lvl="2"/>
            <a:r>
              <a:rPr lang="en-US" smtClean="0"/>
              <a:t>WSRM + WS-Eventing</a:t>
            </a:r>
          </a:p>
          <a:p>
            <a:pPr lvl="1"/>
            <a:r>
              <a:rPr lang="en-US" smtClean="0"/>
              <a:t>Secure Single Sign-on</a:t>
            </a:r>
          </a:p>
          <a:p>
            <a:pPr lvl="2"/>
            <a:r>
              <a:rPr lang="en-US" smtClean="0"/>
              <a:t>WS-Trust + WS-Security</a:t>
            </a:r>
            <a:endParaRPr lang="en-US"/>
          </a:p>
        </p:txBody>
      </p:sp>
    </p:spTree>
    <p:extLst>
      <p:ext uri="{BB962C8B-B14F-4D97-AF65-F5344CB8AC3E}">
        <p14:creationId xmlns:p14="http://schemas.microsoft.com/office/powerpoint/2010/main" val="3612464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r>
              <a:rPr lang="en-US" smtClean="0"/>
              <a:t>Composability example</a:t>
            </a:r>
            <a:endParaRPr lang="en-US"/>
          </a:p>
        </p:txBody>
      </p:sp>
      <p:pic>
        <p:nvPicPr>
          <p:cNvPr id="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9823" y="1285528"/>
            <a:ext cx="6265050" cy="45564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7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smtClean="0"/>
              <a:t>Key Web Services Standards</a:t>
            </a:r>
            <a:endParaRPr lang="en-US"/>
          </a:p>
        </p:txBody>
      </p:sp>
      <p:sp>
        <p:nvSpPr>
          <p:cNvPr id="2150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1699C78-B2D0-6949-AE6F-8F651D6A558A}" type="slidenum">
              <a:rPr lang="en-US" smtClean="0"/>
              <a:pPr/>
              <a:t>27</a:t>
            </a:fld>
            <a:endParaRPr lang="en-US"/>
          </a:p>
        </p:txBody>
      </p:sp>
      <p:sp>
        <p:nvSpPr>
          <p:cNvPr id="21510" name="Rectangle 3"/>
          <p:cNvSpPr>
            <a:spLocks noChangeArrowheads="1"/>
          </p:cNvSpPr>
          <p:nvPr/>
        </p:nvSpPr>
        <p:spPr bwMode="auto">
          <a:xfrm>
            <a:off x="1644650" y="4095750"/>
            <a:ext cx="6015038" cy="5540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SOAP</a:t>
            </a:r>
          </a:p>
        </p:txBody>
      </p:sp>
      <p:sp>
        <p:nvSpPr>
          <p:cNvPr id="21511" name="Rectangle 4"/>
          <p:cNvSpPr>
            <a:spLocks noChangeArrowheads="1"/>
          </p:cNvSpPr>
          <p:nvPr/>
        </p:nvSpPr>
        <p:spPr bwMode="auto">
          <a:xfrm>
            <a:off x="1644650" y="4718050"/>
            <a:ext cx="6015038" cy="346075"/>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HTTP, TCP, SMTP, UDP</a:t>
            </a:r>
          </a:p>
        </p:txBody>
      </p:sp>
      <p:sp>
        <p:nvSpPr>
          <p:cNvPr id="21512" name="Rectangle 5"/>
          <p:cNvSpPr>
            <a:spLocks noChangeArrowheads="1"/>
          </p:cNvSpPr>
          <p:nvPr/>
        </p:nvSpPr>
        <p:spPr bwMode="auto">
          <a:xfrm>
            <a:off x="1644650" y="3613150"/>
            <a:ext cx="6015038"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WS-Addressing</a:t>
            </a:r>
          </a:p>
        </p:txBody>
      </p:sp>
      <p:sp>
        <p:nvSpPr>
          <p:cNvPr id="21513" name="Rectangle 6"/>
          <p:cNvSpPr>
            <a:spLocks noChangeArrowheads="1"/>
          </p:cNvSpPr>
          <p:nvPr/>
        </p:nvSpPr>
        <p:spPr bwMode="auto">
          <a:xfrm>
            <a:off x="1644650" y="1954213"/>
            <a:ext cx="193675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SECURE</a:t>
            </a:r>
          </a:p>
          <a:p>
            <a:pPr defTabSz="828675"/>
            <a:endParaRPr lang="en-US" sz="1300">
              <a:latin typeface="Trebuchet MS" charset="0"/>
            </a:endParaRPr>
          </a:p>
          <a:p>
            <a:pPr defTabSz="828675"/>
            <a:r>
              <a:rPr lang="en-US" sz="1200" b="0">
                <a:latin typeface="Trebuchet MS" charset="0"/>
              </a:rPr>
              <a:t>WS-Security</a:t>
            </a:r>
          </a:p>
          <a:p>
            <a:pPr defTabSz="828675"/>
            <a:r>
              <a:rPr lang="en-US" sz="1200" b="0" i="1">
                <a:latin typeface="Trebuchet MS" charset="0"/>
              </a:rPr>
              <a:t>        (encrypt, sign, auth)</a:t>
            </a:r>
          </a:p>
          <a:p>
            <a:pPr defTabSz="828675"/>
            <a:r>
              <a:rPr lang="en-US" sz="1200" b="0">
                <a:latin typeface="Trebuchet MS" charset="0"/>
              </a:rPr>
              <a:t>WS-SecureConversation</a:t>
            </a:r>
          </a:p>
          <a:p>
            <a:pPr defTabSz="828675"/>
            <a:r>
              <a:rPr lang="en-US" sz="1200" b="0" i="1">
                <a:latin typeface="Trebuchet MS" charset="0"/>
              </a:rPr>
              <a:t>        (~SSL)</a:t>
            </a:r>
          </a:p>
          <a:p>
            <a:pPr defTabSz="828675"/>
            <a:r>
              <a:rPr lang="en-US" sz="1200" b="0">
                <a:latin typeface="Trebuchet MS" charset="0"/>
              </a:rPr>
              <a:t>WS-Trust</a:t>
            </a:r>
          </a:p>
          <a:p>
            <a:pPr defTabSz="828675"/>
            <a:r>
              <a:rPr lang="en-US" sz="1200" b="0" i="1">
                <a:latin typeface="Trebuchet MS" charset="0"/>
              </a:rPr>
              <a:t>        (~Kerberos)</a:t>
            </a:r>
          </a:p>
        </p:txBody>
      </p:sp>
      <p:sp>
        <p:nvSpPr>
          <p:cNvPr id="21514" name="Rectangle 7"/>
          <p:cNvSpPr>
            <a:spLocks noChangeArrowheads="1"/>
          </p:cNvSpPr>
          <p:nvPr/>
        </p:nvSpPr>
        <p:spPr bwMode="auto">
          <a:xfrm>
            <a:off x="3649663" y="1954213"/>
            <a:ext cx="186690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RELIABLE</a:t>
            </a:r>
          </a:p>
          <a:p>
            <a:pPr defTabSz="828675"/>
            <a:endParaRPr lang="en-US" sz="1300">
              <a:latin typeface="Trebuchet MS" charset="0"/>
            </a:endParaRPr>
          </a:p>
          <a:p>
            <a:pPr defTabSz="828675"/>
            <a:r>
              <a:rPr lang="en-US" sz="1200" b="0">
                <a:latin typeface="Trebuchet MS" charset="0"/>
              </a:rPr>
              <a:t>WS-ReliableMessaging</a:t>
            </a:r>
          </a:p>
          <a:p>
            <a:pPr defTabSz="828675"/>
            <a:r>
              <a:rPr lang="en-US" sz="1200" b="0" i="1">
                <a:latin typeface="Trebuchet MS" charset="0"/>
              </a:rPr>
              <a:t>(ExactlyOnce, </a:t>
            </a:r>
          </a:p>
          <a:p>
            <a:pPr defTabSz="828675"/>
            <a:r>
              <a:rPr lang="en-US" sz="1200" b="0" i="1">
                <a:latin typeface="Trebuchet MS" charset="0"/>
              </a:rPr>
              <a:t>InOrder delivery, ~JMS)</a:t>
            </a:r>
          </a:p>
        </p:txBody>
      </p:sp>
      <p:sp>
        <p:nvSpPr>
          <p:cNvPr id="21515" name="Rectangle 8"/>
          <p:cNvSpPr>
            <a:spLocks noChangeArrowheads="1"/>
          </p:cNvSpPr>
          <p:nvPr/>
        </p:nvSpPr>
        <p:spPr bwMode="auto">
          <a:xfrm>
            <a:off x="5586413" y="1954213"/>
            <a:ext cx="2073275"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TRANSACTIONAL</a:t>
            </a:r>
          </a:p>
          <a:p>
            <a:pPr defTabSz="828675"/>
            <a:endParaRPr lang="en-US" sz="1300">
              <a:latin typeface="Trebuchet MS" charset="0"/>
            </a:endParaRPr>
          </a:p>
          <a:p>
            <a:pPr defTabSz="828675"/>
            <a:r>
              <a:rPr lang="en-US" sz="1100" b="0">
                <a:latin typeface="Trebuchet MS" charset="0"/>
              </a:rPr>
              <a:t>WS-AtomicTransaction </a:t>
            </a:r>
          </a:p>
          <a:p>
            <a:pPr defTabSz="828675"/>
            <a:r>
              <a:rPr lang="en-US" sz="1100" b="0" i="1">
                <a:latin typeface="Trebuchet MS" charset="0"/>
              </a:rPr>
              <a:t>(2 Phase Commit ~XA)</a:t>
            </a:r>
          </a:p>
          <a:p>
            <a:pPr defTabSz="828675"/>
            <a:endParaRPr lang="en-US" sz="1100" b="0" i="1">
              <a:latin typeface="Trebuchet MS" charset="0"/>
            </a:endParaRPr>
          </a:p>
          <a:p>
            <a:pPr defTabSz="828675"/>
            <a:r>
              <a:rPr lang="en-US" sz="1100" b="0">
                <a:latin typeface="Trebuchet MS" charset="0"/>
              </a:rPr>
              <a:t>WS-BusinessActivity </a:t>
            </a:r>
          </a:p>
          <a:p>
            <a:pPr defTabSz="828675"/>
            <a:r>
              <a:rPr lang="en-US" sz="1100" b="0" i="1">
                <a:latin typeface="Trebuchet MS" charset="0"/>
              </a:rPr>
              <a:t>(Long running loosely coupled)</a:t>
            </a:r>
          </a:p>
        </p:txBody>
      </p:sp>
      <p:sp>
        <p:nvSpPr>
          <p:cNvPr id="21516" name="Rectangle 9"/>
          <p:cNvSpPr>
            <a:spLocks noChangeArrowheads="1"/>
          </p:cNvSpPr>
          <p:nvPr/>
        </p:nvSpPr>
        <p:spPr bwMode="auto">
          <a:xfrm>
            <a:off x="1644650" y="1331913"/>
            <a:ext cx="6983413" cy="5540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Business Process Execution Language (BPEL)</a:t>
            </a:r>
          </a:p>
        </p:txBody>
      </p:sp>
      <p:sp>
        <p:nvSpPr>
          <p:cNvPr id="21517" name="Rectangle 10"/>
          <p:cNvSpPr>
            <a:spLocks noChangeArrowheads="1"/>
          </p:cNvSpPr>
          <p:nvPr/>
        </p:nvSpPr>
        <p:spPr bwMode="auto">
          <a:xfrm rot="-5400000">
            <a:off x="7211219" y="4131469"/>
            <a:ext cx="1450975"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WSDL</a:t>
            </a:r>
          </a:p>
        </p:txBody>
      </p:sp>
      <p:sp>
        <p:nvSpPr>
          <p:cNvPr id="21518" name="Rectangle 11"/>
          <p:cNvSpPr>
            <a:spLocks noChangeArrowheads="1"/>
          </p:cNvSpPr>
          <p:nvPr/>
        </p:nvSpPr>
        <p:spPr bwMode="auto">
          <a:xfrm rot="-5400000">
            <a:off x="7142163" y="2541588"/>
            <a:ext cx="1589087"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WS-Policy</a:t>
            </a:r>
          </a:p>
        </p:txBody>
      </p:sp>
      <p:sp>
        <p:nvSpPr>
          <p:cNvPr id="21519" name="Text Box 12"/>
          <p:cNvSpPr txBox="1">
            <a:spLocks noChangeArrowheads="1"/>
          </p:cNvSpPr>
          <p:nvPr/>
        </p:nvSpPr>
        <p:spPr bwMode="auto">
          <a:xfrm>
            <a:off x="538163" y="4718050"/>
            <a:ext cx="1079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Transport</a:t>
            </a:r>
          </a:p>
        </p:txBody>
      </p:sp>
      <p:sp>
        <p:nvSpPr>
          <p:cNvPr id="21520" name="Text Box 13"/>
          <p:cNvSpPr txBox="1">
            <a:spLocks noChangeArrowheads="1"/>
          </p:cNvSpPr>
          <p:nvPr/>
        </p:nvSpPr>
        <p:spPr bwMode="auto">
          <a:xfrm>
            <a:off x="512763" y="3889375"/>
            <a:ext cx="10779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Messaging</a:t>
            </a:r>
          </a:p>
        </p:txBody>
      </p:sp>
      <p:sp>
        <p:nvSpPr>
          <p:cNvPr id="21521" name="Text Box 14"/>
          <p:cNvSpPr txBox="1">
            <a:spLocks noChangeArrowheads="1"/>
          </p:cNvSpPr>
          <p:nvPr/>
        </p:nvSpPr>
        <p:spPr bwMode="auto">
          <a:xfrm>
            <a:off x="663575" y="2368550"/>
            <a:ext cx="8445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Quality</a:t>
            </a:r>
          </a:p>
          <a:p>
            <a:r>
              <a:rPr lang="en-US" sz="1500" i="1">
                <a:latin typeface="Trebuchet MS" charset="0"/>
              </a:rPr>
              <a:t>of </a:t>
            </a:r>
          </a:p>
          <a:p>
            <a:r>
              <a:rPr lang="en-US" sz="1500" i="1">
                <a:latin typeface="Trebuchet MS" charset="0"/>
              </a:rPr>
              <a:t>Service</a:t>
            </a:r>
          </a:p>
        </p:txBody>
      </p:sp>
      <p:sp>
        <p:nvSpPr>
          <p:cNvPr id="21522" name="Text Box 15"/>
          <p:cNvSpPr txBox="1">
            <a:spLocks noChangeArrowheads="1"/>
          </p:cNvSpPr>
          <p:nvPr/>
        </p:nvSpPr>
        <p:spPr bwMode="auto">
          <a:xfrm>
            <a:off x="192088" y="1441450"/>
            <a:ext cx="14192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Orchestration</a:t>
            </a:r>
          </a:p>
        </p:txBody>
      </p:sp>
      <p:sp>
        <p:nvSpPr>
          <p:cNvPr id="21523" name="Rectangle 16"/>
          <p:cNvSpPr>
            <a:spLocks noChangeArrowheads="1"/>
          </p:cNvSpPr>
          <p:nvPr/>
        </p:nvSpPr>
        <p:spPr bwMode="auto">
          <a:xfrm rot="-5400000">
            <a:off x="6865938" y="3302000"/>
            <a:ext cx="3109912"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WS-MetadataExchange</a:t>
            </a:r>
          </a:p>
        </p:txBody>
      </p:sp>
      <p:sp>
        <p:nvSpPr>
          <p:cNvPr id="21524" name="Text Box 17"/>
          <p:cNvSpPr txBox="1">
            <a:spLocks noChangeArrowheads="1"/>
          </p:cNvSpPr>
          <p:nvPr/>
        </p:nvSpPr>
        <p:spPr bwMode="auto">
          <a:xfrm>
            <a:off x="4064000" y="5097463"/>
            <a:ext cx="17653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Wire interaction</a:t>
            </a:r>
          </a:p>
        </p:txBody>
      </p:sp>
      <p:sp>
        <p:nvSpPr>
          <p:cNvPr id="21525" name="Text Box 18"/>
          <p:cNvSpPr txBox="1">
            <a:spLocks noChangeArrowheads="1"/>
          </p:cNvSpPr>
          <p:nvPr/>
        </p:nvSpPr>
        <p:spPr bwMode="auto">
          <a:xfrm>
            <a:off x="7643813" y="5064125"/>
            <a:ext cx="1098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Metadata</a:t>
            </a:r>
          </a:p>
        </p:txBody>
      </p:sp>
      <p:sp>
        <p:nvSpPr>
          <p:cNvPr id="21526" name="Text Box 19"/>
          <p:cNvSpPr txBox="1">
            <a:spLocks noChangeArrowheads="1"/>
          </p:cNvSpPr>
          <p:nvPr/>
        </p:nvSpPr>
        <p:spPr bwMode="auto">
          <a:xfrm>
            <a:off x="608013" y="5461000"/>
            <a:ext cx="8067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800" i="1">
                <a:solidFill>
                  <a:srgbClr val="139128"/>
                </a:solidFill>
                <a:latin typeface="Trebuchet MS" charset="0"/>
              </a:rPr>
              <a:t>The Web services platform forms a complete framework for open standards enterprise middleware</a:t>
            </a:r>
          </a:p>
        </p:txBody>
      </p:sp>
    </p:spTree>
    <p:extLst>
      <p:ext uri="{BB962C8B-B14F-4D97-AF65-F5344CB8AC3E}">
        <p14:creationId xmlns:p14="http://schemas.microsoft.com/office/powerpoint/2010/main" val="23922931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mtClean="0"/>
              <a:t>WS-Policy Framework</a:t>
            </a:r>
            <a:endParaRPr lang="en-US"/>
          </a:p>
        </p:txBody>
      </p:sp>
      <p:sp>
        <p:nvSpPr>
          <p:cNvPr id="33798" name="Rectangle 3"/>
          <p:cNvSpPr>
            <a:spLocks noGrp="1" noChangeArrowheads="1"/>
          </p:cNvSpPr>
          <p:nvPr>
            <p:ph type="body" idx="1"/>
          </p:nvPr>
        </p:nvSpPr>
        <p:spPr/>
        <p:txBody>
          <a:bodyPr>
            <a:normAutofit fontScale="92500" lnSpcReduction="20000"/>
          </a:bodyPr>
          <a:lstStyle/>
          <a:p>
            <a:r>
              <a:rPr lang="en-US" smtClean="0"/>
              <a:t>A way of publishing requirements and capabilities for service endpoints </a:t>
            </a:r>
          </a:p>
          <a:p>
            <a:pPr lvl="1"/>
            <a:r>
              <a:rPr lang="en-US" smtClean="0"/>
              <a:t>A simple language to specify combinations</a:t>
            </a:r>
          </a:p>
          <a:p>
            <a:pPr lvl="1"/>
            <a:r>
              <a:rPr lang="en-US" smtClean="0"/>
              <a:t>Plus a way of attaching to WSDL, etc</a:t>
            </a:r>
          </a:p>
          <a:p>
            <a:pPr lvl="1"/>
            <a:r>
              <a:rPr lang="en-US" smtClean="0"/>
              <a:t>Plus a set of Policy Assertion Languages</a:t>
            </a:r>
          </a:p>
          <a:p>
            <a:r>
              <a:rPr lang="en-US" smtClean="0"/>
              <a:t>For example:</a:t>
            </a:r>
          </a:p>
          <a:p>
            <a:pPr lvl="1"/>
            <a:r>
              <a:rPr lang="en-US" smtClean="0"/>
              <a:t>WS-SecurityPolicy</a:t>
            </a:r>
          </a:p>
          <a:p>
            <a:pPr lvl="1"/>
            <a:r>
              <a:rPr lang="en-US" smtClean="0"/>
              <a:t>WS-ReliableMessagingPolicy</a:t>
            </a:r>
          </a:p>
          <a:p>
            <a:pPr lvl="1"/>
            <a:r>
              <a:rPr lang="en-US" smtClean="0"/>
              <a:t>etc</a:t>
            </a:r>
          </a:p>
          <a:p>
            <a:r>
              <a:rPr lang="en-US" smtClean="0"/>
              <a:t>More in later chapter</a:t>
            </a:r>
            <a:endParaRPr lang="en-US"/>
          </a:p>
        </p:txBody>
      </p:sp>
    </p:spTree>
    <p:extLst>
      <p:ext uri="{BB962C8B-B14F-4D97-AF65-F5344CB8AC3E}">
        <p14:creationId xmlns:p14="http://schemas.microsoft.com/office/powerpoint/2010/main" val="2740261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en-US" smtClean="0"/>
              <a:t>WS-MetadataExchange</a:t>
            </a:r>
            <a:endParaRPr lang="en-US"/>
          </a:p>
        </p:txBody>
      </p:sp>
      <p:sp>
        <p:nvSpPr>
          <p:cNvPr id="34822" name="Rectangle 3"/>
          <p:cNvSpPr>
            <a:spLocks noGrp="1" noChangeArrowheads="1"/>
          </p:cNvSpPr>
          <p:nvPr>
            <p:ph type="body" idx="1"/>
          </p:nvPr>
        </p:nvSpPr>
        <p:spPr/>
        <p:txBody>
          <a:bodyPr/>
          <a:lstStyle/>
          <a:p>
            <a:r>
              <a:rPr lang="en-US" dirty="0" smtClean="0"/>
              <a:t>How to query a service at runtime for its policy, WSDL, schema, </a:t>
            </a:r>
            <a:r>
              <a:rPr lang="en-US" dirty="0" err="1" smtClean="0"/>
              <a:t>etc</a:t>
            </a:r>
            <a:endParaRPr lang="en-US" dirty="0" smtClean="0"/>
          </a:p>
        </p:txBody>
      </p:sp>
    </p:spTree>
    <p:extLst>
      <p:ext uri="{BB962C8B-B14F-4D97-AF65-F5344CB8AC3E}">
        <p14:creationId xmlns:p14="http://schemas.microsoft.com/office/powerpoint/2010/main" val="411148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dealized </a:t>
            </a:r>
            <a:r>
              <a:rPr lang="en-US" i="1" dirty="0"/>
              <a:t>indivisible activities</a:t>
            </a:r>
            <a:br>
              <a:rPr lang="en-US" i="1" dirty="0"/>
            </a:br>
            <a:r>
              <a:rPr lang="en-US" dirty="0"/>
              <a:t>techniques for maintaining the illusion in the face of complexity, </a:t>
            </a:r>
          </a:p>
          <a:p>
            <a:r>
              <a:rPr lang="en-US" dirty="0"/>
              <a:t>I</a:t>
            </a:r>
            <a:r>
              <a:rPr lang="en-US" dirty="0" smtClean="0"/>
              <a:t>deas </a:t>
            </a:r>
            <a:r>
              <a:rPr lang="en-US" dirty="0"/>
              <a:t>arose from distributed databases </a:t>
            </a:r>
          </a:p>
          <a:p>
            <a:r>
              <a:rPr lang="en-US" dirty="0"/>
              <a:t>C</a:t>
            </a:r>
            <a:r>
              <a:rPr lang="en-US" dirty="0" smtClean="0"/>
              <a:t>oncurrency</a:t>
            </a:r>
            <a:r>
              <a:rPr lang="en-US" dirty="0"/>
              <a:t>, failures </a:t>
            </a:r>
          </a:p>
          <a:p>
            <a:r>
              <a:rPr lang="en-US" dirty="0"/>
              <a:t>U</a:t>
            </a:r>
            <a:r>
              <a:rPr lang="en-US" dirty="0" smtClean="0"/>
              <a:t>nderlying </a:t>
            </a:r>
            <a:r>
              <a:rPr lang="en-US" dirty="0"/>
              <a:t>finance, logistics, manufacturing. . . </a:t>
            </a:r>
          </a:p>
          <a:p>
            <a:r>
              <a:rPr lang="en-US" i="1" dirty="0"/>
              <a:t>Transaction Processing: Concepts and Techniques</a:t>
            </a:r>
            <a:r>
              <a:rPr lang="en-US" dirty="0"/>
              <a:t>, Gray and Reuter, 1993 </a:t>
            </a:r>
            <a:endParaRPr lang="en-US" dirty="0" smtClean="0"/>
          </a:p>
          <a:p>
            <a:r>
              <a:rPr lang="en-US" dirty="0" smtClean="0"/>
              <a:t>(</a:t>
            </a:r>
            <a:r>
              <a:rPr lang="en-US" dirty="0"/>
              <a:t>http://</a:t>
            </a:r>
            <a:r>
              <a:rPr lang="en-US" dirty="0" err="1"/>
              <a:t>books.google.co.uk</a:t>
            </a:r>
            <a:r>
              <a:rPr lang="en-US" dirty="0"/>
              <a:t>/</a:t>
            </a:r>
            <a:r>
              <a:rPr lang="en-US" dirty="0" err="1"/>
              <a:t>books?id</a:t>
            </a:r>
            <a:r>
              <a:rPr lang="en-US" dirty="0"/>
              <a:t>=</a:t>
            </a:r>
            <a:r>
              <a:rPr lang="en-US" dirty="0" err="1"/>
              <a:t>S_yHERPRZScC</a:t>
            </a:r>
            <a:r>
              <a:rPr lang="en-US" dirty="0"/>
              <a:t>) </a:t>
            </a:r>
          </a:p>
          <a:p>
            <a:endParaRPr lang="en-US" dirty="0"/>
          </a:p>
        </p:txBody>
      </p:sp>
    </p:spTree>
    <p:extLst>
      <p:ext uri="{BB962C8B-B14F-4D97-AF65-F5344CB8AC3E}">
        <p14:creationId xmlns:p14="http://schemas.microsoft.com/office/powerpoint/2010/main" val="1860554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smtClean="0"/>
              <a:t>WS-Eventing</a:t>
            </a:r>
            <a:endParaRPr lang="en-US"/>
          </a:p>
        </p:txBody>
      </p:sp>
      <p:sp>
        <p:nvSpPr>
          <p:cNvPr id="35846" name="Rectangle 3"/>
          <p:cNvSpPr>
            <a:spLocks noGrp="1" noChangeArrowheads="1"/>
          </p:cNvSpPr>
          <p:nvPr>
            <p:ph type="body" idx="1"/>
          </p:nvPr>
        </p:nvSpPr>
        <p:spPr/>
        <p:txBody>
          <a:bodyPr/>
          <a:lstStyle/>
          <a:p>
            <a:r>
              <a:rPr lang="en-US" dirty="0" smtClean="0"/>
              <a:t>Guess what! There are two specs:</a:t>
            </a:r>
          </a:p>
          <a:p>
            <a:pPr lvl="1"/>
            <a:r>
              <a:rPr lang="en-US" dirty="0" smtClean="0"/>
              <a:t>WS-Notification (IBM, HP, Oracle, </a:t>
            </a:r>
            <a:r>
              <a:rPr lang="en-US" dirty="0" err="1" smtClean="0"/>
              <a:t>Tibco</a:t>
            </a:r>
            <a:r>
              <a:rPr lang="en-US" dirty="0" smtClean="0"/>
              <a:t> and Globus)	</a:t>
            </a:r>
          </a:p>
          <a:p>
            <a:pPr lvl="2"/>
            <a:r>
              <a:rPr lang="en-US" dirty="0" smtClean="0"/>
              <a:t>WS-</a:t>
            </a:r>
            <a:r>
              <a:rPr lang="en-US" dirty="0" err="1" smtClean="0"/>
              <a:t>BaseNotification</a:t>
            </a:r>
            <a:endParaRPr lang="en-US" dirty="0" smtClean="0"/>
          </a:p>
          <a:p>
            <a:pPr lvl="2"/>
            <a:r>
              <a:rPr lang="en-US" dirty="0" smtClean="0"/>
              <a:t>WS-</a:t>
            </a:r>
            <a:r>
              <a:rPr lang="en-US" dirty="0" err="1" smtClean="0"/>
              <a:t>BrokeredNotification</a:t>
            </a:r>
            <a:endParaRPr lang="en-US" dirty="0" smtClean="0"/>
          </a:p>
          <a:p>
            <a:pPr lvl="2"/>
            <a:r>
              <a:rPr lang="en-US" dirty="0" smtClean="0"/>
              <a:t>WS-Topics</a:t>
            </a:r>
          </a:p>
          <a:p>
            <a:pPr lvl="1"/>
            <a:r>
              <a:rPr lang="en-US" dirty="0" smtClean="0"/>
              <a:t>WS-</a:t>
            </a:r>
            <a:r>
              <a:rPr lang="en-US" dirty="0" err="1" smtClean="0"/>
              <a:t>Eventing</a:t>
            </a:r>
            <a:r>
              <a:rPr lang="en-US" dirty="0" smtClean="0"/>
              <a:t> (Microsoft, BEA, IBM, </a:t>
            </a:r>
            <a:r>
              <a:rPr lang="en-US" dirty="0" err="1" smtClean="0"/>
              <a:t>Tibco</a:t>
            </a:r>
            <a:r>
              <a:rPr lang="en-US" dirty="0" smtClean="0"/>
              <a:t>)</a:t>
            </a:r>
          </a:p>
          <a:p>
            <a:r>
              <a:rPr lang="en-US" dirty="0" err="1" smtClean="0"/>
              <a:t>BaseNotification</a:t>
            </a:r>
            <a:r>
              <a:rPr lang="en-US" dirty="0" smtClean="0"/>
              <a:t> and </a:t>
            </a:r>
            <a:r>
              <a:rPr lang="en-US" dirty="0" err="1" smtClean="0"/>
              <a:t>Eventing</a:t>
            </a:r>
            <a:r>
              <a:rPr lang="en-US" dirty="0" smtClean="0"/>
              <a:t> are very similar</a:t>
            </a:r>
          </a:p>
          <a:p>
            <a:endParaRPr lang="en-US" dirty="0"/>
          </a:p>
        </p:txBody>
      </p:sp>
    </p:spTree>
    <p:extLst>
      <p:ext uri="{BB962C8B-B14F-4D97-AF65-F5344CB8AC3E}">
        <p14:creationId xmlns:p14="http://schemas.microsoft.com/office/powerpoint/2010/main" val="95423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en-US" smtClean="0"/>
              <a:t>WS-Eventing</a:t>
            </a:r>
            <a:endParaRPr lang="en-US"/>
          </a:p>
        </p:txBody>
      </p:sp>
      <p:sp>
        <p:nvSpPr>
          <p:cNvPr id="36870" name="Rectangle 3"/>
          <p:cNvSpPr>
            <a:spLocks noGrp="1" noChangeArrowheads="1"/>
          </p:cNvSpPr>
          <p:nvPr>
            <p:ph type="body" idx="1"/>
          </p:nvPr>
        </p:nvSpPr>
        <p:spPr/>
        <p:txBody>
          <a:bodyPr>
            <a:normAutofit/>
          </a:bodyPr>
          <a:lstStyle/>
          <a:p>
            <a:r>
              <a:rPr lang="en-US" dirty="0" smtClean="0"/>
              <a:t>Publish-Subscribe in Web services/XML</a:t>
            </a:r>
          </a:p>
          <a:p>
            <a:r>
              <a:rPr lang="en-US" dirty="0" smtClean="0"/>
              <a:t>Create, Delete, Renew and expire subscriptions</a:t>
            </a:r>
          </a:p>
          <a:p>
            <a:r>
              <a:rPr lang="en-US" dirty="0" smtClean="0"/>
              <a:t>Subscriptions may have </a:t>
            </a:r>
            <a:r>
              <a:rPr lang="en-US" dirty="0" err="1" smtClean="0"/>
              <a:t>XPath</a:t>
            </a:r>
            <a:r>
              <a:rPr lang="en-US" dirty="0" smtClean="0"/>
              <a:t>-based filters</a:t>
            </a:r>
          </a:p>
          <a:p>
            <a:r>
              <a:rPr lang="en-US" dirty="0" smtClean="0"/>
              <a:t>Specify how event messages should be delivered</a:t>
            </a:r>
          </a:p>
          <a:p>
            <a:r>
              <a:rPr lang="en-US" dirty="0" smtClean="0"/>
              <a:t>Compose with other standards for secure, reliable transacted delivery</a:t>
            </a:r>
          </a:p>
        </p:txBody>
      </p:sp>
    </p:spTree>
    <p:extLst>
      <p:ext uri="{BB962C8B-B14F-4D97-AF65-F5344CB8AC3E}">
        <p14:creationId xmlns:p14="http://schemas.microsoft.com/office/powerpoint/2010/main" val="213831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US" smtClean="0"/>
              <a:t>WS-Eventing Example</a:t>
            </a:r>
            <a:endParaRPr lang="en-US"/>
          </a:p>
        </p:txBody>
      </p:sp>
      <p:sp>
        <p:nvSpPr>
          <p:cNvPr id="37894" name="Rectangle 4"/>
          <p:cNvSpPr>
            <a:spLocks noChangeArrowheads="1"/>
          </p:cNvSpPr>
          <p:nvPr/>
        </p:nvSpPr>
        <p:spPr bwMode="auto">
          <a:xfrm>
            <a:off x="5715000" y="1524000"/>
            <a:ext cx="2420938" cy="23622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Event Source</a:t>
            </a:r>
          </a:p>
        </p:txBody>
      </p:sp>
      <p:sp>
        <p:nvSpPr>
          <p:cNvPr id="37895" name="Line 6"/>
          <p:cNvSpPr>
            <a:spLocks noChangeShapeType="1"/>
          </p:cNvSpPr>
          <p:nvPr/>
        </p:nvSpPr>
        <p:spPr bwMode="auto">
          <a:xfrm>
            <a:off x="2057400" y="21336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6" name="Text Box 7"/>
          <p:cNvSpPr txBox="1">
            <a:spLocks noChangeArrowheads="1"/>
          </p:cNvSpPr>
          <p:nvPr/>
        </p:nvSpPr>
        <p:spPr bwMode="auto">
          <a:xfrm>
            <a:off x="2438400" y="1839913"/>
            <a:ext cx="302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Subscribe with EPR of subscriber</a:t>
            </a:r>
          </a:p>
        </p:txBody>
      </p:sp>
      <p:sp>
        <p:nvSpPr>
          <p:cNvPr id="37897" name="Line 8"/>
          <p:cNvSpPr>
            <a:spLocks noChangeShapeType="1"/>
          </p:cNvSpPr>
          <p:nvPr/>
        </p:nvSpPr>
        <p:spPr bwMode="auto">
          <a:xfrm flipH="1">
            <a:off x="1981200" y="2438400"/>
            <a:ext cx="3733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8" name="Text Box 9"/>
          <p:cNvSpPr txBox="1">
            <a:spLocks noChangeArrowheads="1"/>
          </p:cNvSpPr>
          <p:nvPr/>
        </p:nvSpPr>
        <p:spPr bwMode="auto">
          <a:xfrm>
            <a:off x="2438400" y="2133600"/>
            <a:ext cx="278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Respond with EPR of SubsMgr</a:t>
            </a:r>
          </a:p>
        </p:txBody>
      </p:sp>
      <p:sp>
        <p:nvSpPr>
          <p:cNvPr id="37899" name="Rectangle 10"/>
          <p:cNvSpPr>
            <a:spLocks noChangeArrowheads="1"/>
          </p:cNvSpPr>
          <p:nvPr/>
        </p:nvSpPr>
        <p:spPr bwMode="auto">
          <a:xfrm>
            <a:off x="457200" y="1600200"/>
            <a:ext cx="1524000" cy="43434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Subscriber</a:t>
            </a:r>
          </a:p>
        </p:txBody>
      </p:sp>
      <p:sp>
        <p:nvSpPr>
          <p:cNvPr id="37900" name="Line 11"/>
          <p:cNvSpPr>
            <a:spLocks noChangeShapeType="1"/>
          </p:cNvSpPr>
          <p:nvPr/>
        </p:nvSpPr>
        <p:spPr bwMode="auto">
          <a:xfrm flipH="1">
            <a:off x="2057400" y="3352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1" name="Text Box 12"/>
          <p:cNvSpPr txBox="1">
            <a:spLocks noChangeArrowheads="1"/>
          </p:cNvSpPr>
          <p:nvPr/>
        </p:nvSpPr>
        <p:spPr bwMode="auto">
          <a:xfrm>
            <a:off x="2438400" y="3048000"/>
            <a:ext cx="306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Event Notifications (any message)</a:t>
            </a:r>
          </a:p>
        </p:txBody>
      </p:sp>
      <p:sp>
        <p:nvSpPr>
          <p:cNvPr id="37902" name="Rectangle 14"/>
          <p:cNvSpPr>
            <a:spLocks noChangeArrowheads="1"/>
          </p:cNvSpPr>
          <p:nvPr/>
        </p:nvSpPr>
        <p:spPr bwMode="auto">
          <a:xfrm>
            <a:off x="5715000" y="4114800"/>
            <a:ext cx="2420938" cy="18288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SubsMgr</a:t>
            </a:r>
          </a:p>
        </p:txBody>
      </p:sp>
      <p:sp>
        <p:nvSpPr>
          <p:cNvPr id="37903" name="Line 15"/>
          <p:cNvSpPr>
            <a:spLocks noChangeShapeType="1"/>
          </p:cNvSpPr>
          <p:nvPr/>
        </p:nvSpPr>
        <p:spPr bwMode="auto">
          <a:xfrm>
            <a:off x="2057400" y="43434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4" name="Text Box 16"/>
          <p:cNvSpPr txBox="1">
            <a:spLocks noChangeArrowheads="1"/>
          </p:cNvSpPr>
          <p:nvPr/>
        </p:nvSpPr>
        <p:spPr bwMode="auto">
          <a:xfrm>
            <a:off x="2438400" y="4038600"/>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getStatus</a:t>
            </a:r>
          </a:p>
        </p:txBody>
      </p:sp>
      <p:sp>
        <p:nvSpPr>
          <p:cNvPr id="37905" name="Line 17"/>
          <p:cNvSpPr>
            <a:spLocks noChangeShapeType="1"/>
          </p:cNvSpPr>
          <p:nvPr/>
        </p:nvSpPr>
        <p:spPr bwMode="auto">
          <a:xfrm>
            <a:off x="2057400" y="4876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6" name="Text Box 18"/>
          <p:cNvSpPr txBox="1">
            <a:spLocks noChangeArrowheads="1"/>
          </p:cNvSpPr>
          <p:nvPr/>
        </p:nvSpPr>
        <p:spPr bwMode="auto">
          <a:xfrm>
            <a:off x="2438400" y="4572000"/>
            <a:ext cx="693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renew</a:t>
            </a:r>
          </a:p>
        </p:txBody>
      </p:sp>
      <p:sp>
        <p:nvSpPr>
          <p:cNvPr id="37907" name="Line 19"/>
          <p:cNvSpPr>
            <a:spLocks noChangeShapeType="1"/>
          </p:cNvSpPr>
          <p:nvPr/>
        </p:nvSpPr>
        <p:spPr bwMode="auto">
          <a:xfrm>
            <a:off x="2057400" y="53340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8" name="Text Box 20"/>
          <p:cNvSpPr txBox="1">
            <a:spLocks noChangeArrowheads="1"/>
          </p:cNvSpPr>
          <p:nvPr/>
        </p:nvSpPr>
        <p:spPr bwMode="auto">
          <a:xfrm>
            <a:off x="2438400" y="5029200"/>
            <a:ext cx="1233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unsubscribe</a:t>
            </a:r>
          </a:p>
        </p:txBody>
      </p:sp>
    </p:spTree>
    <p:extLst>
      <p:ext uri="{BB962C8B-B14F-4D97-AF65-F5344CB8AC3E}">
        <p14:creationId xmlns:p14="http://schemas.microsoft.com/office/powerpoint/2010/main" val="317204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Driven Architecture in REST</a:t>
            </a:r>
            <a:endParaRPr lang="en-US" dirty="0"/>
          </a:p>
        </p:txBody>
      </p:sp>
      <p:sp>
        <p:nvSpPr>
          <p:cNvPr id="3" name="Content Placeholder 2"/>
          <p:cNvSpPr>
            <a:spLocks noGrp="1"/>
          </p:cNvSpPr>
          <p:nvPr>
            <p:ph idx="1"/>
          </p:nvPr>
        </p:nvSpPr>
        <p:spPr/>
        <p:txBody>
          <a:bodyPr>
            <a:normAutofit lnSpcReduction="10000"/>
          </a:bodyPr>
          <a:lstStyle/>
          <a:p>
            <a:r>
              <a:rPr lang="en-US" dirty="0" smtClean="0"/>
              <a:t>Comet </a:t>
            </a:r>
          </a:p>
          <a:p>
            <a:pPr lvl="1"/>
            <a:r>
              <a:rPr lang="en-US" dirty="0" smtClean="0"/>
              <a:t>Not considered good!</a:t>
            </a:r>
          </a:p>
          <a:p>
            <a:r>
              <a:rPr lang="en-US" dirty="0" err="1" smtClean="0"/>
              <a:t>WebSockets</a:t>
            </a:r>
            <a:endParaRPr lang="en-US" dirty="0" smtClean="0"/>
          </a:p>
          <a:p>
            <a:pPr lvl="1"/>
            <a:r>
              <a:rPr lang="en-US" dirty="0" smtClean="0"/>
              <a:t>Not particularly RESTful, but W3C approved</a:t>
            </a:r>
          </a:p>
          <a:p>
            <a:r>
              <a:rPr lang="en-US" dirty="0" err="1" smtClean="0"/>
              <a:t>EventSource</a:t>
            </a:r>
            <a:r>
              <a:rPr lang="en-US" dirty="0"/>
              <a:t> </a:t>
            </a:r>
            <a:r>
              <a:rPr lang="en-US" dirty="0">
                <a:hlinkClick r:id="rId2"/>
              </a:rPr>
              <a:t>https://developer.mozilla.org/en-US/docs/Server-sent_events/</a:t>
            </a:r>
            <a:r>
              <a:rPr lang="en-US" dirty="0" smtClean="0">
                <a:hlinkClick r:id="rId2"/>
              </a:rPr>
              <a:t>EventSource</a:t>
            </a:r>
            <a:r>
              <a:rPr lang="en-US" dirty="0" smtClean="0"/>
              <a:t> </a:t>
            </a:r>
          </a:p>
          <a:p>
            <a:r>
              <a:rPr lang="en-US" dirty="0" err="1" smtClean="0"/>
              <a:t>WebHooks</a:t>
            </a:r>
            <a:r>
              <a:rPr lang="en-US" dirty="0" smtClean="0"/>
              <a:t> </a:t>
            </a:r>
          </a:p>
          <a:p>
            <a:pPr lvl="1"/>
            <a:r>
              <a:rPr lang="en-US" dirty="0" smtClean="0"/>
              <a:t>Web Callbacks</a:t>
            </a:r>
          </a:p>
          <a:p>
            <a:pPr marL="457200" lvl="1" indent="0">
              <a:buNone/>
            </a:pPr>
            <a:endParaRPr lang="en-US" dirty="0"/>
          </a:p>
        </p:txBody>
      </p:sp>
    </p:spTree>
    <p:extLst>
      <p:ext uri="{BB962C8B-B14F-4D97-AF65-F5344CB8AC3E}">
        <p14:creationId xmlns:p14="http://schemas.microsoft.com/office/powerpoint/2010/main" val="1340004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 Remote Transparency</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sz="7700" i="1" dirty="0" smtClean="0"/>
              <a:t>“</a:t>
            </a:r>
            <a:r>
              <a:rPr lang="en-US" i="1" dirty="0" smtClean="0"/>
              <a:t>The </a:t>
            </a:r>
            <a:r>
              <a:rPr lang="en-US" i="1" dirty="0"/>
              <a:t>hard problems in distributed computing concern dealing with partial failure and the lack of a central </a:t>
            </a:r>
            <a:r>
              <a:rPr lang="en-US" i="1" dirty="0" smtClean="0"/>
              <a:t>resource manager</a:t>
            </a:r>
            <a:r>
              <a:rPr lang="en-US" i="1" dirty="0"/>
              <a:t>. . . differences in memory access paradigms between local and distributed entities. </a:t>
            </a:r>
            <a:endParaRPr lang="en-US" dirty="0"/>
          </a:p>
          <a:p>
            <a:pPr marL="0" indent="0" algn="just">
              <a:buNone/>
            </a:pPr>
            <a:r>
              <a:rPr lang="en-US" i="1" dirty="0"/>
              <a:t>Many aspects of robustness can be reflected only at the protocol/interface level. . . An interface design issue has put an upper bound on the performance. . . Part of the definition of a class of objects will be the specification of whether those objects are meant to be used locally or remotely</a:t>
            </a:r>
            <a:r>
              <a:rPr lang="en-US" i="1" dirty="0" smtClean="0"/>
              <a:t>.</a:t>
            </a:r>
          </a:p>
          <a:p>
            <a:pPr marL="0" indent="0" algn="just">
              <a:buNone/>
            </a:pPr>
            <a:r>
              <a:rPr lang="en-US" sz="7800" i="1" dirty="0" smtClean="0"/>
              <a:t>”   </a:t>
            </a:r>
            <a:r>
              <a:rPr lang="en-US" dirty="0" smtClean="0"/>
              <a:t>Jim </a:t>
            </a:r>
            <a:r>
              <a:rPr lang="en-US" dirty="0"/>
              <a:t>Waldo et al, ‘A Note on Distributed Computing’, 1994 </a:t>
            </a:r>
          </a:p>
          <a:p>
            <a:endParaRPr lang="en-US" dirty="0"/>
          </a:p>
        </p:txBody>
      </p:sp>
    </p:spTree>
    <p:extLst>
      <p:ext uri="{BB962C8B-B14F-4D97-AF65-F5344CB8AC3E}">
        <p14:creationId xmlns:p14="http://schemas.microsoft.com/office/powerpoint/2010/main" val="104445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 to note</a:t>
            </a:r>
            <a:endParaRPr lang="en-US" dirty="0"/>
          </a:p>
        </p:txBody>
      </p:sp>
      <p:sp>
        <p:nvSpPr>
          <p:cNvPr id="3" name="Content Placeholder 2"/>
          <p:cNvSpPr>
            <a:spLocks noGrp="1"/>
          </p:cNvSpPr>
          <p:nvPr>
            <p:ph idx="1"/>
          </p:nvPr>
        </p:nvSpPr>
        <p:spPr/>
        <p:txBody>
          <a:bodyPr/>
          <a:lstStyle/>
          <a:p>
            <a:r>
              <a:rPr lang="en-US" dirty="0" smtClean="0"/>
              <a:t>Service Level Agreements and active management have become </a:t>
            </a:r>
            <a:r>
              <a:rPr lang="en-US" i="1" dirty="0" smtClean="0"/>
              <a:t>much</a:t>
            </a:r>
            <a:r>
              <a:rPr lang="en-US" dirty="0" smtClean="0"/>
              <a:t> more important than RM and Transactions</a:t>
            </a:r>
          </a:p>
          <a:p>
            <a:pPr lvl="1"/>
            <a:r>
              <a:rPr lang="en-US" dirty="0" smtClean="0"/>
              <a:t>Widespread APIs over the web</a:t>
            </a:r>
          </a:p>
          <a:p>
            <a:pPr lvl="1"/>
            <a:r>
              <a:rPr lang="en-US" dirty="0" err="1" smtClean="0"/>
              <a:t>DoS</a:t>
            </a:r>
            <a:r>
              <a:rPr lang="en-US" dirty="0" smtClean="0"/>
              <a:t> attack prevention</a:t>
            </a:r>
          </a:p>
          <a:p>
            <a:pPr lvl="1"/>
            <a:r>
              <a:rPr lang="en-US" dirty="0" smtClean="0"/>
              <a:t>Guaranteed availability</a:t>
            </a:r>
          </a:p>
          <a:p>
            <a:r>
              <a:rPr lang="en-US" dirty="0" smtClean="0"/>
              <a:t>More when we look at </a:t>
            </a:r>
            <a:r>
              <a:rPr lang="en-US" smtClean="0"/>
              <a:t>API Management</a:t>
            </a:r>
            <a:endParaRPr lang="en-US"/>
          </a:p>
        </p:txBody>
      </p:sp>
    </p:spTree>
    <p:extLst>
      <p:ext uri="{BB962C8B-B14F-4D97-AF65-F5344CB8AC3E}">
        <p14:creationId xmlns:p14="http://schemas.microsoft.com/office/powerpoint/2010/main" val="3196476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5078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normAutofit lnSpcReduction="10000"/>
          </a:bodyPr>
          <a:lstStyle/>
          <a:p>
            <a:r>
              <a:rPr lang="en-US" i="1" dirty="0"/>
              <a:t>atomicity </a:t>
            </a:r>
            <a:endParaRPr lang="en-US" i="1" dirty="0" smtClean="0"/>
          </a:p>
          <a:p>
            <a:pPr lvl="1"/>
            <a:r>
              <a:rPr lang="en-US" dirty="0" smtClean="0"/>
              <a:t>all</a:t>
            </a:r>
            <a:r>
              <a:rPr lang="en-US" dirty="0"/>
              <a:t>-or-nothing </a:t>
            </a:r>
            <a:r>
              <a:rPr lang="en-US" dirty="0" smtClean="0"/>
              <a:t> </a:t>
            </a:r>
          </a:p>
          <a:p>
            <a:r>
              <a:rPr lang="en-US" i="1" dirty="0" smtClean="0"/>
              <a:t>consistency</a:t>
            </a:r>
          </a:p>
          <a:p>
            <a:pPr lvl="1"/>
            <a:r>
              <a:rPr lang="en-US" dirty="0" smtClean="0"/>
              <a:t>integrity</a:t>
            </a:r>
            <a:r>
              <a:rPr lang="en-US" dirty="0"/>
              <a:t>-preserving: invariants satisfied </a:t>
            </a:r>
          </a:p>
          <a:p>
            <a:r>
              <a:rPr lang="en-US" i="1" dirty="0" smtClean="0"/>
              <a:t>isolation</a:t>
            </a:r>
            <a:endParaRPr lang="en-US" i="1" dirty="0"/>
          </a:p>
          <a:p>
            <a:pPr lvl="1"/>
            <a:r>
              <a:rPr lang="en-US" dirty="0" smtClean="0"/>
              <a:t>hidden </a:t>
            </a:r>
            <a:r>
              <a:rPr lang="en-US" dirty="0"/>
              <a:t>intermediate results: multi-user </a:t>
            </a:r>
            <a:r>
              <a:rPr lang="en-US" dirty="0" err="1"/>
              <a:t>behaviour</a:t>
            </a:r>
            <a:r>
              <a:rPr lang="en-US" dirty="0"/>
              <a:t> </a:t>
            </a:r>
            <a:r>
              <a:rPr lang="en-US" dirty="0" smtClean="0"/>
              <a:t>consistent with </a:t>
            </a:r>
            <a:r>
              <a:rPr lang="en-US" dirty="0"/>
              <a:t>single-user mode </a:t>
            </a:r>
            <a:endParaRPr lang="en-US" dirty="0" smtClean="0"/>
          </a:p>
          <a:p>
            <a:r>
              <a:rPr lang="en-US" i="1" dirty="0" smtClean="0"/>
              <a:t>durability</a:t>
            </a:r>
            <a:endParaRPr lang="en-US" i="1" dirty="0"/>
          </a:p>
          <a:p>
            <a:pPr lvl="1"/>
            <a:r>
              <a:rPr lang="en-US" dirty="0" smtClean="0"/>
              <a:t>permanent </a:t>
            </a:r>
            <a:r>
              <a:rPr lang="en-US" dirty="0"/>
              <a:t>committed results </a:t>
            </a:r>
          </a:p>
          <a:p>
            <a:endParaRPr lang="en-US" dirty="0"/>
          </a:p>
        </p:txBody>
      </p:sp>
    </p:spTree>
    <p:extLst>
      <p:ext uri="{BB962C8B-B14F-4D97-AF65-F5344CB8AC3E}">
        <p14:creationId xmlns:p14="http://schemas.microsoft.com/office/powerpoint/2010/main" val="104913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Avoided with ACID</a:t>
            </a:r>
            <a:endParaRPr lang="en-US" dirty="0"/>
          </a:p>
        </p:txBody>
      </p:sp>
      <p:sp>
        <p:nvSpPr>
          <p:cNvPr id="3" name="Content Placeholder 2"/>
          <p:cNvSpPr>
            <a:spLocks noGrp="1"/>
          </p:cNvSpPr>
          <p:nvPr>
            <p:ph idx="1"/>
          </p:nvPr>
        </p:nvSpPr>
        <p:spPr/>
        <p:txBody>
          <a:bodyPr>
            <a:normAutofit lnSpcReduction="10000"/>
          </a:bodyPr>
          <a:lstStyle/>
          <a:p>
            <a:r>
              <a:rPr lang="en-US" i="1" dirty="0"/>
              <a:t>lost </a:t>
            </a:r>
            <a:r>
              <a:rPr lang="en-US" i="1" dirty="0" smtClean="0"/>
              <a:t>update</a:t>
            </a:r>
          </a:p>
          <a:p>
            <a:pPr lvl="1"/>
            <a:r>
              <a:rPr lang="en-US" dirty="0" smtClean="0"/>
              <a:t>write </a:t>
            </a:r>
            <a:r>
              <a:rPr lang="en-US" dirty="0"/>
              <a:t>committed and acknowledged but then discarded </a:t>
            </a:r>
          </a:p>
          <a:p>
            <a:r>
              <a:rPr lang="en-US" i="1" dirty="0" smtClean="0"/>
              <a:t>inconsistent retrieval</a:t>
            </a:r>
          </a:p>
          <a:p>
            <a:pPr lvl="1"/>
            <a:r>
              <a:rPr lang="en-US" dirty="0" smtClean="0"/>
              <a:t>reads </a:t>
            </a:r>
            <a:r>
              <a:rPr lang="en-US" dirty="0"/>
              <a:t>of multiple fields at different times </a:t>
            </a:r>
          </a:p>
          <a:p>
            <a:r>
              <a:rPr lang="en-US" i="1" dirty="0" smtClean="0"/>
              <a:t>non</a:t>
            </a:r>
            <a:r>
              <a:rPr lang="en-US" i="1" dirty="0"/>
              <a:t>-</a:t>
            </a:r>
            <a:r>
              <a:rPr lang="en-US" i="1" dirty="0" err="1" smtClean="0"/>
              <a:t>serializability</a:t>
            </a:r>
            <a:endParaRPr lang="en-US" i="1" dirty="0"/>
          </a:p>
          <a:p>
            <a:pPr lvl="1"/>
            <a:r>
              <a:rPr lang="en-US" dirty="0" smtClean="0"/>
              <a:t>loss </a:t>
            </a:r>
            <a:r>
              <a:rPr lang="en-US" dirty="0"/>
              <a:t>of single-user abstraction </a:t>
            </a:r>
          </a:p>
          <a:p>
            <a:r>
              <a:rPr lang="en-US" i="1" dirty="0" smtClean="0"/>
              <a:t>conflict</a:t>
            </a:r>
            <a:endParaRPr lang="en-US" i="1" dirty="0"/>
          </a:p>
          <a:p>
            <a:pPr lvl="1"/>
            <a:r>
              <a:rPr lang="en-US" dirty="0" smtClean="0"/>
              <a:t>e.g. </a:t>
            </a:r>
            <a:r>
              <a:rPr lang="en-US" dirty="0"/>
              <a:t>simultaneous bookings of the same room </a:t>
            </a:r>
          </a:p>
          <a:p>
            <a:endParaRPr lang="en-US" dirty="0"/>
          </a:p>
        </p:txBody>
      </p:sp>
    </p:spTree>
    <p:extLst>
      <p:ext uri="{BB962C8B-B14F-4D97-AF65-F5344CB8AC3E}">
        <p14:creationId xmlns:p14="http://schemas.microsoft.com/office/powerpoint/2010/main" val="17977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Lifecycle</a:t>
            </a:r>
            <a:endParaRPr lang="en-US" dirty="0"/>
          </a:p>
        </p:txBody>
      </p:sp>
      <p:pic>
        <p:nvPicPr>
          <p:cNvPr id="4" name="Picture 3"/>
          <p:cNvPicPr>
            <a:picLocks noChangeAspect="1"/>
          </p:cNvPicPr>
          <p:nvPr/>
        </p:nvPicPr>
        <p:blipFill>
          <a:blip r:embed="rId2"/>
          <a:stretch>
            <a:fillRect/>
          </a:stretch>
        </p:blipFill>
        <p:spPr>
          <a:xfrm>
            <a:off x="158736" y="1417638"/>
            <a:ext cx="8545424" cy="4624113"/>
          </a:xfrm>
          <a:prstGeom prst="rect">
            <a:avLst/>
          </a:prstGeom>
        </p:spPr>
      </p:pic>
    </p:spTree>
    <p:extLst>
      <p:ext uri="{BB962C8B-B14F-4D97-AF65-F5344CB8AC3E}">
        <p14:creationId xmlns:p14="http://schemas.microsoft.com/office/powerpoint/2010/main" val="281266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 Commit (2PC)</a:t>
            </a:r>
            <a:endParaRPr lang="en-US" dirty="0"/>
          </a:p>
        </p:txBody>
      </p:sp>
      <p:pic>
        <p:nvPicPr>
          <p:cNvPr id="6" name="Picture 5"/>
          <p:cNvPicPr>
            <a:picLocks noChangeAspect="1"/>
          </p:cNvPicPr>
          <p:nvPr/>
        </p:nvPicPr>
        <p:blipFill rotWithShape="1">
          <a:blip r:embed="rId2"/>
          <a:srcRect b="5684"/>
          <a:stretch/>
        </p:blipFill>
        <p:spPr>
          <a:xfrm>
            <a:off x="1638300" y="1417638"/>
            <a:ext cx="5867400" cy="4324097"/>
          </a:xfrm>
          <a:prstGeom prst="rect">
            <a:avLst/>
          </a:prstGeom>
        </p:spPr>
      </p:pic>
    </p:spTree>
    <p:extLst>
      <p:ext uri="{BB962C8B-B14F-4D97-AF65-F5344CB8AC3E}">
        <p14:creationId xmlns:p14="http://schemas.microsoft.com/office/powerpoint/2010/main" val="18379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serialization mechanisms </a:t>
            </a:r>
            <a:r>
              <a:rPr lang="en-US" dirty="0"/>
              <a:t>for resources, enforcing unique access </a:t>
            </a:r>
          </a:p>
          <a:p>
            <a:r>
              <a:rPr lang="en-US" i="1" dirty="0"/>
              <a:t>read locks </a:t>
            </a:r>
            <a:r>
              <a:rPr lang="en-US" dirty="0"/>
              <a:t>(shareable) and </a:t>
            </a:r>
            <a:r>
              <a:rPr lang="en-US" i="1" dirty="0"/>
              <a:t>write locks </a:t>
            </a:r>
            <a:r>
              <a:rPr lang="en-US" dirty="0"/>
              <a:t>(exclusive) </a:t>
            </a:r>
          </a:p>
          <a:p>
            <a:r>
              <a:rPr lang="en-US" dirty="0"/>
              <a:t>may need to wait for locked resource to be released </a:t>
            </a:r>
          </a:p>
          <a:p>
            <a:r>
              <a:rPr lang="en-US" dirty="0"/>
              <a:t>may result in </a:t>
            </a:r>
            <a:r>
              <a:rPr lang="en-US" i="1" dirty="0"/>
              <a:t>deadlock</a:t>
            </a:r>
            <a:r>
              <a:rPr lang="en-US" dirty="0"/>
              <a:t>: two parties, each waiting for the other </a:t>
            </a:r>
          </a:p>
          <a:p>
            <a:r>
              <a:rPr lang="en-US" dirty="0" smtClean="0"/>
              <a:t>lock </a:t>
            </a:r>
            <a:r>
              <a:rPr lang="en-US" dirty="0"/>
              <a:t>resources in canonical order (requires foresight), or abort one party (requires rollback) </a:t>
            </a:r>
          </a:p>
        </p:txBody>
      </p:sp>
    </p:spTree>
    <p:extLst>
      <p:ext uri="{BB962C8B-B14F-4D97-AF65-F5344CB8AC3E}">
        <p14:creationId xmlns:p14="http://schemas.microsoft.com/office/powerpoint/2010/main" val="352813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dirty="0" smtClean="0"/>
              <a:t>WS-Atomic Transactions</a:t>
            </a:r>
            <a:endParaRPr lang="en-US" dirty="0"/>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64335" y="1417638"/>
            <a:ext cx="5903846" cy="4181891"/>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18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1591</TotalTime>
  <Words>1355</Words>
  <Application>Microsoft Macintosh PowerPoint</Application>
  <PresentationFormat>On-screen Show (4:3)</PresentationFormat>
  <Paragraphs>295</Paragraphs>
  <Slides>36</Slides>
  <Notes>17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Qualities of Service</vt:lpstr>
      <vt:lpstr>Qualities of Service</vt:lpstr>
      <vt:lpstr>Transactions</vt:lpstr>
      <vt:lpstr>ACID</vt:lpstr>
      <vt:lpstr>Problems Avoided with ACID</vt:lpstr>
      <vt:lpstr>Transaction Lifecycle</vt:lpstr>
      <vt:lpstr>Two Phase Commit (2PC)</vt:lpstr>
      <vt:lpstr>Locking</vt:lpstr>
      <vt:lpstr>WS-Atomic Transactions</vt:lpstr>
      <vt:lpstr>WS-AT</vt:lpstr>
      <vt:lpstr>CAP Theorem  Brewer’s Theorem</vt:lpstr>
      <vt:lpstr>Eventually Consistent</vt:lpstr>
      <vt:lpstr>WS-BusinessActivity</vt:lpstr>
      <vt:lpstr>WS-BusinessActivity</vt:lpstr>
      <vt:lpstr>REST Transactions</vt:lpstr>
      <vt:lpstr>Messaging concepts: queuing</vt:lpstr>
      <vt:lpstr>Messaging concepts: pub/sub</vt:lpstr>
      <vt:lpstr>Messaging concepts: message</vt:lpstr>
      <vt:lpstr>WS-ReliableMessaging</vt:lpstr>
      <vt:lpstr>Other approaches to reliability</vt:lpstr>
      <vt:lpstr>Security</vt:lpstr>
      <vt:lpstr>Composability</vt:lpstr>
      <vt:lpstr>Composability</vt:lpstr>
      <vt:lpstr>Basic Composability</vt:lpstr>
      <vt:lpstr>Composability</vt:lpstr>
      <vt:lpstr>Composability example</vt:lpstr>
      <vt:lpstr>Key Web Services Standards</vt:lpstr>
      <vt:lpstr>WS-Policy Framework</vt:lpstr>
      <vt:lpstr>WS-MetadataExchange</vt:lpstr>
      <vt:lpstr>WS-Eventing</vt:lpstr>
      <vt:lpstr>WS-Eventing</vt:lpstr>
      <vt:lpstr>WS-Eventing Example</vt:lpstr>
      <vt:lpstr>Event Driven Architecture in REST</vt:lpstr>
      <vt:lpstr>Local / Remote Transparency</vt:lpstr>
      <vt:lpstr>One more thing to note</vt:lpstr>
      <vt:lpstr>Questions?</vt:lpstr>
    </vt:vector>
  </TitlesOfParts>
  <Company>WSO2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Fremantle</dc:creator>
  <cp:lastModifiedBy>Paul Fremantle</cp:lastModifiedBy>
  <cp:revision>272</cp:revision>
  <dcterms:created xsi:type="dcterms:W3CDTF">2012-03-07T10:41:54Z</dcterms:created>
  <dcterms:modified xsi:type="dcterms:W3CDTF">2014-11-21T09:05:52Z</dcterms:modified>
</cp:coreProperties>
</file>