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2038665" TargetMode="Externa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ws-cdl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Composition of Web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1.1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allow process designers to communicate </a:t>
            </a:r>
          </a:p>
          <a:p>
            <a:pPr lvl="1"/>
            <a:r>
              <a:rPr lang="en-US" dirty="0" smtClean="0"/>
              <a:t>Think UML</a:t>
            </a:r>
          </a:p>
          <a:p>
            <a:r>
              <a:rPr lang="en-US" dirty="0" smtClean="0"/>
              <a:t>Activities, Gateways, Events</a:t>
            </a:r>
          </a:p>
          <a:p>
            <a:r>
              <a:rPr lang="en-US" dirty="0" smtClean="0"/>
              <a:t>Control and Data Flow</a:t>
            </a:r>
          </a:p>
          <a:p>
            <a:r>
              <a:rPr lang="en-US" dirty="0" smtClean="0"/>
              <a:t>Organization </a:t>
            </a:r>
            <a:r>
              <a:rPr lang="en-US" dirty="0" err="1" smtClean="0"/>
              <a:t>modelling</a:t>
            </a:r>
            <a:r>
              <a:rPr lang="en-US" dirty="0" smtClean="0"/>
              <a:t> (Pools, </a:t>
            </a:r>
            <a:r>
              <a:rPr lang="en-US" dirty="0" err="1" smtClean="0"/>
              <a:t>Swimlanes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ransitions </a:t>
            </a:r>
            <a:r>
              <a:rPr lang="en-US" dirty="0"/>
              <a:t>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</a:t>
            </a:r>
            <a:r>
              <a:rPr lang="en-US" dirty="0" smtClean="0"/>
              <a:t>orkflows </a:t>
            </a:r>
            <a:r>
              <a:rPr lang="en-US" dirty="0"/>
              <a:t>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data is shown as an object icon (rectangle with underlined </a:t>
            </a:r>
            <a:r>
              <a:rPr lang="en-US" dirty="0" smtClean="0"/>
              <a:t>name </a:t>
            </a:r>
            <a:r>
              <a:rPr lang="en-US" dirty="0"/>
              <a:t>and type) </a:t>
            </a:r>
            <a:endParaRPr lang="en-US" dirty="0" smtClean="0"/>
          </a:p>
          <a:p>
            <a:pPr lvl="1"/>
            <a:r>
              <a:rPr lang="en-US" i="1" dirty="0" smtClean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8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Execution Language (BPEL)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Standardised</a:t>
            </a:r>
            <a:r>
              <a:rPr lang="en-US" sz="2800" dirty="0" smtClean="0"/>
              <a:t> XML language for executable processes</a:t>
            </a:r>
          </a:p>
          <a:p>
            <a:r>
              <a:rPr lang="en-US" sz="2800" dirty="0" smtClean="0"/>
              <a:t>Well defined execution</a:t>
            </a:r>
          </a:p>
          <a:p>
            <a:pPr lvl="1"/>
            <a:r>
              <a:rPr lang="en-US" sz="2400" dirty="0" smtClean="0"/>
              <a:t>No deadlocks</a:t>
            </a:r>
          </a:p>
          <a:p>
            <a:pPr lvl="1"/>
            <a:r>
              <a:rPr lang="en-US" sz="2400" dirty="0" smtClean="0"/>
              <a:t>Graphs must be acyclic</a:t>
            </a:r>
          </a:p>
          <a:p>
            <a:r>
              <a:rPr lang="en-US" sz="2800" dirty="0" smtClean="0"/>
              <a:t>Tied to WSDL concepts</a:t>
            </a:r>
          </a:p>
          <a:p>
            <a:r>
              <a:rPr lang="en-US" sz="2800" dirty="0" smtClean="0"/>
              <a:t>No built in support for human activities (though this has been added)</a:t>
            </a:r>
          </a:p>
          <a:p>
            <a:r>
              <a:rPr lang="en-US" sz="2800" dirty="0" smtClean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+ BPEL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Process experts design and model in BPMN</a:t>
            </a:r>
          </a:p>
          <a:p>
            <a:pPr lvl="1"/>
            <a:r>
              <a:rPr lang="en-US" dirty="0" smtClean="0"/>
              <a:t>Developers/</a:t>
            </a:r>
            <a:r>
              <a:rPr lang="en-US" dirty="0" err="1" smtClean="0"/>
              <a:t>Implementors</a:t>
            </a:r>
            <a:r>
              <a:rPr lang="en-US" dirty="0" smtClean="0"/>
              <a:t> implement in BPEL</a:t>
            </a:r>
          </a:p>
          <a:p>
            <a:r>
              <a:rPr lang="en-US" dirty="0" smtClean="0"/>
              <a:t>No standard bridging/mapping</a:t>
            </a:r>
          </a:p>
          <a:p>
            <a:pPr lvl="1"/>
            <a:r>
              <a:rPr lang="en-US" dirty="0" smtClean="0"/>
              <a:t>Double the effort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 for a subset of BPEL</a:t>
            </a:r>
          </a:p>
          <a:p>
            <a:r>
              <a:rPr lang="en-US" dirty="0" smtClean="0"/>
              <a:t>Execution semantics for BPMN</a:t>
            </a:r>
          </a:p>
          <a:p>
            <a:r>
              <a:rPr lang="en-US" dirty="0" smtClean="0"/>
              <a:t>Notational support for choreography</a:t>
            </a:r>
          </a:p>
          <a:p>
            <a:r>
              <a:rPr lang="en-US" dirty="0" smtClean="0"/>
              <a:t>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</a:t>
            </a:r>
            <a:br>
              <a:rPr lang="en-US" dirty="0" smtClean="0"/>
            </a:br>
            <a:r>
              <a:rPr lang="en-US" dirty="0" smtClean="0"/>
              <a:t>BPMN</a:t>
            </a:r>
            <a:br>
              <a:rPr lang="en-US" dirty="0" smtClean="0"/>
            </a:br>
            <a:r>
              <a:rPr lang="en-US" dirty="0" smtClean="0"/>
              <a:t>do you need?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Theoretical </a:t>
            </a:r>
            <a:r>
              <a:rPr lang="en-US" sz="1400" dirty="0"/>
              <a:t>and Practical Use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Business </a:t>
            </a:r>
            <a:r>
              <a:rPr lang="en-US" sz="1400" dirty="0"/>
              <a:t>Process Management </a:t>
            </a:r>
            <a:r>
              <a:rPr lang="en-US" sz="1400" dirty="0" smtClean="0"/>
              <a:t>Notation</a:t>
            </a:r>
          </a:p>
          <a:p>
            <a:r>
              <a:rPr lang="en-US" sz="1400" dirty="0">
                <a:hlinkClick r:id="rId2"/>
              </a:rPr>
              <a:t>http://papers.ssrn.com/sol3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papers.cfm</a:t>
            </a:r>
            <a:r>
              <a:rPr lang="en-US" sz="1400" dirty="0">
                <a:hlinkClick r:id="rId2"/>
              </a:rPr>
              <a:t>?abstract_id=</a:t>
            </a:r>
            <a:r>
              <a:rPr lang="en-US" sz="1400" dirty="0" smtClean="0">
                <a:hlinkClick r:id="rId2"/>
              </a:rPr>
              <a:t>2038665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Hammer &amp; </a:t>
            </a:r>
            <a:r>
              <a:rPr lang="en-US" dirty="0" err="1" smtClean="0"/>
              <a:t>Champy</a:t>
            </a:r>
            <a:r>
              <a:rPr lang="en-US" dirty="0" smtClean="0"/>
              <a:t> [</a:t>
            </a:r>
            <a:r>
              <a:rPr lang="en-US" dirty="0"/>
              <a:t>1993</a:t>
            </a:r>
            <a:r>
              <a:rPr lang="en-US" dirty="0" smtClean="0"/>
              <a:t>] “A collection of activities that takes one or more kinds of input and creates an output that is of value to the customer</a:t>
            </a:r>
            <a:r>
              <a:rPr lang="en-US" dirty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Davenport [</a:t>
            </a:r>
            <a:r>
              <a:rPr lang="en-US" dirty="0"/>
              <a:t>1992</a:t>
            </a:r>
            <a:r>
              <a:rPr lang="en-US" dirty="0" smtClean="0"/>
              <a:t>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</a:t>
            </a:r>
            <a:endParaRPr lang="en-US" dirty="0"/>
          </a:p>
        </p:txBody>
      </p:sp>
      <p:pic>
        <p:nvPicPr>
          <p:cNvPr id="4" name="Picture 4" descr="E:\presentations\bps\bps\3.0.0\dev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7" y="1417638"/>
            <a:ext cx="7947604" cy="427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22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7" y="1312076"/>
            <a:ext cx="7533530" cy="48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Fault </a:t>
            </a:r>
            <a:br>
              <a:rPr lang="en-US" dirty="0" smtClean="0"/>
            </a:br>
            <a:r>
              <a:rPr lang="en-US" dirty="0" smtClean="0"/>
              <a:t>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06" y="39281"/>
            <a:ext cx="5547251" cy="59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3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Partner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Interactions between business process and external parties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artner link type defines one (for unidirectional links) or two (for bi-directional) roles of corresponding port type</a:t>
            </a:r>
          </a:p>
          <a:p>
            <a:r>
              <a:rPr lang="en-US" dirty="0"/>
              <a:t>P</a:t>
            </a:r>
            <a:r>
              <a:rPr lang="en-US" dirty="0" smtClean="0"/>
              <a:t>artner links instantiate partner link types, specifying </a:t>
            </a:r>
            <a:r>
              <a:rPr lang="en-US" dirty="0" err="1" smtClean="0"/>
              <a:t>myRole</a:t>
            </a:r>
            <a:r>
              <a:rPr lang="en-US" dirty="0" smtClean="0"/>
              <a:t> (played by this process) and/or </a:t>
            </a:r>
            <a:r>
              <a:rPr lang="en-US" dirty="0" err="1" smtClean="0"/>
              <a:t>partnerRole</a:t>
            </a:r>
            <a:r>
              <a:rPr lang="en-US" dirty="0" smtClean="0"/>
              <a:t> (played by external party)</a:t>
            </a:r>
          </a:p>
          <a:p>
            <a:pPr lvl="1"/>
            <a:r>
              <a:rPr lang="en-US" dirty="0" smtClean="0"/>
              <a:t>bindings of actual partners to external roles are omitted</a:t>
            </a:r>
          </a:p>
          <a:p>
            <a:r>
              <a:rPr lang="en-US" dirty="0" smtClean="0"/>
              <a:t>Who takes what role?</a:t>
            </a:r>
          </a:p>
          <a:p>
            <a:r>
              <a:rPr lang="en-US" dirty="0" smtClean="0"/>
              <a:t>A key concept for asynchronous messaging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7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 not data flow</a:t>
            </a:r>
          </a:p>
          <a:p>
            <a:r>
              <a:rPr lang="en-US" dirty="0" smtClean="0"/>
              <a:t>Variables are assigned on: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&lt;assign&gt;</a:t>
            </a:r>
          </a:p>
          <a:p>
            <a:r>
              <a:rPr lang="en-US" dirty="0" smtClean="0"/>
              <a:t>Often need to jump into XSLT</a:t>
            </a:r>
          </a:p>
          <a:p>
            <a:pPr lvl="1"/>
            <a:r>
              <a:rPr lang="en-US" dirty="0" smtClean="0"/>
              <a:t>Cumbersome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7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extensions and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BPEL4People/WS-</a:t>
            </a:r>
            <a:r>
              <a:rPr lang="en-US" dirty="0" err="1" smtClean="0"/>
              <a:t>HumanTasks</a:t>
            </a:r>
            <a:endParaRPr lang="en-US" dirty="0" smtClean="0"/>
          </a:p>
          <a:p>
            <a:pPr lvl="1"/>
            <a:r>
              <a:rPr lang="en-US" dirty="0" smtClean="0"/>
              <a:t>How people interact with BPEL</a:t>
            </a:r>
          </a:p>
          <a:p>
            <a:r>
              <a:rPr lang="en-US" dirty="0" err="1" smtClean="0"/>
              <a:t>BPELlight</a:t>
            </a:r>
            <a:endParaRPr lang="en-US" dirty="0" smtClean="0"/>
          </a:p>
          <a:p>
            <a:pPr lvl="1"/>
            <a:r>
              <a:rPr lang="en-US" dirty="0" smtClean="0"/>
              <a:t>WSDL-less BPEL</a:t>
            </a:r>
          </a:p>
          <a:p>
            <a:r>
              <a:rPr lang="en-US" dirty="0" smtClean="0"/>
              <a:t>BPEL JS/E4X</a:t>
            </a:r>
          </a:p>
          <a:p>
            <a:pPr lvl="1"/>
            <a:r>
              <a:rPr lang="en-US" dirty="0" smtClean="0"/>
              <a:t>Simplified assignment</a:t>
            </a:r>
          </a:p>
          <a:p>
            <a:r>
              <a:rPr lang="en-US" dirty="0" err="1" smtClean="0"/>
              <a:t>BPELScript</a:t>
            </a:r>
            <a:r>
              <a:rPr lang="en-US" dirty="0" smtClean="0"/>
              <a:t>/</a:t>
            </a:r>
            <a:r>
              <a:rPr lang="en-US" dirty="0" err="1" smtClean="0"/>
              <a:t>simBPEL</a:t>
            </a:r>
            <a:r>
              <a:rPr lang="en-US" dirty="0" smtClean="0"/>
              <a:t>/</a:t>
            </a:r>
            <a:r>
              <a:rPr lang="en-US" dirty="0" err="1" smtClean="0"/>
              <a:t>SimPEL</a:t>
            </a:r>
            <a:endParaRPr lang="en-US" dirty="0" smtClean="0"/>
          </a:p>
          <a:p>
            <a:pPr lvl="1"/>
            <a:r>
              <a:rPr lang="en-US" dirty="0" smtClean="0"/>
              <a:t>DSL/textual notations for BPEL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6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Tasks</a:t>
            </a:r>
            <a:endParaRPr lang="en-US" dirty="0"/>
          </a:p>
        </p:txBody>
      </p:sp>
      <p:pic>
        <p:nvPicPr>
          <p:cNvPr id="4" name="Picture 4" descr="E:\presentations\bps\bps\3.0.0\ht-inacti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8" y="1116036"/>
            <a:ext cx="7582057" cy="486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08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Amazon Simple</a:t>
            </a:r>
            <a:br>
              <a:rPr lang="en-US" dirty="0" smtClean="0"/>
            </a:br>
            <a:r>
              <a:rPr lang="en-US" dirty="0" smtClean="0"/>
              <a:t> Workflow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Process Management has a strong place in composing SOA systems</a:t>
            </a:r>
          </a:p>
          <a:p>
            <a:pPr lvl="1"/>
            <a:r>
              <a:rPr lang="en-US" sz="2400" dirty="0" err="1" smtClean="0"/>
              <a:t>Externalising</a:t>
            </a:r>
            <a:r>
              <a:rPr lang="en-US" sz="2400" dirty="0" smtClean="0"/>
              <a:t> dependencies</a:t>
            </a:r>
          </a:p>
          <a:p>
            <a:pPr lvl="1"/>
            <a:r>
              <a:rPr lang="en-US" sz="2400" dirty="0" smtClean="0"/>
              <a:t>Agility</a:t>
            </a:r>
          </a:p>
          <a:p>
            <a:pPr lvl="1"/>
            <a:r>
              <a:rPr lang="en-US" sz="2400" dirty="0" smtClean="0"/>
              <a:t>Sharing with the business owners</a:t>
            </a:r>
            <a:endParaRPr lang="en-US" sz="2400" dirty="0"/>
          </a:p>
          <a:p>
            <a:r>
              <a:rPr lang="en-US" sz="2800" dirty="0" smtClean="0"/>
              <a:t>BPEL is the most common and standard model today</a:t>
            </a:r>
          </a:p>
          <a:p>
            <a:r>
              <a:rPr lang="en-US" sz="2800" dirty="0" smtClean="0"/>
              <a:t>BPMN 2.0 is gaining a lot of mindshare</a:t>
            </a:r>
          </a:p>
          <a:p>
            <a:r>
              <a:rPr lang="en-US" sz="2800" dirty="0" smtClean="0"/>
              <a:t>Other approaches like Amazon SWF may also appear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ervices </a:t>
            </a:r>
            <a:r>
              <a:rPr lang="en-US" dirty="0"/>
              <a:t>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Leymann</a:t>
            </a:r>
            <a:r>
              <a:rPr lang="en-US" dirty="0" smtClean="0"/>
              <a:t> and 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i="1" dirty="0" smtClean="0"/>
              <a:t>nterprise </a:t>
            </a:r>
            <a:r>
              <a:rPr lang="en-US" i="1" dirty="0"/>
              <a:t>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 smtClean="0"/>
              <a:t>resolving </a:t>
            </a:r>
            <a:r>
              <a:rPr lang="en-US" dirty="0"/>
              <a:t>heterogeneity, typically via asynchronous </a:t>
            </a:r>
            <a:r>
              <a:rPr lang="en-US" i="1" dirty="0"/>
              <a:t>message </a:t>
            </a:r>
            <a:r>
              <a:rPr lang="en-US" i="1" dirty="0" smtClean="0"/>
              <a:t>brokers</a:t>
            </a:r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i="1" dirty="0"/>
              <a:t>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  <a:endParaRPr lang="en-US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dirty="0"/>
              <a:t>P</a:t>
            </a:r>
            <a:r>
              <a:rPr lang="en-US" i="1" dirty="0" smtClean="0"/>
              <a:t>roduction </a:t>
            </a:r>
            <a:r>
              <a:rPr lang="en-US" i="1" dirty="0"/>
              <a:t>workflows</a:t>
            </a:r>
            <a:r>
              <a:rPr lang="en-US" dirty="0"/>
              <a:t>: from information between people to integration of systems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Business Processes</a:t>
            </a:r>
          </a:p>
          <a:p>
            <a:pPr lvl="1"/>
            <a:r>
              <a:rPr lang="en-US" dirty="0" smtClean="0"/>
              <a:t>Understand what happens?</a:t>
            </a:r>
          </a:p>
          <a:p>
            <a:pPr lvl="1"/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What is involved?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Improve and model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Automate processes</a:t>
            </a:r>
          </a:p>
          <a:p>
            <a:pPr lvl="1"/>
            <a:r>
              <a:rPr lang="en-US" dirty="0" smtClean="0"/>
              <a:t>Improve them more quickly</a:t>
            </a:r>
          </a:p>
          <a:p>
            <a:r>
              <a:rPr lang="en-US" dirty="0" smtClean="0"/>
              <a:t>Monitor	</a:t>
            </a:r>
          </a:p>
          <a:p>
            <a:pPr lvl="1"/>
            <a:r>
              <a:rPr lang="en-US" dirty="0" smtClean="0"/>
              <a:t>Get a real-time health status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Orchestration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procedure</a:t>
            </a:r>
            <a:endParaRPr lang="en-US" dirty="0"/>
          </a:p>
          <a:p>
            <a:pPr lvl="1"/>
            <a:r>
              <a:rPr lang="en-US" dirty="0" smtClean="0"/>
              <a:t>instructs </a:t>
            </a:r>
            <a:r>
              <a:rPr lang="en-US" dirty="0"/>
              <a:t>participants globally </a:t>
            </a:r>
            <a:r>
              <a:rPr lang="en-US" b="1" dirty="0"/>
              <a:t>– </a:t>
            </a:r>
            <a:r>
              <a:rPr lang="en-US" dirty="0"/>
              <a:t>imperative;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deterministic: ‘must’ </a:t>
            </a:r>
          </a:p>
          <a:p>
            <a:r>
              <a:rPr lang="en-US" i="1" dirty="0" smtClean="0"/>
              <a:t>Choreography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protocol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</a:t>
            </a:r>
            <a:r>
              <a:rPr lang="en-US" dirty="0" smtClean="0"/>
              <a:t>state’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non-deterministic: ‘may’ </a:t>
            </a:r>
          </a:p>
          <a:p>
            <a:r>
              <a:rPr lang="en-US" dirty="0" smtClean="0"/>
              <a:t>Orchestra </a:t>
            </a:r>
            <a:r>
              <a:rPr lang="en-US" dirty="0"/>
              <a:t>has </a:t>
            </a:r>
            <a:r>
              <a:rPr lang="en-US" dirty="0" smtClean="0"/>
              <a:t>a conductor</a:t>
            </a:r>
            <a:r>
              <a:rPr lang="en-US" dirty="0"/>
              <a:t>, </a:t>
            </a:r>
            <a:r>
              <a:rPr lang="en-US" dirty="0" smtClean="0"/>
              <a:t>Ballet </a:t>
            </a:r>
            <a:r>
              <a:rPr lang="en-US" dirty="0"/>
              <a:t>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WS-Choreography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http://www.w3.org/TR/ws-cdl-10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Never got past Candidate Recommendation</a:t>
            </a:r>
          </a:p>
          <a:p>
            <a:r>
              <a:rPr lang="en-US" dirty="0" smtClean="0"/>
              <a:t>Captures the flow of messages between parties</a:t>
            </a:r>
          </a:p>
          <a:p>
            <a:r>
              <a:rPr lang="en-US" dirty="0" smtClean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  <a:endParaRPr lang="en-US" dirty="0" smtClean="0"/>
          </a:p>
          <a:p>
            <a:r>
              <a:rPr lang="en-US" dirty="0" smtClean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841</Words>
  <Application>Microsoft Macintosh PowerPoint</Application>
  <PresentationFormat>On-screen Show (4:3)</PresentationFormat>
  <Paragraphs>137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Composition of Web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Swimlanes: partition an activity diagram into the responsibilities of different entities  </vt:lpstr>
      <vt:lpstr>Data Flow</vt:lpstr>
      <vt:lpstr>Example Object Flow</vt:lpstr>
      <vt:lpstr>Business Process Execution Language (BPEL)</vt:lpstr>
      <vt:lpstr>BPMN + BPEL</vt:lpstr>
      <vt:lpstr>BPMN 2.0</vt:lpstr>
      <vt:lpstr>BPMN 2.0</vt:lpstr>
      <vt:lpstr>How much  BPMN do you need?</vt:lpstr>
      <vt:lpstr>BPEL</vt:lpstr>
      <vt:lpstr>BPEL Activities</vt:lpstr>
      <vt:lpstr>Fault  Handling</vt:lpstr>
      <vt:lpstr>Partner Links</vt:lpstr>
      <vt:lpstr>BPEL data</vt:lpstr>
      <vt:lpstr>BPEL extensions and extras</vt:lpstr>
      <vt:lpstr>Human Tasks</vt:lpstr>
      <vt:lpstr>Amazon Simple  Workflow Service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276</cp:revision>
  <cp:lastPrinted>2012-12-18T09:28:13Z</cp:lastPrinted>
  <dcterms:created xsi:type="dcterms:W3CDTF">2012-03-07T10:41:54Z</dcterms:created>
  <dcterms:modified xsi:type="dcterms:W3CDTF">2014-11-21T09:07:45Z</dcterms:modified>
</cp:coreProperties>
</file>